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D69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p:cViewPr>
        <p:scale>
          <a:sx n="51" d="100"/>
          <a:sy n="51" d="100"/>
        </p:scale>
        <p:origin x="212" y="-1920"/>
      </p:cViewPr>
      <p:guideLst>
        <p:guide orient="horz" pos="4752"/>
        <p:guide pos="67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12/17/2022</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extLst>
      <p:ext uri="{BB962C8B-B14F-4D97-AF65-F5344CB8AC3E}">
        <p14:creationId xmlns:p14="http://schemas.microsoft.com/office/powerpoint/2010/main" val="404554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12/17/2022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12/17/2022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12/17/2022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12/17/2022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12/17/2022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12/17/2022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12/17/2022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12/17/2022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12/17/2022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12/17/2022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12/17/2022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12/17/2022</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7203"/>
            <a:ext cx="21396325" cy="197508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dirty="0">
              <a:latin typeface="Bookman Old Style" pitchFamily="18" charset="0"/>
            </a:endParaRPr>
          </a:p>
          <a:p>
            <a:pPr algn="ctr" defTabSz="2077928" fontAlgn="auto">
              <a:spcBef>
                <a:spcPts val="0"/>
              </a:spcBef>
              <a:spcAft>
                <a:spcPts val="0"/>
              </a:spcAft>
              <a:defRPr/>
            </a:pPr>
            <a:endParaRPr lang="en-GB" sz="7100" b="1" dirty="0">
              <a:solidFill>
                <a:schemeClr val="bg1"/>
              </a:solidFill>
              <a:latin typeface="Bookman Old Style" pitchFamily="18" charset="0"/>
            </a:endParaRPr>
          </a:p>
          <a:p>
            <a:pPr algn="ctr" defTabSz="2077928" fontAlgn="auto">
              <a:spcBef>
                <a:spcPts val="0"/>
              </a:spcBef>
              <a:spcAft>
                <a:spcPts val="0"/>
              </a:spcAft>
              <a:defRPr/>
            </a:pPr>
            <a:r>
              <a:rPr lang="en-US" sz="3600" b="1" dirty="0">
                <a:solidFill>
                  <a:schemeClr val="tx1"/>
                </a:solidFill>
                <a:latin typeface="Times New Roman" panose="02020603050405020304" pitchFamily="18" charset="0"/>
                <a:cs typeface="Times New Roman" panose="02020603050405020304" pitchFamily="18" charset="0"/>
              </a:rPr>
              <a:t>An Adaptive Driving Beam(ADB) System based on Angle and position  information of opposite vehicle</a:t>
            </a:r>
            <a:r>
              <a:rPr lang="en-US" sz="3100" b="1" dirty="0">
                <a:solidFill>
                  <a:schemeClr val="tx1"/>
                </a:solidFill>
                <a:latin typeface="Times New Roman" panose="02020603050405020304" pitchFamily="18" charset="0"/>
                <a:cs typeface="Times New Roman" panose="02020603050405020304" pitchFamily="18" charset="0"/>
              </a:rPr>
              <a:t> </a:t>
            </a:r>
          </a:p>
          <a:p>
            <a:pPr algn="ctr" defTabSz="2077928" fontAlgn="auto">
              <a:spcBef>
                <a:spcPts val="0"/>
              </a:spcBef>
              <a:spcAft>
                <a:spcPts val="0"/>
              </a:spcAft>
              <a:defRPr/>
            </a:pPr>
            <a:r>
              <a:rPr lang="en-GB" sz="3100" dirty="0">
                <a:solidFill>
                  <a:schemeClr val="tx1"/>
                </a:solidFill>
                <a:latin typeface="Times New Roman" panose="02020603050405020304" pitchFamily="18" charset="0"/>
                <a:cs typeface="Times New Roman" panose="02020603050405020304" pitchFamily="18" charset="0"/>
              </a:rPr>
              <a:t>Rajashekar, Vishal, </a:t>
            </a:r>
            <a:r>
              <a:rPr lang="en-GB" sz="3100" dirty="0" err="1">
                <a:solidFill>
                  <a:schemeClr val="tx1"/>
                </a:solidFill>
                <a:latin typeface="Times New Roman" panose="02020603050405020304" pitchFamily="18" charset="0"/>
                <a:cs typeface="Times New Roman" panose="02020603050405020304" pitchFamily="18" charset="0"/>
              </a:rPr>
              <a:t>Revati</a:t>
            </a:r>
            <a:r>
              <a:rPr lang="en-GB" sz="3100" dirty="0">
                <a:solidFill>
                  <a:schemeClr val="tx1"/>
                </a:solidFill>
                <a:latin typeface="Times New Roman" panose="02020603050405020304" pitchFamily="18" charset="0"/>
                <a:cs typeface="Times New Roman" panose="02020603050405020304" pitchFamily="18" charset="0"/>
              </a:rPr>
              <a:t>, Abhishek</a:t>
            </a:r>
          </a:p>
          <a:p>
            <a:pPr algn="ctr" defTabSz="2077928" fontAlgn="auto">
              <a:spcBef>
                <a:spcPts val="0"/>
              </a:spcBef>
              <a:spcAft>
                <a:spcPts val="0"/>
              </a:spcAft>
              <a:defRPr/>
            </a:pPr>
            <a:r>
              <a:rPr lang="en-GB" sz="3100" dirty="0">
                <a:solidFill>
                  <a:schemeClr val="tx1"/>
                </a:solidFill>
                <a:latin typeface="Times New Roman" panose="02020603050405020304" pitchFamily="18" charset="0"/>
                <a:cs typeface="Times New Roman" panose="02020603050405020304" pitchFamily="18" charset="0"/>
              </a:rPr>
              <a:t>Guide: </a:t>
            </a:r>
            <a:r>
              <a:rPr lang="en-GB" sz="3100" dirty="0" err="1">
                <a:solidFill>
                  <a:schemeClr val="tx1"/>
                </a:solidFill>
                <a:latin typeface="Times New Roman" panose="02020603050405020304" pitchFamily="18" charset="0"/>
                <a:cs typeface="Times New Roman" panose="02020603050405020304" pitchFamily="18" charset="0"/>
              </a:rPr>
              <a:t>Prof.Heera</a:t>
            </a:r>
            <a:r>
              <a:rPr lang="en-GB" sz="3100" dirty="0">
                <a:solidFill>
                  <a:schemeClr val="tx1"/>
                </a:solidFill>
                <a:latin typeface="Times New Roman" panose="02020603050405020304" pitchFamily="18" charset="0"/>
                <a:cs typeface="Times New Roman" panose="02020603050405020304" pitchFamily="18" charset="0"/>
              </a:rPr>
              <a:t> </a:t>
            </a:r>
            <a:r>
              <a:rPr lang="en-GB" sz="3100" dirty="0" err="1">
                <a:solidFill>
                  <a:schemeClr val="tx1"/>
                </a:solidFill>
                <a:latin typeface="Times New Roman" panose="02020603050405020304" pitchFamily="18" charset="0"/>
                <a:cs typeface="Times New Roman" panose="02020603050405020304" pitchFamily="18" charset="0"/>
              </a:rPr>
              <a:t>Wali</a:t>
            </a:r>
            <a:r>
              <a:rPr lang="en-GB" sz="3100" dirty="0">
                <a:solidFill>
                  <a:schemeClr val="tx1"/>
                </a:solidFill>
                <a:latin typeface="Times New Roman" panose="02020603050405020304" pitchFamily="18" charset="0"/>
                <a:cs typeface="Times New Roman" panose="02020603050405020304" pitchFamily="18" charset="0"/>
              </a:rPr>
              <a:t>, Team no : 16</a:t>
            </a:r>
          </a:p>
          <a:p>
            <a:pPr algn="ctr" defTabSz="2077928" fontAlgn="auto">
              <a:spcBef>
                <a:spcPts val="0"/>
              </a:spcBef>
              <a:spcAft>
                <a:spcPts val="0"/>
              </a:spcAft>
              <a:defRPr/>
            </a:pPr>
            <a:r>
              <a:rPr lang="en-GB" sz="3100" dirty="0">
                <a:solidFill>
                  <a:schemeClr val="tx1"/>
                </a:solidFill>
                <a:latin typeface="Times New Roman" panose="02020603050405020304" pitchFamily="18" charset="0"/>
                <a:cs typeface="Times New Roman" panose="02020603050405020304" pitchFamily="18" charset="0"/>
              </a:rPr>
              <a:t>School of Electronics and Communication</a:t>
            </a:r>
          </a:p>
          <a:p>
            <a:pPr algn="ctr" defTabSz="2077928" fontAlgn="auto">
              <a:spcBef>
                <a:spcPts val="0"/>
              </a:spcBef>
              <a:spcAft>
                <a:spcPts val="0"/>
              </a:spcAft>
              <a:defRPr/>
            </a:pPr>
            <a:endParaRPr lang="en-GB" sz="3200" dirty="0">
              <a:solidFill>
                <a:schemeClr val="tx1"/>
              </a:solidFill>
              <a:latin typeface="Bookman Old Style" pitchFamily="18" charset="0"/>
            </a:endParaRPr>
          </a:p>
          <a:p>
            <a:pPr algn="ctr" defTabSz="2077928" fontAlgn="auto">
              <a:spcBef>
                <a:spcPts val="0"/>
              </a:spcBef>
              <a:spcAft>
                <a:spcPts val="0"/>
              </a:spcAft>
              <a:defRPr/>
            </a:pPr>
            <a:endParaRPr lang="en-GB" sz="3600" dirty="0">
              <a:latin typeface="Bookman Old Style" pitchFamily="18" charset="0"/>
            </a:endParaRPr>
          </a:p>
          <a:p>
            <a:pPr algn="ctr" defTabSz="2077928" fontAlgn="auto">
              <a:spcBef>
                <a:spcPts val="0"/>
              </a:spcBef>
              <a:spcAft>
                <a:spcPts val="0"/>
              </a:spcAft>
              <a:defRPr/>
            </a:pPr>
            <a:endParaRPr lang="en-US" sz="7100" dirty="0">
              <a:latin typeface="Bookman Old Style" pitchFamily="18" charset="0"/>
            </a:endParaRPr>
          </a:p>
        </p:txBody>
      </p:sp>
      <p:pic>
        <p:nvPicPr>
          <p:cNvPr id="1027" name="Picture 3"/>
          <p:cNvPicPr>
            <a:picLocks noChangeAspect="1" noChangeArrowheads="1"/>
          </p:cNvPicPr>
          <p:nvPr/>
        </p:nvPicPr>
        <p:blipFill>
          <a:blip r:embed="rId3"/>
          <a:srcRect l="11111" t="13331" r="11111" b="12595"/>
          <a:stretch>
            <a:fillRect/>
          </a:stretch>
        </p:blipFill>
        <p:spPr bwMode="auto">
          <a:xfrm>
            <a:off x="267992" y="678444"/>
            <a:ext cx="1472758" cy="1420159"/>
          </a:xfrm>
          <a:prstGeom prst="rect">
            <a:avLst/>
          </a:prstGeom>
          <a:noFill/>
          <a:ln w="9525">
            <a:noFill/>
            <a:miter lim="800000"/>
            <a:headEnd/>
            <a:tailEnd/>
          </a:ln>
          <a:effectLst/>
        </p:spPr>
      </p:pic>
      <p:sp>
        <p:nvSpPr>
          <p:cNvPr id="210" name="Rectangle 209"/>
          <p:cNvSpPr/>
          <p:nvPr/>
        </p:nvSpPr>
        <p:spPr>
          <a:xfrm>
            <a:off x="7418927" y="2240986"/>
            <a:ext cx="7072735" cy="13142059"/>
          </a:xfrm>
          <a:prstGeom prst="rect">
            <a:avLst/>
          </a:prstGeom>
          <a:solidFill>
            <a:schemeClr val="accent3">
              <a:lumMod val="60000"/>
              <a:lumOff val="40000"/>
            </a:schemeClr>
          </a:solidFill>
        </p:spPr>
        <p:txBody>
          <a:bodyPr wrap="square">
            <a:spAutoFit/>
          </a:bodyPr>
          <a:lstStyle/>
          <a:p>
            <a:pPr algn="ctr"/>
            <a:r>
              <a:rPr lang="en-GB" sz="3600" b="1" dirty="0">
                <a:latin typeface="Times New Roman" panose="02020603050405020304" pitchFamily="18" charset="0"/>
                <a:cs typeface="Times New Roman" panose="02020603050405020304" pitchFamily="18" charset="0"/>
              </a:rPr>
              <a:t>Methodology</a:t>
            </a: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 is trained on more than 500 images, has a detection accuracy of 0.86, to detect vehicle in dark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Estimate the vehicles position and determine the appropriate angle(refer fig1) to adjust the high beam</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8x8 LED matrix and servo motor is attached to Arduino mega as a peripheral, the position and angle data is sent and output is processed.</a:t>
            </a:r>
          </a:p>
          <a:p>
            <a:endParaRPr lang="en-GB" sz="2800" dirty="0">
              <a:latin typeface="Times New Roman" panose="02020603050405020304" pitchFamily="18" charset="0"/>
              <a:cs typeface="Times New Roman" panose="02020603050405020304" pitchFamily="18" charset="0"/>
            </a:endParaRPr>
          </a:p>
        </p:txBody>
      </p:sp>
      <p:sp>
        <p:nvSpPr>
          <p:cNvPr id="33" name="Rectangle 32"/>
          <p:cNvSpPr/>
          <p:nvPr/>
        </p:nvSpPr>
        <p:spPr>
          <a:xfrm>
            <a:off x="0" y="14764841"/>
            <a:ext cx="21396325" cy="731304"/>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800" b="1" dirty="0">
              <a:solidFill>
                <a:schemeClr val="bg1"/>
              </a:solidFill>
              <a:latin typeface="Bookman Old Style" pitchFamily="18" charset="0"/>
            </a:endParaRPr>
          </a:p>
        </p:txBody>
      </p:sp>
      <p:sp>
        <p:nvSpPr>
          <p:cNvPr id="30" name="TextBox 29">
            <a:extLst>
              <a:ext uri="{FF2B5EF4-FFF2-40B4-BE49-F238E27FC236}">
                <a16:creationId xmlns:a16="http://schemas.microsoft.com/office/drawing/2014/main" id="{6A0E5BB2-271A-47A8-ADD5-2F9FB85075ED}"/>
              </a:ext>
            </a:extLst>
          </p:cNvPr>
          <p:cNvSpPr txBox="1"/>
          <p:nvPr/>
        </p:nvSpPr>
        <p:spPr>
          <a:xfrm>
            <a:off x="-591286" y="6125427"/>
            <a:ext cx="7887995" cy="1938992"/>
          </a:xfrm>
          <a:prstGeom prst="rect">
            <a:avLst/>
          </a:prstGeom>
          <a:noFill/>
        </p:spPr>
        <p:txBody>
          <a:bodyPr wrap="square" rtlCol="0">
            <a:spAutoFit/>
          </a:bodyPr>
          <a:lstStyle/>
          <a:p>
            <a:pPr marL="1381125" lvl="1" indent="-342900">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o reduce the dazzling effect </a:t>
            </a:r>
            <a:r>
              <a:rPr lang="en-US" sz="2400" dirty="0">
                <a:latin typeface="Times New Roman" panose="02020603050405020304" pitchFamily="18" charset="0"/>
                <a:cs typeface="Times New Roman" panose="02020603050405020304" pitchFamily="18" charset="0"/>
              </a:rPr>
              <a:t>due to</a:t>
            </a:r>
            <a:r>
              <a:rPr lang="en-US" sz="2400" b="0" i="0" dirty="0">
                <a:effectLst/>
                <a:latin typeface="Times New Roman" panose="02020603050405020304" pitchFamily="18" charset="0"/>
                <a:cs typeface="Times New Roman" panose="02020603050405020304" pitchFamily="18" charset="0"/>
              </a:rPr>
              <a:t> high beam.</a:t>
            </a:r>
          </a:p>
          <a:p>
            <a:pPr marL="2419350" lvl="2" indent="-342900">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Using LED dot matrix</a:t>
            </a:r>
          </a:p>
          <a:p>
            <a:pPr marL="2419350" lvl="2" indent="-342900">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Adaptive LED high beams</a:t>
            </a:r>
          </a:p>
          <a:p>
            <a:pPr marL="2419350" lvl="2" indent="-342900">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Compare both the models</a:t>
            </a:r>
          </a:p>
          <a:p>
            <a:pPr marL="1381125" lvl="1" indent="-342900">
              <a:buSzPct val="1500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Achieve m</a:t>
            </a:r>
            <a:r>
              <a:rPr lang="en-US" sz="2400" dirty="0">
                <a:latin typeface="Times New Roman" panose="02020603050405020304" pitchFamily="18" charset="0"/>
                <a:cs typeface="Times New Roman" panose="02020603050405020304" pitchFamily="18" charset="0"/>
              </a:rPr>
              <a:t>inimum latency possible.</a:t>
            </a:r>
            <a:endParaRPr lang="en-US" sz="5400" dirty="0">
              <a:latin typeface="Times New Roman" panose="02020603050405020304" pitchFamily="18" charset="0"/>
              <a:cs typeface="Times New Roman" panose="02020603050405020304" pitchFamily="18" charset="0"/>
            </a:endParaRPr>
          </a:p>
        </p:txBody>
      </p:sp>
      <p:sp>
        <p:nvSpPr>
          <p:cNvPr id="55" name="Rectangle 54"/>
          <p:cNvSpPr/>
          <p:nvPr/>
        </p:nvSpPr>
        <p:spPr>
          <a:xfrm>
            <a:off x="289329" y="2247764"/>
            <a:ext cx="6786610" cy="584775"/>
          </a:xfrm>
          <a:prstGeom prst="rect">
            <a:avLst/>
          </a:prstGeom>
          <a:solidFill>
            <a:schemeClr val="accent3">
              <a:lumMod val="60000"/>
              <a:lumOff val="40000"/>
            </a:schemeClr>
          </a:solid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Problem statement</a:t>
            </a:r>
            <a:endParaRPr lang="en-GB"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4509" y="2869990"/>
            <a:ext cx="678661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To develop an appropriate solution for headlight high beam that avoids glare using machine learning algorithm, to demonstrate how the flexibility of LEDs can be used to create safer driving environment under low light/dark conditions. The main objective of this technology s to illuminate as much of road as possible while not dazzling other drivers.</a:t>
            </a:r>
          </a:p>
        </p:txBody>
      </p:sp>
      <p:sp>
        <p:nvSpPr>
          <p:cNvPr id="6" name="TextBox 5"/>
          <p:cNvSpPr txBox="1"/>
          <p:nvPr/>
        </p:nvSpPr>
        <p:spPr>
          <a:xfrm>
            <a:off x="407023" y="8754048"/>
            <a:ext cx="6858000" cy="2677656"/>
          </a:xfrm>
          <a:prstGeom prst="rect">
            <a:avLst/>
          </a:prstGeom>
          <a:noFill/>
        </p:spPr>
        <p:txBody>
          <a:bodyPr wrap="square" rtlCol="0">
            <a:spAutoFit/>
          </a:bodyPr>
          <a:lstStyle/>
          <a:p>
            <a:pPr marL="342900" indent="-342900">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Development of this device can be helpful for the entire visually impaired community. This is a much safer option considering the traditional stick to detect the object.</a:t>
            </a:r>
          </a:p>
          <a:p>
            <a:pPr marL="342900" indent="-342900">
              <a:buSzPct val="15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can improve the quality of living of the visually impaired people in a good way.</a:t>
            </a:r>
          </a:p>
          <a:p>
            <a:pPr marL="342900" indent="-342900">
              <a:buSzPct val="1500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499666" y="6009140"/>
            <a:ext cx="6991996" cy="1231106"/>
          </a:xfrm>
          <a:prstGeom prst="rect">
            <a:avLst/>
          </a:prstGeom>
          <a:noFill/>
        </p:spPr>
        <p:txBody>
          <a:bodyPr wrap="square" rtlCol="0">
            <a:spAutoFit/>
          </a:bodyPr>
          <a:lstStyle/>
          <a:p>
            <a:pPr marL="342900" indent="-342900">
              <a:buSzPct val="150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buSzPct val="150000"/>
              <a:buFont typeface="Arial" panose="020B0604020202020204" pitchFamily="34" charset="0"/>
              <a:buChar char="•"/>
              <a:tabLst>
                <a:tab pos="2286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Raspberry PI 3B with an ARM Advanced RISC Machine; and RISC - Reduced instruction set</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computing</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technology is supplied with power from a constant 5v supply thereby instantiating the further p.</a:t>
            </a:r>
          </a:p>
        </p:txBody>
      </p:sp>
      <p:sp>
        <p:nvSpPr>
          <p:cNvPr id="9" name="TextBox 8"/>
          <p:cNvSpPr txBox="1"/>
          <p:nvPr/>
        </p:nvSpPr>
        <p:spPr>
          <a:xfrm>
            <a:off x="14724672" y="10977535"/>
            <a:ext cx="6327204" cy="3108543"/>
          </a:xfrm>
          <a:prstGeom prst="rect">
            <a:avLst/>
          </a:prstGeom>
          <a:noFill/>
        </p:spPr>
        <p:txBody>
          <a:bodyPr wrap="square" rtlCol="0">
            <a:spAutoFit/>
          </a:bodyPr>
          <a:lstStyle/>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After comparing led matrix and adaptive headlight we came to the conclusion that adaptive headlight is a better choice than lead matrix because it is more volatile than led matrix and has lower latency, which can reduces the dazzling effect for both near and long distance.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1CF42CC7-4238-4C36-A72C-BEDEB9B8EDE2}"/>
              </a:ext>
            </a:extLst>
          </p:cNvPr>
          <p:cNvSpPr/>
          <p:nvPr/>
        </p:nvSpPr>
        <p:spPr>
          <a:xfrm>
            <a:off x="307361" y="5498514"/>
            <a:ext cx="6786610" cy="584775"/>
          </a:xfrm>
          <a:prstGeom prst="rect">
            <a:avLst/>
          </a:prstGeom>
          <a:solidFill>
            <a:schemeClr val="accent3">
              <a:lumMod val="60000"/>
              <a:lumOff val="4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Objectives</a:t>
            </a:r>
            <a:endParaRPr lang="en-GB" sz="32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1809D993-4ABF-4480-902C-BF21BCD210EB}"/>
              </a:ext>
            </a:extLst>
          </p:cNvPr>
          <p:cNvSpPr/>
          <p:nvPr/>
        </p:nvSpPr>
        <p:spPr>
          <a:xfrm>
            <a:off x="307361" y="8108561"/>
            <a:ext cx="6786610" cy="584775"/>
          </a:xfrm>
          <a:prstGeom prst="rect">
            <a:avLst/>
          </a:prstGeom>
          <a:solidFill>
            <a:schemeClr val="accent3">
              <a:lumMod val="60000"/>
              <a:lumOff val="4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Contributions</a:t>
            </a:r>
            <a:endParaRPr lang="en-GB" sz="3200" b="1"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1ACC503-9164-444C-A508-F5A44A980F26}"/>
              </a:ext>
            </a:extLst>
          </p:cNvPr>
          <p:cNvSpPr/>
          <p:nvPr/>
        </p:nvSpPr>
        <p:spPr>
          <a:xfrm>
            <a:off x="374342" y="11105157"/>
            <a:ext cx="6786610" cy="584775"/>
          </a:xfrm>
          <a:prstGeom prst="rect">
            <a:avLst/>
          </a:prstGeom>
          <a:solidFill>
            <a:schemeClr val="accent3">
              <a:lumMod val="60000"/>
              <a:lumOff val="40000"/>
            </a:schemeClr>
          </a:solidFill>
        </p:spPr>
        <p:txBody>
          <a:bodyPr wrap="square">
            <a:spAutoFit/>
          </a:bodyPr>
          <a:lstStyle/>
          <a:p>
            <a:pPr algn="ctr" defTabSz="2077928" fontAlgn="auto">
              <a:spcBef>
                <a:spcPts val="0"/>
              </a:spcBef>
              <a:spcAft>
                <a:spcPts val="0"/>
              </a:spcAft>
              <a:defRPr/>
            </a:pPr>
            <a:r>
              <a:rPr lang="en-GB" sz="3200" b="1" dirty="0">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322AE40A-F12C-49A4-840C-844E1BE56994}"/>
              </a:ext>
            </a:extLst>
          </p:cNvPr>
          <p:cNvSpPr/>
          <p:nvPr/>
        </p:nvSpPr>
        <p:spPr>
          <a:xfrm>
            <a:off x="14772849" y="10191447"/>
            <a:ext cx="6327205" cy="584775"/>
          </a:xfrm>
          <a:prstGeom prst="rect">
            <a:avLst/>
          </a:prstGeom>
          <a:solidFill>
            <a:srgbClr val="C3D69B"/>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Conclusions</a:t>
            </a:r>
            <a:endParaRPr lang="en-GB" sz="3200" b="1"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6E4661EB-FE93-44E2-8BCE-96FA2F782619}"/>
              </a:ext>
            </a:extLst>
          </p:cNvPr>
          <p:cNvSpPr/>
          <p:nvPr/>
        </p:nvSpPr>
        <p:spPr>
          <a:xfrm>
            <a:off x="14736097" y="2240986"/>
            <a:ext cx="6363957" cy="591553"/>
          </a:xfrm>
          <a:prstGeom prst="rect">
            <a:avLst/>
          </a:prstGeom>
          <a:solidFill>
            <a:schemeClr val="accent3">
              <a:lumMod val="60000"/>
              <a:lumOff val="40000"/>
            </a:schemeClr>
          </a:solid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Results</a:t>
            </a:r>
          </a:p>
        </p:txBody>
      </p:sp>
      <p:sp>
        <p:nvSpPr>
          <p:cNvPr id="32" name="TextBox 31">
            <a:extLst>
              <a:ext uri="{FF2B5EF4-FFF2-40B4-BE49-F238E27FC236}">
                <a16:creationId xmlns:a16="http://schemas.microsoft.com/office/drawing/2014/main" id="{E08B6E9E-5C18-4D83-BB43-70897C2493EB}"/>
              </a:ext>
            </a:extLst>
          </p:cNvPr>
          <p:cNvSpPr txBox="1"/>
          <p:nvPr/>
        </p:nvSpPr>
        <p:spPr>
          <a:xfrm>
            <a:off x="431940" y="11770377"/>
            <a:ext cx="6858000" cy="3046988"/>
          </a:xfrm>
          <a:prstGeom prst="rect">
            <a:avLst/>
          </a:prstGeom>
          <a:noFill/>
        </p:spPr>
        <p:txBody>
          <a:bodyPr wrap="square" rtlCol="0">
            <a:spAutoFit/>
          </a:bodyPr>
          <a:lstStyle/>
          <a:p>
            <a:pPr marL="342900" indent="-342900">
              <a:buSzPct val="1500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According to research conducted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Blindness affects about 3.2 percent of the world’s population. And India has the highest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percentage in the world</a:t>
            </a:r>
          </a:p>
          <a:p>
            <a:pPr marL="342900" indent="-342900">
              <a:buSzPct val="1500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Blind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stick helps them with their disability to a certain extent, but they fail in aspects that require detection of fast-moving objects and instant decision-making. Often, these devices or technologies are designed only for specific tasks. </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12D5D1-9720-3B18-F974-1B3731093ADE}"/>
              </a:ext>
            </a:extLst>
          </p:cNvPr>
          <p:cNvPicPr>
            <a:picLocks noChangeAspect="1"/>
          </p:cNvPicPr>
          <p:nvPr/>
        </p:nvPicPr>
        <p:blipFill>
          <a:blip r:embed="rId4"/>
          <a:stretch>
            <a:fillRect/>
          </a:stretch>
        </p:blipFill>
        <p:spPr>
          <a:xfrm>
            <a:off x="7390703" y="2869990"/>
            <a:ext cx="7100959" cy="4077168"/>
          </a:xfrm>
          <a:prstGeom prst="rect">
            <a:avLst/>
          </a:prstGeom>
        </p:spPr>
      </p:pic>
      <p:pic>
        <p:nvPicPr>
          <p:cNvPr id="16" name="Picture 15">
            <a:extLst>
              <a:ext uri="{FF2B5EF4-FFF2-40B4-BE49-F238E27FC236}">
                <a16:creationId xmlns:a16="http://schemas.microsoft.com/office/drawing/2014/main" id="{97DCF43E-39AC-2C72-1903-38FED351475E}"/>
              </a:ext>
            </a:extLst>
          </p:cNvPr>
          <p:cNvPicPr>
            <a:picLocks noChangeAspect="1"/>
          </p:cNvPicPr>
          <p:nvPr/>
        </p:nvPicPr>
        <p:blipFill>
          <a:blip r:embed="rId5"/>
          <a:stretch>
            <a:fillRect/>
          </a:stretch>
        </p:blipFill>
        <p:spPr>
          <a:xfrm>
            <a:off x="19015364" y="6562984"/>
            <a:ext cx="2115274" cy="3419188"/>
          </a:xfrm>
          <a:prstGeom prst="rect">
            <a:avLst/>
          </a:prstGeom>
        </p:spPr>
      </p:pic>
      <p:pic>
        <p:nvPicPr>
          <p:cNvPr id="1039" name="Picture 1038">
            <a:extLst>
              <a:ext uri="{FF2B5EF4-FFF2-40B4-BE49-F238E27FC236}">
                <a16:creationId xmlns:a16="http://schemas.microsoft.com/office/drawing/2014/main" id="{80AD1421-FBCF-17E2-F753-AF76239949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5057" t="11399" r="11399" b="25409"/>
          <a:stretch/>
        </p:blipFill>
        <p:spPr>
          <a:xfrm>
            <a:off x="14736097" y="2819490"/>
            <a:ext cx="6342136" cy="3696801"/>
          </a:xfrm>
          <a:prstGeom prst="rect">
            <a:avLst/>
          </a:prstGeom>
        </p:spPr>
      </p:pic>
      <p:pic>
        <p:nvPicPr>
          <p:cNvPr id="1041" name="Picture 1040">
            <a:extLst>
              <a:ext uri="{FF2B5EF4-FFF2-40B4-BE49-F238E27FC236}">
                <a16:creationId xmlns:a16="http://schemas.microsoft.com/office/drawing/2014/main" id="{91CF6342-71FB-C955-21C5-0BD88E7B64F6}"/>
              </a:ext>
            </a:extLst>
          </p:cNvPr>
          <p:cNvPicPr>
            <a:picLocks noChangeAspect="1"/>
          </p:cNvPicPr>
          <p:nvPr/>
        </p:nvPicPr>
        <p:blipFill rotWithShape="1">
          <a:blip r:embed="rId7">
            <a:extLst>
              <a:ext uri="{28A0092B-C50C-407E-A947-70E740481C1C}">
                <a14:useLocalDpi xmlns:a14="http://schemas.microsoft.com/office/drawing/2010/main" val="0"/>
              </a:ext>
            </a:extLst>
          </a:blip>
          <a:srcRect l="-55" t="22986" r="30953" b="22987"/>
          <a:stretch/>
        </p:blipFill>
        <p:spPr>
          <a:xfrm>
            <a:off x="14765609" y="6613091"/>
            <a:ext cx="4137363" cy="3318974"/>
          </a:xfrm>
          <a:prstGeom prst="rect">
            <a:avLst/>
          </a:prstGeom>
        </p:spPr>
      </p:pic>
      <p:sp>
        <p:nvSpPr>
          <p:cNvPr id="1047" name="Rectangle 1046">
            <a:extLst>
              <a:ext uri="{FF2B5EF4-FFF2-40B4-BE49-F238E27FC236}">
                <a16:creationId xmlns:a16="http://schemas.microsoft.com/office/drawing/2014/main" id="{6EFAB776-C84E-D1C1-1628-384BAACD5A5E}"/>
              </a:ext>
            </a:extLst>
          </p:cNvPr>
          <p:cNvSpPr/>
          <p:nvPr/>
        </p:nvSpPr>
        <p:spPr>
          <a:xfrm>
            <a:off x="10420847" y="10030939"/>
            <a:ext cx="1040670"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Fig1.2</a:t>
            </a:r>
          </a:p>
        </p:txBody>
      </p:sp>
      <p:pic>
        <p:nvPicPr>
          <p:cNvPr id="1029" name="Picture 1028">
            <a:extLst>
              <a:ext uri="{FF2B5EF4-FFF2-40B4-BE49-F238E27FC236}">
                <a16:creationId xmlns:a16="http://schemas.microsoft.com/office/drawing/2014/main" id="{E8D44DC5-1258-7848-91DB-F7D71D445737}"/>
              </a:ext>
            </a:extLst>
          </p:cNvPr>
          <p:cNvPicPr>
            <a:picLocks noChangeAspect="1"/>
          </p:cNvPicPr>
          <p:nvPr/>
        </p:nvPicPr>
        <p:blipFill>
          <a:blip r:embed="rId8"/>
          <a:stretch>
            <a:fillRect/>
          </a:stretch>
        </p:blipFill>
        <p:spPr>
          <a:xfrm>
            <a:off x="7305962" y="6887409"/>
            <a:ext cx="7185699" cy="3605195"/>
          </a:xfrm>
          <a:prstGeom prst="rect">
            <a:avLst/>
          </a:prstGeom>
        </p:spPr>
      </p:pic>
      <p:sp>
        <p:nvSpPr>
          <p:cNvPr id="2" name="Rectangle 1">
            <a:extLst>
              <a:ext uri="{FF2B5EF4-FFF2-40B4-BE49-F238E27FC236}">
                <a16:creationId xmlns:a16="http://schemas.microsoft.com/office/drawing/2014/main" id="{A66F933F-CCFD-177D-4225-67180E2A313B}"/>
              </a:ext>
            </a:extLst>
          </p:cNvPr>
          <p:cNvSpPr/>
          <p:nvPr/>
        </p:nvSpPr>
        <p:spPr>
          <a:xfrm>
            <a:off x="11185928" y="10012344"/>
            <a:ext cx="784189"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Fig1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3962</TotalTime>
  <Words>398</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rajashekar ganiger</cp:lastModifiedBy>
  <cp:revision>266</cp:revision>
  <dcterms:created xsi:type="dcterms:W3CDTF">2009-07-23T11:11:30Z</dcterms:created>
  <dcterms:modified xsi:type="dcterms:W3CDTF">2022-12-17T13:26:33Z</dcterms:modified>
</cp:coreProperties>
</file>