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  <p:sldMasterId id="2147483753" r:id="rId2"/>
    <p:sldMasterId id="2147483754" r:id="rId3"/>
    <p:sldMasterId id="2147483755" r:id="rId4"/>
  </p:sldMasterIdLst>
  <p:notesMasterIdLst>
    <p:notesMasterId r:id="rId14"/>
  </p:notesMasterIdLst>
  <p:sldIdLst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2" d="100"/>
          <a:sy n="102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8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82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7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7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73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6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64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65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66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67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68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4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4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4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4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4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75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29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30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3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33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34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37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2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2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25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26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17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18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19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20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21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38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2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4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4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8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0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10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11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1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1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15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3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35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36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32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1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18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19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20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2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23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24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25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26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27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6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58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8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8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6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6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45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46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47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74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75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6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6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71" name="PlaceHolder 3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5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7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8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9" name="PlaceHolder 5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74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0" name="PlaceHolder 3"/>
          <p:cNvSpPr>
            <a:spLocks noGrp="1"/>
          </p:cNvSpPr>
          <p:nvPr>
            <p:ph type="body"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1" name="PlaceHolder 4"/>
          <p:cNvSpPr>
            <a:spLocks noGrp="1"/>
          </p:cNvSpPr>
          <p:nvPr>
            <p:ph type="body"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2" name="PlaceHolder 5"/>
          <p:cNvSpPr>
            <a:spLocks noGrp="1"/>
          </p:cNvSpPr>
          <p:nvPr>
            <p:ph type="body"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3" name="PlaceHolder 6"/>
          <p:cNvSpPr>
            <a:spLocks noGrp="1"/>
          </p:cNvSpPr>
          <p:nvPr>
            <p:ph type="body"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754" name="PlaceHolder 7"/>
          <p:cNvSpPr>
            <a:spLocks noGrp="1"/>
          </p:cNvSpPr>
          <p:nvPr>
            <p:ph type="body"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9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91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92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9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95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96" name="PlaceHolder 4"/>
          <p:cNvSpPr>
            <a:spLocks noGrp="1"/>
          </p:cNvSpPr>
          <p:nvPr>
            <p:ph type="body"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0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67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78" name="PlaceHolder 3"/>
          <p:cNvSpPr>
            <a:spLocks noGrp="1"/>
          </p:cNvSpPr>
          <p:nvPr>
            <p:ph type="body"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48679" name="PlaceHolder 4"/>
          <p:cNvSpPr>
            <a:spLocks noGrp="1"/>
          </p:cNvSpPr>
          <p:nvPr>
            <p:ph type="body"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Freeform: Shape 1048649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cxnLst/>
            <a:rect l="0" t="0" r="r" b="b"/>
            <a:pathLst>
              <a:path w="13501" h="8001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048651" name="Freeform: Shape 1048650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cxnLst/>
            <a:rect l="0" t="0" r="r" b="b"/>
            <a:pathLst>
              <a:path w="16001" h="6001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1048652" name="Freeform: Shape 1048651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cxnLst/>
            <a:rect l="0" t="0" r="r" b="b"/>
            <a:pathLst>
              <a:path w="12501" h="10501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048653" name="Freeform: Shape 1048652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cxnLst/>
            <a:rect l="0" t="0" r="r" b="b"/>
            <a:pathLst>
              <a:path w="12501" h="7251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048654" name="Freeform: Shape 1048653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cxnLst/>
            <a:rect l="0" t="0" r="r" b="b"/>
            <a:pathLst>
              <a:path w="16001" h="5293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1048655" name="Freeform: Shape 1048654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cxnLst/>
            <a:rect l="0" t="0" r="r" b="b"/>
            <a:pathLst>
              <a:path w="12001" h="10501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48656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1048657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1048658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C5047441-B9D9-4477-AE3D-85C16AFE3003}" type="slidenum">
              <a:rPr lang="en-IN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IN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04865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</p:spPr>
        <p:txBody>
          <a:bodyPr lIns="0" tIns="0" rIns="0" bIns="0">
            <a:normAutofit fontScale="63000"/>
          </a:bodyPr>
          <a:lstStyle/>
          <a:p>
            <a:pPr algn="ctr">
              <a:spcAft>
                <a:spcPts val="1060"/>
              </a:spcAft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lvl="1" algn="ctr">
              <a:spcAft>
                <a:spcPts val="848"/>
              </a:spcAft>
            </a:pPr>
            <a:r>
              <a:rPr lang="en-IN" sz="18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lvl="2" algn="ctr">
              <a:spcAft>
                <a:spcPts val="635"/>
              </a:spcAft>
            </a:pPr>
            <a:r>
              <a:rPr lang="en-IN" sz="14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lvl="3" algn="ctr">
              <a:spcAft>
                <a:spcPts val="422"/>
              </a:spcAft>
            </a:pPr>
            <a:r>
              <a:rPr lang="en-IN" sz="10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lvl="4" algn="ctr">
              <a:spcAft>
                <a:spcPts val="213"/>
              </a:spcAft>
            </a:pPr>
            <a:r>
              <a:rPr lang="en-IN" sz="8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lvl="5" algn="ctr">
              <a:spcAft>
                <a:spcPts val="213"/>
              </a:spcAft>
            </a:pPr>
            <a:r>
              <a:rPr lang="en-IN" sz="6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lvl="6" algn="ctr">
              <a:spcAft>
                <a:spcPts val="213"/>
              </a:spcAft>
            </a:pPr>
            <a:r>
              <a:rPr lang="en-IN" sz="6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104866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300" b="0" strike="noStrike" spc="-1">
                <a:solidFill>
                  <a:srgbClr val="FFFFFF"/>
                </a:solidFill>
                <a:latin typeface="DejaVu Sans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Freeform: Shape 1048602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cxnLst/>
            <a:rect l="0" t="0" r="r" b="b"/>
            <a:pathLst>
              <a:path w="9103" h="9001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048604" name="Freeform: Shape 1048603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cxnLst/>
            <a:rect l="0" t="0" r="r" b="b"/>
            <a:pathLst>
              <a:path w="15001" h="3001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1048605" name="Freeform: Shape 1048604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cxnLst/>
            <a:rect l="0" t="0" r="r" b="b"/>
            <a:pathLst>
              <a:path w="11001" h="10501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048606" name="Freeform: Shape 1048605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cxnLst/>
            <a:rect l="0" t="0" r="r" b="b"/>
            <a:pathLst>
              <a:path w="9001" h="8751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048607" name="Freeform: Shape 1048606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cxnLst/>
            <a:rect l="0" t="0" r="r" b="b"/>
            <a:pathLst>
              <a:path w="14001" h="3251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1048608" name="Freeform: Shape 1048607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cxnLst/>
            <a:rect l="0" t="0" r="r" b="b"/>
            <a:pathLst>
              <a:path w="11103" h="9831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48609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/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1048610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&lt;footer&gt;</a:t>
            </a:r>
          </a:p>
        </p:txBody>
      </p:sp>
      <p:sp>
        <p:nvSpPr>
          <p:cNvPr id="1048611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94E6DD4-BB05-40F3-B4C9-69CE5408DB49}" type="slidenum">
              <a:rPr lang="en-IN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IN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048612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1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1048613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IN" sz="16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IN" sz="10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0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Freeform: Shape 1048696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cxnLst/>
            <a:rect l="0" t="0" r="r" b="b"/>
            <a:pathLst>
              <a:path w="5501" h="9501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048698" name="Freeform: Shape 1048697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cxnLst/>
            <a:rect l="0" t="0" r="r" b="b"/>
            <a:pathLst>
              <a:path w="5501" h="1001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</p:sp>
      <p:sp>
        <p:nvSpPr>
          <p:cNvPr id="1048699" name="Freeform: Shape 1048698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cxnLst/>
            <a:rect l="0" t="0" r="r" b="b"/>
            <a:pathLst>
              <a:path w="10001" h="7501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048700" name="Freeform: Shape 1048699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cxnLst/>
            <a:rect l="0" t="0" r="r" b="b"/>
            <a:pathLst>
              <a:path w="5501" h="9251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048701" name="Freeform: Shape 1048700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cxnLst/>
            <a:rect l="0" t="0" r="r" b="b"/>
            <a:pathLst>
              <a:path w="5001" h="1251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</p:sp>
      <p:sp>
        <p:nvSpPr>
          <p:cNvPr id="1048702" name="Freeform: Shape 1048701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cxnLst/>
            <a:rect l="0" t="0" r="r" b="b"/>
            <a:pathLst>
              <a:path w="9001" h="6751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48703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21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1048704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IN" sz="12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9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9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9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  <p:sp>
        <p:nvSpPr>
          <p:cNvPr id="1048705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DDDDDD"/>
                </a:solidFill>
                <a:latin typeface="Arial"/>
              </a:rPr>
              <a:t>&lt;date/time&gt;</a:t>
            </a:r>
          </a:p>
        </p:txBody>
      </p:sp>
      <p:sp>
        <p:nvSpPr>
          <p:cNvPr id="1048706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808080"/>
                </a:solidFill>
                <a:latin typeface="Arial"/>
              </a:rPr>
              <a:t>&lt;footer&gt;</a:t>
            </a:r>
          </a:p>
        </p:txBody>
      </p:sp>
      <p:sp>
        <p:nvSpPr>
          <p:cNvPr id="1048707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74D05D80-8BFF-4CF5-89A0-5D4C768799EF}" type="slidenum">
              <a:rPr lang="en-IN" sz="1400" b="0" strike="noStrike" spc="-1">
                <a:solidFill>
                  <a:srgbClr val="DDDDDD"/>
                </a:solidFill>
                <a:latin typeface="Arial"/>
              </a:rPr>
              <a:t>‹#›</a:t>
            </a:fld>
            <a:endParaRPr lang="en-IN" sz="1400" b="0" strike="noStrike" spc="-1">
              <a:solidFill>
                <a:srgbClr val="DDDDDD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: Shape 1048575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cxnLst/>
            <a:rect l="0" t="0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</p:sp>
      <p:sp>
        <p:nvSpPr>
          <p:cNvPr id="1048577" name="Freeform: Shape 1048576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cxnLst/>
            <a:rect l="0" t="0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</p:sp>
      <p:sp>
        <p:nvSpPr>
          <p:cNvPr id="1048578" name="Freeform: Shape 1048577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cxnLst/>
            <a:rect l="0" t="0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</p:sp>
      <p:sp>
        <p:nvSpPr>
          <p:cNvPr id="1048579" name="Freeform: Shape 1048578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cxnLst/>
            <a:rect l="0" t="0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</p:sp>
      <p:sp>
        <p:nvSpPr>
          <p:cNvPr id="1048580" name="PlaceHolder 1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solidFill>
                  <a:srgbClr val="DDDDDD"/>
                </a:solidFill>
                <a:latin typeface="DejaVu Sans"/>
              </a:rPr>
              <a:t>&lt;date/time&gt;</a:t>
            </a:r>
          </a:p>
        </p:txBody>
      </p:sp>
      <p:sp>
        <p:nvSpPr>
          <p:cNvPr id="1048581" name="PlaceHolder 2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solidFill>
                  <a:srgbClr val="808080"/>
                </a:solidFill>
                <a:latin typeface="DejaVu Sans"/>
              </a:rPr>
              <a:t>&lt;footer&gt;</a:t>
            </a:r>
          </a:p>
        </p:txBody>
      </p:sp>
      <p:sp>
        <p:nvSpPr>
          <p:cNvPr id="1048582" name="PlaceHolder 3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7A91C91-64AE-4344-AC4D-31A44CC62933}" type="slidenum">
              <a:rPr lang="en-IN" sz="1400" b="0" strike="noStrike" spc="-1">
                <a:solidFill>
                  <a:srgbClr val="DDDDDD"/>
                </a:solidFill>
                <a:latin typeface="DejaVu Sans"/>
              </a:rPr>
              <a:t>‹#›</a:t>
            </a:fld>
            <a:endParaRPr lang="en-IN" sz="1400" b="0" strike="noStrike" spc="-1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048583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Click to edit the title text format</a:t>
            </a:r>
          </a:p>
        </p:txBody>
      </p:sp>
      <p:sp>
        <p:nvSpPr>
          <p:cNvPr id="1048584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IN" sz="2100" b="0" strike="noStrike" spc="-1">
                <a:solidFill>
                  <a:srgbClr val="666666"/>
                </a:solidFill>
                <a:latin typeface="DejaVu Sans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666666"/>
                </a:solidFill>
                <a:latin typeface="DejaVu Sans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IN" sz="1500" b="0" strike="noStrike" spc="-1">
                <a:solidFill>
                  <a:srgbClr val="666666"/>
                </a:solidFill>
                <a:latin typeface="DejaVu Sans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666666"/>
                </a:solidFill>
                <a:latin typeface="DejaVu Sans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666666"/>
                </a:solidFill>
                <a:latin typeface="DejaVu Sans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1500" b="0" strike="noStrike" spc="-1">
                <a:solidFill>
                  <a:srgbClr val="666666"/>
                </a:solidFill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048586"/>
          <p:cNvSpPr txBox="1"/>
          <p:nvPr/>
        </p:nvSpPr>
        <p:spPr>
          <a:xfrm>
            <a:off x="58284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400" b="1" strike="noStrike" spc="-1">
                <a:solidFill>
                  <a:srgbClr val="333333"/>
                </a:solidFill>
                <a:latin typeface="DejaVu Sans"/>
              </a:rPr>
              <a:t>ABSTRACT</a:t>
            </a:r>
            <a:endParaRPr lang="en-IN" sz="2400" b="0" strike="noStrike" spc="-1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8588" name="TextBox 1048587"/>
          <p:cNvSpPr txBox="1"/>
          <p:nvPr/>
        </p:nvSpPr>
        <p:spPr>
          <a:xfrm>
            <a:off x="2520000" y="1260000"/>
            <a:ext cx="68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r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by team Technocrats</a:t>
            </a:r>
          </a:p>
        </p:txBody>
      </p:sp>
      <p:sp>
        <p:nvSpPr>
          <p:cNvPr id="1048589" name="TextBox 1048588"/>
          <p:cNvSpPr txBox="1"/>
          <p:nvPr/>
        </p:nvSpPr>
        <p:spPr>
          <a:xfrm>
            <a:off x="720000" y="2160000"/>
            <a:ext cx="3420000" cy="2700000"/>
          </a:xfrm>
          <a:prstGeom prst="rect">
            <a:avLst/>
          </a:prstGeom>
          <a:noFill/>
          <a:ln w="1800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D0D0D"/>
                </a:solidFill>
                <a:latin typeface="Arial"/>
                <a:ea typeface="Arial"/>
              </a:rPr>
              <a:t>Group members: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2400" b="0" strike="noStrike" spc="-1" dirty="0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Swagat Nayak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8018090345</a:t>
            </a:r>
          </a:p>
          <a:p>
            <a:pPr>
              <a:lnSpc>
                <a:spcPct val="100000"/>
              </a:lnSpc>
            </a:pPr>
            <a:r>
              <a:rPr lang="en-IN" sz="2400" spc="-1" dirty="0">
                <a:latin typeface="DejaVu Sans"/>
              </a:rPr>
              <a:t>-</a:t>
            </a:r>
            <a:r>
              <a:rPr lang="en-IN" sz="1600" spc="-1" dirty="0">
                <a:latin typeface="DejaVu Sans"/>
              </a:rPr>
              <a:t>swagatsony1430@gmail.com</a:t>
            </a:r>
            <a:endParaRPr lang="en-IN" sz="1600" b="0" strike="noStrike" spc="-1" dirty="0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Vishal Kumar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6205594943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vishalkumarnke93@gmail.com</a:t>
            </a:r>
            <a:endParaRPr lang="en-IN" sz="1600" b="0" strike="noStrike" spc="-1" dirty="0">
              <a:latin typeface="DejaVu Sans"/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90" y="2160000"/>
            <a:ext cx="5049510" cy="23670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048589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Problem Statement</a:t>
            </a:r>
          </a:p>
        </p:txBody>
      </p:sp>
      <p:sp>
        <p:nvSpPr>
          <p:cNvPr id="1048591" name="TextBox 1048590"/>
          <p:cNvSpPr txBox="1"/>
          <p:nvPr/>
        </p:nvSpPr>
        <p:spPr>
          <a:xfrm>
            <a:off x="900000" y="1440000"/>
            <a:ext cx="864000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Need for water quality measurement at industrial and household levels and it’s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048591"/>
          <p:cNvSpPr txBox="1"/>
          <p:nvPr/>
        </p:nvSpPr>
        <p:spPr>
          <a:xfrm>
            <a:off x="720000" y="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Solution</a:t>
            </a:r>
          </a:p>
        </p:txBody>
      </p:sp>
      <p:sp>
        <p:nvSpPr>
          <p:cNvPr id="1048593" name="TextBox 1048592"/>
          <p:cNvSpPr txBox="1"/>
          <p:nvPr/>
        </p:nvSpPr>
        <p:spPr>
          <a:xfrm>
            <a:off x="720000" y="720000"/>
            <a:ext cx="8640000" cy="23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5833" lnSpcReduction="20000"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Our project focuses on monitoring water quality with respect to the usage.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We are making a product that can detect the TDS levels of water and either stop or divert the water with high TDS. 	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Our product will also send an alert to the user through IoT about the quality of water.</a:t>
            </a:r>
          </a:p>
        </p:txBody>
      </p:sp>
      <p:pic>
        <p:nvPicPr>
          <p:cNvPr id="2097153" name="Picture 2"/>
          <p:cNvPicPr>
            <a:picLocks/>
          </p:cNvPicPr>
          <p:nvPr/>
        </p:nvPicPr>
        <p:blipFill>
          <a:blip r:embed="rId2"/>
          <a:srcRect t="1305" r="3100"/>
          <a:stretch>
            <a:fillRect/>
          </a:stretch>
        </p:blipFill>
        <p:spPr>
          <a:xfrm>
            <a:off x="1980000" y="3240000"/>
            <a:ext cx="6202800" cy="21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1048593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Working</a:t>
            </a:r>
          </a:p>
        </p:txBody>
      </p:sp>
      <p:sp>
        <p:nvSpPr>
          <p:cNvPr id="1048595" name="TextBox 1048594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4444" lnSpcReduction="20000"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666666"/>
                </a:solidFill>
                <a:latin typeface="Arial"/>
                <a:ea typeface="Arial"/>
              </a:rPr>
              <a:t>The TDS sensor in our microcontroller based system will detect the amount of free ions by measuring the conductivity aof supply water.</a:t>
            </a: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666666"/>
                </a:solidFill>
                <a:latin typeface="Arial"/>
                <a:ea typeface="Arial"/>
              </a:rPr>
              <a:t>If the amount of total dissolved solids in water is above normal level i.e. 150 ppm then the TDS sensor will detect it.</a:t>
            </a: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666666"/>
                </a:solidFill>
                <a:latin typeface="Arial"/>
                <a:ea typeface="Arial"/>
              </a:rPr>
              <a:t>The Arduino after receiving the signal, activates the pump that sends the contaminated water to a separate tank.</a:t>
            </a: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666666"/>
                </a:solidFill>
                <a:latin typeface="Arial"/>
                <a:ea typeface="Arial"/>
              </a:rPr>
              <a:t>If the TDS sensor detects drinkable water again i.e. TDS amount is below 150 ppm, then the Arduino activates the pump that will send the water to the tank.</a:t>
            </a: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666666"/>
                </a:solidFill>
                <a:latin typeface="Arial"/>
                <a:ea typeface="Arial"/>
              </a:rPr>
              <a:t>The ESP32 connected with the arduino will also send an alert to the owner using IoT on detecting contaminated water.</a:t>
            </a: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IN" sz="1800" b="0" strike="noStrike" spc="-1">
              <a:solidFill>
                <a:srgbClr val="666666"/>
              </a:solidFill>
              <a:latin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1048595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Circuit </a:t>
            </a: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00" y="1197360"/>
            <a:ext cx="4818240" cy="420264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1048596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Use Cases</a:t>
            </a:r>
          </a:p>
        </p:txBody>
      </p:sp>
      <p:sp>
        <p:nvSpPr>
          <p:cNvPr id="1048598" name="TextBox 1048597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 Household needs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 Commercial purpose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 Municipality purpose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 Laboratory needs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 Industry needs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 Ground water and surface water quality</a:t>
            </a: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0" y="1800000"/>
            <a:ext cx="4860000" cy="18684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048598"/>
          <p:cNvSpPr txBox="1"/>
          <p:nvPr/>
        </p:nvSpPr>
        <p:spPr>
          <a:xfrm>
            <a:off x="720000" y="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000" b="0" strike="noStrike" spc="-1">
                <a:solidFill>
                  <a:srgbClr val="333333"/>
                </a:solidFill>
                <a:latin typeface="DejaVu Sans"/>
              </a:rPr>
              <a:t>Marketing </a:t>
            </a:r>
          </a:p>
        </p:txBody>
      </p:sp>
      <p:sp>
        <p:nvSpPr>
          <p:cNvPr id="1048600" name="TextBox 1048599"/>
          <p:cNvSpPr txBox="1"/>
          <p:nvPr/>
        </p:nvSpPr>
        <p:spPr>
          <a:xfrm>
            <a:off x="900000" y="49248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The global smart water management market size was valued at USD 13.8 billion in 2021 and is projected to expand at a CAGR of 10.1% to 22.4 billion till 2026.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IN" sz="2400" b="0" strike="noStrike" spc="-1">
              <a:solidFill>
                <a:srgbClr val="666666"/>
              </a:solidFill>
              <a:latin typeface="DejaVu Sans"/>
            </a:endParaRPr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3000">
            <a:off x="1941840" y="2702520"/>
            <a:ext cx="6305760" cy="25146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048600"/>
          <p:cNvSpPr txBox="1"/>
          <p:nvPr/>
        </p:nvSpPr>
        <p:spPr>
          <a:xfrm>
            <a:off x="720000" y="108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Government initiatives and regulations are boosting the investments towards modernising water structure.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Acquisitions and product launches would offer lucrative offers for the market players in the next 5 years.</a:t>
            </a: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666666"/>
                </a:solidFill>
                <a:latin typeface="DejaVu Sans"/>
              </a:rPr>
              <a:t>The market growth in APAC can be attributed to the high adoption of IoT hardware, enhancing the need for efficient smart water management solutions.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1048601"/>
          <p:cNvSpPr txBox="1"/>
          <p:nvPr/>
        </p:nvSpPr>
        <p:spPr>
          <a:xfrm>
            <a:off x="180000" y="1980000"/>
            <a:ext cx="9360000" cy="18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8000" b="0" strike="noStrike" spc="-1">
                <a:solidFill>
                  <a:srgbClr val="333333"/>
                </a:solidFill>
                <a:latin typeface="DejaVu Sans"/>
              </a:rPr>
              <a:t>Thank You</a:t>
            </a:r>
            <a:br/>
            <a:endParaRPr lang="en-IN" sz="8000" b="0" strike="noStrike" spc="-1">
              <a:solidFill>
                <a:srgbClr val="333333"/>
              </a:solidFill>
              <a:latin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creator>RMX2151</dc:creator>
  <cp:lastModifiedBy>swagat nayak</cp:lastModifiedBy>
  <cp:revision>1</cp:revision>
  <dcterms:created xsi:type="dcterms:W3CDTF">2023-02-19T01:53:57Z</dcterms:created>
  <dcterms:modified xsi:type="dcterms:W3CDTF">2023-02-23T12:35:05Z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fd8b1bcb6cf549a2b970ddc9a96a8e3c</vt:lpwstr>
  </property>
</Properties>
</file>