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845" autoAdjust="0"/>
    <p:restoredTop sz="94660"/>
  </p:normalViewPr>
  <p:slideViewPr>
    <p:cSldViewPr>
      <p:cViewPr>
        <p:scale>
          <a:sx n="100" d="100"/>
          <a:sy n="100" d="100"/>
        </p:scale>
        <p:origin x="-802" y="6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B432E8-B657-47BD-82E6-54DF2130ECCF}" type="datetimeFigureOut">
              <a:rPr lang="en-IN" smtClean="0"/>
              <a:t>26-09-2023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DC1F6-7F95-4A20-AA2A-992B09AE99D8}" type="slidenum">
              <a:rPr lang="en-IN" smtClean="0"/>
              <a:t>‹#›</a:t>
            </a:fld>
            <a:endParaRPr lang="en-IN"/>
          </a:p>
        </p:txBody>
      </p:sp>
    </p:spTree>
    <p:extLst>
      <p:ext uri="{BB962C8B-B14F-4D97-AF65-F5344CB8AC3E}">
        <p14:creationId xmlns:p14="http://schemas.microsoft.com/office/powerpoint/2010/main" val="349172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A562F1-F635-4284-A694-22CDE3CCB801}" type="datetimeFigureOut">
              <a:rPr lang="en-IN" smtClean="0"/>
              <a:t>26-09-2023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1073A0-2DAB-4016-8FC9-DC8AA61F4B0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A562F1-F635-4284-A694-22CDE3CCB801}" type="datetimeFigureOut">
              <a:rPr lang="en-IN" smtClean="0"/>
              <a:t>26-09-2023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A562F1-F635-4284-A694-22CDE3CCB801}" type="datetimeFigureOut">
              <a:rPr lang="en-IN" smtClean="0"/>
              <a:t>26-09-2023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1073A0-2DAB-4016-8FC9-DC8AA61F4B0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A562F1-F635-4284-A694-22CDE3CCB801}" type="datetimeFigureOut">
              <a:rPr lang="en-IN" smtClean="0"/>
              <a:t>26-09-2023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1073A0-2DAB-4016-8FC9-DC8AA61F4B0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1470025"/>
          </a:xfrm>
        </p:spPr>
        <p:txBody>
          <a:bodyPr>
            <a:normAutofit fontScale="90000"/>
          </a:bodyPr>
          <a:lstStyle/>
          <a:p>
            <a:r>
              <a:rPr lang="en-US" dirty="0" smtClean="0">
                <a:latin typeface="Arial Black" pitchFamily="34" charset="0"/>
              </a:rPr>
              <a:t>BIG DATA ANALYTICS WITH IBM CLOUD DATABASES</a:t>
            </a:r>
            <a:endParaRPr lang="en-IN" dirty="0">
              <a:latin typeface="Arial Black" pitchFamily="34" charset="0"/>
            </a:endParaRPr>
          </a:p>
        </p:txBody>
      </p:sp>
      <p:sp>
        <p:nvSpPr>
          <p:cNvPr id="3" name="Subtitle 2"/>
          <p:cNvSpPr>
            <a:spLocks noGrp="1"/>
          </p:cNvSpPr>
          <p:nvPr>
            <p:ph type="subTitle" idx="1"/>
          </p:nvPr>
        </p:nvSpPr>
        <p:spPr>
          <a:xfrm>
            <a:off x="1259632" y="2132856"/>
            <a:ext cx="6400800" cy="2711152"/>
          </a:xfrm>
        </p:spPr>
        <p:txBody>
          <a:bodyPr>
            <a:normAutofit fontScale="70000" lnSpcReduction="20000"/>
          </a:bodyPr>
          <a:lstStyle/>
          <a:p>
            <a:r>
              <a:rPr lang="en-US" b="1" dirty="0" smtClean="0"/>
              <a:t>COLLEGE:</a:t>
            </a:r>
            <a:r>
              <a:rPr lang="en-US" dirty="0" smtClean="0"/>
              <a:t> UNITED INSTITUTE OF TECHNOLOGY </a:t>
            </a:r>
            <a:r>
              <a:rPr lang="en-US" b="1" dirty="0" smtClean="0"/>
              <a:t>COLLEGE CODE </a:t>
            </a:r>
            <a:r>
              <a:rPr lang="en-US" dirty="0" smtClean="0"/>
              <a:t>:7145</a:t>
            </a:r>
          </a:p>
          <a:p>
            <a:r>
              <a:rPr lang="en-US" b="1" dirty="0" smtClean="0"/>
              <a:t>BATCHMATES</a:t>
            </a:r>
            <a:r>
              <a:rPr lang="en-US" dirty="0" smtClean="0"/>
              <a:t>: GOKULNATH S</a:t>
            </a:r>
          </a:p>
          <a:p>
            <a:r>
              <a:rPr lang="en-US" dirty="0" smtClean="0"/>
              <a:t>LAKSHANA.A</a:t>
            </a:r>
          </a:p>
          <a:p>
            <a:r>
              <a:rPr lang="en-US" dirty="0" smtClean="0"/>
              <a:t> MASANAM M</a:t>
            </a:r>
          </a:p>
          <a:p>
            <a:r>
              <a:rPr lang="en-US" dirty="0" smtClean="0"/>
              <a:t>VISHAL R</a:t>
            </a:r>
            <a:endParaRPr lang="en-US" dirty="0"/>
          </a:p>
          <a:p>
            <a:r>
              <a:rPr lang="en-US" dirty="0" smtClean="0"/>
              <a:t> RATHISH Y</a:t>
            </a:r>
          </a:p>
          <a:p>
            <a:r>
              <a:rPr lang="en-US" b="1" dirty="0" err="1" smtClean="0"/>
              <a:t>GUIDE</a:t>
            </a:r>
            <a:r>
              <a:rPr lang="en-US" dirty="0" err="1" smtClean="0"/>
              <a:t>:Mrs.NISHANTHI</a:t>
            </a:r>
            <a:endParaRPr lang="en-US" dirty="0"/>
          </a:p>
          <a:p>
            <a:r>
              <a:rPr lang="en-US" b="1" dirty="0" smtClean="0"/>
              <a:t>DOMAIN</a:t>
            </a:r>
            <a:r>
              <a:rPr lang="en-US" dirty="0" smtClean="0"/>
              <a:t>:CLOUD COMPUTING </a:t>
            </a:r>
          </a:p>
          <a:p>
            <a:endParaRPr lang="en-US" dirty="0" smtClean="0"/>
          </a:p>
          <a:p>
            <a:endParaRPr lang="en-US" dirty="0" smtClean="0"/>
          </a:p>
        </p:txBody>
      </p:sp>
    </p:spTree>
    <p:extLst>
      <p:ext uri="{BB962C8B-B14F-4D97-AF65-F5344CB8AC3E}">
        <p14:creationId xmlns:p14="http://schemas.microsoft.com/office/powerpoint/2010/main" val="245106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332656"/>
            <a:ext cx="5832648" cy="646331"/>
          </a:xfrm>
          <a:prstGeom prst="rect">
            <a:avLst/>
          </a:prstGeom>
          <a:noFill/>
        </p:spPr>
        <p:txBody>
          <a:bodyPr wrap="square" rtlCol="0">
            <a:spAutoFit/>
          </a:bodyPr>
          <a:lstStyle/>
          <a:p>
            <a:pPr algn="ctr"/>
            <a:r>
              <a:rPr lang="en-US" sz="3600" dirty="0" smtClean="0"/>
              <a:t>       </a:t>
            </a:r>
            <a:r>
              <a:rPr lang="en-US" sz="3600" b="1" dirty="0" smtClean="0"/>
              <a:t>Problem Description</a:t>
            </a:r>
            <a:endParaRPr lang="en-IN" sz="3600" b="1" dirty="0"/>
          </a:p>
        </p:txBody>
      </p:sp>
      <p:sp>
        <p:nvSpPr>
          <p:cNvPr id="5" name="TextBox 4"/>
          <p:cNvSpPr txBox="1"/>
          <p:nvPr/>
        </p:nvSpPr>
        <p:spPr>
          <a:xfrm>
            <a:off x="323528" y="1484784"/>
            <a:ext cx="8424936" cy="3970318"/>
          </a:xfrm>
          <a:prstGeom prst="rect">
            <a:avLst/>
          </a:prstGeom>
          <a:noFill/>
        </p:spPr>
        <p:txBody>
          <a:bodyPr wrap="square" rtlCol="0">
            <a:spAutoFit/>
          </a:bodyPr>
          <a:lstStyle/>
          <a:p>
            <a:r>
              <a:rPr lang="en-US" sz="3600" dirty="0" smtClean="0">
                <a:latin typeface="Times New Roman" pitchFamily="18" charset="0"/>
                <a:cs typeface="Times New Roman" pitchFamily="18" charset="0"/>
              </a:rPr>
              <a:t>Dive into the world of big data analysis with IBM cloud </a:t>
            </a:r>
            <a:r>
              <a:rPr lang="en-US" sz="3600" dirty="0" err="1" smtClean="0">
                <a:latin typeface="Times New Roman" pitchFamily="18" charset="0"/>
                <a:cs typeface="Times New Roman" pitchFamily="18" charset="0"/>
              </a:rPr>
              <a:t>database.uncover</a:t>
            </a:r>
            <a:r>
              <a:rPr lang="en-US" sz="3600" dirty="0" smtClean="0">
                <a:latin typeface="Times New Roman" pitchFamily="18" charset="0"/>
                <a:cs typeface="Times New Roman" pitchFamily="18" charset="0"/>
              </a:rPr>
              <a:t> insights from vast </a:t>
            </a:r>
            <a:r>
              <a:rPr lang="en-US" sz="3600" dirty="0" err="1" smtClean="0">
                <a:latin typeface="Times New Roman" pitchFamily="18" charset="0"/>
                <a:cs typeface="Times New Roman" pitchFamily="18" charset="0"/>
              </a:rPr>
              <a:t>datasets,from</a:t>
            </a:r>
            <a:r>
              <a:rPr lang="en-US" sz="3600" dirty="0" smtClean="0">
                <a:latin typeface="Times New Roman" pitchFamily="18" charset="0"/>
                <a:cs typeface="Times New Roman" pitchFamily="18" charset="0"/>
              </a:rPr>
              <a:t> climate trends to social </a:t>
            </a:r>
            <a:r>
              <a:rPr lang="en-US" sz="3600" dirty="0" err="1" smtClean="0">
                <a:latin typeface="Times New Roman" pitchFamily="18" charset="0"/>
                <a:cs typeface="Times New Roman" pitchFamily="18" charset="0"/>
              </a:rPr>
              <a:t>patterns.visualize</a:t>
            </a:r>
            <a:r>
              <a:rPr lang="en-US" sz="3600" dirty="0" smtClean="0">
                <a:latin typeface="Times New Roman" pitchFamily="18" charset="0"/>
                <a:cs typeface="Times New Roman" pitchFamily="18" charset="0"/>
              </a:rPr>
              <a:t> your findings and derive valuable business </a:t>
            </a:r>
            <a:r>
              <a:rPr lang="en-US" sz="3600" dirty="0" err="1" smtClean="0">
                <a:latin typeface="Times New Roman" pitchFamily="18" charset="0"/>
                <a:cs typeface="Times New Roman" pitchFamily="18" charset="0"/>
              </a:rPr>
              <a:t>intelligence.Embark</a:t>
            </a:r>
            <a:r>
              <a:rPr lang="en-US" sz="3600" dirty="0" smtClean="0">
                <a:latin typeface="Times New Roman" pitchFamily="18" charset="0"/>
                <a:cs typeface="Times New Roman" pitchFamily="18" charset="0"/>
              </a:rPr>
              <a:t> on data –driven </a:t>
            </a:r>
            <a:r>
              <a:rPr lang="en-US" sz="3600" dirty="0" err="1" smtClean="0">
                <a:latin typeface="Times New Roman" pitchFamily="18" charset="0"/>
                <a:cs typeface="Times New Roman" pitchFamily="18" charset="0"/>
              </a:rPr>
              <a:t>adventures,exploring</a:t>
            </a:r>
            <a:r>
              <a:rPr lang="en-US" sz="3600" dirty="0" smtClean="0">
                <a:latin typeface="Times New Roman" pitchFamily="18" charset="0"/>
                <a:cs typeface="Times New Roman" pitchFamily="18" charset="0"/>
              </a:rPr>
              <a:t> the endless possibilities of big data.</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10889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4624"/>
            <a:ext cx="8784976" cy="6678751"/>
          </a:xfrm>
          <a:prstGeom prst="rect">
            <a:avLst/>
          </a:prstGeom>
          <a:noFill/>
        </p:spPr>
        <p:txBody>
          <a:bodyPr wrap="square" rtlCol="0">
            <a:spAutoFit/>
          </a:bodyPr>
          <a:lstStyle/>
          <a:p>
            <a:r>
              <a:rPr lang="en-US" sz="2400" b="1" dirty="0" smtClean="0"/>
              <a:t>Big data and analytics overview:</a:t>
            </a:r>
          </a:p>
          <a:p>
            <a:r>
              <a:rPr lang="en-US" sz="2000" dirty="0" smtClean="0"/>
              <a:t>The amount of data being generated inside and outside each enterprise The increasing volume and detail of information, the rise of multimedia and social media, and the Internet of Things are expected to fuel continued exponential data growth for the foreseeable future.</a:t>
            </a:r>
          </a:p>
          <a:p>
            <a:r>
              <a:rPr lang="en-US" sz="2000" dirty="0" smtClean="0"/>
              <a:t>Two common sources of big data exist. </a:t>
            </a:r>
          </a:p>
          <a:p>
            <a:endParaRPr lang="en-US" sz="2000" dirty="0"/>
          </a:p>
          <a:p>
            <a:r>
              <a:rPr lang="en-US" sz="2000" b="1" dirty="0" smtClean="0"/>
              <a:t>First</a:t>
            </a:r>
            <a:r>
              <a:rPr lang="en-US" sz="2000" dirty="0" smtClean="0"/>
              <a:t>, there is organizational data, which, thanks to improved automation and broader access, is increasingly being shared. Organizational data includes emails, system logs, internal documents, business process events, and other structured, unstructured, and semi-structured data. It also includes social content, such as any blogs and wikis that are available within the organization. </a:t>
            </a:r>
          </a:p>
          <a:p>
            <a:endParaRPr lang="en-US" sz="2000" dirty="0" smtClean="0"/>
          </a:p>
          <a:p>
            <a:endParaRPr lang="en-US" sz="2000" dirty="0"/>
          </a:p>
          <a:p>
            <a:r>
              <a:rPr lang="en-US" sz="2000" b="1" dirty="0" smtClean="0"/>
              <a:t>Second</a:t>
            </a:r>
            <a:r>
              <a:rPr lang="en-US" sz="2000" dirty="0" smtClean="0"/>
              <a:t>, data comes from sources outside of the organization. Some of this extra-organizational data is available publicly and at no charge, some of it is obtained through paid subscription, and the rest is selectively made available by specific business partners or customers. This includes information from social media sites and various other sources, including product literature; corporate information; health, life, and consumer websites; helpful hints from third parties, and customer complaints, such as complaints posted on the websites of regulatory agencies</a:t>
            </a:r>
            <a:r>
              <a:rPr lang="en-US" sz="2400" dirty="0" smtClean="0"/>
              <a:t>. </a:t>
            </a:r>
            <a:endParaRPr lang="en-IN" sz="2400" b="1" dirty="0"/>
          </a:p>
        </p:txBody>
      </p:sp>
    </p:spTree>
    <p:extLst>
      <p:ext uri="{BB962C8B-B14F-4D97-AF65-F5344CB8AC3E}">
        <p14:creationId xmlns:p14="http://schemas.microsoft.com/office/powerpoint/2010/main" val="153692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16632"/>
            <a:ext cx="6048672" cy="3223994"/>
          </a:xfrm>
          <a:prstGeom prst="rect">
            <a:avLst/>
          </a:prstGeom>
        </p:spPr>
      </p:pic>
      <p:sp>
        <p:nvSpPr>
          <p:cNvPr id="5" name="TextBox 4"/>
          <p:cNvSpPr txBox="1"/>
          <p:nvPr/>
        </p:nvSpPr>
        <p:spPr>
          <a:xfrm>
            <a:off x="539552" y="3573016"/>
            <a:ext cx="8280920" cy="2585323"/>
          </a:xfrm>
          <a:prstGeom prst="rect">
            <a:avLst/>
          </a:prstGeom>
          <a:noFill/>
        </p:spPr>
        <p:txBody>
          <a:bodyPr wrap="square" rtlCol="0">
            <a:spAutoFit/>
          </a:bodyPr>
          <a:lstStyle/>
          <a:p>
            <a:r>
              <a:rPr lang="en-US" b="1" dirty="0" smtClean="0"/>
              <a:t>IBM Cloud Computing Reference Architecture </a:t>
            </a:r>
          </a:p>
          <a:p>
            <a:r>
              <a:rPr lang="en-US" dirty="0" smtClean="0"/>
              <a:t>The IBM Cloud Computing Reference Architecture (CCRA) is a blueprint or guide for architecting cloud computing implementations. It is based on years of experience of IBM personnel working with customers on cloud computing solutions, and is driven by a broad set of functional and nonfunctional requirements collected during those engagements. The IBM CCRA (see Figure 1-4) provides guidelines and technical work products, such as service and deployment models, and defines numerous overarching adoption patterns. An adoption pattern embodies the architecture patterns that represent the ways that organizations typically implement cloud computing solutions. </a:t>
            </a:r>
            <a:endParaRPr lang="en-IN" dirty="0"/>
          </a:p>
        </p:txBody>
      </p:sp>
    </p:spTree>
    <p:extLst>
      <p:ext uri="{BB962C8B-B14F-4D97-AF65-F5344CB8AC3E}">
        <p14:creationId xmlns:p14="http://schemas.microsoft.com/office/powerpoint/2010/main" val="328785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16632"/>
            <a:ext cx="5614372" cy="3168352"/>
          </a:xfrm>
          <a:prstGeom prst="rect">
            <a:avLst/>
          </a:prstGeom>
        </p:spPr>
      </p:pic>
      <p:sp>
        <p:nvSpPr>
          <p:cNvPr id="4" name="TextBox 3"/>
          <p:cNvSpPr txBox="1"/>
          <p:nvPr/>
        </p:nvSpPr>
        <p:spPr>
          <a:xfrm>
            <a:off x="467544" y="3429000"/>
            <a:ext cx="8496944" cy="2585323"/>
          </a:xfrm>
          <a:prstGeom prst="rect">
            <a:avLst/>
          </a:prstGeom>
          <a:noFill/>
        </p:spPr>
        <p:txBody>
          <a:bodyPr wrap="square" rtlCol="0">
            <a:spAutoFit/>
          </a:bodyPr>
          <a:lstStyle/>
          <a:p>
            <a:r>
              <a:rPr lang="en-US" b="1" dirty="0" smtClean="0"/>
              <a:t>Big data and analytics exploration</a:t>
            </a:r>
          </a:p>
          <a:p>
            <a:r>
              <a:rPr lang="en-US" b="1" dirty="0" smtClean="0"/>
              <a:t> </a:t>
            </a:r>
            <a:r>
              <a:rPr lang="en-US" dirty="0" smtClean="0"/>
              <a:t>In the big data and analytics exploration scenario, users want to discover more information about specific topics, using as much relevant information as possible. The following steps in this scenario are important: </a:t>
            </a:r>
          </a:p>
          <a:p>
            <a:endParaRPr lang="en-US" dirty="0" smtClean="0"/>
          </a:p>
          <a:p>
            <a:r>
              <a:rPr lang="en-US" dirty="0" smtClean="0"/>
              <a:t>Exploring new data sources</a:t>
            </a:r>
          </a:p>
          <a:p>
            <a:r>
              <a:rPr lang="en-US" dirty="0" smtClean="0"/>
              <a:t> Mining existing data for relevant associations </a:t>
            </a:r>
          </a:p>
          <a:p>
            <a:r>
              <a:rPr lang="en-US" dirty="0" smtClean="0"/>
              <a:t>Creating new business value from unstructured content </a:t>
            </a:r>
          </a:p>
          <a:p>
            <a:r>
              <a:rPr lang="en-US" dirty="0" smtClean="0"/>
              <a:t>Understanding large data patterns with visualization and algorithms  </a:t>
            </a:r>
            <a:endParaRPr lang="en-IN" dirty="0"/>
          </a:p>
        </p:txBody>
      </p:sp>
    </p:spTree>
    <p:extLst>
      <p:ext uri="{BB962C8B-B14F-4D97-AF65-F5344CB8AC3E}">
        <p14:creationId xmlns:p14="http://schemas.microsoft.com/office/powerpoint/2010/main" val="65991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688" y="919720"/>
            <a:ext cx="5010912" cy="3014139"/>
          </a:xfrm>
          <a:prstGeom prst="rect">
            <a:avLst/>
          </a:prstGeom>
        </p:spPr>
      </p:pic>
      <p:sp>
        <p:nvSpPr>
          <p:cNvPr id="3" name="TextBox 2"/>
          <p:cNvSpPr txBox="1"/>
          <p:nvPr/>
        </p:nvSpPr>
        <p:spPr>
          <a:xfrm>
            <a:off x="107504" y="245839"/>
            <a:ext cx="3030188" cy="461665"/>
          </a:xfrm>
          <a:prstGeom prst="rect">
            <a:avLst/>
          </a:prstGeom>
          <a:noFill/>
        </p:spPr>
        <p:txBody>
          <a:bodyPr wrap="none" rtlCol="0">
            <a:spAutoFit/>
          </a:bodyPr>
          <a:lstStyle/>
          <a:p>
            <a:r>
              <a:rPr lang="en-US" sz="2400" dirty="0" smtClean="0"/>
              <a:t>Exploration of Big </a:t>
            </a:r>
            <a:r>
              <a:rPr lang="en-US" sz="2400" dirty="0"/>
              <a:t>D</a:t>
            </a:r>
            <a:r>
              <a:rPr lang="en-US" sz="2400" dirty="0" smtClean="0"/>
              <a:t>ata</a:t>
            </a:r>
            <a:endParaRPr lang="en-IN" sz="2400" dirty="0"/>
          </a:p>
        </p:txBody>
      </p:sp>
      <p:sp>
        <p:nvSpPr>
          <p:cNvPr id="4" name="TextBox 3"/>
          <p:cNvSpPr txBox="1"/>
          <p:nvPr/>
        </p:nvSpPr>
        <p:spPr>
          <a:xfrm>
            <a:off x="323528" y="4221088"/>
            <a:ext cx="8496944" cy="2585323"/>
          </a:xfrm>
          <a:prstGeom prst="rect">
            <a:avLst/>
          </a:prstGeom>
          <a:noFill/>
        </p:spPr>
        <p:txBody>
          <a:bodyPr wrap="square" rtlCol="0">
            <a:spAutoFit/>
          </a:bodyPr>
          <a:lstStyle/>
          <a:p>
            <a:r>
              <a:rPr lang="en-US" dirty="0" smtClean="0"/>
              <a:t>Source Layer data follows the usual big data ingestion pattern. </a:t>
            </a:r>
          </a:p>
          <a:p>
            <a:r>
              <a:rPr lang="en-US" dirty="0" smtClean="0"/>
              <a:t>Real-time sensor and data acquisition is added to facilitate more timely analytics and decision making. </a:t>
            </a:r>
          </a:p>
          <a:p>
            <a:r>
              <a:rPr lang="en-US" dirty="0" smtClean="0"/>
              <a:t>A virtual Search Mart offers dimensionally aligned search results using facets or similar taxonomy-aware grouping mechanisms. </a:t>
            </a:r>
          </a:p>
          <a:p>
            <a:r>
              <a:rPr lang="en-US" dirty="0" smtClean="0"/>
              <a:t>This type of organization allows applications to show new information across familiar reporting dimensions without modeling. Analytics Marts are created from Discovery Tables. Statistical functions are applied to create data correlations that are exported to a report mart for use by higher-level applications.</a:t>
            </a:r>
            <a:endParaRPr lang="en-IN" dirty="0"/>
          </a:p>
        </p:txBody>
      </p:sp>
    </p:spTree>
    <p:extLst>
      <p:ext uri="{BB962C8B-B14F-4D97-AF65-F5344CB8AC3E}">
        <p14:creationId xmlns:p14="http://schemas.microsoft.com/office/powerpoint/2010/main" val="182215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424936" cy="5109091"/>
          </a:xfrm>
          <a:prstGeom prst="rect">
            <a:avLst/>
          </a:prstGeom>
          <a:noFill/>
        </p:spPr>
        <p:txBody>
          <a:bodyPr wrap="square" rtlCol="0">
            <a:spAutoFit/>
          </a:bodyPr>
          <a:lstStyle/>
          <a:p>
            <a:r>
              <a:rPr lang="en-US" sz="2000" b="1" dirty="0" smtClean="0"/>
              <a:t>Big data and analytics service ecosystem on cloud</a:t>
            </a:r>
          </a:p>
          <a:p>
            <a:r>
              <a:rPr lang="en-US" dirty="0" smtClean="0"/>
              <a:t> A service provider can offer big data and analytics capabilities as a service ecosystem on a cloud, with organizations selecting their desired capabilities from a service catalog.</a:t>
            </a:r>
          </a:p>
          <a:p>
            <a:r>
              <a:rPr lang="en-US" dirty="0" smtClean="0"/>
              <a:t> This big data and analytics capability service adoption model is suitable for most organizations, whether they are new to big data or have been working with it for years. </a:t>
            </a:r>
          </a:p>
          <a:p>
            <a:r>
              <a:rPr lang="en-US" dirty="0" smtClean="0"/>
              <a:t>The model can be applied whether an organization needs only a few big data capabilities or many big data capabilities, whether or not it has in-house expertise, and even whether it wants to outsource the big data and analytics capability implementation.</a:t>
            </a:r>
          </a:p>
          <a:p>
            <a:endParaRPr lang="en-US" dirty="0"/>
          </a:p>
          <a:p>
            <a:endParaRPr lang="en-US" dirty="0" smtClean="0"/>
          </a:p>
          <a:p>
            <a:r>
              <a:rPr lang="en-US" dirty="0" smtClean="0"/>
              <a:t>The following list shows the most common big data capabilities that can be provided as services in a cloud model: </a:t>
            </a:r>
          </a:p>
          <a:p>
            <a:r>
              <a:rPr lang="en-US" b="1" dirty="0" smtClean="0"/>
              <a:t>Extract, transform, and load (</a:t>
            </a:r>
            <a:r>
              <a:rPr lang="en-US" dirty="0" smtClean="0"/>
              <a:t>ETL) as a service</a:t>
            </a:r>
          </a:p>
          <a:p>
            <a:r>
              <a:rPr lang="en-US" dirty="0" smtClean="0"/>
              <a:t> </a:t>
            </a:r>
            <a:r>
              <a:rPr lang="en-US" b="1" dirty="0" smtClean="0"/>
              <a:t>Visualization</a:t>
            </a:r>
            <a:r>
              <a:rPr lang="en-US" dirty="0" smtClean="0"/>
              <a:t> and search as a service Analytics as a service </a:t>
            </a:r>
          </a:p>
          <a:p>
            <a:r>
              <a:rPr lang="en-US" b="1" dirty="0" err="1" smtClean="0"/>
              <a:t>Hadoop</a:t>
            </a:r>
            <a:r>
              <a:rPr lang="en-US" b="1" dirty="0" smtClean="0"/>
              <a:t> </a:t>
            </a:r>
            <a:r>
              <a:rPr lang="en-US" b="1" dirty="0" err="1" smtClean="0"/>
              <a:t>NoSQL</a:t>
            </a:r>
            <a:r>
              <a:rPr lang="en-US" b="1" dirty="0" smtClean="0"/>
              <a:t> </a:t>
            </a:r>
            <a:r>
              <a:rPr lang="en-US" dirty="0" smtClean="0"/>
              <a:t>as a service (analytics infrastructure)</a:t>
            </a:r>
          </a:p>
          <a:p>
            <a:r>
              <a:rPr lang="en-US" dirty="0" smtClean="0"/>
              <a:t> Data warehousing as a service Reporting as a service</a:t>
            </a:r>
          </a:p>
          <a:p>
            <a:r>
              <a:rPr lang="en-US" dirty="0" smtClean="0"/>
              <a:t> </a:t>
            </a:r>
            <a:r>
              <a:rPr lang="en-US" b="1" dirty="0" smtClean="0"/>
              <a:t>Entity analytics </a:t>
            </a:r>
            <a:r>
              <a:rPr lang="en-US" dirty="0" smtClean="0"/>
              <a:t>as a service </a:t>
            </a:r>
          </a:p>
          <a:p>
            <a:r>
              <a:rPr lang="en-US" dirty="0" smtClean="0"/>
              <a:t>Policy and data governance as a </a:t>
            </a:r>
            <a:r>
              <a:rPr lang="en-US" b="1" dirty="0" smtClean="0"/>
              <a:t>service Database </a:t>
            </a:r>
            <a:r>
              <a:rPr lang="en-US" dirty="0" smtClean="0"/>
              <a:t>as a service</a:t>
            </a:r>
            <a:endParaRPr lang="en-IN" dirty="0"/>
          </a:p>
        </p:txBody>
      </p:sp>
    </p:spTree>
    <p:extLst>
      <p:ext uri="{BB962C8B-B14F-4D97-AF65-F5344CB8AC3E}">
        <p14:creationId xmlns:p14="http://schemas.microsoft.com/office/powerpoint/2010/main" val="37948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24" y="142812"/>
            <a:ext cx="8279792" cy="5632311"/>
          </a:xfrm>
          <a:prstGeom prst="rect">
            <a:avLst/>
          </a:prstGeom>
          <a:noFill/>
        </p:spPr>
        <p:txBody>
          <a:bodyPr wrap="square" rtlCol="0">
            <a:spAutoFit/>
          </a:bodyPr>
          <a:lstStyle/>
          <a:p>
            <a:r>
              <a:rPr lang="en-US" b="1" dirty="0" smtClean="0"/>
              <a:t>IBM </a:t>
            </a:r>
            <a:r>
              <a:rPr lang="en-US" b="1" dirty="0" err="1" smtClean="0"/>
              <a:t>SoftLayer</a:t>
            </a:r>
            <a:r>
              <a:rPr lang="en-US" b="1" dirty="0" smtClean="0"/>
              <a:t> for big data and analytics</a:t>
            </a:r>
          </a:p>
          <a:p>
            <a:endParaRPr lang="en-US" b="1" dirty="0" smtClean="0"/>
          </a:p>
          <a:p>
            <a:r>
              <a:rPr lang="en-US" dirty="0" smtClean="0"/>
              <a:t>With its </a:t>
            </a:r>
            <a:r>
              <a:rPr lang="en-US" dirty="0" err="1" smtClean="0"/>
              <a:t>SoftLayer</a:t>
            </a:r>
            <a:r>
              <a:rPr lang="en-US" dirty="0" smtClean="0"/>
              <a:t> cloud, IBM provides unique capabilities that enable companies to quickly deploy a public big data and analytics solution. The following key aspects of </a:t>
            </a:r>
            <a:r>
              <a:rPr lang="en-US" dirty="0" err="1" smtClean="0"/>
              <a:t>SoftLayer</a:t>
            </a:r>
            <a:r>
              <a:rPr lang="en-US" dirty="0" smtClean="0"/>
              <a:t> clouds differentiate them from other public cloud offerings:</a:t>
            </a:r>
          </a:p>
          <a:p>
            <a:endParaRPr lang="en-US" b="1" dirty="0"/>
          </a:p>
          <a:p>
            <a:r>
              <a:rPr lang="en-US" dirty="0" smtClean="0"/>
              <a:t>Large, fast networks Companies offering cloud capabilities need significant bandwidth. A couple of servers in a single data center are not sufficient. The </a:t>
            </a:r>
            <a:r>
              <a:rPr lang="en-US" dirty="0" err="1" smtClean="0"/>
              <a:t>SoftLayer</a:t>
            </a:r>
            <a:r>
              <a:rPr lang="en-US" dirty="0" smtClean="0"/>
              <a:t> network and capacity are considerable. Thirteen separate data centers house about 200,000 servers at locations around the world (including the United States, Singapore, the United Kingdom, and the Netherlands), each connected to the others with dedicated 20 </a:t>
            </a:r>
            <a:r>
              <a:rPr lang="en-US" dirty="0" err="1" smtClean="0"/>
              <a:t>Gbps</a:t>
            </a:r>
            <a:r>
              <a:rPr lang="en-US" dirty="0" smtClean="0"/>
              <a:t> private network fiber links. </a:t>
            </a:r>
            <a:r>
              <a:rPr lang="en-US" dirty="0" err="1" smtClean="0"/>
              <a:t>SoftLayer</a:t>
            </a:r>
            <a:r>
              <a:rPr lang="en-US" dirty="0" smtClean="0"/>
              <a:t> has a triple network architecture (Public, Management, and Private). </a:t>
            </a:r>
          </a:p>
          <a:p>
            <a:endParaRPr lang="en-US" b="1" dirty="0"/>
          </a:p>
          <a:p>
            <a:r>
              <a:rPr lang="en-US" dirty="0" smtClean="0"/>
              <a:t>Virtual servers for convenience, bare metal for performance A virtual server is a virtual machine running on a hypervisor (an operating system) and hosted on a physical server. The same physical server can host multiple virtual servers. So, one server running a Linux operating system can host additional virtual servers running Microsoft Windows or Linux. </a:t>
            </a:r>
            <a:r>
              <a:rPr lang="en-US" dirty="0" err="1" smtClean="0"/>
              <a:t>SoftLayer</a:t>
            </a:r>
            <a:r>
              <a:rPr lang="en-US" dirty="0" smtClean="0"/>
              <a:t> offers virtual servers that can be set up in minutes and scaled as needed. </a:t>
            </a:r>
            <a:endParaRPr lang="en-IN" b="1" dirty="0"/>
          </a:p>
        </p:txBody>
      </p:sp>
    </p:spTree>
    <p:extLst>
      <p:ext uri="{BB962C8B-B14F-4D97-AF65-F5344CB8AC3E}">
        <p14:creationId xmlns:p14="http://schemas.microsoft.com/office/powerpoint/2010/main" val="61902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2586"/>
            <a:ext cx="8712968" cy="6463308"/>
          </a:xfrm>
          <a:prstGeom prst="rect">
            <a:avLst/>
          </a:prstGeom>
          <a:noFill/>
        </p:spPr>
        <p:txBody>
          <a:bodyPr wrap="square" rtlCol="0">
            <a:spAutoFit/>
          </a:bodyPr>
          <a:lstStyle/>
          <a:p>
            <a:r>
              <a:rPr lang="en-US" dirty="0" smtClean="0"/>
              <a:t>In this kind of service hosting model, the service provider provides the service so that the subscribing organizations can focus on </a:t>
            </a:r>
            <a:r>
              <a:rPr lang="en-US" b="1" dirty="0" smtClean="0"/>
              <a:t>their overall business and IT goals</a:t>
            </a:r>
            <a:r>
              <a:rPr lang="en-US" dirty="0" smtClean="0"/>
              <a:t>, for example: </a:t>
            </a:r>
          </a:p>
          <a:p>
            <a:endParaRPr lang="en-US" dirty="0"/>
          </a:p>
          <a:p>
            <a:r>
              <a:rPr lang="en-US" dirty="0" smtClean="0"/>
              <a:t>When the government intelligence agencies have an ad hoc need to perform </a:t>
            </a:r>
            <a:r>
              <a:rPr lang="en-US" b="1" dirty="0" smtClean="0"/>
              <a:t>social media analytics</a:t>
            </a:r>
            <a:r>
              <a:rPr lang="en-US" dirty="0" smtClean="0"/>
              <a:t> to assess and identify threats during national political events, they can subscribe to analytics as a service.</a:t>
            </a:r>
          </a:p>
          <a:p>
            <a:r>
              <a:rPr lang="en-US" dirty="0" smtClean="0"/>
              <a:t> </a:t>
            </a:r>
            <a:r>
              <a:rPr lang="en-US" b="1" dirty="0" smtClean="0"/>
              <a:t>Financial organizations</a:t>
            </a:r>
            <a:r>
              <a:rPr lang="en-US" dirty="0" smtClean="0"/>
              <a:t> that need to generate quarterly and yearly reports can subscribe to reporting as a service to accomplish those goals without having to invest in technologies that will only be used occasionally.</a:t>
            </a:r>
          </a:p>
          <a:p>
            <a:r>
              <a:rPr lang="en-US" b="1" dirty="0" smtClean="0"/>
              <a:t>Cyber security and crime-fighting agencies </a:t>
            </a:r>
            <a:r>
              <a:rPr lang="en-US" dirty="0" smtClean="0"/>
              <a:t>that must collaborate in their work can avoid the need for multiple software and hardware infrastructures by subscribing to information sharing as a service, where they can each have a common portfolio of services and systems to provide consistent results.</a:t>
            </a:r>
          </a:p>
          <a:p>
            <a:r>
              <a:rPr lang="en-US" dirty="0" smtClean="0"/>
              <a:t>Several other </a:t>
            </a:r>
            <a:r>
              <a:rPr lang="en-US" dirty="0" err="1" smtClean="0"/>
              <a:t>SoftLayer</a:t>
            </a:r>
            <a:r>
              <a:rPr lang="en-US" dirty="0" smtClean="0"/>
              <a:t> features specifically support </a:t>
            </a:r>
            <a:r>
              <a:rPr lang="en-US" b="1" dirty="0" err="1" smtClean="0"/>
              <a:t>Hadoop</a:t>
            </a:r>
            <a:r>
              <a:rPr lang="en-US" dirty="0" smtClean="0"/>
              <a:t>: </a:t>
            </a:r>
          </a:p>
          <a:p>
            <a:r>
              <a:rPr lang="en-US" dirty="0" smtClean="0"/>
              <a:t>– </a:t>
            </a:r>
            <a:r>
              <a:rPr lang="en-US" b="1" dirty="0" smtClean="0"/>
              <a:t>Deeply integrated and tuned analytics </a:t>
            </a:r>
            <a:r>
              <a:rPr lang="en-US" dirty="0" smtClean="0"/>
              <a:t>stack with best-of-breed cluster management </a:t>
            </a:r>
          </a:p>
          <a:p>
            <a:r>
              <a:rPr lang="en-US" dirty="0" smtClean="0"/>
              <a:t>– </a:t>
            </a:r>
            <a:r>
              <a:rPr lang="en-US" dirty="0" err="1" smtClean="0"/>
              <a:t>Hadoop</a:t>
            </a:r>
            <a:r>
              <a:rPr lang="en-US" dirty="0" smtClean="0"/>
              <a:t> rack-awareness </a:t>
            </a:r>
          </a:p>
          <a:p>
            <a:r>
              <a:rPr lang="en-US" dirty="0" smtClean="0"/>
              <a:t>– Exchange compression and anti-colocation of reduce allotments</a:t>
            </a:r>
          </a:p>
          <a:p>
            <a:r>
              <a:rPr lang="en-US" dirty="0" smtClean="0"/>
              <a:t> – Increased </a:t>
            </a:r>
            <a:r>
              <a:rPr lang="en-US" b="1" dirty="0" smtClean="0"/>
              <a:t>Data Input phase redundancy</a:t>
            </a:r>
          </a:p>
          <a:p>
            <a:r>
              <a:rPr lang="en-US" dirty="0" smtClean="0"/>
              <a:t> – HDFS buffer size tuning </a:t>
            </a:r>
          </a:p>
          <a:p>
            <a:r>
              <a:rPr lang="en-US" dirty="0" smtClean="0"/>
              <a:t>-</a:t>
            </a:r>
            <a:r>
              <a:rPr lang="en-IN" dirty="0" smtClean="0"/>
              <a:t>– Modifiable exchange sort implementation</a:t>
            </a:r>
            <a:endParaRPr lang="en-US" dirty="0" smtClean="0"/>
          </a:p>
        </p:txBody>
      </p:sp>
    </p:spTree>
    <p:extLst>
      <p:ext uri="{BB962C8B-B14F-4D97-AF65-F5344CB8AC3E}">
        <p14:creationId xmlns:p14="http://schemas.microsoft.com/office/powerpoint/2010/main" val="2109899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309</TotalTime>
  <Words>1170</Words>
  <Application>Microsoft Office PowerPoint</Application>
  <PresentationFormat>On-screen Show (4:3)</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BIG DATA ANALYTICS WITH IBM CLOUD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cp:revision>
  <dcterms:created xsi:type="dcterms:W3CDTF">2023-09-27T03:41:10Z</dcterms:created>
  <dcterms:modified xsi:type="dcterms:W3CDTF">2023-09-27T08:50:23Z</dcterms:modified>
</cp:coreProperties>
</file>