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25" r:id="rId5"/>
    <p:sldId id="326" r:id="rId6"/>
    <p:sldId id="327" r:id="rId7"/>
    <p:sldId id="340" r:id="rId8"/>
    <p:sldId id="331" r:id="rId9"/>
    <p:sldId id="341" r:id="rId10"/>
    <p:sldId id="342" r:id="rId11"/>
    <p:sldId id="343" r:id="rId12"/>
    <p:sldId id="344" r:id="rId13"/>
    <p:sldId id="334" r:id="rId14"/>
    <p:sldId id="33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7AA83ED-EA80-3F53-525E-E3FE08FFCE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242" b="1242"/>
          <a:stretch>
            <a:fillRect/>
          </a:stretch>
        </p:blipFill>
        <p:spPr>
          <a:xfrm>
            <a:off x="3965510" y="1901467"/>
            <a:ext cx="4260980" cy="4734976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3275045"/>
          </a:xfrm>
        </p:spPr>
        <p:txBody>
          <a:bodyPr/>
          <a:lstStyle/>
          <a:p>
            <a:r>
              <a:rPr lang="en-US" sz="4800" dirty="0">
                <a:effectLst/>
                <a:latin typeface="Times New Roman" panose="02020603050405020304" pitchFamily="18" charset="0"/>
              </a:rPr>
              <a:t>Vehicle Security System through</a:t>
            </a:r>
            <a:br>
              <a:rPr lang="en-US" sz="4800" dirty="0"/>
            </a:br>
            <a:r>
              <a:rPr lang="en-US" sz="4800" dirty="0">
                <a:effectLst/>
                <a:latin typeface="Times New Roman" panose="02020603050405020304" pitchFamily="18" charset="0"/>
              </a:rPr>
              <a:t>Face Recognition</a:t>
            </a:r>
            <a:endParaRPr lang="en-US" sz="48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5278" y="4943574"/>
            <a:ext cx="2018522" cy="1243024"/>
          </a:xfrm>
        </p:spPr>
        <p:txBody>
          <a:bodyPr/>
          <a:lstStyle/>
          <a:p>
            <a:r>
              <a:rPr lang="en-US" dirty="0" err="1"/>
              <a:t>Sugumar</a:t>
            </a:r>
            <a:r>
              <a:rPr lang="en-US" dirty="0"/>
              <a:t> N</a:t>
            </a:r>
          </a:p>
          <a:p>
            <a:r>
              <a:rPr lang="en-US" dirty="0"/>
              <a:t>Vishal S</a:t>
            </a:r>
          </a:p>
          <a:p>
            <a:r>
              <a:rPr lang="en-US" dirty="0"/>
              <a:t>Praveen R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A45141-45F1-0A77-FE4E-CBCA53A2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047" y="658368"/>
            <a:ext cx="10021824" cy="1252728"/>
          </a:xfrm>
        </p:spPr>
        <p:txBody>
          <a:bodyPr/>
          <a:lstStyle/>
          <a:p>
            <a:r>
              <a:rPr lang="en-US" sz="4800" dirty="0"/>
              <a:t>New system inclusion</a:t>
            </a:r>
            <a:br>
              <a:rPr lang="en-US" sz="4800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8A8D9-0655-E1FF-7DED-F2EC492D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42951" y="1451497"/>
            <a:ext cx="1784352" cy="189457"/>
          </a:xfrm>
        </p:spPr>
        <p:txBody>
          <a:bodyPr/>
          <a:lstStyle/>
          <a:p>
            <a:r>
              <a:rPr lang="en-US" sz="1200" dirty="0">
                <a:effectLst/>
                <a:latin typeface="Times New Roman" panose="02020603050405020304" pitchFamily="18" charset="0"/>
              </a:rPr>
              <a:t>Face Recognition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56D8AC-E390-DBD3-E5E6-5C36EE1E42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29031" y="2139442"/>
            <a:ext cx="2144685" cy="807526"/>
          </a:xfrm>
        </p:spPr>
        <p:txBody>
          <a:bodyPr/>
          <a:lstStyle/>
          <a:p>
            <a:r>
              <a:rPr lang="en-US" dirty="0"/>
              <a:t>drowsiness detection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9179A7-F937-7895-8FC1-19E3BCFE6A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25047" y="3501405"/>
            <a:ext cx="1712354" cy="121615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The system will compute a person’s eyes data and warns him about the drowsiness.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462C4A-E218-EEFA-1C3B-FC78BE8900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66961" y="2344299"/>
            <a:ext cx="2251520" cy="464557"/>
          </a:xfrm>
        </p:spPr>
        <p:txBody>
          <a:bodyPr/>
          <a:lstStyle/>
          <a:p>
            <a:r>
              <a:rPr lang="en-US" dirty="0"/>
              <a:t>Focus manager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4E48D88-9438-AF74-9E7B-54985E0231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97545" y="3501405"/>
            <a:ext cx="1712354" cy="1023941"/>
          </a:xfrm>
        </p:spPr>
        <p:txBody>
          <a:bodyPr/>
          <a:lstStyle/>
          <a:p>
            <a:r>
              <a:rPr lang="en-US" dirty="0"/>
              <a:t>This system also uses the eye data to check the location of the eyes target.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554076-E5E4-8026-26DB-B67E2F12CF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6723" y="2463631"/>
            <a:ext cx="1712354" cy="807526"/>
          </a:xfrm>
        </p:spPr>
        <p:txBody>
          <a:bodyPr/>
          <a:lstStyle/>
          <a:p>
            <a:r>
              <a:rPr lang="en-IN" dirty="0"/>
              <a:t>Personalized in-cabin experience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8038A-B730-4711-D7B5-851B7FAAD8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6723" y="3585644"/>
            <a:ext cx="1712354" cy="121615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data collected previously can be used automatically adjust car settings to each user’s personal preferences.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57CF821-3BB7-EAAC-D7BB-89DCEE2507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81198" y="2257553"/>
            <a:ext cx="1712354" cy="807526"/>
          </a:xfrm>
        </p:spPr>
        <p:txBody>
          <a:bodyPr/>
          <a:lstStyle/>
          <a:p>
            <a:r>
              <a:rPr lang="en-IN" dirty="0"/>
              <a:t>Child protection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08185AA-496A-A5EB-3328-97A615D131B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81198" y="3642344"/>
            <a:ext cx="1712354" cy="1216153"/>
          </a:xfrm>
        </p:spPr>
        <p:txBody>
          <a:bodyPr/>
          <a:lstStyle/>
          <a:p>
            <a:r>
              <a:rPr lang="en-US" dirty="0"/>
              <a:t>The control in the hands of the child can also be detected and the safety measures can be applied.</a:t>
            </a:r>
          </a:p>
          <a:p>
            <a:endParaRPr lang="en-US" dirty="0"/>
          </a:p>
        </p:txBody>
      </p:sp>
      <p:pic>
        <p:nvPicPr>
          <p:cNvPr id="16" name="Content Placeholder 25" descr="Microscopic view of a suspended bubble-like material with water in it">
            <a:extLst>
              <a:ext uri="{FF2B5EF4-FFF2-40B4-BE49-F238E27FC236}">
                <a16:creationId xmlns:a16="http://schemas.microsoft.com/office/drawing/2014/main" id="{B083ED63-584D-2579-2721-B716F3BC8F6B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2">
            <a:alphaModFix amt="70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75250"/>
            <a:ext cx="12188825" cy="1682750"/>
          </a:xfrm>
          <a:custGeom>
            <a:avLst/>
            <a:gdLst>
              <a:gd name="connsiteX0" fmla="*/ 0 w 12192000"/>
              <a:gd name="connsiteY0" fmla="*/ 0 h 1588010"/>
              <a:gd name="connsiteX1" fmla="*/ 12192000 w 12192000"/>
              <a:gd name="connsiteY1" fmla="*/ 0 h 1588010"/>
              <a:gd name="connsiteX2" fmla="*/ 12192000 w 12192000"/>
              <a:gd name="connsiteY2" fmla="*/ 1588010 h 1588010"/>
              <a:gd name="connsiteX3" fmla="*/ 0 w 12192000"/>
              <a:gd name="connsiteY3" fmla="*/ 1588010 h 158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588010">
                <a:moveTo>
                  <a:pt x="0" y="0"/>
                </a:moveTo>
                <a:lnTo>
                  <a:pt x="12192000" y="0"/>
                </a:lnTo>
                <a:lnTo>
                  <a:pt x="12192000" y="1588010"/>
                </a:lnTo>
                <a:lnTo>
                  <a:pt x="0" y="1588010"/>
                </a:lnTo>
                <a:close/>
              </a:path>
            </a:pathLst>
          </a:custGeom>
          <a:solidFill>
            <a:schemeClr val="accent2"/>
          </a:solidFill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88A0F8-E720-D31B-750D-634FA849B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5172458"/>
            <a:ext cx="0" cy="61874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EE887-A172-F01E-98D1-8781769CBE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50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6C355C7-9534-7272-1B44-85BA0F18183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69" b="69"/>
          <a:stretch>
            <a:fillRect/>
          </a:stretch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070" y="1371600"/>
            <a:ext cx="9120570" cy="3247053"/>
          </a:xfrm>
        </p:spPr>
        <p:txBody>
          <a:bodyPr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Thank you 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sz="2000" cap="all" spc="0" dirty="0"/>
              <a:t>Mirjam Nilsson​</a:t>
            </a:r>
          </a:p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sz="2000" cap="all" spc="0" dirty="0"/>
              <a:t>mirjam@contoso.com | 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200" dirty="0">
                <a:effectLst/>
                <a:latin typeface="Times New Roman" panose="02020603050405020304" pitchFamily="18" charset="0"/>
              </a:rPr>
              <a:t>Face Recognition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784" y="2438401"/>
            <a:ext cx="3602736" cy="3581400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Face recognition system</a:t>
            </a:r>
          </a:p>
          <a:p>
            <a:r>
              <a:rPr lang="en-US" dirty="0"/>
              <a:t>Liveness detection</a:t>
            </a:r>
          </a:p>
          <a:p>
            <a:r>
              <a:rPr lang="en-US" dirty="0"/>
              <a:t>unauthorized access</a:t>
            </a:r>
          </a:p>
          <a:p>
            <a:r>
              <a:rPr lang="en-US" dirty="0"/>
              <a:t>New system inclusion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5834200-5AC3-3B79-EAFE-D54C02A6B5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941" b="10941"/>
          <a:stretch>
            <a:fillRect/>
          </a:stretch>
        </p:blipFill>
        <p:spPr>
          <a:xfrm>
            <a:off x="4946650" y="654050"/>
            <a:ext cx="6638925" cy="5549900"/>
          </a:xfrm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273683"/>
            <a:ext cx="5760720" cy="3746117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dirty="0">
                <a:effectLst/>
              </a:rPr>
              <a:t>	</a:t>
            </a:r>
            <a:r>
              <a:rPr lang="en-US" dirty="0"/>
              <a:t>C</a:t>
            </a:r>
            <a:r>
              <a:rPr lang="en-US" dirty="0">
                <a:effectLst/>
              </a:rPr>
              <a:t>omputer vision has being played a significant role in biometric identification and user recognition. 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dirty="0"/>
              <a:t>	</a:t>
            </a:r>
            <a:r>
              <a:rPr lang="en-US" dirty="0">
                <a:effectLst/>
              </a:rPr>
              <a:t>Biometric identification based security systems are considered to be the most secure due to their ability to identify people with minimal ambiguity.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dirty="0"/>
              <a:t>	</a:t>
            </a:r>
            <a:r>
              <a:rPr lang="en-US" dirty="0">
                <a:effectLst/>
              </a:rPr>
              <a:t> Implementation of biometric authorization in the vehicles as machine vision technology provides a new level of theft detection 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dirty="0"/>
              <a:t>	E</a:t>
            </a:r>
            <a:r>
              <a:rPr lang="en-US" dirty="0">
                <a:effectLst/>
              </a:rPr>
              <a:t>xtra security by monitoring the presence of intruders inside the vehicle.</a:t>
            </a:r>
            <a:endParaRPr lang="en-US" sz="2000" spc="0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2F75659-2A26-72F8-A62E-17837F268D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7500" r="17500"/>
          <a:stretch>
            <a:fillRect/>
          </a:stretch>
        </p:blipFill>
        <p:spPr>
          <a:xfrm>
            <a:off x="981456" y="1828800"/>
            <a:ext cx="3200400" cy="32004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42951" y="1451497"/>
            <a:ext cx="1784352" cy="189457"/>
          </a:xfrm>
        </p:spPr>
        <p:txBody>
          <a:bodyPr/>
          <a:lstStyle/>
          <a:p>
            <a:r>
              <a:rPr lang="en-US" sz="1200" dirty="0">
                <a:effectLst/>
                <a:latin typeface="Times New Roman" panose="02020603050405020304" pitchFamily="18" charset="0"/>
              </a:rPr>
              <a:t>Face Recognition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64E854-E968-C369-A5CA-10EA96EF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/>
              <a:t>Face recognition system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E252B3-DB21-05F9-E125-636A1760F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250" y="2700529"/>
            <a:ext cx="5760720" cy="33192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Building a model for face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Finding the encodings of the detected 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Save the encodings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Compare the real-time face encodings with the pre trained model’s encodings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Algorithm that control anti spoofing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E1617-A5ED-6197-2686-AE7DBA36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F7EF7-B7F0-D751-9576-CA25DFDA62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200" dirty="0">
                <a:effectLst/>
                <a:latin typeface="Times New Roman" panose="02020603050405020304" pitchFamily="18" charset="0"/>
              </a:rPr>
              <a:t>Face Recognition</a:t>
            </a:r>
            <a:endParaRPr lang="en-US" dirty="0"/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8E4EB389-9AC4-ADD1-DC17-46B523202B8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000" r="22000"/>
          <a:stretch>
            <a:fillRect/>
          </a:stretch>
        </p:blipFill>
        <p:spPr>
          <a:xfrm>
            <a:off x="1214438" y="1828800"/>
            <a:ext cx="3200400" cy="3200400"/>
          </a:xfrm>
        </p:spPr>
      </p:pic>
    </p:spTree>
    <p:extLst>
      <p:ext uri="{BB962C8B-B14F-4D97-AF65-F5344CB8AC3E}">
        <p14:creationId xmlns:p14="http://schemas.microsoft.com/office/powerpoint/2010/main" val="160730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B6956D4-4DE5-CCCC-D9AE-735BDF002B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8259" r="8259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927EA-A6AD-97BC-1ADB-6D8D1A4F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53" y="886409"/>
            <a:ext cx="6803572" cy="1085523"/>
          </a:xfrm>
        </p:spPr>
        <p:txBody>
          <a:bodyPr/>
          <a:lstStyle/>
          <a:p>
            <a:r>
              <a:rPr lang="en-US" sz="3600" dirty="0"/>
              <a:t>Liveness detection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7D9C04C-425B-8D00-23BB-5E9C39702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060" y="2438401"/>
            <a:ext cx="3602736" cy="228282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/>
              <a:t>Texture analysis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/>
              <a:t>Active flash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/>
              <a:t>Heuristic-based algorithms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/>
              <a:t>Optical Flow algorithms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B5CE3-4B9A-F4CE-7CFA-737572BD35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200" dirty="0">
                <a:effectLst/>
                <a:latin typeface="Times New Roman" panose="02020603050405020304" pitchFamily="18" charset="0"/>
              </a:rPr>
              <a:t>Face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5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8B5F-5523-963F-F31E-5478E72F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1"/>
            <a:ext cx="3651504" cy="1313689"/>
          </a:xfrm>
        </p:spPr>
        <p:txBody>
          <a:bodyPr/>
          <a:lstStyle/>
          <a:p>
            <a:r>
              <a:rPr lang="en-IN" sz="4400" dirty="0"/>
              <a:t>Texture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FE98F-44B7-0948-292F-ED2C6FAFF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compares each pixel with its surrounding neighborhood of pixels.</a:t>
            </a:r>
          </a:p>
          <a:p>
            <a:r>
              <a:rPr lang="en-US" sz="1600" dirty="0"/>
              <a:t>This process of thresholding, accumulating binary strings, and storing the output decimal value in the LBP array is then repeated for each pixel in the input image.</a:t>
            </a: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DE444-2F4E-0C82-25EA-B88CFC862A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0465-FB01-1A25-595E-C863E6DFC27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2F59D7D-0609-430F-43B6-0E7BCDBEB6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777" r="6777"/>
          <a:stretch>
            <a:fillRect/>
          </a:stretch>
        </p:blipFill>
        <p:spPr>
          <a:xfrm>
            <a:off x="6719527" y="3319159"/>
            <a:ext cx="4199991" cy="283470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438081-954D-0404-B0C5-EBE0C354E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947479"/>
            <a:ext cx="5447046" cy="237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6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BB78-C2B1-86D8-E54A-EBEAAEB1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Active flash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093D-5591-4245-011A-D9E5FA8EC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It allows liveness detection using light reflections on a face.</a:t>
            </a:r>
          </a:p>
          <a:p>
            <a:r>
              <a:rPr lang="en-US" sz="1800" dirty="0"/>
              <a:t>Frames before and after active flashing provide the data sample for training the network</a:t>
            </a:r>
            <a:endParaRPr lang="en-US" dirty="0"/>
          </a:p>
          <a:p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FE52C-3F95-6DEA-FAC3-E35C546A1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CD080-26FE-8812-8106-7D62CD8073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AB740375-A7A2-2E70-0EB6-2851868A975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75" r="2275"/>
          <a:stretch>
            <a:fillRect/>
          </a:stretch>
        </p:blipFill>
        <p:spPr>
          <a:xfrm>
            <a:off x="5509458" y="752019"/>
            <a:ext cx="4072707" cy="2748797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14D410-860A-740D-3149-F34324894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101" y="3429000"/>
            <a:ext cx="4370172" cy="267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1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FD83-5D76-03FB-85E7-28B8CC6F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4020312" cy="1898406"/>
          </a:xfrm>
        </p:spPr>
        <p:txBody>
          <a:bodyPr/>
          <a:lstStyle/>
          <a:p>
            <a:r>
              <a:rPr lang="en-IN" sz="3600" dirty="0"/>
              <a:t>Optical flow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5DA8-2152-D624-2888-4941F8EC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</a:rPr>
              <a:t>Optical flow is a technique used to describe image motion. </a:t>
            </a:r>
          </a:p>
          <a:p>
            <a:r>
              <a:rPr lang="en-US" sz="1800" dirty="0">
                <a:effectLst/>
              </a:rPr>
              <a:t>It is usually applied to a series of images that have a small time step between them, for example, video frames. </a:t>
            </a: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8DD29-19E3-B915-2EB7-9F90FBBF7B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77CD4-A45D-6EB9-3009-46C0366F8D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02F7FC0-FCF0-C3BF-E398-6D6234815CC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8073" b="80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6538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0564D8-94CB-0179-B741-63910A21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619" y="923731"/>
            <a:ext cx="6906885" cy="1352938"/>
          </a:xfrm>
        </p:spPr>
        <p:txBody>
          <a:bodyPr/>
          <a:lstStyle/>
          <a:p>
            <a:pPr algn="ctr"/>
            <a:r>
              <a:rPr lang="en-IN" sz="4400" dirty="0"/>
              <a:t>Unauthorized access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46C8CE-79C4-D631-5C4A-5B043267F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code will decline up-to 20 times.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After that it will starts to send the location in means of latitude and longitude, to the users personal device.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And the data will also be stored in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Which can be used to identify if the vehicle.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944CF-BFE1-781F-63C3-F9D815396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9CA5A-DA43-3398-51A8-393F99EE5D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13" name="Picture Placeholder 10">
            <a:extLst>
              <a:ext uri="{FF2B5EF4-FFF2-40B4-BE49-F238E27FC236}">
                <a16:creationId xmlns:a16="http://schemas.microsoft.com/office/drawing/2014/main" id="{4769E9B2-B986-366A-8C12-8603792896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083" r="18083"/>
          <a:stretch>
            <a:fillRect/>
          </a:stretch>
        </p:blipFill>
        <p:spPr>
          <a:xfrm>
            <a:off x="1123948" y="923731"/>
            <a:ext cx="3200400" cy="3200400"/>
          </a:xfrm>
          <a:prstGeom prst="ellipse">
            <a:avLst/>
          </a:prstGeom>
          <a:noFill/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94B1F86B-57FF-BE87-73E6-8E5CFAD9DB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4271" b="4271"/>
          <a:stretch>
            <a:fillRect/>
          </a:stretch>
        </p:blipFill>
        <p:spPr>
          <a:xfrm>
            <a:off x="1014698" y="5727530"/>
            <a:ext cx="595492" cy="584541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53CA14-DDC2-87E4-6D0A-86256FE19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24" y="4716037"/>
            <a:ext cx="863908" cy="8639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396900F-DC46-8BDB-E7A9-8F40D53C8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4804" y="5579945"/>
            <a:ext cx="909344" cy="80281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0057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{373AA7B2-B340-4B01-81FC-7F8B4131C05A}tf67061901_win32</Template>
  <TotalTime>149</TotalTime>
  <Words>430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Daytona Condensed Light</vt:lpstr>
      <vt:lpstr>Posterama</vt:lpstr>
      <vt:lpstr>Times New Roman</vt:lpstr>
      <vt:lpstr>Wingdings</vt:lpstr>
      <vt:lpstr>Office Theme</vt:lpstr>
      <vt:lpstr>Vehicle Security System through Face Recognition</vt:lpstr>
      <vt:lpstr>Agenda</vt:lpstr>
      <vt:lpstr>Introduction</vt:lpstr>
      <vt:lpstr>Face recognition system</vt:lpstr>
      <vt:lpstr>Liveness detection</vt:lpstr>
      <vt:lpstr>Texture analysis</vt:lpstr>
      <vt:lpstr>Active flash</vt:lpstr>
      <vt:lpstr>Optical flow method</vt:lpstr>
      <vt:lpstr>Unauthorized access</vt:lpstr>
      <vt:lpstr>New system inclusion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Security System through Face Recognition</dc:title>
  <dc:creator>Vishal S</dc:creator>
  <cp:lastModifiedBy>Vishal S</cp:lastModifiedBy>
  <cp:revision>5</cp:revision>
  <dcterms:created xsi:type="dcterms:W3CDTF">2023-01-19T18:16:22Z</dcterms:created>
  <dcterms:modified xsi:type="dcterms:W3CDTF">2023-01-19T20:51:09Z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