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5" r:id="rId7"/>
    <p:sldId id="264" r:id="rId8"/>
    <p:sldId id="263" r:id="rId9"/>
    <p:sldId id="257"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FC0D-412E-4C13-A0B4-D87F07CBF6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8BD973-7CA6-4E1C-948A-3BE37052F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C19386-879B-4DE2-A9BD-6E5A94E7F77C}"/>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5" name="Footer Placeholder 4">
            <a:extLst>
              <a:ext uri="{FF2B5EF4-FFF2-40B4-BE49-F238E27FC236}">
                <a16:creationId xmlns:a16="http://schemas.microsoft.com/office/drawing/2014/main" id="{A5ED7B18-D1E6-4B38-B5AF-1535593EF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BB0D1-38BE-4DA6-A48E-06A1DF3B44C1}"/>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145382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78BE-938D-45C7-A16A-825C222564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925645-BAD0-4E13-9325-1474B0AAA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59E29-4BCF-495E-A3F3-38E8FFFACCA9}"/>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5" name="Footer Placeholder 4">
            <a:extLst>
              <a:ext uri="{FF2B5EF4-FFF2-40B4-BE49-F238E27FC236}">
                <a16:creationId xmlns:a16="http://schemas.microsoft.com/office/drawing/2014/main" id="{244B9F69-4726-4F59-80FC-079E266BE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DD94F-753B-4126-8F1C-3A804CE92E69}"/>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218140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9A568-262F-4821-8EB8-023A024563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B49E3D-37ED-42DF-8656-01CBE9958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9583B-F90C-4A10-81EA-F4965D67E15E}"/>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5" name="Footer Placeholder 4">
            <a:extLst>
              <a:ext uri="{FF2B5EF4-FFF2-40B4-BE49-F238E27FC236}">
                <a16:creationId xmlns:a16="http://schemas.microsoft.com/office/drawing/2014/main" id="{62261B2E-CA72-4974-A164-575568FD6A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69D4F-B8FA-4639-A2C6-B49E4393F9C8}"/>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21810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477B-703E-412B-B03D-FC1B4F5BCF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B1ED3A-FA4E-4712-95B1-27D252B4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F2011-35C5-4D33-88F7-D556EB9B9309}"/>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5" name="Footer Placeholder 4">
            <a:extLst>
              <a:ext uri="{FF2B5EF4-FFF2-40B4-BE49-F238E27FC236}">
                <a16:creationId xmlns:a16="http://schemas.microsoft.com/office/drawing/2014/main" id="{847D1A4D-28B3-4106-B097-0913376F0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577A2-02C1-4F09-AC1B-F0A286828581}"/>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182440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C654-7C9F-4E1B-A3F3-E344365396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FF1A76-CB4E-492E-8759-0CF13F46E2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DE83E-576E-4224-8A34-E1C2DD72878D}"/>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5" name="Footer Placeholder 4">
            <a:extLst>
              <a:ext uri="{FF2B5EF4-FFF2-40B4-BE49-F238E27FC236}">
                <a16:creationId xmlns:a16="http://schemas.microsoft.com/office/drawing/2014/main" id="{31440FF5-E40D-450C-8822-0A8F5CA304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BC075-9720-43DE-ADA6-7945CD2F47FE}"/>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58878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ABC0-3A38-4B29-ABB8-2ECF875221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2D7259-0592-460E-AF07-9543076B77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2454FD-2199-4B71-8D77-3B3E9C6E69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2F5173-6A1A-4013-ABD5-3F15AEF9817D}"/>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6" name="Footer Placeholder 5">
            <a:extLst>
              <a:ext uri="{FF2B5EF4-FFF2-40B4-BE49-F238E27FC236}">
                <a16:creationId xmlns:a16="http://schemas.microsoft.com/office/drawing/2014/main" id="{2081A83B-69B1-433D-97D2-DA7288DB41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2711EE-C597-472B-B749-57357CE3C07C}"/>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345110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F830-1DDD-42C4-9A13-75BA49ACAD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92B096-9B41-4C5F-BD29-94A94916A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3CCD16-3F4F-4907-98DC-360FF74F97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E35E84-22F1-4092-9C07-B69AE5763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6D7350-796E-498C-B28D-39D34FC8C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68CD33-5FD5-40B6-B268-3077212291F6}"/>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8" name="Footer Placeholder 7">
            <a:extLst>
              <a:ext uri="{FF2B5EF4-FFF2-40B4-BE49-F238E27FC236}">
                <a16:creationId xmlns:a16="http://schemas.microsoft.com/office/drawing/2014/main" id="{CF0E8799-50EF-423E-828A-6C54F8D5C4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547DB9-6E9A-4C03-AA39-7C7C4EB3BE4B}"/>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290376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73FC-962B-4DE1-AF1B-6F0548FAE8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BB8533-C571-429E-9D19-8B897DB18AFB}"/>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4" name="Footer Placeholder 3">
            <a:extLst>
              <a:ext uri="{FF2B5EF4-FFF2-40B4-BE49-F238E27FC236}">
                <a16:creationId xmlns:a16="http://schemas.microsoft.com/office/drawing/2014/main" id="{8F601992-D03E-4797-B9CA-8EE9772D68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B8E618-AD99-4857-B030-5D84E038FC24}"/>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381550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44EFF-299B-478C-8A81-CA016B81B877}"/>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3" name="Footer Placeholder 2">
            <a:extLst>
              <a:ext uri="{FF2B5EF4-FFF2-40B4-BE49-F238E27FC236}">
                <a16:creationId xmlns:a16="http://schemas.microsoft.com/office/drawing/2014/main" id="{B516922C-7EF8-4761-945B-B15F107691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CBEDB6-87F5-4948-955D-4CF24F4FBC2A}"/>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30629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0F34-3843-40B2-97F2-22326C10F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23DDDC-CEE1-44E1-88D9-961010BEB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403050-BE14-4C25-9A62-EBACD97B3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CD6AF-9EB1-4801-8DAF-92263B0B8A82}"/>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6" name="Footer Placeholder 5">
            <a:extLst>
              <a:ext uri="{FF2B5EF4-FFF2-40B4-BE49-F238E27FC236}">
                <a16:creationId xmlns:a16="http://schemas.microsoft.com/office/drawing/2014/main" id="{D4F815EA-D055-4C0B-AD4E-8E5539907A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C612F5-B78B-4C82-A84B-3BCDCCA2BE22}"/>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231309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52AC-E20C-4366-9F3B-8C401CD9C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38FAD6-4D36-4FB0-8B5D-13EA674C1B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2A0622-D1D1-46E9-9AC1-EF195C77E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88B7B-9F8E-453E-8371-8EDE814412CE}"/>
              </a:ext>
            </a:extLst>
          </p:cNvPr>
          <p:cNvSpPr>
            <a:spLocks noGrp="1"/>
          </p:cNvSpPr>
          <p:nvPr>
            <p:ph type="dt" sz="half" idx="10"/>
          </p:nvPr>
        </p:nvSpPr>
        <p:spPr/>
        <p:txBody>
          <a:bodyPr/>
          <a:lstStyle/>
          <a:p>
            <a:fld id="{E4196789-41E4-4292-B062-F90A5DAF41C9}" type="datetimeFigureOut">
              <a:rPr lang="en-IN" smtClean="0"/>
              <a:t>09-09-2022</a:t>
            </a:fld>
            <a:endParaRPr lang="en-IN"/>
          </a:p>
        </p:txBody>
      </p:sp>
      <p:sp>
        <p:nvSpPr>
          <p:cNvPr id="6" name="Footer Placeholder 5">
            <a:extLst>
              <a:ext uri="{FF2B5EF4-FFF2-40B4-BE49-F238E27FC236}">
                <a16:creationId xmlns:a16="http://schemas.microsoft.com/office/drawing/2014/main" id="{19488CBE-A26B-4C40-B034-826431567C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3CC838-1EE4-4DED-B8CE-E03ADA6E92F4}"/>
              </a:ext>
            </a:extLst>
          </p:cNvPr>
          <p:cNvSpPr>
            <a:spLocks noGrp="1"/>
          </p:cNvSpPr>
          <p:nvPr>
            <p:ph type="sldNum" sz="quarter" idx="12"/>
          </p:nvPr>
        </p:nvSpPr>
        <p:spPr/>
        <p:txBody>
          <a:bodyPr/>
          <a:lstStyle/>
          <a:p>
            <a:fld id="{F5291895-9238-4502-8EE6-779C88223050}" type="slidenum">
              <a:rPr lang="en-IN" smtClean="0"/>
              <a:t>‹#›</a:t>
            </a:fld>
            <a:endParaRPr lang="en-IN"/>
          </a:p>
        </p:txBody>
      </p:sp>
    </p:spTree>
    <p:extLst>
      <p:ext uri="{BB962C8B-B14F-4D97-AF65-F5344CB8AC3E}">
        <p14:creationId xmlns:p14="http://schemas.microsoft.com/office/powerpoint/2010/main" val="392865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50535-167B-4EB7-B66B-97432245C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BC6A42-25E6-418F-AD71-98AE7CD32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489BA-4BC5-4A57-90AC-64093AB14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96789-41E4-4292-B062-F90A5DAF41C9}" type="datetimeFigureOut">
              <a:rPr lang="en-IN" smtClean="0"/>
              <a:t>09-09-2022</a:t>
            </a:fld>
            <a:endParaRPr lang="en-IN"/>
          </a:p>
        </p:txBody>
      </p:sp>
      <p:sp>
        <p:nvSpPr>
          <p:cNvPr id="5" name="Footer Placeholder 4">
            <a:extLst>
              <a:ext uri="{FF2B5EF4-FFF2-40B4-BE49-F238E27FC236}">
                <a16:creationId xmlns:a16="http://schemas.microsoft.com/office/drawing/2014/main" id="{D774F50A-393E-4823-A127-15BBBC7A3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A49F10-7DF1-4315-A9EB-351C27CA8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91895-9238-4502-8EE6-779C88223050}" type="slidenum">
              <a:rPr lang="en-IN" smtClean="0"/>
              <a:t>‹#›</a:t>
            </a:fld>
            <a:endParaRPr lang="en-IN"/>
          </a:p>
        </p:txBody>
      </p:sp>
    </p:spTree>
    <p:extLst>
      <p:ext uri="{BB962C8B-B14F-4D97-AF65-F5344CB8AC3E}">
        <p14:creationId xmlns:p14="http://schemas.microsoft.com/office/powerpoint/2010/main" val="110985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theconversation.com/adani-should-bow-out-gracefully-from-its-carmichael-coal-mine-64608"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ielo.org/en/2019/04/30/potential-advantages-and-disadvantages-in-the-publication-of-reviews/"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heconversation.com/controversial-watermark-coal-mine-approved-for-new-south-wales-experts-respond-44462"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journalistsresource.org/studies/environment/pollution-environment/health-effects-costs-air-pollution-research-roundu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kepticalscience.com/print.php?n=3707"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eeimageslive.co.uk/free_stock_image/electronic-circuits-jpg"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9C27-6848-4D95-81E4-B5F3351DB7E0}"/>
              </a:ext>
            </a:extLst>
          </p:cNvPr>
          <p:cNvSpPr>
            <a:spLocks noGrp="1"/>
          </p:cNvSpPr>
          <p:nvPr>
            <p:ph type="ctrTitle"/>
          </p:nvPr>
        </p:nvSpPr>
        <p:spPr/>
        <p:txBody>
          <a:bodyPr/>
          <a:lstStyle/>
          <a:p>
            <a:r>
              <a:rPr lang="en-IN" dirty="0"/>
              <a:t>title</a:t>
            </a:r>
          </a:p>
        </p:txBody>
      </p:sp>
      <p:sp>
        <p:nvSpPr>
          <p:cNvPr id="3" name="Subtitle 2">
            <a:extLst>
              <a:ext uri="{FF2B5EF4-FFF2-40B4-BE49-F238E27FC236}">
                <a16:creationId xmlns:a16="http://schemas.microsoft.com/office/drawing/2014/main" id="{9C3C9F50-D5D4-4B47-BBB8-35C463F227B1}"/>
              </a:ext>
            </a:extLst>
          </p:cNvPr>
          <p:cNvSpPr>
            <a:spLocks noGrp="1"/>
          </p:cNvSpPr>
          <p:nvPr>
            <p:ph type="subTitle" idx="1"/>
          </p:nvPr>
        </p:nvSpPr>
        <p:spPr/>
        <p:txBody>
          <a:bodyPr>
            <a:normAutofit fontScale="77500" lnSpcReduction="20000"/>
          </a:bodyPr>
          <a:lstStyle/>
          <a:p>
            <a:r>
              <a:rPr lang="en-IN" dirty="0"/>
              <a:t>TEAM MEMBERS:</a:t>
            </a:r>
          </a:p>
          <a:p>
            <a:r>
              <a:rPr lang="en-IN" dirty="0"/>
              <a:t>VISHAL.S</a:t>
            </a:r>
          </a:p>
          <a:p>
            <a:r>
              <a:rPr lang="en-IN" dirty="0"/>
              <a:t>GOVARDHINE.K</a:t>
            </a:r>
          </a:p>
          <a:p>
            <a:r>
              <a:rPr lang="en-IN" dirty="0"/>
              <a:t>PRAVEEN.R</a:t>
            </a:r>
          </a:p>
          <a:p>
            <a:r>
              <a:rPr lang="en-IN" dirty="0"/>
              <a:t>SAI RAVI GANESH.V</a:t>
            </a:r>
          </a:p>
        </p:txBody>
      </p:sp>
    </p:spTree>
    <p:extLst>
      <p:ext uri="{BB962C8B-B14F-4D97-AF65-F5344CB8AC3E}">
        <p14:creationId xmlns:p14="http://schemas.microsoft.com/office/powerpoint/2010/main" val="97475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43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extLst>
              <a:ext uri="{837473B0-CC2E-450A-ABE3-18F120FF3D39}">
                <a1611:picAttrSrcUrl xmlns:a1611="http://schemas.microsoft.com/office/drawing/2016/11/main" r:id="rId3"/>
              </a:ext>
            </a:extLst>
          </a:blip>
          <a:srcRect/>
          <a:stretch>
            <a:fillRect l="-7000" r="-7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4B9591-80BE-41DB-9333-B722276472C1}"/>
              </a:ext>
            </a:extLst>
          </p:cNvPr>
          <p:cNvSpPr>
            <a:spLocks noGrp="1"/>
          </p:cNvSpPr>
          <p:nvPr>
            <p:ph type="title"/>
          </p:nvPr>
        </p:nvSpPr>
        <p:spPr/>
        <p:txBody>
          <a:bodyPr/>
          <a:lstStyle/>
          <a:p>
            <a:r>
              <a:rPr lang="en-IN" dirty="0">
                <a:highlight>
                  <a:srgbClr val="FFFF00"/>
                </a:highlight>
              </a:rPr>
              <a:t>WHAT IS COAL ?</a:t>
            </a:r>
          </a:p>
        </p:txBody>
      </p:sp>
      <p:sp>
        <p:nvSpPr>
          <p:cNvPr id="6" name="Content Placeholder 5">
            <a:extLst>
              <a:ext uri="{FF2B5EF4-FFF2-40B4-BE49-F238E27FC236}">
                <a16:creationId xmlns:a16="http://schemas.microsoft.com/office/drawing/2014/main" id="{CCB46F5F-DA1A-45CE-873F-F9F2140C4A1D}"/>
              </a:ext>
            </a:extLst>
          </p:cNvPr>
          <p:cNvSpPr>
            <a:spLocks noGrp="1"/>
          </p:cNvSpPr>
          <p:nvPr>
            <p:ph idx="1"/>
          </p:nvPr>
        </p:nvSpPr>
        <p:spPr/>
        <p:txBody>
          <a:bodyPr/>
          <a:lstStyle/>
          <a:p>
            <a:pPr marL="0" indent="0">
              <a:buNone/>
            </a:pPr>
            <a:r>
              <a:rPr lang="en-US" dirty="0">
                <a:highlight>
                  <a:srgbClr val="C0C0C0"/>
                </a:highlight>
              </a:rPr>
              <a:t>Coal is a sedimentary deposit composed predominantly of carbon that is readily combustible. Coal is black or brownish-black, and has a composition that (including inherent moisture) consists of more than 50 percent by weight and more than 70 percent by volume of carbonaceous material. It is formed from plant remains that have been compacted, hardened, chemically altered, and metamorphosed by heat and pressure over geologic time . Coal is found all over the world. It is composed mostly of carbon and hydrocarbons, which contain energy that can be released through combustion (burning).</a:t>
            </a:r>
            <a:endParaRPr lang="en-IN" dirty="0">
              <a:highlight>
                <a:srgbClr val="C0C0C0"/>
              </a:highlight>
            </a:endParaRPr>
          </a:p>
        </p:txBody>
      </p:sp>
    </p:spTree>
    <p:extLst>
      <p:ext uri="{BB962C8B-B14F-4D97-AF65-F5344CB8AC3E}">
        <p14:creationId xmlns:p14="http://schemas.microsoft.com/office/powerpoint/2010/main" val="313347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extLst>
              <a:ext uri="{837473B0-CC2E-450A-ABE3-18F120FF3D39}">
                <a1611:picAttrSrcUrl xmlns:a1611="http://schemas.microsoft.com/office/drawing/2016/11/main" r:id="rId3"/>
              </a:ext>
            </a:extLst>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DEFB-19BC-4EF5-BC63-06C3B94E254F}"/>
              </a:ext>
            </a:extLst>
          </p:cNvPr>
          <p:cNvSpPr>
            <a:spLocks noGrp="1"/>
          </p:cNvSpPr>
          <p:nvPr>
            <p:ph type="title"/>
          </p:nvPr>
        </p:nvSpPr>
        <p:spPr/>
        <p:txBody>
          <a:bodyPr/>
          <a:lstStyle/>
          <a:p>
            <a:r>
              <a:rPr lang="en-IN" dirty="0">
                <a:highlight>
                  <a:srgbClr val="FFFF00"/>
                </a:highlight>
              </a:rPr>
              <a:t>Coal has its own advantages and disadvantages as enlisted below:</a:t>
            </a:r>
          </a:p>
        </p:txBody>
      </p:sp>
      <p:sp>
        <p:nvSpPr>
          <p:cNvPr id="3" name="Content Placeholder 2">
            <a:extLst>
              <a:ext uri="{FF2B5EF4-FFF2-40B4-BE49-F238E27FC236}">
                <a16:creationId xmlns:a16="http://schemas.microsoft.com/office/drawing/2014/main" id="{0ECADF43-3FB9-4555-BFC2-C8C3C8F06A2E}"/>
              </a:ext>
            </a:extLst>
          </p:cNvPr>
          <p:cNvSpPr>
            <a:spLocks noGrp="1"/>
          </p:cNvSpPr>
          <p:nvPr>
            <p:ph sz="half" idx="1"/>
          </p:nvPr>
        </p:nvSpPr>
        <p:spPr>
          <a:ln>
            <a:solidFill>
              <a:schemeClr val="tx2"/>
            </a:solidFill>
          </a:ln>
        </p:spPr>
        <p:txBody>
          <a:bodyPr>
            <a:normAutofit fontScale="85000" lnSpcReduction="10000"/>
          </a:bodyPr>
          <a:lstStyle/>
          <a:p>
            <a:r>
              <a:rPr lang="en-IN" dirty="0"/>
              <a:t>ADVANTAGES:</a:t>
            </a:r>
          </a:p>
          <a:p>
            <a:r>
              <a:rPr lang="en-IN" dirty="0"/>
              <a:t>Coal is cheaper than other fossil fuels.</a:t>
            </a:r>
          </a:p>
          <a:p>
            <a:r>
              <a:rPr lang="en-IN" dirty="0"/>
              <a:t>Coal is easy to store compared to other fuels.</a:t>
            </a:r>
          </a:p>
          <a:p>
            <a:r>
              <a:rPr lang="en-IN" dirty="0"/>
              <a:t>Coal is a safe alternative fuel.</a:t>
            </a:r>
          </a:p>
          <a:p>
            <a:r>
              <a:rPr lang="en-IN" dirty="0"/>
              <a:t>Minimal amount of waste is produced.</a:t>
            </a:r>
          </a:p>
          <a:p>
            <a:r>
              <a:rPr lang="en-US" dirty="0"/>
              <a:t>Coal is known for being a highly compatible source of fuel. It provides us the leverage to collaborate with other energy sources to bring real-time advantages for people</a:t>
            </a:r>
            <a:endParaRPr lang="en-IN" dirty="0"/>
          </a:p>
        </p:txBody>
      </p:sp>
      <p:sp>
        <p:nvSpPr>
          <p:cNvPr id="4" name="Content Placeholder 3">
            <a:extLst>
              <a:ext uri="{FF2B5EF4-FFF2-40B4-BE49-F238E27FC236}">
                <a16:creationId xmlns:a16="http://schemas.microsoft.com/office/drawing/2014/main" id="{39834CD3-1E15-4D17-87BD-081D8DB1B0DE}"/>
              </a:ext>
            </a:extLst>
          </p:cNvPr>
          <p:cNvSpPr>
            <a:spLocks noGrp="1"/>
          </p:cNvSpPr>
          <p:nvPr>
            <p:ph sz="half" idx="2"/>
          </p:nvPr>
        </p:nvSpPr>
        <p:spPr>
          <a:ln>
            <a:solidFill>
              <a:schemeClr val="tx1"/>
            </a:solidFill>
          </a:ln>
        </p:spPr>
        <p:txBody>
          <a:bodyPr>
            <a:normAutofit fontScale="85000" lnSpcReduction="10000"/>
          </a:bodyPr>
          <a:lstStyle/>
          <a:p>
            <a:r>
              <a:rPr lang="en-IN" dirty="0"/>
              <a:t>DISADVANTAGES:</a:t>
            </a:r>
          </a:p>
          <a:p>
            <a:r>
              <a:rPr lang="en-IN" dirty="0"/>
              <a:t>Even though,</a:t>
            </a:r>
            <a:r>
              <a:rPr lang="en-US" dirty="0"/>
              <a:t>Coal is currently in abundance, it is a nonrenewable energy source.</a:t>
            </a:r>
          </a:p>
          <a:p>
            <a:r>
              <a:rPr lang="en-US" dirty="0"/>
              <a:t>Coal is harmful to health.</a:t>
            </a:r>
          </a:p>
          <a:p>
            <a:r>
              <a:rPr lang="en-US" dirty="0"/>
              <a:t>Mining/Burning of coal causes Noise pollution as well as Air pollution.</a:t>
            </a:r>
          </a:p>
          <a:p>
            <a:r>
              <a:rPr lang="en-US" dirty="0"/>
              <a:t>Coal can generate higher levels of carbon emission than other energy sources.</a:t>
            </a:r>
          </a:p>
          <a:p>
            <a:r>
              <a:rPr lang="en-IN" dirty="0"/>
              <a:t>Coal is actually radioactive.</a:t>
            </a:r>
          </a:p>
          <a:p>
            <a:endParaRPr lang="en-IN" dirty="0"/>
          </a:p>
        </p:txBody>
      </p:sp>
    </p:spTree>
    <p:extLst>
      <p:ext uri="{BB962C8B-B14F-4D97-AF65-F5344CB8AC3E}">
        <p14:creationId xmlns:p14="http://schemas.microsoft.com/office/powerpoint/2010/main" val="74650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8000"/>
            <a:lum/>
            <a:extLst>
              <a:ext uri="{837473B0-CC2E-450A-ABE3-18F120FF3D39}">
                <a1611:picAttrSrcUrl xmlns:a1611="http://schemas.microsoft.com/office/drawing/2016/11/main" r:id="rId3"/>
              </a:ext>
            </a:extLst>
          </a:blip>
          <a:srcRect/>
          <a:stretch>
            <a:fillRect l="-7000" r="-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7146-AA1C-4F92-81B3-C4ACD9454212}"/>
              </a:ext>
            </a:extLst>
          </p:cNvPr>
          <p:cNvSpPr>
            <a:spLocks noGrp="1"/>
          </p:cNvSpPr>
          <p:nvPr>
            <p:ph type="title"/>
          </p:nvPr>
        </p:nvSpPr>
        <p:spPr/>
        <p:txBody>
          <a:bodyPr>
            <a:normAutofit/>
          </a:bodyPr>
          <a:lstStyle/>
          <a:p>
            <a:r>
              <a:rPr lang="en-US" dirty="0">
                <a:highlight>
                  <a:srgbClr val="00FFFF"/>
                </a:highlight>
              </a:rPr>
              <a:t>COAL MINING:</a:t>
            </a:r>
            <a:endParaRPr lang="en-IN" dirty="0">
              <a:highlight>
                <a:srgbClr val="00FFFF"/>
              </a:highlight>
            </a:endParaRPr>
          </a:p>
        </p:txBody>
      </p:sp>
      <p:sp>
        <p:nvSpPr>
          <p:cNvPr id="3" name="Content Placeholder 2">
            <a:extLst>
              <a:ext uri="{FF2B5EF4-FFF2-40B4-BE49-F238E27FC236}">
                <a16:creationId xmlns:a16="http://schemas.microsoft.com/office/drawing/2014/main" id="{CEB3B393-B121-4535-B3BF-DB1283C29AB5}"/>
              </a:ext>
            </a:extLst>
          </p:cNvPr>
          <p:cNvSpPr>
            <a:spLocks noGrp="1"/>
          </p:cNvSpPr>
          <p:nvPr>
            <p:ph idx="1"/>
          </p:nvPr>
        </p:nvSpPr>
        <p:spPr/>
        <p:txBody>
          <a:bodyPr>
            <a:normAutofit lnSpcReduction="10000"/>
          </a:bodyPr>
          <a:lstStyle/>
          <a:p>
            <a:pPr marL="0" indent="0">
              <a:buNone/>
            </a:pPr>
            <a:r>
              <a:rPr lang="en-US" dirty="0">
                <a:highlight>
                  <a:srgbClr val="C0C0C0"/>
                </a:highlight>
              </a:rPr>
              <a:t>Coal mining is </a:t>
            </a:r>
            <a:r>
              <a:rPr lang="en-US" b="1" dirty="0">
                <a:highlight>
                  <a:srgbClr val="C0C0C0"/>
                </a:highlight>
              </a:rPr>
              <a:t>the process of extracting coal from the ground</a:t>
            </a:r>
            <a:r>
              <a:rPr lang="en-US" dirty="0">
                <a:highlight>
                  <a:srgbClr val="C0C0C0"/>
                </a:highlight>
              </a:rPr>
              <a:t>. Coal is valued for its energy content and since the 1880s has been widely used to generate electricity. Steel and cement industries use coal as a fuel for extraction of iron from iron ore and for cement production</a:t>
            </a:r>
            <a:r>
              <a:rPr lang="en-US" dirty="0"/>
              <a:t>.</a:t>
            </a:r>
          </a:p>
          <a:p>
            <a:pPr marL="0" indent="0">
              <a:buNone/>
            </a:pPr>
            <a:endParaRPr lang="en-US" dirty="0"/>
          </a:p>
          <a:p>
            <a:pPr marL="0" indent="0">
              <a:buNone/>
            </a:pPr>
            <a:r>
              <a:rPr lang="en-US" dirty="0">
                <a:highlight>
                  <a:srgbClr val="FFFF99"/>
                </a:highlight>
              </a:rPr>
              <a:t>IMPORTANCE OF COAL MINING:</a:t>
            </a:r>
          </a:p>
          <a:p>
            <a:pPr marL="0" indent="0">
              <a:buNone/>
            </a:pPr>
            <a:r>
              <a:rPr lang="en-US" dirty="0">
                <a:highlight>
                  <a:srgbClr val="FFFF99"/>
                </a:highlight>
              </a:rPr>
              <a:t>As the National Mining Association reports, the coal industry is </a:t>
            </a:r>
            <a:r>
              <a:rPr lang="en-US" b="1" dirty="0">
                <a:highlight>
                  <a:srgbClr val="FFFF99"/>
                </a:highlight>
              </a:rPr>
              <a:t>a vital source of jobs that create positive ripple effects throughout society and our economy</a:t>
            </a:r>
            <a:r>
              <a:rPr lang="en-US" dirty="0">
                <a:highlight>
                  <a:srgbClr val="FFFF99"/>
                </a:highlight>
              </a:rPr>
              <a:t>. These include the direct employment of nearly 150,000 people and the creation of 3.3 jobs for every job in coal mining, for a total of more than 500,000 jobs.</a:t>
            </a:r>
            <a:endParaRPr lang="en-IN" dirty="0">
              <a:highlight>
                <a:srgbClr val="FFFF99"/>
              </a:highlight>
            </a:endParaRPr>
          </a:p>
        </p:txBody>
      </p:sp>
    </p:spTree>
    <p:extLst>
      <p:ext uri="{BB962C8B-B14F-4D97-AF65-F5344CB8AC3E}">
        <p14:creationId xmlns:p14="http://schemas.microsoft.com/office/powerpoint/2010/main" val="320746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0B26-31AD-497D-AF2F-F1E39A6FE047}"/>
              </a:ext>
            </a:extLst>
          </p:cNvPr>
          <p:cNvSpPr>
            <a:spLocks noGrp="1"/>
          </p:cNvSpPr>
          <p:nvPr>
            <p:ph type="title"/>
          </p:nvPr>
        </p:nvSpPr>
        <p:spPr/>
        <p:txBody>
          <a:bodyPr/>
          <a:lstStyle/>
          <a:p>
            <a:r>
              <a:rPr lang="en-IN" dirty="0"/>
              <a:t>COAL MINING’S HARMFUL FEFFECTS</a:t>
            </a:r>
          </a:p>
        </p:txBody>
      </p:sp>
      <p:sp>
        <p:nvSpPr>
          <p:cNvPr id="3" name="Content Placeholder 2">
            <a:extLst>
              <a:ext uri="{FF2B5EF4-FFF2-40B4-BE49-F238E27FC236}">
                <a16:creationId xmlns:a16="http://schemas.microsoft.com/office/drawing/2014/main" id="{57E8BD2A-3EC1-4F02-8632-57A1AEDB9AE9}"/>
              </a:ext>
            </a:extLst>
          </p:cNvPr>
          <p:cNvSpPr>
            <a:spLocks noGrp="1"/>
          </p:cNvSpPr>
          <p:nvPr>
            <p:ph idx="1"/>
          </p:nvPr>
        </p:nvSpPr>
        <p:spPr/>
        <p:txBody>
          <a:bodyPr>
            <a:normAutofit fontScale="85000" lnSpcReduction="20000"/>
          </a:bodyPr>
          <a:lstStyle/>
          <a:p>
            <a:r>
              <a:rPr lang="en-US" dirty="0"/>
              <a:t>Coal mining causes acid mine drainage, which causes heavy metals to dissolve and seep into ground and surface water. Coal mine workers also sometimes face serious health problems, including </a:t>
            </a:r>
            <a:r>
              <a:rPr lang="en-US" b="1" dirty="0"/>
              <a:t>lung disease</a:t>
            </a:r>
            <a:r>
              <a:rPr lang="en-US" dirty="0"/>
              <a:t> from prolonged exposure to coal dust in mines.</a:t>
            </a:r>
          </a:p>
          <a:p>
            <a:r>
              <a:rPr lang="en-IN" dirty="0"/>
              <a:t>The main toxic gases in mines are carbon monoxide (CO) and carbon dioxide (CO</a:t>
            </a:r>
            <a:r>
              <a:rPr lang="en-IN" baseline="-25000" dirty="0"/>
              <a:t>2</a:t>
            </a:r>
            <a:r>
              <a:rPr lang="en-IN" dirty="0"/>
              <a:t>); the flammable gases are methane (CH</a:t>
            </a:r>
            <a:r>
              <a:rPr lang="en-IN" baseline="-25000" dirty="0"/>
              <a:t>4</a:t>
            </a:r>
            <a:r>
              <a:rPr lang="en-IN" dirty="0"/>
              <a:t>), CO, and hydrogen (H</a:t>
            </a:r>
            <a:r>
              <a:rPr lang="en-IN" baseline="-25000" dirty="0"/>
              <a:t>2</a:t>
            </a:r>
            <a:r>
              <a:rPr lang="en-IN" dirty="0"/>
              <a:t>); the suffocating gases are CO</a:t>
            </a:r>
            <a:r>
              <a:rPr lang="en-IN" baseline="-25000" dirty="0"/>
              <a:t>2</a:t>
            </a:r>
            <a:r>
              <a:rPr lang="en-IN" dirty="0"/>
              <a:t>, nitrogen (N</a:t>
            </a:r>
            <a:r>
              <a:rPr lang="en-IN" baseline="-25000" dirty="0"/>
              <a:t>2</a:t>
            </a:r>
            <a:r>
              <a:rPr lang="en-IN" dirty="0"/>
              <a:t>0), and CH</a:t>
            </a:r>
            <a:r>
              <a:rPr lang="en-IN" baseline="-25000" dirty="0"/>
              <a:t>4</a:t>
            </a:r>
            <a:r>
              <a:rPr lang="en-IN" dirty="0"/>
              <a:t>; and the toxic gases are CO, nitrogen oxides (NOx), and hydrogen sulphide(H ₂S). </a:t>
            </a:r>
          </a:p>
          <a:p>
            <a:r>
              <a:rPr lang="en-US" b="1" dirty="0"/>
              <a:t>Coal workers' pneumoconiosis (CWP), commonly known as "black lung disease," occurs when coal dust is inhaled</a:t>
            </a:r>
            <a:r>
              <a:rPr lang="en-US" dirty="0"/>
              <a:t>. Over time, continued exposure to the coal dust causes scarring in the lungs, impairing your ability to breathe. Considered an occupational lung disease, it is most common among coal miners.</a:t>
            </a:r>
          </a:p>
          <a:p>
            <a:r>
              <a:rPr lang="en-US" dirty="0"/>
              <a:t>Coal dust is one of the main reason due to which workers are affected by the black lung disease and suffer from breathing problems.</a:t>
            </a:r>
            <a:endParaRPr lang="en-IN" dirty="0"/>
          </a:p>
          <a:p>
            <a:endParaRPr lang="en-IN" dirty="0"/>
          </a:p>
        </p:txBody>
      </p:sp>
    </p:spTree>
    <p:extLst>
      <p:ext uri="{BB962C8B-B14F-4D97-AF65-F5344CB8AC3E}">
        <p14:creationId xmlns:p14="http://schemas.microsoft.com/office/powerpoint/2010/main" val="237443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extLst>
              <a:ext uri="{837473B0-CC2E-450A-ABE3-18F120FF3D39}">
                <a1611:picAttrSrcUrl xmlns:a1611="http://schemas.microsoft.com/office/drawing/2016/11/main" r:id="rId3"/>
              </a:ext>
            </a:extLst>
          </a:blip>
          <a:srcRect/>
          <a:stretch>
            <a:fillRect l="-37000" r="-3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F9A4-872D-4E98-844F-8A3E25200EA8}"/>
              </a:ext>
            </a:extLst>
          </p:cNvPr>
          <p:cNvSpPr>
            <a:spLocks noGrp="1"/>
          </p:cNvSpPr>
          <p:nvPr>
            <p:ph type="title"/>
          </p:nvPr>
        </p:nvSpPr>
        <p:spPr/>
        <p:txBody>
          <a:bodyPr/>
          <a:lstStyle/>
          <a:p>
            <a:r>
              <a:rPr lang="en-IN" dirty="0"/>
              <a:t>COAL DUST</a:t>
            </a:r>
          </a:p>
        </p:txBody>
      </p:sp>
      <p:sp>
        <p:nvSpPr>
          <p:cNvPr id="3" name="Content Placeholder 2">
            <a:extLst>
              <a:ext uri="{FF2B5EF4-FFF2-40B4-BE49-F238E27FC236}">
                <a16:creationId xmlns:a16="http://schemas.microsoft.com/office/drawing/2014/main" id="{A6F3406C-2B0D-4791-A4FC-3671186DA769}"/>
              </a:ext>
            </a:extLst>
          </p:cNvPr>
          <p:cNvSpPr>
            <a:spLocks noGrp="1"/>
          </p:cNvSpPr>
          <p:nvPr>
            <p:ph idx="1"/>
          </p:nvPr>
        </p:nvSpPr>
        <p:spPr/>
        <p:txBody>
          <a:bodyPr/>
          <a:lstStyle/>
          <a:p>
            <a:r>
              <a:rPr lang="en-US" b="1" dirty="0"/>
              <a:t>Coal dust</a:t>
            </a:r>
            <a:r>
              <a:rPr lang="en-US" dirty="0"/>
              <a:t> is a fine powdered form of which is created by the crushing, grinding, or pulverizing of coal. Because of the brittle nature of coal, coal dust can be created during mining, transportation, or by mechanically handling coal. It is a form of fugitive dust.</a:t>
            </a:r>
          </a:p>
          <a:p>
            <a:r>
              <a:rPr lang="en-US" dirty="0"/>
              <a:t>In general, the most common clay minerals found in coal are </a:t>
            </a:r>
            <a:r>
              <a:rPr lang="en-US" b="1" dirty="0"/>
              <a:t>kaolinite and </a:t>
            </a:r>
            <a:r>
              <a:rPr lang="en-US" b="1" dirty="0" err="1"/>
              <a:t>illite</a:t>
            </a:r>
            <a:r>
              <a:rPr lang="en-US" dirty="0"/>
              <a:t>. With regard to the other constituents, calcite and siderite are common carbonates, and pyrite a common sulfite.</a:t>
            </a:r>
          </a:p>
          <a:p>
            <a:r>
              <a:rPr lang="en-US" dirty="0"/>
              <a:t>The term “mine size coal” was adopted in about 1925 and refers to coal dust, all of which passes a </a:t>
            </a:r>
            <a:r>
              <a:rPr lang="en-US" b="1" dirty="0"/>
              <a:t>U.S. Standard No.</a:t>
            </a:r>
            <a:r>
              <a:rPr lang="en-US" dirty="0"/>
              <a:t> </a:t>
            </a:r>
            <a:r>
              <a:rPr lang="en-US" b="1" dirty="0"/>
              <a:t>20 sieve (850 µm)</a:t>
            </a:r>
            <a:r>
              <a:rPr lang="en-US" dirty="0"/>
              <a:t> and contains 20% minus 200-mesh (75 µm).</a:t>
            </a:r>
            <a:endParaRPr lang="en-IN" dirty="0"/>
          </a:p>
        </p:txBody>
      </p:sp>
    </p:spTree>
    <p:extLst>
      <p:ext uri="{BB962C8B-B14F-4D97-AF65-F5344CB8AC3E}">
        <p14:creationId xmlns:p14="http://schemas.microsoft.com/office/powerpoint/2010/main" val="57758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7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27FB-A373-4FC2-88B2-E7ACDB24EDE6}"/>
              </a:ext>
            </a:extLst>
          </p:cNvPr>
          <p:cNvSpPr>
            <a:spLocks noGrp="1"/>
          </p:cNvSpPr>
          <p:nvPr>
            <p:ph type="title"/>
          </p:nvPr>
        </p:nvSpPr>
        <p:spPr/>
        <p:txBody>
          <a:bodyPr/>
          <a:lstStyle/>
          <a:p>
            <a:r>
              <a:rPr lang="en-IN" dirty="0"/>
              <a:t>SENSORS USED TO DETECT DUST:</a:t>
            </a:r>
          </a:p>
        </p:txBody>
      </p:sp>
      <p:pic>
        <p:nvPicPr>
          <p:cNvPr id="4" name="Content Placeholder 3">
            <a:extLst>
              <a:ext uri="{FF2B5EF4-FFF2-40B4-BE49-F238E27FC236}">
                <a16:creationId xmlns:a16="http://schemas.microsoft.com/office/drawing/2014/main" id="{4DC68321-4D3D-4463-9663-4CE4B54BC923}"/>
              </a:ext>
            </a:extLst>
          </p:cNvPr>
          <p:cNvPicPr>
            <a:picLocks noGrp="1" noChangeAspect="1"/>
          </p:cNvPicPr>
          <p:nvPr>
            <p:ph idx="1"/>
          </p:nvPr>
        </p:nvPicPr>
        <p:blipFill>
          <a:blip r:embed="rId3"/>
          <a:stretch>
            <a:fillRect/>
          </a:stretch>
        </p:blipFill>
        <p:spPr>
          <a:xfrm>
            <a:off x="1137180" y="1690688"/>
            <a:ext cx="1505160" cy="1514686"/>
          </a:xfrm>
          <a:prstGeom prst="rect">
            <a:avLst/>
          </a:prstGeom>
        </p:spPr>
      </p:pic>
      <p:sp>
        <p:nvSpPr>
          <p:cNvPr id="6" name="TextBox 5">
            <a:extLst>
              <a:ext uri="{FF2B5EF4-FFF2-40B4-BE49-F238E27FC236}">
                <a16:creationId xmlns:a16="http://schemas.microsoft.com/office/drawing/2014/main" id="{25DFB615-10A7-44CF-BAC2-075FEB15B509}"/>
              </a:ext>
            </a:extLst>
          </p:cNvPr>
          <p:cNvSpPr txBox="1"/>
          <p:nvPr/>
        </p:nvSpPr>
        <p:spPr>
          <a:xfrm>
            <a:off x="3492325" y="1479168"/>
            <a:ext cx="5207349" cy="2585323"/>
          </a:xfrm>
          <a:prstGeom prst="rect">
            <a:avLst/>
          </a:prstGeom>
          <a:noFill/>
        </p:spPr>
        <p:txBody>
          <a:bodyPr wrap="square" rtlCol="0">
            <a:spAutoFit/>
          </a:bodyPr>
          <a:lstStyle/>
          <a:p>
            <a:r>
              <a:rPr lang="en-IN" dirty="0"/>
              <a:t>DUST SENSOR:</a:t>
            </a:r>
            <a:endParaRPr lang="en-IN" b="1" dirty="0"/>
          </a:p>
          <a:p>
            <a:r>
              <a:rPr lang="en-IN" dirty="0"/>
              <a:t>Description: Dust Sensor is </a:t>
            </a:r>
            <a:r>
              <a:rPr lang="en-IN" b="1" dirty="0"/>
              <a:t>a simple air monitoring module with onboard Sharp GP2Y1010AU0F</a:t>
            </a:r>
            <a:r>
              <a:rPr lang="en-IN" dirty="0"/>
              <a:t>. It is capable of detecting fine </a:t>
            </a:r>
            <a:r>
              <a:rPr lang="en-IN" dirty="0" err="1"/>
              <a:t>icle</a:t>
            </a:r>
            <a:r>
              <a:rPr lang="en-IN" dirty="0"/>
              <a:t> larger than 0.8μm in diameter, even like the cigarette smoke. Analog voltage output of the sensor is linear with dust density.</a:t>
            </a:r>
          </a:p>
          <a:p>
            <a:r>
              <a:rPr lang="en-IN" b="1" dirty="0"/>
              <a:t>Sensor Pin: </a:t>
            </a:r>
            <a:r>
              <a:rPr lang="en-IN" dirty="0"/>
              <a:t>MCU Pin </a:t>
            </a:r>
          </a:p>
          <a:p>
            <a:endParaRPr lang="en-IN" dirty="0"/>
          </a:p>
        </p:txBody>
      </p:sp>
    </p:spTree>
    <p:extLst>
      <p:ext uri="{BB962C8B-B14F-4D97-AF65-F5344CB8AC3E}">
        <p14:creationId xmlns:p14="http://schemas.microsoft.com/office/powerpoint/2010/main" val="140413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99F4-7618-4CF6-97EA-621F82F64303}"/>
              </a:ext>
            </a:extLst>
          </p:cNvPr>
          <p:cNvSpPr>
            <a:spLocks noGrp="1"/>
          </p:cNvSpPr>
          <p:nvPr>
            <p:ph type="title"/>
          </p:nvPr>
        </p:nvSpPr>
        <p:spPr/>
        <p:txBody>
          <a:bodyPr/>
          <a:lstStyle/>
          <a:p>
            <a:r>
              <a:rPr lang="en-IN" dirty="0"/>
              <a:t>COMPONENTS REQUIRED TO MAKE THE SENSOR DEVICE:</a:t>
            </a:r>
          </a:p>
        </p:txBody>
      </p:sp>
      <p:sp>
        <p:nvSpPr>
          <p:cNvPr id="3" name="Content Placeholder 2">
            <a:extLst>
              <a:ext uri="{FF2B5EF4-FFF2-40B4-BE49-F238E27FC236}">
                <a16:creationId xmlns:a16="http://schemas.microsoft.com/office/drawing/2014/main" id="{D9649238-8946-40DC-BB37-E6D038CF3FCA}"/>
              </a:ext>
            </a:extLst>
          </p:cNvPr>
          <p:cNvSpPr>
            <a:spLocks noGrp="1"/>
          </p:cNvSpPr>
          <p:nvPr>
            <p:ph idx="1"/>
          </p:nvPr>
        </p:nvSpPr>
        <p:spPr/>
        <p:txBody>
          <a:bodyPr/>
          <a:lstStyle/>
          <a:p>
            <a:r>
              <a:rPr lang="en-IN" dirty="0"/>
              <a:t>ARDUINO</a:t>
            </a:r>
          </a:p>
          <a:p>
            <a:r>
              <a:rPr lang="en-IN" dirty="0"/>
              <a:t>BREAD BOARD</a:t>
            </a:r>
          </a:p>
          <a:p>
            <a:r>
              <a:rPr lang="en-IN" dirty="0"/>
              <a:t>JUMPER WIRES</a:t>
            </a:r>
          </a:p>
          <a:p>
            <a:r>
              <a:rPr lang="en-IN" dirty="0"/>
              <a:t>SOLDERING KIT</a:t>
            </a:r>
          </a:p>
          <a:p>
            <a:r>
              <a:rPr lang="en-IN" dirty="0"/>
              <a:t>GAS SENSOR</a:t>
            </a:r>
          </a:p>
          <a:p>
            <a:r>
              <a:rPr lang="en-IN" dirty="0"/>
              <a:t>MQ SENSOR</a:t>
            </a:r>
          </a:p>
          <a:p>
            <a:endParaRPr lang="en-IN" dirty="0"/>
          </a:p>
        </p:txBody>
      </p:sp>
    </p:spTree>
    <p:extLst>
      <p:ext uri="{BB962C8B-B14F-4D97-AF65-F5344CB8AC3E}">
        <p14:creationId xmlns:p14="http://schemas.microsoft.com/office/powerpoint/2010/main" val="101629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695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247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title</vt:lpstr>
      <vt:lpstr>WHAT IS COAL ?</vt:lpstr>
      <vt:lpstr>Coal has its own advantages and disadvantages as enlisted below:</vt:lpstr>
      <vt:lpstr>COAL MINING:</vt:lpstr>
      <vt:lpstr>COAL MINING’S HARMFUL FEFFECTS</vt:lpstr>
      <vt:lpstr>COAL DUST</vt:lpstr>
      <vt:lpstr>SENSORS USED TO DETECT DUST:</vt:lpstr>
      <vt:lpstr>COMPONENTS REQUIRED TO MAKE THE SENSOR DEVICE: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sairavi4304@gmail.com</dc:creator>
  <cp:lastModifiedBy>sairavi4304@gmail.com</cp:lastModifiedBy>
  <cp:revision>11</cp:revision>
  <dcterms:created xsi:type="dcterms:W3CDTF">2022-09-09T16:14:40Z</dcterms:created>
  <dcterms:modified xsi:type="dcterms:W3CDTF">2022-09-10T14:39:02Z</dcterms:modified>
</cp:coreProperties>
</file>