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2"/>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8/6/24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8/6/24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8/6/24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8/6/24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8/6/24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8/6/24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8/6/24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8/6/24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195D9C2-F372-41FB-BC80-DBC9A8192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3036B87-241B-4866-9E4F-B31F1C0D46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2197CC87-B25A-4BF4-8DA0-9653FC109C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0B9953C1-64AD-4710-84F9-8B4053C96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08B7DF7-1F71-4186-A490-0EED998DE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BBC55B-635E-46EB-BFC4-FE1512AC1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051B9-5946-5BA2-98A0-AEDC31F03541}"/>
              </a:ext>
            </a:extLst>
          </p:cNvPr>
          <p:cNvSpPr>
            <a:spLocks noGrp="1"/>
          </p:cNvSpPr>
          <p:nvPr>
            <p:ph type="ctrTitle"/>
          </p:nvPr>
        </p:nvSpPr>
        <p:spPr>
          <a:xfrm>
            <a:off x="679331" y="1652321"/>
            <a:ext cx="5989674" cy="2105202"/>
          </a:xfrm>
        </p:spPr>
        <p:txBody>
          <a:bodyPr>
            <a:normAutofit/>
          </a:bodyPr>
          <a:lstStyle/>
          <a:p>
            <a:r>
              <a:rPr lang="en-US" sz="3600" dirty="0"/>
              <a:t>KNOWLEDGE TRANSFER GENERATOR</a:t>
            </a:r>
          </a:p>
        </p:txBody>
      </p:sp>
      <p:sp>
        <p:nvSpPr>
          <p:cNvPr id="3" name="Subtitle 2">
            <a:extLst>
              <a:ext uri="{FF2B5EF4-FFF2-40B4-BE49-F238E27FC236}">
                <a16:creationId xmlns:a16="http://schemas.microsoft.com/office/drawing/2014/main" id="{FCD9CA29-FEA3-35B2-8992-9DC8D9F0B1F1}"/>
              </a:ext>
            </a:extLst>
          </p:cNvPr>
          <p:cNvSpPr>
            <a:spLocks noGrp="1"/>
          </p:cNvSpPr>
          <p:nvPr>
            <p:ph type="subTitle" idx="1"/>
          </p:nvPr>
        </p:nvSpPr>
        <p:spPr>
          <a:xfrm>
            <a:off x="2579688" y="2312007"/>
            <a:ext cx="3818179" cy="1160213"/>
          </a:xfrm>
        </p:spPr>
        <p:txBody>
          <a:bodyPr>
            <a:normAutofit/>
          </a:bodyPr>
          <a:lstStyle/>
          <a:p>
            <a:r>
              <a:rPr lang="en-US" dirty="0"/>
              <a:t>Vishal Gokul SL &amp; Aryan Rajesh</a:t>
            </a:r>
          </a:p>
        </p:txBody>
      </p:sp>
      <p:sp>
        <p:nvSpPr>
          <p:cNvPr id="24" name="Rectangle 23">
            <a:extLst>
              <a:ext uri="{FF2B5EF4-FFF2-40B4-BE49-F238E27FC236}">
                <a16:creationId xmlns:a16="http://schemas.microsoft.com/office/drawing/2014/main" id="{47C8F92B-EE9E-4483-9136-8E0E927E9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9065" y="653634"/>
            <a:ext cx="3673003" cy="5553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circuit board in the shape of a human head&#10;&#10;Description automatically generated">
            <a:extLst>
              <a:ext uri="{FF2B5EF4-FFF2-40B4-BE49-F238E27FC236}">
                <a16:creationId xmlns:a16="http://schemas.microsoft.com/office/drawing/2014/main" id="{0B5F0953-BEF9-0502-4A03-9FDDD706D01F}"/>
              </a:ext>
            </a:extLst>
          </p:cNvPr>
          <p:cNvPicPr>
            <a:picLocks noChangeAspect="1"/>
          </p:cNvPicPr>
          <p:nvPr/>
        </p:nvPicPr>
        <p:blipFill>
          <a:blip r:embed="rId5"/>
          <a:stretch>
            <a:fillRect/>
          </a:stretch>
        </p:blipFill>
        <p:spPr>
          <a:xfrm>
            <a:off x="7390346" y="1079342"/>
            <a:ext cx="3034758" cy="2071221"/>
          </a:xfrm>
          <a:prstGeom prst="rect">
            <a:avLst/>
          </a:prstGeom>
          <a:ln>
            <a:noFill/>
          </a:ln>
        </p:spPr>
      </p:pic>
      <p:pic>
        <p:nvPicPr>
          <p:cNvPr id="5" name="Picture 4" descr="A green rectangle with white text&#10;&#10;Description automatically generated">
            <a:extLst>
              <a:ext uri="{FF2B5EF4-FFF2-40B4-BE49-F238E27FC236}">
                <a16:creationId xmlns:a16="http://schemas.microsoft.com/office/drawing/2014/main" id="{87225088-DEA5-3642-A63B-53440B3606E9}"/>
              </a:ext>
            </a:extLst>
          </p:cNvPr>
          <p:cNvPicPr>
            <a:picLocks noChangeAspect="1"/>
          </p:cNvPicPr>
          <p:nvPr/>
        </p:nvPicPr>
        <p:blipFill>
          <a:blip r:embed="rId6"/>
          <a:stretch>
            <a:fillRect/>
          </a:stretch>
        </p:blipFill>
        <p:spPr>
          <a:xfrm>
            <a:off x="7389990" y="4322000"/>
            <a:ext cx="3039202" cy="820584"/>
          </a:xfrm>
          <a:prstGeom prst="rect">
            <a:avLst/>
          </a:prstGeom>
          <a:ln>
            <a:noFill/>
          </a:ln>
        </p:spPr>
      </p:pic>
      <p:sp>
        <p:nvSpPr>
          <p:cNvPr id="26" name="Rectangle 25">
            <a:extLst>
              <a:ext uri="{FF2B5EF4-FFF2-40B4-BE49-F238E27FC236}">
                <a16:creationId xmlns:a16="http://schemas.microsoft.com/office/drawing/2014/main" id="{095643A8-A4E5-42FF-A815-7207C61F9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7680" y="319015"/>
            <a:ext cx="4316121" cy="6214421"/>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44F686D-D074-46DA-AF1C-8D9CE4850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884" y="886196"/>
            <a:ext cx="3193895" cy="24576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D26AA7-9300-4B95-A7F9-CDDC65054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203" y="3514049"/>
            <a:ext cx="3193895" cy="24576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89C940E-9C2D-4A73-BDCF-1F103D90B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37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68D3-4CF6-7845-C5EB-1923237F40CC}"/>
              </a:ext>
            </a:extLst>
          </p:cNvPr>
          <p:cNvSpPr>
            <a:spLocks noGrp="1"/>
          </p:cNvSpPr>
          <p:nvPr>
            <p:ph type="title"/>
          </p:nvPr>
        </p:nvSpPr>
        <p:spPr>
          <a:xfrm>
            <a:off x="890584" y="2615340"/>
            <a:ext cx="7958331" cy="1077229"/>
          </a:xfrm>
        </p:spPr>
        <p:txBody>
          <a:bodyPr>
            <a:noAutofit/>
          </a:bodyPr>
          <a:lstStyle/>
          <a:p>
            <a:r>
              <a:rPr lang="en-US" sz="8800" dirty="0"/>
              <a:t>Thank You </a:t>
            </a:r>
          </a:p>
        </p:txBody>
      </p:sp>
    </p:spTree>
    <p:extLst>
      <p:ext uri="{BB962C8B-B14F-4D97-AF65-F5344CB8AC3E}">
        <p14:creationId xmlns:p14="http://schemas.microsoft.com/office/powerpoint/2010/main" val="287340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ED43-EA71-48C1-D014-D900A493C65E}"/>
              </a:ext>
            </a:extLst>
          </p:cNvPr>
          <p:cNvSpPr>
            <a:spLocks noGrp="1"/>
          </p:cNvSpPr>
          <p:nvPr>
            <p:ph type="title"/>
          </p:nvPr>
        </p:nvSpPr>
        <p:spPr>
          <a:xfrm>
            <a:off x="1229692" y="926390"/>
            <a:ext cx="9164181" cy="1077229"/>
          </a:xfrm>
        </p:spPr>
        <p:txBody>
          <a:bodyPr/>
          <a:lstStyle/>
          <a:p>
            <a:r>
              <a:rPr lang="en-US" dirty="0"/>
              <a:t>What is Knowledge Transfer Generator ?</a:t>
            </a:r>
          </a:p>
        </p:txBody>
      </p:sp>
      <p:pic>
        <p:nvPicPr>
          <p:cNvPr id="5" name="Content Placeholder 4" descr="A green rectangle with white text&#10;&#10;Description automatically generated">
            <a:extLst>
              <a:ext uri="{FF2B5EF4-FFF2-40B4-BE49-F238E27FC236}">
                <a16:creationId xmlns:a16="http://schemas.microsoft.com/office/drawing/2014/main" id="{BA411A52-F104-3E81-DFAE-AA1666785647}"/>
              </a:ext>
            </a:extLst>
          </p:cNvPr>
          <p:cNvPicPr>
            <a:picLocks noGrp="1" noChangeAspect="1"/>
          </p:cNvPicPr>
          <p:nvPr>
            <p:ph idx="1"/>
          </p:nvPr>
        </p:nvPicPr>
        <p:blipFill>
          <a:blip r:embed="rId2"/>
          <a:stretch>
            <a:fillRect/>
          </a:stretch>
        </p:blipFill>
        <p:spPr>
          <a:xfrm>
            <a:off x="8496860" y="5955703"/>
            <a:ext cx="2775017" cy="746311"/>
          </a:xfrm>
        </p:spPr>
      </p:pic>
      <p:sp>
        <p:nvSpPr>
          <p:cNvPr id="6" name="TextBox 5">
            <a:extLst>
              <a:ext uri="{FF2B5EF4-FFF2-40B4-BE49-F238E27FC236}">
                <a16:creationId xmlns:a16="http://schemas.microsoft.com/office/drawing/2014/main" id="{21B07BA9-6513-EECD-9E32-A33CB32FE5D0}"/>
              </a:ext>
            </a:extLst>
          </p:cNvPr>
          <p:cNvSpPr txBox="1"/>
          <p:nvPr/>
        </p:nvSpPr>
        <p:spPr>
          <a:xfrm>
            <a:off x="1798127" y="1843950"/>
            <a:ext cx="9164181" cy="3170099"/>
          </a:xfrm>
          <a:prstGeom prst="rect">
            <a:avLst/>
          </a:prstGeom>
          <a:noFill/>
        </p:spPr>
        <p:txBody>
          <a:bodyPr wrap="square" rtlCol="0">
            <a:spAutoFit/>
          </a:bodyPr>
          <a:lstStyle/>
          <a:p>
            <a:r>
              <a:rPr lang="en-IN" sz="2000" b="0" i="0" u="none" strike="noStrike" dirty="0">
                <a:effectLst/>
                <a:latin typeface="-webkit-standard"/>
              </a:rPr>
              <a:t>Knowledge transfer refers to the process of sharing or disseminating knowledge, skills, and expertise from one person, group, or organization to another. This concept is crucial in various fields, including business, education, and technology, to ensure that valuable information is effectively communicated and utilized.</a:t>
            </a:r>
          </a:p>
          <a:p>
            <a:endParaRPr lang="en-IN" sz="2000" dirty="0">
              <a:latin typeface="-webkit-standard"/>
            </a:endParaRPr>
          </a:p>
          <a:p>
            <a:r>
              <a:rPr lang="en-IN" sz="2000" b="0" i="0" u="none" strike="noStrike" dirty="0">
                <a:effectLst/>
                <a:latin typeface="__Inter_aaf875"/>
              </a:rPr>
              <a:t>In the world of IT and Software Development, knowledge transfer (KT) stands out as a big challenge. Whether it’s new hires trying to understand their roles, folks on their notice periods aiming for a smooth handover, or the daily tasks of developers and product specialists adapting to ever-changing projects — the KT process often leads to stress and worry.</a:t>
            </a:r>
            <a:endParaRPr lang="en-US" sz="2000" dirty="0"/>
          </a:p>
        </p:txBody>
      </p:sp>
    </p:spTree>
    <p:extLst>
      <p:ext uri="{BB962C8B-B14F-4D97-AF65-F5344CB8AC3E}">
        <p14:creationId xmlns:p14="http://schemas.microsoft.com/office/powerpoint/2010/main" val="140074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F152-5E99-280B-492E-1267518FBE3E}"/>
              </a:ext>
            </a:extLst>
          </p:cNvPr>
          <p:cNvSpPr>
            <a:spLocks noGrp="1"/>
          </p:cNvSpPr>
          <p:nvPr>
            <p:ph type="title"/>
          </p:nvPr>
        </p:nvSpPr>
        <p:spPr>
          <a:xfrm>
            <a:off x="1977913" y="953937"/>
            <a:ext cx="7958331" cy="1077229"/>
          </a:xfrm>
        </p:spPr>
        <p:txBody>
          <a:bodyPr/>
          <a:lstStyle/>
          <a:p>
            <a:r>
              <a:rPr lang="en-US" dirty="0"/>
              <a:t>Solution and steps to solve this problem </a:t>
            </a:r>
          </a:p>
        </p:txBody>
      </p:sp>
      <p:sp>
        <p:nvSpPr>
          <p:cNvPr id="3" name="Content Placeholder 2">
            <a:extLst>
              <a:ext uri="{FF2B5EF4-FFF2-40B4-BE49-F238E27FC236}">
                <a16:creationId xmlns:a16="http://schemas.microsoft.com/office/drawing/2014/main" id="{3616E646-2A3B-9AAE-68D1-1B684FCE9505}"/>
              </a:ext>
            </a:extLst>
          </p:cNvPr>
          <p:cNvSpPr>
            <a:spLocks noGrp="1"/>
          </p:cNvSpPr>
          <p:nvPr>
            <p:ph idx="1"/>
          </p:nvPr>
        </p:nvSpPr>
        <p:spPr>
          <a:xfrm>
            <a:off x="2773599" y="3324112"/>
            <a:ext cx="7796540" cy="2725831"/>
          </a:xfrm>
        </p:spPr>
        <p:txBody>
          <a:bodyPr>
            <a:normAutofit/>
          </a:bodyPr>
          <a:lstStyle/>
          <a:p>
            <a:pPr marL="0" indent="0">
              <a:buNone/>
            </a:pPr>
            <a:br>
              <a:rPr lang="en-IN" dirty="0"/>
            </a:br>
            <a:endParaRPr lang="en-US" dirty="0"/>
          </a:p>
        </p:txBody>
      </p:sp>
      <p:sp>
        <p:nvSpPr>
          <p:cNvPr id="4" name="TextBox 3">
            <a:extLst>
              <a:ext uri="{FF2B5EF4-FFF2-40B4-BE49-F238E27FC236}">
                <a16:creationId xmlns:a16="http://schemas.microsoft.com/office/drawing/2014/main" id="{D8A84A05-1944-81BD-E3B2-DCE1343AB30C}"/>
              </a:ext>
            </a:extLst>
          </p:cNvPr>
          <p:cNvSpPr txBox="1"/>
          <p:nvPr/>
        </p:nvSpPr>
        <p:spPr>
          <a:xfrm>
            <a:off x="2146214" y="1740145"/>
            <a:ext cx="7621730" cy="4862870"/>
          </a:xfrm>
          <a:prstGeom prst="rect">
            <a:avLst/>
          </a:prstGeom>
          <a:noFill/>
        </p:spPr>
        <p:txBody>
          <a:bodyPr wrap="square" rtlCol="0">
            <a:spAutoFit/>
          </a:bodyPr>
          <a:lstStyle/>
          <a:p>
            <a:pPr algn="l"/>
            <a:r>
              <a:rPr lang="en-IN" sz="2000" i="0" u="sng" strike="noStrike" dirty="0">
                <a:effectLst/>
                <a:latin typeface="__Inter_aaf875"/>
              </a:rPr>
              <a:t>The solution has four stages:</a:t>
            </a:r>
          </a:p>
          <a:p>
            <a:pPr algn="l"/>
            <a:endParaRPr lang="en-IN" sz="2000" i="0" u="sng" strike="noStrike" dirty="0">
              <a:effectLst/>
              <a:latin typeface="__Inter_aaf875"/>
            </a:endParaRPr>
          </a:p>
          <a:p>
            <a:pPr algn="l"/>
            <a:r>
              <a:rPr lang="en-IN" b="1" i="0" u="none" strike="noStrike" dirty="0">
                <a:effectLst/>
                <a:latin typeface="__Inter_aaf875"/>
              </a:rPr>
              <a:t>Code Parsing:</a:t>
            </a:r>
          </a:p>
          <a:p>
            <a:pPr algn="l">
              <a:buFont typeface="Arial" panose="020B0604020202020204" pitchFamily="34" charset="0"/>
              <a:buChar char="•"/>
            </a:pPr>
            <a:r>
              <a:rPr lang="en-IN" i="0" u="none" strike="noStrike" dirty="0">
                <a:effectLst/>
                <a:latin typeface="__Inter_aaf875"/>
              </a:rPr>
              <a:t> Break down the code base into individual code snippets or blocks.</a:t>
            </a:r>
          </a:p>
          <a:p>
            <a:pPr algn="l"/>
            <a:endParaRPr lang="en-IN" b="1" i="0" u="none" strike="noStrike" dirty="0">
              <a:effectLst/>
              <a:latin typeface="__Inter_aaf875"/>
            </a:endParaRPr>
          </a:p>
          <a:p>
            <a:pPr algn="l"/>
            <a:r>
              <a:rPr lang="en-IN" b="1" i="0" u="none" strike="noStrike" dirty="0">
                <a:effectLst/>
                <a:latin typeface="__Inter_aaf875"/>
              </a:rPr>
              <a:t>Summary and Explanation Generation with </a:t>
            </a:r>
            <a:r>
              <a:rPr lang="en-IN" b="1" i="0" u="none" strike="noStrike" dirty="0" err="1">
                <a:effectLst/>
                <a:latin typeface="__Inter_aaf875"/>
              </a:rPr>
              <a:t>LlamaIndex</a:t>
            </a:r>
            <a:r>
              <a:rPr lang="en-IN" b="1" i="0" u="none" strike="noStrike" dirty="0">
                <a:effectLst/>
                <a:latin typeface="__Inter_aaf875"/>
              </a:rPr>
              <a:t>:</a:t>
            </a:r>
          </a:p>
          <a:p>
            <a:pPr algn="l">
              <a:buFont typeface="Arial" panose="020B0604020202020204" pitchFamily="34" charset="0"/>
              <a:buChar char="•"/>
            </a:pPr>
            <a:r>
              <a:rPr lang="en-IN" b="0" i="0" u="none" strike="noStrike" dirty="0">
                <a:effectLst/>
                <a:latin typeface="__Inter_aaf875"/>
              </a:rPr>
              <a:t> Produce a comprehensive summary of the entire code base.</a:t>
            </a:r>
          </a:p>
          <a:p>
            <a:pPr algn="l">
              <a:buFont typeface="Arial" panose="020B0604020202020204" pitchFamily="34" charset="0"/>
              <a:buChar char="•"/>
            </a:pPr>
            <a:r>
              <a:rPr lang="en-IN" b="0" i="0" u="none" strike="noStrike" dirty="0">
                <a:effectLst/>
                <a:latin typeface="__Inter_aaf875"/>
              </a:rPr>
              <a:t> Create detailed explanations for each individual code block using </a:t>
            </a:r>
            <a:r>
              <a:rPr lang="en-IN" b="0" i="0" u="none" strike="noStrike" dirty="0" err="1">
                <a:effectLst/>
                <a:latin typeface="__Inter_aaf875"/>
              </a:rPr>
              <a:t>LlamaIndex</a:t>
            </a:r>
            <a:r>
              <a:rPr lang="en-IN" b="0" i="0" u="none" strike="noStrike" dirty="0">
                <a:effectLst/>
                <a:latin typeface="__Inter_aaf875"/>
              </a:rPr>
              <a:t>.</a:t>
            </a:r>
          </a:p>
          <a:p>
            <a:pPr algn="l"/>
            <a:endParaRPr lang="en-IN" b="1" i="0" u="none" strike="noStrike" dirty="0">
              <a:effectLst/>
              <a:latin typeface="__Inter_aaf875"/>
            </a:endParaRPr>
          </a:p>
          <a:p>
            <a:pPr algn="l"/>
            <a:r>
              <a:rPr lang="en-IN" b="1" i="0" u="none" strike="noStrike" dirty="0">
                <a:effectLst/>
                <a:latin typeface="__Inter_aaf875"/>
              </a:rPr>
              <a:t>Video Creation with D-ID:</a:t>
            </a:r>
          </a:p>
          <a:p>
            <a:pPr algn="l">
              <a:buFont typeface="Arial" panose="020B0604020202020204" pitchFamily="34" charset="0"/>
              <a:buChar char="•"/>
            </a:pPr>
            <a:r>
              <a:rPr lang="en-IN" b="0" i="0" u="none" strike="noStrike" dirty="0">
                <a:effectLst/>
                <a:latin typeface="__Inter_aaf875"/>
              </a:rPr>
              <a:t> Generate videos using text-to-speech capabilities provided by D-ID.</a:t>
            </a:r>
          </a:p>
          <a:p>
            <a:pPr algn="l"/>
            <a:endParaRPr lang="en-IN" b="1" i="0" u="none" strike="noStrike" dirty="0">
              <a:effectLst/>
              <a:latin typeface="__Inter_aaf875"/>
            </a:endParaRPr>
          </a:p>
          <a:p>
            <a:pPr algn="l"/>
            <a:r>
              <a:rPr lang="en-IN" b="1" i="0" u="none" strike="noStrike" dirty="0">
                <a:effectLst/>
                <a:latin typeface="__Inter_aaf875"/>
              </a:rPr>
              <a:t>Video-Code Integration:</a:t>
            </a:r>
          </a:p>
          <a:p>
            <a:pPr algn="l">
              <a:buFont typeface="Arial" panose="020B0604020202020204" pitchFamily="34" charset="0"/>
              <a:buChar char="•"/>
            </a:pPr>
            <a:r>
              <a:rPr lang="en-IN" b="0" i="0" u="none" strike="noStrike" dirty="0">
                <a:effectLst/>
                <a:latin typeface="__Inter_aaf875"/>
              </a:rPr>
              <a:t> Seamlessly stitch together the individual code blocks with their corresponding generated videos.</a:t>
            </a:r>
          </a:p>
          <a:p>
            <a:br>
              <a:rPr lang="en-IN" dirty="0"/>
            </a:br>
            <a:endParaRPr lang="en-US" dirty="0"/>
          </a:p>
        </p:txBody>
      </p:sp>
      <p:pic>
        <p:nvPicPr>
          <p:cNvPr id="7" name="Picture 6" descr="A green rectangle with white text&#10;&#10;Description automatically generated">
            <a:extLst>
              <a:ext uri="{FF2B5EF4-FFF2-40B4-BE49-F238E27FC236}">
                <a16:creationId xmlns:a16="http://schemas.microsoft.com/office/drawing/2014/main" id="{122D0EC1-3916-D3EA-1B24-890DE0A49BB9}"/>
              </a:ext>
            </a:extLst>
          </p:cNvPr>
          <p:cNvPicPr>
            <a:picLocks noChangeAspect="1"/>
          </p:cNvPicPr>
          <p:nvPr/>
        </p:nvPicPr>
        <p:blipFill>
          <a:blip r:embed="rId2"/>
          <a:stretch>
            <a:fillRect/>
          </a:stretch>
        </p:blipFill>
        <p:spPr>
          <a:xfrm>
            <a:off x="7980381" y="5960510"/>
            <a:ext cx="3217143" cy="865216"/>
          </a:xfrm>
          <a:prstGeom prst="rect">
            <a:avLst/>
          </a:prstGeom>
        </p:spPr>
      </p:pic>
    </p:spTree>
    <p:extLst>
      <p:ext uri="{BB962C8B-B14F-4D97-AF65-F5344CB8AC3E}">
        <p14:creationId xmlns:p14="http://schemas.microsoft.com/office/powerpoint/2010/main" val="241894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7A14B0C3-5465-A90E-617F-58C28F1F01A2}"/>
              </a:ext>
            </a:extLst>
          </p:cNvPr>
          <p:cNvPicPr>
            <a:picLocks noChangeAspect="1"/>
          </p:cNvPicPr>
          <p:nvPr/>
        </p:nvPicPr>
        <p:blipFill>
          <a:blip r:embed="rId2"/>
          <a:stretch>
            <a:fillRect/>
          </a:stretch>
        </p:blipFill>
        <p:spPr>
          <a:xfrm>
            <a:off x="1552575" y="1192212"/>
            <a:ext cx="9454650" cy="4237038"/>
          </a:xfrm>
          <a:prstGeom prst="rect">
            <a:avLst/>
          </a:prstGeom>
        </p:spPr>
      </p:pic>
    </p:spTree>
    <p:extLst>
      <p:ext uri="{BB962C8B-B14F-4D97-AF65-F5344CB8AC3E}">
        <p14:creationId xmlns:p14="http://schemas.microsoft.com/office/powerpoint/2010/main" val="305205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2C9AC4-A7CF-D597-9140-971026932594}"/>
              </a:ext>
            </a:extLst>
          </p:cNvPr>
          <p:cNvSpPr txBox="1"/>
          <p:nvPr/>
        </p:nvSpPr>
        <p:spPr>
          <a:xfrm>
            <a:off x="1281952" y="382329"/>
            <a:ext cx="9628095" cy="5909310"/>
          </a:xfrm>
          <a:prstGeom prst="rect">
            <a:avLst/>
          </a:prstGeom>
          <a:noFill/>
        </p:spPr>
        <p:txBody>
          <a:bodyPr wrap="square" rtlCol="0">
            <a:spAutoFit/>
          </a:bodyPr>
          <a:lstStyle/>
          <a:p>
            <a:r>
              <a:rPr lang="en-US" sz="1400" b="1" u="sng" dirty="0"/>
              <a:t>1.Understanding Code:</a:t>
            </a:r>
          </a:p>
          <a:p>
            <a:r>
              <a:rPr lang="en-US" sz="1400" dirty="0"/>
              <a:t>   - To effectively understand a code base, start with a high-level summary that gives an overview of the code's structure and purpose.</a:t>
            </a:r>
          </a:p>
          <a:p>
            <a:r>
              <a:rPr lang="en-US" sz="1400" dirty="0"/>
              <a:t>   - However, true understanding requires digging into individual code snippets or blocks, which provide specific details about how the code functions.</a:t>
            </a:r>
          </a:p>
          <a:p>
            <a:endParaRPr lang="en-US" sz="1400" dirty="0"/>
          </a:p>
          <a:p>
            <a:r>
              <a:rPr lang="en-US" sz="1400" b="1" u="sng" dirty="0"/>
              <a:t>2. Challenges with Full Code Bases:</a:t>
            </a:r>
          </a:p>
          <a:p>
            <a:r>
              <a:rPr lang="en-US" sz="1400" dirty="0"/>
              <a:t>   - Providing explanations using entire code bases can be overwhelming for language models (LLMs) because of token limits (maximum amount of text they can process) and the risk of missing important details.</a:t>
            </a:r>
          </a:p>
          <a:p>
            <a:endParaRPr lang="en-US" sz="1400" dirty="0"/>
          </a:p>
          <a:p>
            <a:r>
              <a:rPr lang="en-US" sz="1400" b="1" u="sng" dirty="0"/>
              <a:t>3. Approach:</a:t>
            </a:r>
          </a:p>
          <a:p>
            <a:r>
              <a:rPr lang="en-US" sz="1400" dirty="0"/>
              <a:t>   - To address these challenges, break the code into smaller, more manageable sections. This segmentation might include import statements, classes, initializers, and methods.</a:t>
            </a:r>
          </a:p>
          <a:p>
            <a:r>
              <a:rPr lang="en-US" sz="1400" dirty="0"/>
              <a:t>   - This approach ensures that explanations remain focused and detailed without overwhelming the model.</a:t>
            </a:r>
          </a:p>
          <a:p>
            <a:endParaRPr lang="en-US" sz="1400" dirty="0"/>
          </a:p>
          <a:p>
            <a:r>
              <a:rPr lang="en-US" sz="1400" b="1" u="sng" dirty="0"/>
              <a:t>4. Dependency Graph:</a:t>
            </a:r>
          </a:p>
          <a:p>
            <a:r>
              <a:rPr lang="en-US" sz="1400" dirty="0"/>
              <a:t>   - Use Python’s `</a:t>
            </a:r>
            <a:r>
              <a:rPr lang="en-US" sz="1400" dirty="0" err="1"/>
              <a:t>ast</a:t>
            </a:r>
            <a:r>
              <a:rPr lang="en-US" sz="1400" dirty="0"/>
              <a:t>` (Abstract Syntax Tree) library to analyze the structure of the code.</a:t>
            </a:r>
          </a:p>
          <a:p>
            <a:r>
              <a:rPr lang="en-US" sz="1400" dirty="0"/>
              <a:t>   - By examining the code’s structure, you can extract and understand key components like classes, their docstrings (documentation strings), initializers (constructor methods), and other methods.</a:t>
            </a:r>
          </a:p>
          <a:p>
            <a:endParaRPr lang="en-US" sz="1400" dirty="0"/>
          </a:p>
          <a:p>
            <a:r>
              <a:rPr lang="en-US" sz="1400" b="1" u="sng" dirty="0"/>
              <a:t>5. (</a:t>
            </a:r>
            <a:r>
              <a:rPr lang="en-US" sz="1400" b="1" u="sng" dirty="0" err="1"/>
              <a:t>code_parser</a:t>
            </a:r>
            <a:r>
              <a:rPr lang="en-US" sz="1400" b="1" u="sng" dirty="0"/>
              <a:t>) Class:</a:t>
            </a:r>
          </a:p>
          <a:p>
            <a:r>
              <a:rPr lang="en-US" sz="1400" dirty="0"/>
              <a:t>   - This class embodies the strategy of breaking down the code into meaningful sections.</a:t>
            </a:r>
          </a:p>
          <a:p>
            <a:r>
              <a:rPr lang="en-US" sz="1400" dirty="0"/>
              <a:t>   - It differentiates between module-level functions (functions defined outside of classes) and class-nested functions (methods defined within classes).</a:t>
            </a:r>
          </a:p>
          <a:p>
            <a:r>
              <a:rPr lang="en-US" sz="1400" dirty="0"/>
              <a:t>   - The class organizes these components systematically to maintain the code’s logical flow.</a:t>
            </a:r>
          </a:p>
          <a:p>
            <a:endParaRPr lang="en-US" sz="1400" dirty="0"/>
          </a:p>
        </p:txBody>
      </p:sp>
      <p:pic>
        <p:nvPicPr>
          <p:cNvPr id="4" name="Picture 3" descr="A green rectangle with white text&#10;&#10;Description automatically generated">
            <a:extLst>
              <a:ext uri="{FF2B5EF4-FFF2-40B4-BE49-F238E27FC236}">
                <a16:creationId xmlns:a16="http://schemas.microsoft.com/office/drawing/2014/main" id="{361C2D21-0925-393D-91B9-63025A8DDD1D}"/>
              </a:ext>
            </a:extLst>
          </p:cNvPr>
          <p:cNvPicPr>
            <a:picLocks noChangeAspect="1"/>
          </p:cNvPicPr>
          <p:nvPr/>
        </p:nvPicPr>
        <p:blipFill>
          <a:blip r:embed="rId2"/>
          <a:stretch>
            <a:fillRect/>
          </a:stretch>
        </p:blipFill>
        <p:spPr>
          <a:xfrm>
            <a:off x="8224222" y="5909019"/>
            <a:ext cx="2845398" cy="765240"/>
          </a:xfrm>
          <a:prstGeom prst="rect">
            <a:avLst/>
          </a:prstGeom>
        </p:spPr>
      </p:pic>
    </p:spTree>
    <p:extLst>
      <p:ext uri="{BB962C8B-B14F-4D97-AF65-F5344CB8AC3E}">
        <p14:creationId xmlns:p14="http://schemas.microsoft.com/office/powerpoint/2010/main" val="1729867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8F6C-C323-3388-5102-DEEE07AC4726}"/>
              </a:ext>
            </a:extLst>
          </p:cNvPr>
          <p:cNvSpPr>
            <a:spLocks noGrp="1"/>
          </p:cNvSpPr>
          <p:nvPr>
            <p:ph type="title"/>
          </p:nvPr>
        </p:nvSpPr>
        <p:spPr>
          <a:xfrm>
            <a:off x="723090" y="695188"/>
            <a:ext cx="7958331" cy="1077229"/>
          </a:xfrm>
        </p:spPr>
        <p:txBody>
          <a:bodyPr/>
          <a:lstStyle/>
          <a:p>
            <a:r>
              <a:rPr lang="en-US" dirty="0"/>
              <a:t>USP &amp; Market </a:t>
            </a:r>
            <a:r>
              <a:rPr lang="en" dirty="0"/>
              <a:t>Opportunity</a:t>
            </a:r>
            <a:endParaRPr lang="en-US" dirty="0"/>
          </a:p>
        </p:txBody>
      </p:sp>
      <p:sp>
        <p:nvSpPr>
          <p:cNvPr id="3" name="Content Placeholder 2">
            <a:extLst>
              <a:ext uri="{FF2B5EF4-FFF2-40B4-BE49-F238E27FC236}">
                <a16:creationId xmlns:a16="http://schemas.microsoft.com/office/drawing/2014/main" id="{7708D8F2-D176-9E44-B403-6DBA6E4237B7}"/>
              </a:ext>
            </a:extLst>
          </p:cNvPr>
          <p:cNvSpPr>
            <a:spLocks noGrp="1"/>
          </p:cNvSpPr>
          <p:nvPr>
            <p:ph idx="1"/>
          </p:nvPr>
        </p:nvSpPr>
        <p:spPr>
          <a:xfrm>
            <a:off x="2020564" y="1772417"/>
            <a:ext cx="7796540" cy="3997828"/>
          </a:xfrm>
        </p:spPr>
        <p:txBody>
          <a:bodyPr>
            <a:normAutofit lnSpcReduction="10000"/>
          </a:bodyPr>
          <a:lstStyle/>
          <a:p>
            <a:pPr marL="457200" lvl="0" indent="-342900" algn="l" rtl="0">
              <a:lnSpc>
                <a:spcPct val="100000"/>
              </a:lnSpc>
              <a:spcBef>
                <a:spcPts val="0"/>
              </a:spcBef>
              <a:spcAft>
                <a:spcPts val="0"/>
              </a:spcAft>
              <a:buSzPts val="1800"/>
              <a:buChar char="●"/>
            </a:pPr>
            <a:r>
              <a:rPr lang="en-IN" dirty="0"/>
              <a:t>Auto video creation for code explanation is novel and only text explanation existed until now</a:t>
            </a:r>
            <a:br>
              <a:rPr lang="en-IN" dirty="0"/>
            </a:br>
            <a:endParaRPr lang="en-IN" dirty="0"/>
          </a:p>
          <a:p>
            <a:pPr marL="457200" lvl="0" indent="-342900" algn="l" rtl="0">
              <a:lnSpc>
                <a:spcPct val="100000"/>
              </a:lnSpc>
              <a:spcBef>
                <a:spcPts val="0"/>
              </a:spcBef>
              <a:spcAft>
                <a:spcPts val="0"/>
              </a:spcAft>
              <a:buSzPts val="1800"/>
              <a:buChar char="●"/>
            </a:pPr>
            <a:r>
              <a:rPr lang="en-IN" dirty="0"/>
              <a:t>Extremely useful for both small/large organizations to save precious man hours and cost. </a:t>
            </a:r>
          </a:p>
          <a:p>
            <a:pPr marL="457200" lvl="0" indent="-342900" algn="l" rtl="0">
              <a:lnSpc>
                <a:spcPct val="100000"/>
              </a:lnSpc>
              <a:spcBef>
                <a:spcPts val="0"/>
              </a:spcBef>
              <a:spcAft>
                <a:spcPts val="0"/>
              </a:spcAft>
              <a:buSzPts val="1800"/>
              <a:buChar char="●"/>
            </a:pPr>
            <a:endParaRPr lang="en-IN" dirty="0"/>
          </a:p>
          <a:p>
            <a:pPr marL="457200" lvl="0" indent="-342900" algn="l" rtl="0">
              <a:spcBef>
                <a:spcPts val="0"/>
              </a:spcBef>
              <a:spcAft>
                <a:spcPts val="0"/>
              </a:spcAft>
              <a:buSzPts val="1800"/>
              <a:buChar char="●"/>
            </a:pPr>
            <a:r>
              <a:rPr lang="en-IN" dirty="0"/>
              <a:t>As mentioned previously, there’s a cost saving in the order of 250M+ for large organizations.</a:t>
            </a:r>
          </a:p>
          <a:p>
            <a:pPr marL="457200" lvl="0" indent="-342900" algn="l" rtl="0">
              <a:spcBef>
                <a:spcPts val="0"/>
              </a:spcBef>
              <a:spcAft>
                <a:spcPts val="0"/>
              </a:spcAft>
              <a:buSzPts val="1800"/>
              <a:buChar char="●"/>
            </a:pPr>
            <a:endParaRPr lang="en-IN" dirty="0"/>
          </a:p>
          <a:p>
            <a:pPr marL="457200" lvl="0" indent="-342900" algn="l" rtl="0">
              <a:spcBef>
                <a:spcPts val="0"/>
              </a:spcBef>
              <a:spcAft>
                <a:spcPts val="0"/>
              </a:spcAft>
              <a:buSzPts val="1800"/>
              <a:buChar char="●"/>
            </a:pPr>
            <a:r>
              <a:rPr lang="en-IN" dirty="0"/>
              <a:t>Our target audience is essentially IT folks like new hires for onboarding, people on notice period or just general developers/product people.</a:t>
            </a:r>
          </a:p>
          <a:p>
            <a:endParaRPr lang="en-US" dirty="0"/>
          </a:p>
        </p:txBody>
      </p:sp>
      <p:pic>
        <p:nvPicPr>
          <p:cNvPr id="5" name="Picture 4" descr="A green rectangle with white text&#10;&#10;Description automatically generated">
            <a:extLst>
              <a:ext uri="{FF2B5EF4-FFF2-40B4-BE49-F238E27FC236}">
                <a16:creationId xmlns:a16="http://schemas.microsoft.com/office/drawing/2014/main" id="{63983031-BCAC-31F7-2F69-7F37F4D7BBAA}"/>
              </a:ext>
            </a:extLst>
          </p:cNvPr>
          <p:cNvPicPr>
            <a:picLocks noChangeAspect="1"/>
          </p:cNvPicPr>
          <p:nvPr/>
        </p:nvPicPr>
        <p:blipFill>
          <a:blip r:embed="rId2"/>
          <a:stretch>
            <a:fillRect/>
          </a:stretch>
        </p:blipFill>
        <p:spPr>
          <a:xfrm>
            <a:off x="8681421" y="6065863"/>
            <a:ext cx="2673276" cy="718949"/>
          </a:xfrm>
          <a:prstGeom prst="rect">
            <a:avLst/>
          </a:prstGeom>
        </p:spPr>
      </p:pic>
    </p:spTree>
    <p:extLst>
      <p:ext uri="{BB962C8B-B14F-4D97-AF65-F5344CB8AC3E}">
        <p14:creationId xmlns:p14="http://schemas.microsoft.com/office/powerpoint/2010/main" val="366586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AB34-81CD-3122-F4F1-B145E700C565}"/>
              </a:ext>
            </a:extLst>
          </p:cNvPr>
          <p:cNvSpPr>
            <a:spLocks noGrp="1"/>
          </p:cNvSpPr>
          <p:nvPr>
            <p:ph type="title"/>
          </p:nvPr>
        </p:nvSpPr>
        <p:spPr>
          <a:xfrm>
            <a:off x="310179" y="678966"/>
            <a:ext cx="8218842" cy="1077229"/>
          </a:xfrm>
        </p:spPr>
        <p:txBody>
          <a:bodyPr>
            <a:normAutofit fontScale="90000"/>
          </a:bodyPr>
          <a:lstStyle/>
          <a:p>
            <a:r>
              <a:rPr lang="en-IN" b="1" i="0" u="none" strike="noStrike" dirty="0">
                <a:effectLst/>
                <a:latin typeface="__Inter_aaf875"/>
              </a:rPr>
              <a:t>Video Creation with D-ID:</a:t>
            </a:r>
            <a:br>
              <a:rPr lang="en-IN" b="1" i="0" u="none" strike="noStrike" dirty="0">
                <a:effectLst/>
                <a:latin typeface="__Inter_aaf875"/>
              </a:rPr>
            </a:br>
            <a:br>
              <a:rPr lang="en-IN" dirty="0"/>
            </a:br>
            <a:endParaRPr lang="en-US" dirty="0"/>
          </a:p>
        </p:txBody>
      </p:sp>
      <p:sp>
        <p:nvSpPr>
          <p:cNvPr id="3" name="Content Placeholder 2">
            <a:extLst>
              <a:ext uri="{FF2B5EF4-FFF2-40B4-BE49-F238E27FC236}">
                <a16:creationId xmlns:a16="http://schemas.microsoft.com/office/drawing/2014/main" id="{60442959-B832-D3D5-1FD8-BB5C8771DE34}"/>
              </a:ext>
            </a:extLst>
          </p:cNvPr>
          <p:cNvSpPr>
            <a:spLocks noGrp="1"/>
          </p:cNvSpPr>
          <p:nvPr>
            <p:ph idx="1"/>
          </p:nvPr>
        </p:nvSpPr>
        <p:spPr>
          <a:xfrm>
            <a:off x="1773136" y="1867567"/>
            <a:ext cx="9070572" cy="4070537"/>
          </a:xfrm>
        </p:spPr>
        <p:txBody>
          <a:bodyPr>
            <a:noAutofit/>
          </a:bodyPr>
          <a:lstStyle/>
          <a:p>
            <a:pPr algn="l"/>
            <a:r>
              <a:rPr lang="en-IN" sz="1800" b="0" i="0" u="none" strike="noStrike" dirty="0">
                <a:effectLst/>
                <a:latin typeface="__Inter_aaf875"/>
              </a:rPr>
              <a:t>After carefully crafting summaries and detailed explanations for each code block, it’s essential to convey this information in a captivating and accessible manner. Videos, given their dynamic appeal, have the power to make intricate code explanations clearer and more engaging. This is where D-ID comes into play.</a:t>
            </a:r>
          </a:p>
          <a:p>
            <a:pPr algn="l"/>
            <a:r>
              <a:rPr lang="en-IN" sz="1800" b="0" i="0" u="none" strike="noStrike" dirty="0">
                <a:effectLst/>
                <a:latin typeface="__Inter_aaf875"/>
              </a:rPr>
              <a:t>With the prowess of D-ID’s cutting-edge technology, we’re able to create realistic videos where avatars — whether they’re of us or another chosen figure — articulate each code block. Now, what brings these avatars to life? The answer lies in Microsoft’s text-to-speech synthesizer. This tool takes our detailed textual explanations and transforms them into natural, fluent speech. Thus, with D-ID, we’re not just generating video but also integrating audio, culminating in a comprehensive and fluid video explanation.</a:t>
            </a:r>
          </a:p>
          <a:p>
            <a:pPr algn="l"/>
            <a:r>
              <a:rPr lang="en-IN" sz="1800" b="0" i="0" u="none" strike="noStrike" dirty="0">
                <a:effectLst/>
                <a:latin typeface="__Inter_aaf875"/>
              </a:rPr>
              <a:t>To see this in action, let’s take a look at a sample output</a:t>
            </a:r>
          </a:p>
          <a:p>
            <a:endParaRPr lang="en-US" sz="1800" dirty="0"/>
          </a:p>
        </p:txBody>
      </p:sp>
      <p:pic>
        <p:nvPicPr>
          <p:cNvPr id="5" name="Picture 4" descr="A green rectangle with white text&#10;&#10;Description automatically generated">
            <a:extLst>
              <a:ext uri="{FF2B5EF4-FFF2-40B4-BE49-F238E27FC236}">
                <a16:creationId xmlns:a16="http://schemas.microsoft.com/office/drawing/2014/main" id="{7BC21C14-0D0B-A353-8D36-1008EA7D9745}"/>
              </a:ext>
            </a:extLst>
          </p:cNvPr>
          <p:cNvPicPr>
            <a:picLocks noChangeAspect="1"/>
          </p:cNvPicPr>
          <p:nvPr/>
        </p:nvPicPr>
        <p:blipFill>
          <a:blip r:embed="rId2"/>
          <a:stretch>
            <a:fillRect/>
          </a:stretch>
        </p:blipFill>
        <p:spPr>
          <a:xfrm>
            <a:off x="8529021" y="6022564"/>
            <a:ext cx="2798781" cy="752702"/>
          </a:xfrm>
          <a:prstGeom prst="rect">
            <a:avLst/>
          </a:prstGeom>
        </p:spPr>
      </p:pic>
    </p:spTree>
    <p:extLst>
      <p:ext uri="{BB962C8B-B14F-4D97-AF65-F5344CB8AC3E}">
        <p14:creationId xmlns:p14="http://schemas.microsoft.com/office/powerpoint/2010/main" val="3022366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057E1-2DB7-3570-1F5E-B168A3940367}"/>
              </a:ext>
            </a:extLst>
          </p:cNvPr>
          <p:cNvSpPr>
            <a:spLocks noGrp="1"/>
          </p:cNvSpPr>
          <p:nvPr>
            <p:ph type="title"/>
          </p:nvPr>
        </p:nvSpPr>
        <p:spPr>
          <a:xfrm>
            <a:off x="3810235" y="630643"/>
            <a:ext cx="5501378" cy="614903"/>
          </a:xfrm>
        </p:spPr>
        <p:txBody>
          <a:bodyPr>
            <a:noAutofit/>
          </a:bodyPr>
          <a:lstStyle/>
          <a:p>
            <a:pPr algn="l"/>
            <a:r>
              <a:rPr lang="en-IN" sz="2000" b="1" i="0" u="none" strike="noStrike" dirty="0">
                <a:effectLst/>
                <a:latin typeface="__Inter_aaf875"/>
              </a:rPr>
              <a:t> </a:t>
            </a:r>
            <a:r>
              <a:rPr lang="en-IN" sz="2800" b="1" i="0" u="none" strike="noStrike" dirty="0">
                <a:effectLst/>
                <a:latin typeface="__Inter_aaf875"/>
              </a:rPr>
              <a:t>Video Audio-Code Integration:</a:t>
            </a:r>
            <a:br>
              <a:rPr lang="en-IN" sz="2000" b="1" i="0" u="none" strike="noStrike" dirty="0">
                <a:effectLst/>
                <a:latin typeface="__Inter_aaf875"/>
              </a:rPr>
            </a:br>
            <a:br>
              <a:rPr lang="en-IN" sz="2000" dirty="0"/>
            </a:br>
            <a:endParaRPr lang="en-US" sz="2000" dirty="0"/>
          </a:p>
        </p:txBody>
      </p:sp>
      <p:sp>
        <p:nvSpPr>
          <p:cNvPr id="3" name="Content Placeholder 2">
            <a:extLst>
              <a:ext uri="{FF2B5EF4-FFF2-40B4-BE49-F238E27FC236}">
                <a16:creationId xmlns:a16="http://schemas.microsoft.com/office/drawing/2014/main" id="{7D43FEC4-F5A2-6674-2DB6-9BC7EA3D8A76}"/>
              </a:ext>
            </a:extLst>
          </p:cNvPr>
          <p:cNvSpPr>
            <a:spLocks noGrp="1"/>
          </p:cNvSpPr>
          <p:nvPr>
            <p:ph idx="1"/>
          </p:nvPr>
        </p:nvSpPr>
        <p:spPr>
          <a:xfrm>
            <a:off x="1540949" y="2229529"/>
            <a:ext cx="4538573" cy="3997828"/>
          </a:xfrm>
        </p:spPr>
        <p:txBody>
          <a:bodyPr>
            <a:noAutofit/>
          </a:bodyPr>
          <a:lstStyle/>
          <a:p>
            <a:pPr>
              <a:lnSpc>
                <a:spcPct val="110000"/>
              </a:lnSpc>
            </a:pPr>
            <a:r>
              <a:rPr lang="en-IN" sz="1600" u="sng" dirty="0"/>
              <a:t>Generate Insightful Videos</a:t>
            </a:r>
            <a:r>
              <a:rPr lang="en-IN" sz="1600" dirty="0"/>
              <a:t>: Create videos with avatars that explain the code.</a:t>
            </a:r>
          </a:p>
          <a:p>
            <a:pPr>
              <a:lnSpc>
                <a:spcPct val="110000"/>
              </a:lnSpc>
            </a:pPr>
            <a:r>
              <a:rPr lang="en-IN" sz="1600" u="sng" dirty="0"/>
              <a:t>Prepare Code Snippets</a:t>
            </a:r>
            <a:r>
              <a:rPr lang="en-IN" sz="1600" dirty="0"/>
              <a:t>: Have your code snippets ready for integration.</a:t>
            </a:r>
          </a:p>
          <a:p>
            <a:pPr>
              <a:lnSpc>
                <a:spcPct val="110000"/>
              </a:lnSpc>
            </a:pPr>
            <a:r>
              <a:rPr lang="en-IN" sz="1600" u="sng" dirty="0"/>
              <a:t>Transform Code into Visuals</a:t>
            </a:r>
            <a:r>
              <a:rPr lang="en-IN" sz="1600" dirty="0"/>
              <a:t>: Use the </a:t>
            </a:r>
            <a:r>
              <a:rPr lang="en-IN" sz="1600" b="1" dirty="0"/>
              <a:t>carbon library</a:t>
            </a:r>
            <a:r>
              <a:rPr lang="en-IN" sz="1600" dirty="0"/>
              <a:t> to convert code snippets into visually appealing images.</a:t>
            </a:r>
          </a:p>
          <a:p>
            <a:pPr>
              <a:lnSpc>
                <a:spcPct val="110000"/>
              </a:lnSpc>
            </a:pPr>
            <a:r>
              <a:rPr lang="en-IN" sz="1600" u="sng" dirty="0"/>
              <a:t>Integrate Code Images and Videos</a:t>
            </a:r>
            <a:r>
              <a:rPr lang="en-IN" sz="1600" dirty="0"/>
              <a:t>: Place the code images alongside the video to provide a clear, simultaneous view of the code and explanation.</a:t>
            </a:r>
          </a:p>
          <a:p>
            <a:pPr>
              <a:lnSpc>
                <a:spcPct val="110000"/>
              </a:lnSpc>
            </a:pPr>
            <a:r>
              <a:rPr lang="en-IN" sz="1600" u="sng" dirty="0"/>
              <a:t>Combine Video and Images</a:t>
            </a:r>
            <a:r>
              <a:rPr lang="en-IN" sz="1600" dirty="0"/>
              <a:t>: Use the (</a:t>
            </a:r>
            <a:r>
              <a:rPr lang="en-IN" sz="1600" b="1" dirty="0" err="1"/>
              <a:t>moviepy</a:t>
            </a:r>
            <a:r>
              <a:rPr lang="en-IN" sz="1600" b="1" dirty="0"/>
              <a:t> library)</a:t>
            </a:r>
            <a:r>
              <a:rPr lang="en-IN" sz="1600" dirty="0"/>
              <a:t> to merge the video and code images into a single, cohesive video.</a:t>
            </a:r>
          </a:p>
          <a:p>
            <a:pPr>
              <a:lnSpc>
                <a:spcPct val="110000"/>
              </a:lnSpc>
            </a:pPr>
            <a:endParaRPr lang="en-US" sz="1600" dirty="0"/>
          </a:p>
        </p:txBody>
      </p:sp>
      <p:pic>
        <p:nvPicPr>
          <p:cNvPr id="5" name="Picture 4" descr="A screen shot of a computer program&#10;&#10;Description automatically generated">
            <a:extLst>
              <a:ext uri="{FF2B5EF4-FFF2-40B4-BE49-F238E27FC236}">
                <a16:creationId xmlns:a16="http://schemas.microsoft.com/office/drawing/2014/main" id="{FFEDF499-71C9-B0EF-56E8-18D6EA5B18F7}"/>
              </a:ext>
            </a:extLst>
          </p:cNvPr>
          <p:cNvPicPr>
            <a:picLocks noChangeAspect="1"/>
          </p:cNvPicPr>
          <p:nvPr/>
        </p:nvPicPr>
        <p:blipFill>
          <a:blip r:embed="rId5"/>
          <a:stretch>
            <a:fillRect/>
          </a:stretch>
        </p:blipFill>
        <p:spPr>
          <a:xfrm>
            <a:off x="6196533" y="2467757"/>
            <a:ext cx="4937361" cy="236242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F8CB46-CD87-E36A-4884-FC743212C7E6}"/>
              </a:ext>
            </a:extLst>
          </p:cNvPr>
          <p:cNvSpPr txBox="1"/>
          <p:nvPr/>
        </p:nvSpPr>
        <p:spPr>
          <a:xfrm>
            <a:off x="8423237" y="4830183"/>
            <a:ext cx="800219" cy="369332"/>
          </a:xfrm>
          <a:prstGeom prst="rect">
            <a:avLst/>
          </a:prstGeom>
          <a:noFill/>
        </p:spPr>
        <p:txBody>
          <a:bodyPr wrap="none" rtlCol="0">
            <a:spAutoFit/>
          </a:bodyPr>
          <a:lstStyle/>
          <a:p>
            <a:r>
              <a:rPr lang="en-US" dirty="0"/>
              <a:t>Demo</a:t>
            </a:r>
          </a:p>
        </p:txBody>
      </p:sp>
    </p:spTree>
    <p:extLst>
      <p:ext uri="{BB962C8B-B14F-4D97-AF65-F5344CB8AC3E}">
        <p14:creationId xmlns:p14="http://schemas.microsoft.com/office/powerpoint/2010/main" val="417541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87B7-2C99-3695-05B6-45CB4FD7035A}"/>
              </a:ext>
            </a:extLst>
          </p:cNvPr>
          <p:cNvSpPr>
            <a:spLocks noGrp="1"/>
          </p:cNvSpPr>
          <p:nvPr>
            <p:ph type="title"/>
          </p:nvPr>
        </p:nvSpPr>
        <p:spPr>
          <a:xfrm>
            <a:off x="1184197" y="283615"/>
            <a:ext cx="7242196" cy="512452"/>
          </a:xfrm>
        </p:spPr>
        <p:txBody>
          <a:bodyPr>
            <a:normAutofit/>
          </a:bodyPr>
          <a:lstStyle/>
          <a:p>
            <a:r>
              <a:rPr lang="en-US" sz="2400" b="1" dirty="0"/>
              <a:t>Conclusion and Future plans: </a:t>
            </a:r>
          </a:p>
        </p:txBody>
      </p:sp>
      <p:sp>
        <p:nvSpPr>
          <p:cNvPr id="3" name="Content Placeholder 2">
            <a:extLst>
              <a:ext uri="{FF2B5EF4-FFF2-40B4-BE49-F238E27FC236}">
                <a16:creationId xmlns:a16="http://schemas.microsoft.com/office/drawing/2014/main" id="{B1F8DD12-C914-AEC5-F762-E2E7C9506004}"/>
              </a:ext>
            </a:extLst>
          </p:cNvPr>
          <p:cNvSpPr>
            <a:spLocks noGrp="1"/>
          </p:cNvSpPr>
          <p:nvPr>
            <p:ph idx="1"/>
          </p:nvPr>
        </p:nvSpPr>
        <p:spPr>
          <a:xfrm>
            <a:off x="1184197" y="2148936"/>
            <a:ext cx="9823606" cy="3305192"/>
          </a:xfrm>
        </p:spPr>
        <p:txBody>
          <a:bodyPr>
            <a:noAutofit/>
          </a:bodyPr>
          <a:lstStyle/>
          <a:p>
            <a:r>
              <a:rPr lang="en-US" sz="1400" dirty="0"/>
              <a:t>1. </a:t>
            </a:r>
            <a:r>
              <a:rPr lang="en-US" sz="1400" b="1" u="sng" dirty="0"/>
              <a:t>Showcasing </a:t>
            </a:r>
            <a:r>
              <a:rPr lang="en-US" sz="1400" b="1" u="sng" dirty="0" err="1"/>
              <a:t>LlamaIndex</a:t>
            </a:r>
            <a:r>
              <a:rPr lang="en-US" sz="1400" dirty="0"/>
              <a:t>:</a:t>
            </a:r>
            <a:br>
              <a:rPr lang="en-US" sz="1400" dirty="0"/>
            </a:br>
            <a:r>
              <a:rPr lang="en-US" sz="1400" dirty="0"/>
              <a:t>- Demonstrates the transformative potential of </a:t>
            </a:r>
            <a:r>
              <a:rPr lang="en-US" sz="1400" dirty="0" err="1"/>
              <a:t>LlamaIndex</a:t>
            </a:r>
            <a:r>
              <a:rPr lang="en-US" sz="1400" dirty="0"/>
              <a:t> for creating Knowledge Transfer (KT) Videos specifically for code bases.</a:t>
            </a:r>
          </a:p>
          <a:p>
            <a:r>
              <a:rPr lang="en-US" sz="1400" dirty="0"/>
              <a:t>2. </a:t>
            </a:r>
            <a:r>
              <a:rPr lang="en-US" sz="1400" b="1" u="sng" dirty="0"/>
              <a:t>Advancements in Knowledge Transfer:</a:t>
            </a:r>
            <a:br>
              <a:rPr lang="en-US" sz="1400" dirty="0"/>
            </a:br>
            <a:r>
              <a:rPr lang="en-US" sz="1400" dirty="0"/>
              <a:t>- Highlights the significant progress being made in the field of Knowledge Transfer through innovative video explanations of code.</a:t>
            </a:r>
          </a:p>
          <a:p>
            <a:r>
              <a:rPr lang="en-US" sz="1400" dirty="0"/>
              <a:t>3. </a:t>
            </a:r>
            <a:r>
              <a:rPr lang="en-US" sz="1400" b="1" u="sng" dirty="0"/>
              <a:t>Language-Neutral Methodology:</a:t>
            </a:r>
            <a:br>
              <a:rPr lang="en-US" sz="1400" dirty="0"/>
            </a:br>
            <a:r>
              <a:rPr lang="en-US" sz="1400" dirty="0"/>
              <a:t>- Emphasizes that the approach is adaptable to various programming languages, providing flexibility for different code bases.</a:t>
            </a:r>
          </a:p>
          <a:p>
            <a:r>
              <a:rPr lang="en-US" sz="1400" dirty="0"/>
              <a:t>4. </a:t>
            </a:r>
            <a:r>
              <a:rPr lang="en-US" sz="1400" b="1" u="sng" dirty="0"/>
              <a:t>Scalability Potential:</a:t>
            </a:r>
            <a:br>
              <a:rPr lang="en-US" sz="1400" dirty="0"/>
            </a:br>
            <a:r>
              <a:rPr lang="en-US" sz="1400" dirty="0"/>
              <a:t>- Suggests that with modifications to the code parsing phase, the methodology can be scaled to handle large code repositories within organizations.</a:t>
            </a:r>
          </a:p>
          <a:p>
            <a:r>
              <a:rPr lang="en-US" sz="1400" dirty="0"/>
              <a:t>5. </a:t>
            </a:r>
            <a:r>
              <a:rPr lang="en-US" sz="1400" b="1" u="sng" dirty="0"/>
              <a:t>Vision for a Platform:</a:t>
            </a:r>
            <a:br>
              <a:rPr lang="en-US" sz="1400" dirty="0"/>
            </a:br>
            <a:r>
              <a:rPr lang="en-US" sz="1400" dirty="0"/>
              <a:t>- Envisions a platform similar to YouTube, potentially named </a:t>
            </a:r>
            <a:r>
              <a:rPr lang="en-US" sz="1400" dirty="0" err="1"/>
              <a:t>KodeTube</a:t>
            </a:r>
            <a:r>
              <a:rPr lang="en-US" sz="1400" dirty="0"/>
              <a:t> (KT), where an organization’s entire codebase could be documented and explained through videos</a:t>
            </a:r>
          </a:p>
          <a:p>
            <a:r>
              <a:rPr lang="en-US" sz="1400" dirty="0"/>
              <a:t>6. </a:t>
            </a:r>
            <a:r>
              <a:rPr lang="en-US" sz="1400" b="1" u="sng" dirty="0"/>
              <a:t>Future Opportunities</a:t>
            </a:r>
            <a:r>
              <a:rPr lang="en-US" sz="1400" b="1" dirty="0"/>
              <a:t>:</a:t>
            </a:r>
            <a:br>
              <a:rPr lang="en-US" sz="1400" dirty="0"/>
            </a:br>
            <a:r>
              <a:rPr lang="en-US" sz="1400" dirty="0"/>
              <a:t>- Expresses enthusiasm about the future prospects and potential of </a:t>
            </a:r>
            <a:r>
              <a:rPr lang="en-US" sz="1400" dirty="0" err="1"/>
              <a:t>LlamaIndex</a:t>
            </a:r>
            <a:r>
              <a:rPr lang="en-US" sz="1400" dirty="0"/>
              <a:t> in </a:t>
            </a:r>
            <a:br>
              <a:rPr lang="en-US" sz="1400" dirty="0"/>
            </a:br>
            <a:r>
              <a:rPr lang="en-US" sz="1400" dirty="0"/>
              <a:t>revolutionizing how code knowledge is shared and managed.</a:t>
            </a:r>
          </a:p>
        </p:txBody>
      </p:sp>
      <p:pic>
        <p:nvPicPr>
          <p:cNvPr id="5" name="Picture 4" descr="A green rectangle with white text&#10;&#10;Description automatically generated">
            <a:extLst>
              <a:ext uri="{FF2B5EF4-FFF2-40B4-BE49-F238E27FC236}">
                <a16:creationId xmlns:a16="http://schemas.microsoft.com/office/drawing/2014/main" id="{7CA3CFD8-24E8-31A2-2CD2-FBB2929A2C98}"/>
              </a:ext>
            </a:extLst>
          </p:cNvPr>
          <p:cNvPicPr>
            <a:picLocks noChangeAspect="1"/>
          </p:cNvPicPr>
          <p:nvPr/>
        </p:nvPicPr>
        <p:blipFill>
          <a:blip r:embed="rId2"/>
          <a:stretch>
            <a:fillRect/>
          </a:stretch>
        </p:blipFill>
        <p:spPr>
          <a:xfrm>
            <a:off x="8879194" y="6161953"/>
            <a:ext cx="2398475" cy="645044"/>
          </a:xfrm>
          <a:prstGeom prst="rect">
            <a:avLst/>
          </a:prstGeom>
        </p:spPr>
      </p:pic>
    </p:spTree>
    <p:extLst>
      <p:ext uri="{BB962C8B-B14F-4D97-AF65-F5344CB8AC3E}">
        <p14:creationId xmlns:p14="http://schemas.microsoft.com/office/powerpoint/2010/main" val="399944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1624</TotalTime>
  <Words>1023</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__Inter_aaf875</vt:lpstr>
      <vt:lpstr>-webkit-standard</vt:lpstr>
      <vt:lpstr>Arial</vt:lpstr>
      <vt:lpstr>MS Shell Dlg 2</vt:lpstr>
      <vt:lpstr>Wingdings</vt:lpstr>
      <vt:lpstr>Wingdings 3</vt:lpstr>
      <vt:lpstr>Madison</vt:lpstr>
      <vt:lpstr>KNOWLEDGE TRANSFER GENERATOR</vt:lpstr>
      <vt:lpstr>What is Knowledge Transfer Generator ?</vt:lpstr>
      <vt:lpstr>Solution and steps to solve this problem </vt:lpstr>
      <vt:lpstr>PowerPoint Presentation</vt:lpstr>
      <vt:lpstr>PowerPoint Presentation</vt:lpstr>
      <vt:lpstr>USP &amp; Market Opportunity</vt:lpstr>
      <vt:lpstr>Video Creation with D-ID:  </vt:lpstr>
      <vt:lpstr> Video Audio-Code Integration:  </vt:lpstr>
      <vt:lpstr>Conclusion and Future plans: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Gokul Sl</dc:creator>
  <cp:lastModifiedBy>Vishal Gokul Sl</cp:lastModifiedBy>
  <cp:revision>9</cp:revision>
  <dcterms:created xsi:type="dcterms:W3CDTF">2024-08-06T06:29:23Z</dcterms:created>
  <dcterms:modified xsi:type="dcterms:W3CDTF">2024-08-07T09:33:27Z</dcterms:modified>
</cp:coreProperties>
</file>