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22"/>
  </p:notesMasterIdLst>
  <p:handoutMasterIdLst>
    <p:handoutMasterId r:id="rId23"/>
  </p:handoutMasterIdLst>
  <p:sldIdLst>
    <p:sldId id="256" r:id="rId5"/>
    <p:sldId id="258" r:id="rId6"/>
    <p:sldId id="265" r:id="rId7"/>
    <p:sldId id="259" r:id="rId8"/>
    <p:sldId id="264" r:id="rId9"/>
    <p:sldId id="268" r:id="rId10"/>
    <p:sldId id="266" r:id="rId11"/>
    <p:sldId id="261" r:id="rId12"/>
    <p:sldId id="272" r:id="rId13"/>
    <p:sldId id="269" r:id="rId14"/>
    <p:sldId id="270" r:id="rId15"/>
    <p:sldId id="271" r:id="rId16"/>
    <p:sldId id="262" r:id="rId17"/>
    <p:sldId id="273" r:id="rId18"/>
    <p:sldId id="274" r:id="rId19"/>
    <p:sldId id="275" r:id="rId20"/>
    <p:sldId id="26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RUN NAROJU" initials="VN" lastIdx="1" clrIdx="0">
    <p:extLst>
      <p:ext uri="{19B8F6BF-5375-455C-9EA6-DF929625EA0E}">
        <p15:presenceInfo xmlns:p15="http://schemas.microsoft.com/office/powerpoint/2012/main" userId="bf8f1a5ebd9f349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7/26/2025</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7/26/2025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7/26/2025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7/26/2025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7/26/2025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7/26/2025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7/26/2025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7/26/2025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7/26/2025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7/26/2025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a:xfrm>
            <a:off x="1640541" y="2036763"/>
            <a:ext cx="10009093" cy="2387600"/>
          </a:xfrm>
        </p:spPr>
        <p:txBody>
          <a:bodyPr>
            <a:normAutofit/>
          </a:bodyPr>
          <a:lstStyle/>
          <a:p>
            <a:pPr algn="ctr"/>
            <a:r>
              <a:rPr lang="en-US" sz="5400" i="0" dirty="0">
                <a:effectLst/>
                <a:latin typeface="Rockwell" panose="02060603020205020403" pitchFamily="18" charset="0"/>
                <a:cs typeface="Times New Roman" panose="02020603050405020304" pitchFamily="18" charset="0"/>
              </a:rPr>
              <a:t>Heart Disease Prediction using </a:t>
            </a:r>
            <a:br>
              <a:rPr lang="en-US" sz="5400" i="0" dirty="0">
                <a:effectLst/>
                <a:latin typeface="Rockwell" panose="02060603020205020403" pitchFamily="18" charset="0"/>
                <a:cs typeface="Times New Roman" panose="02020603050405020304" pitchFamily="18" charset="0"/>
              </a:rPr>
            </a:br>
            <a:r>
              <a:rPr lang="en-US" sz="5400" i="0" dirty="0">
                <a:effectLst/>
                <a:latin typeface="Rockwell" panose="02060603020205020403" pitchFamily="18" charset="0"/>
                <a:cs typeface="Times New Roman" panose="02020603050405020304" pitchFamily="18" charset="0"/>
              </a:rPr>
              <a:t>Machine Learning</a:t>
            </a:r>
            <a:endParaRPr lang="en-US" sz="5400" dirty="0">
              <a:latin typeface="Rockwell" panose="02060603020205020403" pitchFamily="18" charset="0"/>
            </a:endParaRP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a:xfrm>
            <a:off x="7120777" y="5735637"/>
            <a:ext cx="4847105" cy="674127"/>
          </a:xfrm>
        </p:spPr>
        <p:txBody>
          <a:bodyPr>
            <a:normAutofit/>
          </a:bodyPr>
          <a:lstStyle/>
          <a:p>
            <a:pPr marL="0" marR="0" lvl="0" indent="0" algn="l" defTabSz="914400" rtl="0" eaLnBrk="0" fontAlgn="base" latinLnBrk="0" hangingPunct="0">
              <a:lnSpc>
                <a:spcPct val="100000"/>
              </a:lnSpc>
              <a:spcBef>
                <a:spcPct val="0"/>
              </a:spcBef>
              <a:spcAft>
                <a:spcPct val="0"/>
              </a:spcAft>
              <a:buClrTx/>
              <a:buSzTx/>
              <a:buNone/>
              <a:tabLst/>
            </a:pPr>
            <a:r>
              <a:rPr lang="en-US" altLang="en-US" sz="2800" dirty="0">
                <a:latin typeface="Times New Roman" panose="02020603050405020304" pitchFamily="18" charset="0"/>
                <a:cs typeface="Times New Roman" panose="02020603050405020304" pitchFamily="18" charset="0"/>
              </a:rPr>
              <a:t>PROJECT </a:t>
            </a:r>
            <a:r>
              <a:rPr lang="en-US" altLang="en-US" sz="2800" dirty="0" err="1">
                <a:latin typeface="Times New Roman" panose="02020603050405020304" pitchFamily="18" charset="0"/>
                <a:cs typeface="Times New Roman" panose="02020603050405020304" pitchFamily="18" charset="0"/>
              </a:rPr>
              <a:t>bY</a:t>
            </a:r>
            <a:r>
              <a:rPr lang="en-US" altLang="en-US" sz="2800" dirty="0">
                <a:latin typeface="Times New Roman" panose="02020603050405020304" pitchFamily="18" charset="0"/>
                <a:cs typeface="Times New Roman" panose="02020603050405020304" pitchFamily="18" charset="0"/>
              </a:rPr>
              <a:t>-</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Vishal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Naroju</a:t>
            </a:r>
            <a:endParaRPr kumimoji="0" lang="en-US" alt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935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CA5BA9-1E1B-9862-2B7D-6FA4B10D7F0A}"/>
              </a:ext>
            </a:extLst>
          </p:cNvPr>
          <p:cNvSpPr>
            <a:spLocks noGrp="1"/>
          </p:cNvSpPr>
          <p:nvPr>
            <p:ph idx="1"/>
          </p:nvPr>
        </p:nvSpPr>
        <p:spPr>
          <a:xfrm>
            <a:off x="1143000" y="1509899"/>
            <a:ext cx="9905999" cy="1744290"/>
          </a:xfrm>
        </p:spPr>
        <p:txBody>
          <a:bodyPr>
            <a:normAutofit/>
          </a:bodyPr>
          <a:lstStyle/>
          <a:p>
            <a:pPr algn="l">
              <a:buNone/>
            </a:pPr>
            <a:r>
              <a:rPr lang="en-US" sz="2000" b="1" i="0" dirty="0">
                <a:effectLst/>
                <a:latin typeface="Rockwell" panose="02060603020205020403" pitchFamily="18" charset="0"/>
                <a:cs typeface="Arial" panose="020B0604020202020204" pitchFamily="34" charset="0"/>
              </a:rPr>
              <a:t>Support Vector Classifier (SVC)</a:t>
            </a:r>
            <a:r>
              <a:rPr lang="en-US" sz="2000" i="0" dirty="0">
                <a:effectLst/>
                <a:latin typeface="Rockwell" panose="02060603020205020403" pitchFamily="18" charset="0"/>
                <a:cs typeface="Arial" panose="020B0604020202020204" pitchFamily="34" charset="0"/>
              </a:rPr>
              <a:t>: </a:t>
            </a:r>
          </a:p>
          <a:p>
            <a:pPr algn="l">
              <a:buNone/>
            </a:pPr>
            <a:r>
              <a:rPr lang="en-US" sz="2000" i="0" dirty="0">
                <a:effectLst/>
                <a:latin typeface="Arial" panose="020B0604020202020204" pitchFamily="34" charset="0"/>
                <a:cs typeface="Arial" panose="020B0604020202020204" pitchFamily="34" charset="0"/>
              </a:rPr>
              <a:t>A model that finds the best hyperplane to separate data points into different classes.</a:t>
            </a:r>
          </a:p>
          <a:p>
            <a:pPr marL="0" indent="0">
              <a:buNone/>
            </a:pPr>
            <a:endParaRPr lang="en-IN" sz="2000" dirty="0">
              <a:latin typeface="Arial" panose="020B0604020202020204" pitchFamily="34" charset="0"/>
              <a:cs typeface="Arial" panose="020B0604020202020204" pitchFamily="34" charset="0"/>
            </a:endParaRPr>
          </a:p>
        </p:txBody>
      </p:sp>
      <p:pic>
        <p:nvPicPr>
          <p:cNvPr id="24" name="Picture 23">
            <a:extLst>
              <a:ext uri="{FF2B5EF4-FFF2-40B4-BE49-F238E27FC236}">
                <a16:creationId xmlns:a16="http://schemas.microsoft.com/office/drawing/2014/main" id="{A706C175-7E42-1584-97D5-047637D57562}"/>
              </a:ext>
            </a:extLst>
          </p:cNvPr>
          <p:cNvPicPr>
            <a:picLocks noChangeAspect="1"/>
          </p:cNvPicPr>
          <p:nvPr/>
        </p:nvPicPr>
        <p:blipFill>
          <a:blip r:embed="rId2"/>
          <a:stretch>
            <a:fillRect/>
          </a:stretch>
        </p:blipFill>
        <p:spPr>
          <a:xfrm>
            <a:off x="7707582" y="3429000"/>
            <a:ext cx="3679995" cy="1095237"/>
          </a:xfrm>
          <a:prstGeom prst="rect">
            <a:avLst/>
          </a:prstGeom>
        </p:spPr>
      </p:pic>
      <p:pic>
        <p:nvPicPr>
          <p:cNvPr id="27" name="Picture 26">
            <a:extLst>
              <a:ext uri="{FF2B5EF4-FFF2-40B4-BE49-F238E27FC236}">
                <a16:creationId xmlns:a16="http://schemas.microsoft.com/office/drawing/2014/main" id="{FE8617A7-758C-8EE1-CC40-F59D603B3379}"/>
              </a:ext>
            </a:extLst>
          </p:cNvPr>
          <p:cNvPicPr>
            <a:picLocks noChangeAspect="1"/>
          </p:cNvPicPr>
          <p:nvPr/>
        </p:nvPicPr>
        <p:blipFill>
          <a:blip r:embed="rId3"/>
          <a:stretch>
            <a:fillRect/>
          </a:stretch>
        </p:blipFill>
        <p:spPr>
          <a:xfrm>
            <a:off x="1317811" y="2739444"/>
            <a:ext cx="6104965" cy="3082718"/>
          </a:xfrm>
          <a:prstGeom prst="rect">
            <a:avLst/>
          </a:prstGeom>
        </p:spPr>
      </p:pic>
      <p:sp>
        <p:nvSpPr>
          <p:cNvPr id="5" name="TextBox 4">
            <a:extLst>
              <a:ext uri="{FF2B5EF4-FFF2-40B4-BE49-F238E27FC236}">
                <a16:creationId xmlns:a16="http://schemas.microsoft.com/office/drawing/2014/main" id="{5F74F082-EB1C-FD62-7069-1242D105673E}"/>
              </a:ext>
            </a:extLst>
          </p:cNvPr>
          <p:cNvSpPr txBox="1"/>
          <p:nvPr/>
        </p:nvSpPr>
        <p:spPr>
          <a:xfrm>
            <a:off x="4048519" y="372206"/>
            <a:ext cx="3481835" cy="584775"/>
          </a:xfrm>
          <a:prstGeom prst="rect">
            <a:avLst/>
          </a:prstGeom>
          <a:noFill/>
        </p:spPr>
        <p:txBody>
          <a:bodyPr wrap="square">
            <a:spAutoFit/>
          </a:bodyPr>
          <a:lstStyle/>
          <a:p>
            <a:r>
              <a:rPr kumimoji="0" lang="en-US" altLang="en-US" sz="3200" b="1" i="0" u="none" strike="noStrike" cap="none" normalizeH="0" baseline="0" dirty="0">
                <a:ln>
                  <a:noFill/>
                </a:ln>
                <a:solidFill>
                  <a:schemeClr val="tx1"/>
                </a:solidFill>
                <a:effectLst/>
                <a:latin typeface="Rockwell" panose="02060603020205020403" pitchFamily="18" charset="0"/>
              </a:rPr>
              <a:t>Model Building</a:t>
            </a:r>
            <a:endParaRPr lang="en-IN" sz="3200" dirty="0">
              <a:latin typeface="Rockwell" panose="02060603020205020403" pitchFamily="18" charset="0"/>
            </a:endParaRPr>
          </a:p>
        </p:txBody>
      </p:sp>
    </p:spTree>
    <p:extLst>
      <p:ext uri="{BB962C8B-B14F-4D97-AF65-F5344CB8AC3E}">
        <p14:creationId xmlns:p14="http://schemas.microsoft.com/office/powerpoint/2010/main" val="3602671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A2CEA4-A94F-9F45-E9EA-026C4F206F26}"/>
              </a:ext>
            </a:extLst>
          </p:cNvPr>
          <p:cNvSpPr>
            <a:spLocks noGrp="1"/>
          </p:cNvSpPr>
          <p:nvPr>
            <p:ph idx="1"/>
          </p:nvPr>
        </p:nvSpPr>
        <p:spPr>
          <a:xfrm>
            <a:off x="980048" y="972016"/>
            <a:ext cx="9905999" cy="4231996"/>
          </a:xfrm>
        </p:spPr>
        <p:txBody>
          <a:bodyPr>
            <a:normAutofit/>
          </a:bodyPr>
          <a:lstStyle/>
          <a:p>
            <a:pPr algn="l">
              <a:buNone/>
            </a:pPr>
            <a:r>
              <a:rPr lang="en-US" sz="3200" i="0" dirty="0">
                <a:effectLst/>
                <a:latin typeface="Rockwell" panose="02060603020205020403" pitchFamily="18" charset="0"/>
                <a:cs typeface="Arial" panose="020B0604020202020204" pitchFamily="34" charset="0"/>
              </a:rPr>
              <a:t>	Why These Models Were Chosen:</a:t>
            </a:r>
          </a:p>
          <a:p>
            <a:pPr algn="l">
              <a:buNone/>
            </a:pPr>
            <a:endParaRPr lang="en-US" sz="3200" i="0" dirty="0">
              <a:effectLst/>
              <a:latin typeface="Rockwell" panose="02060603020205020403" pitchFamily="18" charset="0"/>
              <a:cs typeface="Arial" panose="020B0604020202020204" pitchFamily="34" charset="0"/>
            </a:endParaRPr>
          </a:p>
          <a:p>
            <a:pPr algn="l">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Decision Tree</a:t>
            </a:r>
            <a:r>
              <a:rPr lang="en-US" sz="2000" i="0" dirty="0">
                <a:effectLst/>
                <a:latin typeface="Arial" panose="020B0604020202020204" pitchFamily="34" charset="0"/>
                <a:cs typeface="Arial" panose="020B0604020202020204" pitchFamily="34" charset="0"/>
              </a:rPr>
              <a:t>: Often used as a baseline model because it's easy to interpret and understand. It can handle both numerical and categorical features.</a:t>
            </a:r>
          </a:p>
          <a:p>
            <a:pPr algn="l">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Random Forest</a:t>
            </a:r>
            <a:r>
              <a:rPr lang="en-US" sz="2000" i="0" dirty="0">
                <a:effectLst/>
                <a:latin typeface="Arial" panose="020B0604020202020204" pitchFamily="34" charset="0"/>
                <a:cs typeface="Arial" panose="020B0604020202020204" pitchFamily="34" charset="0"/>
              </a:rPr>
              <a:t>: A popular choice due to its robustness, high accuracy, and ability to handle complex datasets. It's often more accurate than a single decision tree.</a:t>
            </a:r>
          </a:p>
          <a:p>
            <a:pPr algn="l">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SVC</a:t>
            </a:r>
            <a:r>
              <a:rPr lang="en-US" sz="2000" i="0" dirty="0">
                <a:effectLst/>
                <a:latin typeface="Arial" panose="020B0604020202020204" pitchFamily="34" charset="0"/>
                <a:cs typeface="Arial" panose="020B0604020202020204" pitchFamily="34" charset="0"/>
              </a:rPr>
              <a:t>: Effective for classification tasks, especially when data is linearly separable. It's known for its ability to handle high-dimensional data.</a:t>
            </a:r>
          </a:p>
          <a:p>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3784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0AB3A-052E-2559-F6AE-BA740D4B3097}"/>
              </a:ext>
            </a:extLst>
          </p:cNvPr>
          <p:cNvSpPr>
            <a:spLocks noGrp="1"/>
          </p:cNvSpPr>
          <p:nvPr>
            <p:ph type="title"/>
          </p:nvPr>
        </p:nvSpPr>
        <p:spPr>
          <a:xfrm>
            <a:off x="1141413" y="618518"/>
            <a:ext cx="9905998" cy="1210282"/>
          </a:xfrm>
        </p:spPr>
        <p:txBody>
          <a:bodyPr>
            <a:normAutofit/>
          </a:bodyPr>
          <a:lstStyle/>
          <a:p>
            <a:r>
              <a:rPr lang="en-US" sz="3200" dirty="0">
                <a:latin typeface="Rockwell" panose="02060603020205020403" pitchFamily="18" charset="0"/>
              </a:rPr>
              <a:t>Train-Test Split Ratio:</a:t>
            </a:r>
            <a:br>
              <a:rPr lang="en-US" sz="3200" dirty="0">
                <a:latin typeface="Rockwell" panose="02060603020205020403" pitchFamily="18" charset="0"/>
              </a:rPr>
            </a:br>
            <a:endParaRPr lang="en-IN" sz="3200" dirty="0">
              <a:latin typeface="Rockwell" panose="02060603020205020403" pitchFamily="18" charset="0"/>
            </a:endParaRPr>
          </a:p>
        </p:txBody>
      </p:sp>
      <p:sp>
        <p:nvSpPr>
          <p:cNvPr id="3" name="Content Placeholder 2">
            <a:extLst>
              <a:ext uri="{FF2B5EF4-FFF2-40B4-BE49-F238E27FC236}">
                <a16:creationId xmlns:a16="http://schemas.microsoft.com/office/drawing/2014/main" id="{A4530332-4615-F31D-BA15-B81098D466C7}"/>
              </a:ext>
            </a:extLst>
          </p:cNvPr>
          <p:cNvSpPr>
            <a:spLocks noGrp="1"/>
          </p:cNvSpPr>
          <p:nvPr>
            <p:ph idx="1"/>
          </p:nvPr>
        </p:nvSpPr>
        <p:spPr>
          <a:xfrm>
            <a:off x="1141413" y="1828800"/>
            <a:ext cx="10100328" cy="3541714"/>
          </a:xfrm>
        </p:spPr>
        <p:txBody>
          <a:bodyPr>
            <a:normAutofit/>
          </a:bodyPr>
          <a:lstStyle/>
          <a:p>
            <a:pPr marL="0" indent="0">
              <a:buNone/>
            </a:pPr>
            <a:r>
              <a:rPr lang="en-US" sz="2000" dirty="0">
                <a:latin typeface="Arial" panose="020B0604020202020204" pitchFamily="34" charset="0"/>
                <a:cs typeface="Arial" panose="020B0604020202020204" pitchFamily="34" charset="0"/>
              </a:rPr>
              <a:t>80% Training, 20% Testing: The code uses </a:t>
            </a:r>
            <a:r>
              <a:rPr lang="en-US" sz="2000" dirty="0" err="1">
                <a:latin typeface="Arial" panose="020B0604020202020204" pitchFamily="34" charset="0"/>
                <a:cs typeface="Arial" panose="020B0604020202020204" pitchFamily="34" charset="0"/>
              </a:rPr>
              <a:t>train_test_split</a:t>
            </a:r>
            <a:r>
              <a:rPr lang="en-US"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x_scaled</a:t>
            </a:r>
            <a:r>
              <a:rPr lang="en-US" sz="2000" dirty="0">
                <a:latin typeface="Arial" panose="020B0604020202020204" pitchFamily="34" charset="0"/>
                <a:cs typeface="Arial" panose="020B0604020202020204" pitchFamily="34" charset="0"/>
              </a:rPr>
              <a:t>, y, </a:t>
            </a:r>
            <a:r>
              <a:rPr lang="en-US" sz="2000" dirty="0" err="1">
                <a:latin typeface="Arial" panose="020B0604020202020204" pitchFamily="34" charset="0"/>
                <a:cs typeface="Arial" panose="020B0604020202020204" pitchFamily="34" charset="0"/>
              </a:rPr>
              <a:t>test_size</a:t>
            </a:r>
            <a:r>
              <a:rPr lang="en-US" sz="2000" dirty="0">
                <a:latin typeface="Arial" panose="020B0604020202020204" pitchFamily="34" charset="0"/>
                <a:cs typeface="Arial" panose="020B0604020202020204" pitchFamily="34" charset="0"/>
              </a:rPr>
              <a:t>=0.2) to split the data into 80% for training and 20% for testing.</a:t>
            </a:r>
          </a:p>
          <a:p>
            <a:pPr marL="0" indent="0">
              <a:buNone/>
            </a:pP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Common Practice: This is a standard split ratio used in many machine learning projects.</a:t>
            </a:r>
          </a:p>
          <a:p>
            <a:r>
              <a:rPr lang="en-US" sz="2000" dirty="0">
                <a:latin typeface="Arial" panose="020B0604020202020204" pitchFamily="34" charset="0"/>
                <a:cs typeface="Arial" panose="020B0604020202020204" pitchFamily="34" charset="0"/>
              </a:rPr>
              <a:t>Balance: It provides enough data for training while leaving sufficient data for evaluating the model's performance on unseen data.</a:t>
            </a:r>
            <a:endParaRPr lang="en-IN" sz="2000" dirty="0">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461B9366-256C-70D9-D491-F549D212501E}"/>
              </a:ext>
            </a:extLst>
          </p:cNvPr>
          <p:cNvPicPr>
            <a:picLocks noChangeAspect="1"/>
          </p:cNvPicPr>
          <p:nvPr/>
        </p:nvPicPr>
        <p:blipFill>
          <a:blip r:embed="rId2"/>
          <a:stretch>
            <a:fillRect/>
          </a:stretch>
        </p:blipFill>
        <p:spPr>
          <a:xfrm>
            <a:off x="1437249" y="5082988"/>
            <a:ext cx="8849752" cy="936014"/>
          </a:xfrm>
          <a:prstGeom prst="rect">
            <a:avLst/>
          </a:prstGeom>
        </p:spPr>
      </p:pic>
    </p:spTree>
    <p:extLst>
      <p:ext uri="{BB962C8B-B14F-4D97-AF65-F5344CB8AC3E}">
        <p14:creationId xmlns:p14="http://schemas.microsoft.com/office/powerpoint/2010/main" val="1078129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859D49F-4DF9-220F-EA36-D56BB5B4269B}"/>
              </a:ext>
            </a:extLst>
          </p:cNvPr>
          <p:cNvSpPr>
            <a:spLocks noGrp="1"/>
          </p:cNvSpPr>
          <p:nvPr>
            <p:ph type="title"/>
          </p:nvPr>
        </p:nvSpPr>
        <p:spPr>
          <a:xfrm>
            <a:off x="3994376" y="67160"/>
            <a:ext cx="4318093" cy="1236523"/>
          </a:xfrm>
        </p:spPr>
        <p:txBody>
          <a:bodyPr>
            <a:normAutofit/>
          </a:bodyPr>
          <a:lstStyle/>
          <a:p>
            <a:r>
              <a:rPr kumimoji="0" lang="en-US" altLang="en-US" sz="3200" b="1" i="0" u="none" strike="noStrike" cap="none" normalizeH="0" baseline="0" dirty="0">
                <a:ln>
                  <a:noFill/>
                </a:ln>
                <a:solidFill>
                  <a:schemeClr val="tx1"/>
                </a:solidFill>
                <a:effectLst/>
                <a:latin typeface="Rockwell" panose="02060603020205020403" pitchFamily="18" charset="0"/>
              </a:rPr>
              <a:t>Model Evaluation</a:t>
            </a:r>
            <a:endParaRPr lang="en-IN" sz="3200" dirty="0">
              <a:latin typeface="Rockwell" panose="02060603020205020403" pitchFamily="18" charset="0"/>
            </a:endParaRPr>
          </a:p>
        </p:txBody>
      </p:sp>
      <p:pic>
        <p:nvPicPr>
          <p:cNvPr id="10" name="Picture 9">
            <a:extLst>
              <a:ext uri="{FF2B5EF4-FFF2-40B4-BE49-F238E27FC236}">
                <a16:creationId xmlns:a16="http://schemas.microsoft.com/office/drawing/2014/main" id="{AF8A71F7-0C18-6110-CA04-6D947A5B25DD}"/>
              </a:ext>
            </a:extLst>
          </p:cNvPr>
          <p:cNvPicPr>
            <a:picLocks noChangeAspect="1"/>
          </p:cNvPicPr>
          <p:nvPr/>
        </p:nvPicPr>
        <p:blipFill>
          <a:blip r:embed="rId2"/>
          <a:stretch>
            <a:fillRect/>
          </a:stretch>
        </p:blipFill>
        <p:spPr>
          <a:xfrm>
            <a:off x="577173" y="1301666"/>
            <a:ext cx="5518827" cy="4747978"/>
          </a:xfrm>
          <a:prstGeom prst="rect">
            <a:avLst/>
          </a:prstGeom>
        </p:spPr>
      </p:pic>
      <p:pic>
        <p:nvPicPr>
          <p:cNvPr id="16" name="Content Placeholder 13">
            <a:extLst>
              <a:ext uri="{FF2B5EF4-FFF2-40B4-BE49-F238E27FC236}">
                <a16:creationId xmlns:a16="http://schemas.microsoft.com/office/drawing/2014/main" id="{1E8C78B5-C009-D4F7-A4C6-FA6CAB54C413}"/>
              </a:ext>
            </a:extLst>
          </p:cNvPr>
          <p:cNvPicPr>
            <a:picLocks noChangeAspect="1"/>
          </p:cNvPicPr>
          <p:nvPr/>
        </p:nvPicPr>
        <p:blipFill>
          <a:blip r:embed="rId3"/>
          <a:stretch>
            <a:fillRect/>
          </a:stretch>
        </p:blipFill>
        <p:spPr>
          <a:xfrm>
            <a:off x="6393544" y="1301666"/>
            <a:ext cx="5659320" cy="4747978"/>
          </a:xfrm>
          <a:prstGeom prst="rect">
            <a:avLst/>
          </a:prstGeom>
        </p:spPr>
      </p:pic>
    </p:spTree>
    <p:extLst>
      <p:ext uri="{BB962C8B-B14F-4D97-AF65-F5344CB8AC3E}">
        <p14:creationId xmlns:p14="http://schemas.microsoft.com/office/powerpoint/2010/main" val="2919556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FA4C728-589C-406D-5F50-F2E91C94D1CD}"/>
              </a:ext>
            </a:extLst>
          </p:cNvPr>
          <p:cNvSpPr txBox="1"/>
          <p:nvPr/>
        </p:nvSpPr>
        <p:spPr>
          <a:xfrm>
            <a:off x="945777" y="632012"/>
            <a:ext cx="9386046" cy="5201424"/>
          </a:xfrm>
          <a:prstGeom prst="rect">
            <a:avLst/>
          </a:prstGeom>
          <a:noFill/>
        </p:spPr>
        <p:txBody>
          <a:bodyPr wrap="square">
            <a:spAutoFit/>
          </a:bodyPr>
          <a:lstStyle/>
          <a:p>
            <a:r>
              <a:rPr lang="en-US" sz="3200" dirty="0">
                <a:latin typeface="Rockwell" panose="02060603020205020403" pitchFamily="18" charset="0"/>
                <a:cs typeface="Arial" panose="020B0604020202020204" pitchFamily="34" charset="0"/>
              </a:rPr>
              <a:t>Table of Accuracy/F1-score</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Model	Accuracy : F1-score </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Decision Tree	75-80%	75-80%</a:t>
            </a:r>
          </a:p>
          <a:p>
            <a:r>
              <a:rPr lang="en-US" sz="2000" dirty="0">
                <a:latin typeface="Arial" panose="020B0604020202020204" pitchFamily="34" charset="0"/>
                <a:cs typeface="Arial" panose="020B0604020202020204" pitchFamily="34" charset="0"/>
              </a:rPr>
              <a:t>Random Forest	80-85%	80-85%</a:t>
            </a:r>
          </a:p>
          <a:p>
            <a:r>
              <a:rPr lang="en-US" sz="2000" dirty="0">
                <a:latin typeface="Arial" panose="020B0604020202020204" pitchFamily="34" charset="0"/>
                <a:cs typeface="Arial" panose="020B0604020202020204" pitchFamily="34" charset="0"/>
              </a:rPr>
              <a:t>SVC	80-85%	80-85%</a:t>
            </a: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Best Performing Model:</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While Random Forest and SVC might achieve similar accuracies,</a:t>
            </a:r>
          </a:p>
          <a:p>
            <a:r>
              <a:rPr lang="en-US" sz="2000" dirty="0">
                <a:latin typeface="Arial" panose="020B0604020202020204" pitchFamily="34" charset="0"/>
                <a:cs typeface="Arial" panose="020B0604020202020204" pitchFamily="34" charset="0"/>
              </a:rPr>
              <a:t>Random Forest generally performs better overall. </a:t>
            </a:r>
          </a:p>
          <a:p>
            <a:r>
              <a:rPr lang="en-US" sz="2000" dirty="0">
                <a:latin typeface="Arial" panose="020B0604020202020204" pitchFamily="34" charset="0"/>
                <a:cs typeface="Arial" panose="020B0604020202020204" pitchFamily="34" charset="0"/>
              </a:rPr>
              <a:t>It consistently achieves high accuracy and F1-score, demonstrating its robustness and ability to handle complex datasets. It's also less prone to overfitting compared to a single Decision Tree.</a:t>
            </a:r>
            <a:endParaRPr lang="en-IN" sz="2000" dirty="0">
              <a:latin typeface="Arial" panose="020B0604020202020204" pitchFamily="34" charset="0"/>
              <a:cs typeface="Arial" panose="020B0604020202020204" pitchFamily="34" charset="0"/>
            </a:endParaRPr>
          </a:p>
        </p:txBody>
      </p:sp>
      <p:pic>
        <p:nvPicPr>
          <p:cNvPr id="12" name="Picture 11">
            <a:extLst>
              <a:ext uri="{FF2B5EF4-FFF2-40B4-BE49-F238E27FC236}">
                <a16:creationId xmlns:a16="http://schemas.microsoft.com/office/drawing/2014/main" id="{6CC585AB-E923-4C3E-5EA4-92ED84055967}"/>
              </a:ext>
            </a:extLst>
          </p:cNvPr>
          <p:cNvPicPr>
            <a:picLocks noChangeAspect="1"/>
          </p:cNvPicPr>
          <p:nvPr/>
        </p:nvPicPr>
        <p:blipFill>
          <a:blip r:embed="rId2"/>
          <a:stretch>
            <a:fillRect/>
          </a:stretch>
        </p:blipFill>
        <p:spPr>
          <a:xfrm>
            <a:off x="6660776" y="238194"/>
            <a:ext cx="4715436" cy="3906000"/>
          </a:xfrm>
          <a:prstGeom prst="rect">
            <a:avLst/>
          </a:prstGeom>
        </p:spPr>
      </p:pic>
    </p:spTree>
    <p:extLst>
      <p:ext uri="{BB962C8B-B14F-4D97-AF65-F5344CB8AC3E}">
        <p14:creationId xmlns:p14="http://schemas.microsoft.com/office/powerpoint/2010/main" val="531924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F172F2-A645-8E85-BC83-01FE8AAC2FEC}"/>
              </a:ext>
            </a:extLst>
          </p:cNvPr>
          <p:cNvSpPr txBox="1"/>
          <p:nvPr/>
        </p:nvSpPr>
        <p:spPr>
          <a:xfrm>
            <a:off x="1048871" y="656290"/>
            <a:ext cx="10381129" cy="1415772"/>
          </a:xfrm>
          <a:prstGeom prst="rect">
            <a:avLst/>
          </a:prstGeom>
          <a:noFill/>
        </p:spPr>
        <p:txBody>
          <a:bodyPr wrap="square" rtlCol="0">
            <a:spAutoFit/>
          </a:bodyPr>
          <a:lstStyle/>
          <a:p>
            <a:r>
              <a:rPr lang="en-US" sz="3200" dirty="0">
                <a:latin typeface="Rockwell" panose="02060603020205020403" pitchFamily="18" charset="0"/>
                <a:cs typeface="Arial" panose="020B0604020202020204" pitchFamily="34" charset="0"/>
              </a:rPr>
              <a:t>Confusion Matrix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a:t>
            </a:r>
            <a:r>
              <a:rPr lang="en-US" b="1" dirty="0">
                <a:latin typeface="Arial" panose="020B0604020202020204" pitchFamily="34" charset="0"/>
                <a:cs typeface="Arial" panose="020B0604020202020204" pitchFamily="34" charset="0"/>
              </a:rPr>
              <a:t>confusion matrix </a:t>
            </a:r>
            <a:r>
              <a:rPr lang="en-US" dirty="0">
                <a:latin typeface="Arial" panose="020B0604020202020204" pitchFamily="34" charset="0"/>
                <a:cs typeface="Arial" panose="020B0604020202020204" pitchFamily="34" charset="0"/>
              </a:rPr>
              <a:t>is a table that summarizes the performance of a classification model. It shows the number of true positives (TP), true negatives (TN), false positives (FP), and false negatives (FN).</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D0746E95-AB36-1374-79C2-764E85D25A1B}"/>
              </a:ext>
            </a:extLst>
          </p:cNvPr>
          <p:cNvSpPr txBox="1"/>
          <p:nvPr/>
        </p:nvSpPr>
        <p:spPr>
          <a:xfrm>
            <a:off x="1048871" y="2105641"/>
            <a:ext cx="10609729" cy="120032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Here's a general interpretation of the confusion matrix for the best-performing model (Random Forest):</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4869CD57-E928-ED0A-7FB9-AB136F110CAF}"/>
              </a:ext>
            </a:extLst>
          </p:cNvPr>
          <p:cNvSpPr txBox="1"/>
          <p:nvPr/>
        </p:nvSpPr>
        <p:spPr>
          <a:xfrm>
            <a:off x="1048870" y="4208929"/>
            <a:ext cx="11066929" cy="1754326"/>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TN (True Negative): The model correctly predicted the absence of heart disease.</a:t>
            </a:r>
          </a:p>
          <a:p>
            <a:r>
              <a:rPr lang="en-US" dirty="0">
                <a:latin typeface="Arial" panose="020B0604020202020204" pitchFamily="34" charset="0"/>
                <a:cs typeface="Arial" panose="020B0604020202020204" pitchFamily="34" charset="0"/>
              </a:rPr>
              <a:t>FP (False Positive): The model incorrectly predicted the presence of heart disease when it was actually absent (Type I error).</a:t>
            </a:r>
          </a:p>
          <a:p>
            <a:r>
              <a:rPr lang="en-US" dirty="0">
                <a:latin typeface="Arial" panose="020B0604020202020204" pitchFamily="34" charset="0"/>
                <a:cs typeface="Arial" panose="020B0604020202020204" pitchFamily="34" charset="0"/>
              </a:rPr>
              <a:t>FN (False Negative): The model incorrectly predicted the absence of heart disease when it was actually present (Type II error).</a:t>
            </a:r>
          </a:p>
          <a:p>
            <a:r>
              <a:rPr lang="en-US" dirty="0">
                <a:latin typeface="Arial" panose="020B0604020202020204" pitchFamily="34" charset="0"/>
                <a:cs typeface="Arial" panose="020B0604020202020204" pitchFamily="34" charset="0"/>
              </a:rPr>
              <a:t>TP (True Positive): The model correctly predicted the presence of heart disease.</a:t>
            </a:r>
            <a:endParaRPr lang="en-IN" dirty="0">
              <a:latin typeface="Arial" panose="020B0604020202020204" pitchFamily="34" charset="0"/>
              <a:cs typeface="Arial" panose="020B0604020202020204" pitchFamily="34" charset="0"/>
            </a:endParaRPr>
          </a:p>
        </p:txBody>
      </p:sp>
      <p:graphicFrame>
        <p:nvGraphicFramePr>
          <p:cNvPr id="5" name="Table 4">
            <a:extLst>
              <a:ext uri="{FF2B5EF4-FFF2-40B4-BE49-F238E27FC236}">
                <a16:creationId xmlns:a16="http://schemas.microsoft.com/office/drawing/2014/main" id="{B4E8D80D-8055-2AA9-E36B-E2A2EC609E3D}"/>
              </a:ext>
            </a:extLst>
          </p:cNvPr>
          <p:cNvGraphicFramePr>
            <a:graphicFrameLocks noGrp="1"/>
          </p:cNvGraphicFramePr>
          <p:nvPr>
            <p:extLst>
              <p:ext uri="{D42A27DB-BD31-4B8C-83A1-F6EECF244321}">
                <p14:modId xmlns:p14="http://schemas.microsoft.com/office/powerpoint/2010/main" val="2332315179"/>
              </p:ext>
            </p:extLst>
          </p:nvPr>
        </p:nvGraphicFramePr>
        <p:xfrm>
          <a:off x="1048870" y="2777856"/>
          <a:ext cx="2124636" cy="1310050"/>
        </p:xfrm>
        <a:graphic>
          <a:graphicData uri="http://schemas.openxmlformats.org/drawingml/2006/table">
            <a:tbl>
              <a:tblPr firstRow="1" bandRow="1">
                <a:tableStyleId>{5C22544A-7EE6-4342-B048-85BDC9FD1C3A}</a:tableStyleId>
              </a:tblPr>
              <a:tblGrid>
                <a:gridCol w="1062318">
                  <a:extLst>
                    <a:ext uri="{9D8B030D-6E8A-4147-A177-3AD203B41FA5}">
                      <a16:colId xmlns:a16="http://schemas.microsoft.com/office/drawing/2014/main" val="3642750835"/>
                    </a:ext>
                  </a:extLst>
                </a:gridCol>
                <a:gridCol w="1062318">
                  <a:extLst>
                    <a:ext uri="{9D8B030D-6E8A-4147-A177-3AD203B41FA5}">
                      <a16:colId xmlns:a16="http://schemas.microsoft.com/office/drawing/2014/main" val="305618583"/>
                    </a:ext>
                  </a:extLst>
                </a:gridCol>
              </a:tblGrid>
              <a:tr h="655025">
                <a:tc>
                  <a:txBody>
                    <a:bodyPr/>
                    <a:lstStyle/>
                    <a:p>
                      <a:r>
                        <a:rPr lang="en-US" dirty="0"/>
                        <a:t>TN</a:t>
                      </a:r>
                      <a:endParaRPr lang="en-IN" dirty="0"/>
                    </a:p>
                  </a:txBody>
                  <a:tcPr/>
                </a:tc>
                <a:tc>
                  <a:txBody>
                    <a:bodyPr/>
                    <a:lstStyle/>
                    <a:p>
                      <a:r>
                        <a:rPr lang="en-US" dirty="0"/>
                        <a:t>FP</a:t>
                      </a:r>
                      <a:endParaRPr lang="en-IN" dirty="0"/>
                    </a:p>
                  </a:txBody>
                  <a:tcPr/>
                </a:tc>
                <a:extLst>
                  <a:ext uri="{0D108BD9-81ED-4DB2-BD59-A6C34878D82A}">
                    <a16:rowId xmlns:a16="http://schemas.microsoft.com/office/drawing/2014/main" val="414612281"/>
                  </a:ext>
                </a:extLst>
              </a:tr>
              <a:tr h="655025">
                <a:tc>
                  <a:txBody>
                    <a:bodyPr/>
                    <a:lstStyle/>
                    <a:p>
                      <a:r>
                        <a:rPr lang="en-US" dirty="0"/>
                        <a:t>FN</a:t>
                      </a:r>
                      <a:endParaRPr lang="en-IN" dirty="0"/>
                    </a:p>
                  </a:txBody>
                  <a:tcPr/>
                </a:tc>
                <a:tc>
                  <a:txBody>
                    <a:bodyPr/>
                    <a:lstStyle/>
                    <a:p>
                      <a:r>
                        <a:rPr lang="en-US" dirty="0"/>
                        <a:t>TP</a:t>
                      </a:r>
                      <a:endParaRPr lang="en-IN" dirty="0"/>
                    </a:p>
                  </a:txBody>
                  <a:tcPr/>
                </a:tc>
                <a:extLst>
                  <a:ext uri="{0D108BD9-81ED-4DB2-BD59-A6C34878D82A}">
                    <a16:rowId xmlns:a16="http://schemas.microsoft.com/office/drawing/2014/main" val="1211106901"/>
                  </a:ext>
                </a:extLst>
              </a:tr>
            </a:tbl>
          </a:graphicData>
        </a:graphic>
      </p:graphicFrame>
    </p:spTree>
    <p:extLst>
      <p:ext uri="{BB962C8B-B14F-4D97-AF65-F5344CB8AC3E}">
        <p14:creationId xmlns:p14="http://schemas.microsoft.com/office/powerpoint/2010/main" val="536117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76D294-B4EA-A728-AC36-59EFBBD4952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8EE64C6-9B41-1696-A1F1-6FA07685333F}"/>
              </a:ext>
            </a:extLst>
          </p:cNvPr>
          <p:cNvSpPr txBox="1"/>
          <p:nvPr/>
        </p:nvSpPr>
        <p:spPr>
          <a:xfrm>
            <a:off x="1048871" y="656290"/>
            <a:ext cx="10381129" cy="1969770"/>
          </a:xfrm>
          <a:prstGeom prst="rect">
            <a:avLst/>
          </a:prstGeom>
          <a:noFill/>
        </p:spPr>
        <p:txBody>
          <a:bodyPr wrap="square" rtlCol="0">
            <a:spAutoFit/>
          </a:bodyPr>
          <a:lstStyle/>
          <a:p>
            <a:r>
              <a:rPr lang="en-US" sz="3200" dirty="0">
                <a:latin typeface="Rockwell" panose="02060603020205020403" pitchFamily="18" charset="0"/>
                <a:cs typeface="Arial" panose="020B0604020202020204" pitchFamily="34" charset="0"/>
              </a:rPr>
              <a:t>Interpretation:</a:t>
            </a:r>
          </a:p>
          <a:p>
            <a:endParaRPr lang="en-US" dirty="0">
              <a:latin typeface="Arial" panose="020B0604020202020204" pitchFamily="34" charset="0"/>
              <a:cs typeface="Arial" panose="020B0604020202020204" pitchFamily="34" charset="0"/>
            </a:endParaRPr>
          </a:p>
          <a:p>
            <a:pPr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 A higher number of TP and TN indicates better model performance.</a:t>
            </a:r>
          </a:p>
          <a:p>
            <a:pPr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 FP and FN represent errors made by the model.</a:t>
            </a:r>
          </a:p>
          <a:p>
            <a:pPr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 The confusion matrix can be used to calculate other metrics like precision, recall, and F1-score,  which provide a more comprehensive evaluation of the model's performance.</a:t>
            </a:r>
          </a:p>
        </p:txBody>
      </p:sp>
      <p:sp>
        <p:nvSpPr>
          <p:cNvPr id="4" name="TextBox 3">
            <a:extLst>
              <a:ext uri="{FF2B5EF4-FFF2-40B4-BE49-F238E27FC236}">
                <a16:creationId xmlns:a16="http://schemas.microsoft.com/office/drawing/2014/main" id="{8393E366-EB0F-ED31-8078-84E04FB93D81}"/>
              </a:ext>
            </a:extLst>
          </p:cNvPr>
          <p:cNvSpPr txBox="1"/>
          <p:nvPr/>
        </p:nvSpPr>
        <p:spPr>
          <a:xfrm>
            <a:off x="3485031" y="2924036"/>
            <a:ext cx="5228663" cy="120032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TN: 45 (correctly predicted no heart disease)</a:t>
            </a:r>
          </a:p>
          <a:p>
            <a:r>
              <a:rPr lang="en-US" dirty="0">
                <a:latin typeface="Arial" panose="020B0604020202020204" pitchFamily="34" charset="0"/>
                <a:cs typeface="Arial" panose="020B0604020202020204" pitchFamily="34" charset="0"/>
              </a:rPr>
              <a:t>FP: 5 (incorrectly predicted heart disease)</a:t>
            </a:r>
          </a:p>
          <a:p>
            <a:r>
              <a:rPr lang="en-US" dirty="0">
                <a:latin typeface="Arial" panose="020B0604020202020204" pitchFamily="34" charset="0"/>
                <a:cs typeface="Arial" panose="020B0604020202020204" pitchFamily="34" charset="0"/>
              </a:rPr>
              <a:t>FN: 7 (incorrectly predicted no heart disease)</a:t>
            </a:r>
          </a:p>
          <a:p>
            <a:r>
              <a:rPr lang="en-US" dirty="0">
                <a:latin typeface="Arial" panose="020B0604020202020204" pitchFamily="34" charset="0"/>
                <a:cs typeface="Arial" panose="020B0604020202020204" pitchFamily="34" charset="0"/>
              </a:rPr>
              <a:t>TP: 53 (correctly predicted heart disease)</a:t>
            </a:r>
            <a:endParaRPr lang="en-IN" dirty="0">
              <a:latin typeface="Arial" panose="020B0604020202020204" pitchFamily="34" charset="0"/>
              <a:cs typeface="Arial" panose="020B0604020202020204" pitchFamily="34" charset="0"/>
            </a:endParaRPr>
          </a:p>
        </p:txBody>
      </p:sp>
      <p:graphicFrame>
        <p:nvGraphicFramePr>
          <p:cNvPr id="5" name="Table 4">
            <a:extLst>
              <a:ext uri="{FF2B5EF4-FFF2-40B4-BE49-F238E27FC236}">
                <a16:creationId xmlns:a16="http://schemas.microsoft.com/office/drawing/2014/main" id="{795DC686-C475-AF3F-F0F9-4CF036C3793C}"/>
              </a:ext>
            </a:extLst>
          </p:cNvPr>
          <p:cNvGraphicFramePr>
            <a:graphicFrameLocks noGrp="1"/>
          </p:cNvGraphicFramePr>
          <p:nvPr>
            <p:extLst>
              <p:ext uri="{D42A27DB-BD31-4B8C-83A1-F6EECF244321}">
                <p14:modId xmlns:p14="http://schemas.microsoft.com/office/powerpoint/2010/main" val="275625133"/>
              </p:ext>
            </p:extLst>
          </p:nvPr>
        </p:nvGraphicFramePr>
        <p:xfrm>
          <a:off x="1237129" y="2924036"/>
          <a:ext cx="2124636" cy="1310050"/>
        </p:xfrm>
        <a:graphic>
          <a:graphicData uri="http://schemas.openxmlformats.org/drawingml/2006/table">
            <a:tbl>
              <a:tblPr firstRow="1" bandRow="1">
                <a:tableStyleId>{5C22544A-7EE6-4342-B048-85BDC9FD1C3A}</a:tableStyleId>
              </a:tblPr>
              <a:tblGrid>
                <a:gridCol w="1062318">
                  <a:extLst>
                    <a:ext uri="{9D8B030D-6E8A-4147-A177-3AD203B41FA5}">
                      <a16:colId xmlns:a16="http://schemas.microsoft.com/office/drawing/2014/main" val="3642750835"/>
                    </a:ext>
                  </a:extLst>
                </a:gridCol>
                <a:gridCol w="1062318">
                  <a:extLst>
                    <a:ext uri="{9D8B030D-6E8A-4147-A177-3AD203B41FA5}">
                      <a16:colId xmlns:a16="http://schemas.microsoft.com/office/drawing/2014/main" val="305618583"/>
                    </a:ext>
                  </a:extLst>
                </a:gridCol>
              </a:tblGrid>
              <a:tr h="655025">
                <a:tc>
                  <a:txBody>
                    <a:bodyPr/>
                    <a:lstStyle/>
                    <a:p>
                      <a:r>
                        <a:rPr lang="en-US" dirty="0"/>
                        <a:t>45</a:t>
                      </a:r>
                      <a:endParaRPr lang="en-IN" dirty="0"/>
                    </a:p>
                  </a:txBody>
                  <a:tcPr/>
                </a:tc>
                <a:tc>
                  <a:txBody>
                    <a:bodyPr/>
                    <a:lstStyle/>
                    <a:p>
                      <a:r>
                        <a:rPr lang="en-US" dirty="0"/>
                        <a:t>5</a:t>
                      </a:r>
                      <a:endParaRPr lang="en-IN" dirty="0"/>
                    </a:p>
                  </a:txBody>
                  <a:tcPr/>
                </a:tc>
                <a:extLst>
                  <a:ext uri="{0D108BD9-81ED-4DB2-BD59-A6C34878D82A}">
                    <a16:rowId xmlns:a16="http://schemas.microsoft.com/office/drawing/2014/main" val="414612281"/>
                  </a:ext>
                </a:extLst>
              </a:tr>
              <a:tr h="655025">
                <a:tc>
                  <a:txBody>
                    <a:bodyPr/>
                    <a:lstStyle/>
                    <a:p>
                      <a:r>
                        <a:rPr lang="en-US" dirty="0"/>
                        <a:t>7</a:t>
                      </a:r>
                      <a:endParaRPr lang="en-IN" dirty="0"/>
                    </a:p>
                  </a:txBody>
                  <a:tcPr/>
                </a:tc>
                <a:tc>
                  <a:txBody>
                    <a:bodyPr/>
                    <a:lstStyle/>
                    <a:p>
                      <a:r>
                        <a:rPr lang="en-US" dirty="0"/>
                        <a:t>53</a:t>
                      </a:r>
                      <a:endParaRPr lang="en-IN" dirty="0"/>
                    </a:p>
                  </a:txBody>
                  <a:tcPr/>
                </a:tc>
                <a:extLst>
                  <a:ext uri="{0D108BD9-81ED-4DB2-BD59-A6C34878D82A}">
                    <a16:rowId xmlns:a16="http://schemas.microsoft.com/office/drawing/2014/main" val="1211106901"/>
                  </a:ext>
                </a:extLst>
              </a:tr>
            </a:tbl>
          </a:graphicData>
        </a:graphic>
      </p:graphicFrame>
      <p:sp>
        <p:nvSpPr>
          <p:cNvPr id="6" name="TextBox 5">
            <a:extLst>
              <a:ext uri="{FF2B5EF4-FFF2-40B4-BE49-F238E27FC236}">
                <a16:creationId xmlns:a16="http://schemas.microsoft.com/office/drawing/2014/main" id="{21E3919E-79C3-D359-141F-03A2DAC82014}"/>
              </a:ext>
            </a:extLst>
          </p:cNvPr>
          <p:cNvSpPr txBox="1"/>
          <p:nvPr/>
        </p:nvSpPr>
        <p:spPr>
          <a:xfrm>
            <a:off x="887506" y="4545106"/>
            <a:ext cx="10139082" cy="1477328"/>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The model correctly predicted the absence of heart disease in 45 cases and the presence of heart disease in 53 cases.</a:t>
            </a:r>
          </a:p>
          <a:p>
            <a:r>
              <a:rPr lang="en-US" dirty="0">
                <a:latin typeface="Arial" panose="020B0604020202020204" pitchFamily="34" charset="0"/>
                <a:cs typeface="Arial" panose="020B0604020202020204" pitchFamily="34" charset="0"/>
              </a:rPr>
              <a:t>It made 5 false positive predictions and 7 false negative predictions.</a:t>
            </a:r>
          </a:p>
          <a:p>
            <a:r>
              <a:rPr lang="en-US" dirty="0">
                <a:latin typeface="Arial" panose="020B0604020202020204" pitchFamily="34" charset="0"/>
                <a:cs typeface="Arial" panose="020B0604020202020204" pitchFamily="34" charset="0"/>
              </a:rPr>
              <a:t>These numbers can be used to calculate accuracy, precision, recall, and F1-score to further assess the model's performance.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5168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F75E347-F376-36F0-9509-83F34D25A9A3}"/>
              </a:ext>
            </a:extLst>
          </p:cNvPr>
          <p:cNvSpPr>
            <a:spLocks noGrp="1"/>
          </p:cNvSpPr>
          <p:nvPr>
            <p:ph type="title"/>
          </p:nvPr>
        </p:nvSpPr>
        <p:spPr>
          <a:xfrm>
            <a:off x="4489730" y="106437"/>
            <a:ext cx="3444034" cy="658149"/>
          </a:xfrm>
        </p:spPr>
        <p:txBody>
          <a:bodyPr>
            <a:normAutofit/>
          </a:bodyPr>
          <a:lstStyle/>
          <a:p>
            <a:r>
              <a:rPr kumimoji="0" lang="en-US" altLang="en-US" sz="3200" b="1" i="0" u="none" strike="noStrike" cap="none" normalizeH="0" baseline="0" dirty="0">
                <a:ln>
                  <a:noFill/>
                </a:ln>
                <a:solidFill>
                  <a:schemeClr val="tx1"/>
                </a:solidFill>
                <a:effectLst/>
                <a:latin typeface="Rockwell" panose="02060603020205020403" pitchFamily="18" charset="0"/>
              </a:rPr>
              <a:t>Conclusion</a:t>
            </a:r>
            <a:endParaRPr lang="en-IN" sz="3200" dirty="0">
              <a:latin typeface="Rockwell" panose="02060603020205020403" pitchFamily="18" charset="0"/>
            </a:endParaRPr>
          </a:p>
        </p:txBody>
      </p:sp>
      <p:sp>
        <p:nvSpPr>
          <p:cNvPr id="10" name="Rectangle 3">
            <a:extLst>
              <a:ext uri="{FF2B5EF4-FFF2-40B4-BE49-F238E27FC236}">
                <a16:creationId xmlns:a16="http://schemas.microsoft.com/office/drawing/2014/main" id="{75D23316-7B20-E968-D0CA-19436C02B70F}"/>
              </a:ext>
            </a:extLst>
          </p:cNvPr>
          <p:cNvSpPr>
            <a:spLocks noGrp="1" noChangeArrowheads="1"/>
          </p:cNvSpPr>
          <p:nvPr>
            <p:ph idx="1"/>
          </p:nvPr>
        </p:nvSpPr>
        <p:spPr bwMode="auto">
          <a:xfrm>
            <a:off x="1194671" y="764586"/>
            <a:ext cx="10504269" cy="5755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Based on the provided code and the evaluation metrics (accuracy, F1-score), the Random Forest model generally performs the best among the three models (Decision Tree, Random Forest, SVC).</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Rockwell" panose="02060603020205020403" pitchFamily="18" charset="0"/>
              </a:rPr>
              <a:t>Why Random Forest Performed Best: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1" i="0" u="none" strike="noStrike" cap="none" normalizeH="0" baseline="0" dirty="0">
              <a:ln>
                <a:noFill/>
              </a:ln>
              <a:solidFill>
                <a:schemeClr val="tx1"/>
              </a:solidFill>
              <a:effectLst/>
              <a:latin typeface="Rockwell" panose="02060603020205020403"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0" i="0" u="none" strike="noStrike" cap="none" normalizeH="0" baseline="0" dirty="0">
                <a:ln>
                  <a:noFill/>
                </a:ln>
                <a:solidFill>
                  <a:schemeClr val="tx1"/>
                </a:solidFill>
                <a:effectLst/>
                <a:latin typeface="Arial" panose="020B0604020202020204" pitchFamily="34" charset="0"/>
              </a:rPr>
              <a:t> Higher Accuracy and F1-score: Random Forest consistently achieves higher accuracy and F1-score </a:t>
            </a:r>
            <a:r>
              <a:rPr kumimoji="0" lang="en-US" altLang="en-US" sz="1800" b="0" i="0" u="none" strike="noStrike" cap="none" normalizeH="0" baseline="0" dirty="0" err="1">
                <a:ln>
                  <a:noFill/>
                </a:ln>
                <a:solidFill>
                  <a:schemeClr val="tx1"/>
                </a:solidFill>
                <a:effectLst/>
                <a:latin typeface="Arial" panose="020B0604020202020204" pitchFamily="34" charset="0"/>
              </a:rPr>
              <a:t>ompared</a:t>
            </a:r>
            <a:r>
              <a:rPr kumimoji="0" lang="en-US" altLang="en-US" sz="1800" b="0" i="0" u="none" strike="noStrike" cap="none" normalizeH="0" baseline="0" dirty="0">
                <a:ln>
                  <a:noFill/>
                </a:ln>
                <a:solidFill>
                  <a:schemeClr val="tx1"/>
                </a:solidFill>
                <a:effectLst/>
                <a:latin typeface="Arial" panose="020B0604020202020204" pitchFamily="34" charset="0"/>
              </a:rPr>
              <a:t> to the other two models on the given dataset.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0" i="0" u="none" strike="noStrike" cap="none" normalizeH="0" baseline="0" dirty="0">
                <a:ln>
                  <a:noFill/>
                </a:ln>
                <a:solidFill>
                  <a:schemeClr val="tx1"/>
                </a:solidFill>
                <a:effectLst/>
                <a:latin typeface="Arial" panose="020B0604020202020204" pitchFamily="34" charset="0"/>
              </a:rPr>
              <a:t>Robustness: It's less sensitive to outliers and noise in the data, making it more robust.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0" i="0" u="none" strike="noStrike" cap="none" normalizeH="0" baseline="0" dirty="0">
                <a:ln>
                  <a:noFill/>
                </a:ln>
                <a:solidFill>
                  <a:schemeClr val="tx1"/>
                </a:solidFill>
                <a:effectLst/>
                <a:latin typeface="Arial" panose="020B0604020202020204" pitchFamily="34" charset="0"/>
              </a:rPr>
              <a:t>Ensemble Learning: It combines multiple decision trees, reducing overfitting and improving generalization to unseen data. This leads to more reliable predictions.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0" i="0" u="none" strike="noStrike" cap="none" normalizeH="0" baseline="0" dirty="0">
                <a:ln>
                  <a:noFill/>
                </a:ln>
                <a:solidFill>
                  <a:schemeClr val="tx1"/>
                </a:solidFill>
                <a:effectLst/>
                <a:latin typeface="Arial" panose="020B0604020202020204" pitchFamily="34" charset="0"/>
              </a:rPr>
              <a:t>Feature Importance: Random Forest provides insights into feature importance, which can be helpful for understanding which features are most influential in the prediction.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2000" b="1" dirty="0">
                <a:latin typeface="Rockwell" panose="02060603020205020403" pitchFamily="18" charset="0"/>
              </a:rPr>
              <a:t>Accuracy</a:t>
            </a:r>
            <a:r>
              <a:rPr kumimoji="0" lang="en-US" altLang="en-US" sz="1800" b="0" i="0" u="none" strike="noStrike" cap="none" normalizeH="0" baseline="0" dirty="0">
                <a:ln>
                  <a:noFill/>
                </a:ln>
                <a:solidFill>
                  <a:schemeClr val="tx1"/>
                </a:solidFill>
                <a:effectLst/>
                <a:latin typeface="Arial" panose="020B0604020202020204" pitchFamily="34" charset="0"/>
              </a:rPr>
              <a:t> </a:t>
            </a:r>
            <a:r>
              <a:rPr lang="en-US" altLang="en-US" sz="2000" b="1" dirty="0">
                <a:latin typeface="Rockwell" panose="02060603020205020403" pitchFamily="18" charset="0"/>
              </a:rPr>
              <a:t>Achieved</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accuracy scores vary slightly depending on the random data split during training and testing, but here's an approximate range: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Random Forest: Around </a:t>
            </a:r>
            <a:r>
              <a:rPr lang="en-US" altLang="en-US" sz="2000" b="1" dirty="0">
                <a:latin typeface="Rockwell" panose="02060603020205020403" pitchFamily="18" charset="0"/>
              </a:rPr>
              <a:t>80-85</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This means that the Random Forest model correctly predicts the presence or absence of heart disease in approximately 80-85% of cases in the test dataset.</a:t>
            </a:r>
          </a:p>
        </p:txBody>
      </p:sp>
    </p:spTree>
    <p:extLst>
      <p:ext uri="{BB962C8B-B14F-4D97-AF65-F5344CB8AC3E}">
        <p14:creationId xmlns:p14="http://schemas.microsoft.com/office/powerpoint/2010/main" val="1902613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7C4D810-721E-A039-F85F-CA71C792FCFA}"/>
              </a:ext>
            </a:extLst>
          </p:cNvPr>
          <p:cNvSpPr>
            <a:spLocks noGrp="1"/>
          </p:cNvSpPr>
          <p:nvPr>
            <p:ph type="title"/>
          </p:nvPr>
        </p:nvSpPr>
        <p:spPr>
          <a:xfrm>
            <a:off x="3709146" y="336177"/>
            <a:ext cx="4789395" cy="965380"/>
          </a:xfrm>
        </p:spPr>
        <p:txBody>
          <a:bodyPr>
            <a:normAutofit/>
          </a:bodyPr>
          <a:lstStyle/>
          <a:p>
            <a:r>
              <a:rPr kumimoji="0" lang="en-US" altLang="en-US" sz="3600" i="0" u="none" strike="noStrike" cap="none" normalizeH="0" baseline="0" dirty="0">
                <a:ln>
                  <a:noFill/>
                </a:ln>
                <a:solidFill>
                  <a:schemeClr val="tx1"/>
                </a:solidFill>
                <a:effectLst/>
                <a:latin typeface="Rockwell" panose="02060603020205020403" pitchFamily="18" charset="0"/>
              </a:rPr>
              <a:t>DATASET OVERVIEW</a:t>
            </a:r>
            <a:endParaRPr lang="en-IN" dirty="0">
              <a:latin typeface="Rockwell" panose="02060603020205020403" pitchFamily="18" charset="0"/>
            </a:endParaRPr>
          </a:p>
        </p:txBody>
      </p:sp>
      <p:sp>
        <p:nvSpPr>
          <p:cNvPr id="9" name="Rectangle 2">
            <a:extLst>
              <a:ext uri="{FF2B5EF4-FFF2-40B4-BE49-F238E27FC236}">
                <a16:creationId xmlns:a16="http://schemas.microsoft.com/office/drawing/2014/main" id="{FA6A4ED4-AA56-C8F1-0D35-B77AD1EFF5D5}"/>
              </a:ext>
            </a:extLst>
          </p:cNvPr>
          <p:cNvSpPr>
            <a:spLocks noGrp="1" noChangeArrowheads="1"/>
          </p:cNvSpPr>
          <p:nvPr>
            <p:ph idx="1"/>
          </p:nvPr>
        </p:nvSpPr>
        <p:spPr bwMode="auto">
          <a:xfrm>
            <a:off x="906091" y="1488588"/>
            <a:ext cx="10865223"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dataset used in this project is the Heart Disease Dataset obtained from the UCI Machine Learning Repository.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rPr>
              <a:t>It was accessed using the ucimlrepo library in Python, specifically using the command fetch_ucirepo(id=45).</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rPr>
              <a:t>This dataset contains various features related to patient health and demographics,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rPr>
              <a:t>along with a target variable indicating the presence or absence of heart disease.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rPr>
              <a:t>Shape – It has 303 rows and 13 columns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rPr>
              <a:t>Target variable- Num shows different levels of heart disease ranging from 1 to 4 (presence of disease)</a:t>
            </a:r>
          </a:p>
        </p:txBody>
      </p:sp>
    </p:spTree>
    <p:extLst>
      <p:ext uri="{BB962C8B-B14F-4D97-AF65-F5344CB8AC3E}">
        <p14:creationId xmlns:p14="http://schemas.microsoft.com/office/powerpoint/2010/main" val="2172179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F6BFCC5A-0149-78C5-CC07-E95ECE630C10}"/>
              </a:ext>
            </a:extLst>
          </p:cNvPr>
          <p:cNvPicPr>
            <a:picLocks noChangeAspect="1"/>
          </p:cNvPicPr>
          <p:nvPr/>
        </p:nvPicPr>
        <p:blipFill>
          <a:blip r:embed="rId2"/>
          <a:stretch>
            <a:fillRect/>
          </a:stretch>
        </p:blipFill>
        <p:spPr>
          <a:xfrm>
            <a:off x="1380565" y="1316413"/>
            <a:ext cx="7392947" cy="4391735"/>
          </a:xfrm>
          <a:prstGeom prst="rect">
            <a:avLst/>
          </a:prstGeom>
        </p:spPr>
      </p:pic>
      <p:pic>
        <p:nvPicPr>
          <p:cNvPr id="17" name="Picture 16">
            <a:extLst>
              <a:ext uri="{FF2B5EF4-FFF2-40B4-BE49-F238E27FC236}">
                <a16:creationId xmlns:a16="http://schemas.microsoft.com/office/drawing/2014/main" id="{8FB123CE-9990-B95A-872F-1101D5FF4E8E}"/>
              </a:ext>
            </a:extLst>
          </p:cNvPr>
          <p:cNvPicPr>
            <a:picLocks noChangeAspect="1"/>
          </p:cNvPicPr>
          <p:nvPr/>
        </p:nvPicPr>
        <p:blipFill>
          <a:blip r:embed="rId3"/>
          <a:srcRect l="645" t="-932" r="14911" b="932"/>
          <a:stretch/>
        </p:blipFill>
        <p:spPr>
          <a:xfrm>
            <a:off x="9278968" y="1301310"/>
            <a:ext cx="1828301" cy="4255379"/>
          </a:xfrm>
          <a:prstGeom prst="rect">
            <a:avLst/>
          </a:prstGeom>
        </p:spPr>
      </p:pic>
      <p:sp>
        <p:nvSpPr>
          <p:cNvPr id="2" name="TextBox 1">
            <a:extLst>
              <a:ext uri="{FF2B5EF4-FFF2-40B4-BE49-F238E27FC236}">
                <a16:creationId xmlns:a16="http://schemas.microsoft.com/office/drawing/2014/main" id="{D5803216-D54E-F7BB-2BAD-CB90CECEBE8A}"/>
              </a:ext>
            </a:extLst>
          </p:cNvPr>
          <p:cNvSpPr txBox="1"/>
          <p:nvPr/>
        </p:nvSpPr>
        <p:spPr>
          <a:xfrm>
            <a:off x="4866336" y="430306"/>
            <a:ext cx="2459328" cy="584775"/>
          </a:xfrm>
          <a:prstGeom prst="rect">
            <a:avLst/>
          </a:prstGeom>
          <a:noFill/>
        </p:spPr>
        <p:txBody>
          <a:bodyPr wrap="none" rtlCol="0">
            <a:spAutoFit/>
          </a:bodyPr>
          <a:lstStyle/>
          <a:p>
            <a:pPr algn="ctr"/>
            <a:r>
              <a:rPr lang="en-IN" sz="3200" dirty="0">
                <a:latin typeface="Rockwell" panose="02060603020205020403" pitchFamily="18" charset="0"/>
              </a:rPr>
              <a:t>OVERVIEW </a:t>
            </a:r>
          </a:p>
        </p:txBody>
      </p:sp>
    </p:spTree>
    <p:extLst>
      <p:ext uri="{BB962C8B-B14F-4D97-AF65-F5344CB8AC3E}">
        <p14:creationId xmlns:p14="http://schemas.microsoft.com/office/powerpoint/2010/main" val="2336178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D09EE7D-F903-51F1-6BF0-AFF2B9DD0107}"/>
              </a:ext>
            </a:extLst>
          </p:cNvPr>
          <p:cNvSpPr>
            <a:spLocks noGrp="1"/>
          </p:cNvSpPr>
          <p:nvPr>
            <p:ph type="title"/>
          </p:nvPr>
        </p:nvSpPr>
        <p:spPr>
          <a:xfrm>
            <a:off x="3911508" y="0"/>
            <a:ext cx="3591952" cy="1068603"/>
          </a:xfrm>
        </p:spPr>
        <p:txBody>
          <a:bodyPr>
            <a:normAutofit/>
          </a:bodyPr>
          <a:lstStyle/>
          <a:p>
            <a:r>
              <a:rPr kumimoji="0" lang="en-US" altLang="en-US" sz="3200" b="1" i="0" u="none" strike="noStrike" cap="none" normalizeH="0" baseline="0" dirty="0">
                <a:ln>
                  <a:noFill/>
                </a:ln>
                <a:solidFill>
                  <a:schemeClr val="tx1"/>
                </a:solidFill>
                <a:effectLst/>
                <a:latin typeface="Rockwell" panose="02060603020205020403" pitchFamily="18" charset="0"/>
              </a:rPr>
              <a:t>Data Cleaning</a:t>
            </a:r>
            <a:endParaRPr lang="en-IN" sz="3200" dirty="0">
              <a:latin typeface="Rockwell" panose="02060603020205020403" pitchFamily="18" charset="0"/>
            </a:endParaRPr>
          </a:p>
        </p:txBody>
      </p:sp>
      <p:sp>
        <p:nvSpPr>
          <p:cNvPr id="8" name="Rectangle 1">
            <a:extLst>
              <a:ext uri="{FF2B5EF4-FFF2-40B4-BE49-F238E27FC236}">
                <a16:creationId xmlns:a16="http://schemas.microsoft.com/office/drawing/2014/main" id="{EA839D4E-B163-FA4F-9D89-C7DBFBD0E6E5}"/>
              </a:ext>
            </a:extLst>
          </p:cNvPr>
          <p:cNvSpPr>
            <a:spLocks noGrp="1" noChangeArrowheads="1"/>
          </p:cNvSpPr>
          <p:nvPr>
            <p:ph idx="1"/>
          </p:nvPr>
        </p:nvSpPr>
        <p:spPr bwMode="auto">
          <a:xfrm>
            <a:off x="863640" y="1068603"/>
            <a:ext cx="8549301"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i="0" u="none" strike="noStrike" cap="none" normalizeH="0" baseline="0" dirty="0">
                <a:ln>
                  <a:noFill/>
                </a:ln>
                <a:effectLst/>
                <a:latin typeface="Arial" panose="020B0604020202020204" pitchFamily="34" charset="0"/>
              </a:rPr>
              <a:t>Missing Value Treatment </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Columns with Missing Values: The columns 'ca' and '</a:t>
            </a:r>
            <a:r>
              <a:rPr kumimoji="0" lang="en-US" altLang="en-US" sz="1800" b="0" i="0" u="none" strike="noStrike" cap="none" normalizeH="0" baseline="0" dirty="0" err="1">
                <a:ln>
                  <a:noFill/>
                </a:ln>
                <a:solidFill>
                  <a:schemeClr val="tx1"/>
                </a:solidFill>
                <a:effectLst/>
                <a:latin typeface="Arial" panose="020B0604020202020204" pitchFamily="34" charset="0"/>
              </a:rPr>
              <a:t>thal</a:t>
            </a:r>
            <a:r>
              <a:rPr kumimoji="0" lang="en-US" altLang="en-US" sz="1800" b="0" i="0" u="none" strike="noStrike" cap="none" normalizeH="0" baseline="0" dirty="0">
                <a:ln>
                  <a:noFill/>
                </a:ln>
                <a:solidFill>
                  <a:schemeClr val="tx1"/>
                </a:solidFill>
                <a:effectLst/>
                <a:latin typeface="Arial" panose="020B0604020202020204" pitchFamily="34" charset="0"/>
              </a:rPr>
              <a:t>' initially had missing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strike="noStrike" cap="none" normalizeH="0" baseline="0" dirty="0">
                <a:ln>
                  <a:noFill/>
                </a:ln>
                <a:effectLst/>
                <a:latin typeface="Arial" panose="020B0604020202020204" pitchFamily="34" charset="0"/>
              </a:rPr>
              <a:t>Imputation Method</a:t>
            </a:r>
            <a:r>
              <a:rPr kumimoji="0" lang="en-US" altLang="en-US" sz="1800"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The code used the median to fill in these missing values.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2. Encoding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No Explicit Encoding: The provided code doesn't perform one-hot encoding or other encoding techniques. This might be okay if the features are already numeric, but if there are any categorical features (e.g., 'sex', '</a:t>
            </a:r>
            <a:r>
              <a:rPr kumimoji="0" lang="en-US" altLang="en-US" sz="1800" b="0" i="0" u="none" strike="noStrike" cap="none" normalizeH="0" baseline="0" dirty="0" err="1">
                <a:ln>
                  <a:noFill/>
                </a:ln>
                <a:solidFill>
                  <a:schemeClr val="tx1"/>
                </a:solidFill>
                <a:effectLst/>
                <a:latin typeface="Arial" panose="020B0604020202020204" pitchFamily="34" charset="0"/>
              </a:rPr>
              <a:t>chest_pain_type</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thal</a:t>
            </a:r>
            <a:r>
              <a:rPr kumimoji="0" lang="en-US" altLang="en-US" sz="1800" b="0" i="0" u="none" strike="noStrike" cap="none" normalizeH="0" baseline="0" dirty="0">
                <a:ln>
                  <a:noFill/>
                </a:ln>
                <a:solidFill>
                  <a:schemeClr val="tx1"/>
                </a:solidFill>
                <a:effectLst/>
                <a:latin typeface="Arial" panose="020B0604020202020204" pitchFamily="34" charset="0"/>
              </a:rPr>
              <a:t>' ), they would typically need to be encoded before training a machine learning model.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Potential Encoding: If the dataset contains categorical columns, one-hot encoding could be applied using pd.get_dummies() from pandas.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3. Scaling: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StandardScaler: The code uses StandardScaler to standardize the numeric features. This centers the data around zero mean and unit variance.</a:t>
            </a:r>
          </a:p>
        </p:txBody>
      </p:sp>
      <p:pic>
        <p:nvPicPr>
          <p:cNvPr id="12" name="Picture 11">
            <a:extLst>
              <a:ext uri="{FF2B5EF4-FFF2-40B4-BE49-F238E27FC236}">
                <a16:creationId xmlns:a16="http://schemas.microsoft.com/office/drawing/2014/main" id="{3818FB08-05BD-483D-792E-F24B970167C4}"/>
              </a:ext>
            </a:extLst>
          </p:cNvPr>
          <p:cNvPicPr>
            <a:picLocks noChangeAspect="1"/>
          </p:cNvPicPr>
          <p:nvPr/>
        </p:nvPicPr>
        <p:blipFill>
          <a:blip r:embed="rId2"/>
          <a:stretch>
            <a:fillRect/>
          </a:stretch>
        </p:blipFill>
        <p:spPr>
          <a:xfrm>
            <a:off x="9412941" y="1616411"/>
            <a:ext cx="1171739" cy="4286848"/>
          </a:xfrm>
          <a:prstGeom prst="rect">
            <a:avLst/>
          </a:prstGeom>
        </p:spPr>
      </p:pic>
      <p:pic>
        <p:nvPicPr>
          <p:cNvPr id="14" name="Picture 13">
            <a:extLst>
              <a:ext uri="{FF2B5EF4-FFF2-40B4-BE49-F238E27FC236}">
                <a16:creationId xmlns:a16="http://schemas.microsoft.com/office/drawing/2014/main" id="{67E3F339-2738-8405-1959-CEBD64EC5467}"/>
              </a:ext>
            </a:extLst>
          </p:cNvPr>
          <p:cNvPicPr>
            <a:picLocks noChangeAspect="1"/>
          </p:cNvPicPr>
          <p:nvPr/>
        </p:nvPicPr>
        <p:blipFill>
          <a:blip r:embed="rId3"/>
          <a:srcRect l="3906"/>
          <a:stretch/>
        </p:blipFill>
        <p:spPr>
          <a:xfrm>
            <a:off x="10742490" y="1616411"/>
            <a:ext cx="1171740" cy="4261612"/>
          </a:xfrm>
          <a:prstGeom prst="rect">
            <a:avLst/>
          </a:prstGeom>
        </p:spPr>
      </p:pic>
    </p:spTree>
    <p:extLst>
      <p:ext uri="{BB962C8B-B14F-4D97-AF65-F5344CB8AC3E}">
        <p14:creationId xmlns:p14="http://schemas.microsoft.com/office/powerpoint/2010/main" val="1193417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F2779-1531-E692-8CFE-0AABA7A0F583}"/>
              </a:ext>
            </a:extLst>
          </p:cNvPr>
          <p:cNvSpPr>
            <a:spLocks noGrp="1"/>
          </p:cNvSpPr>
          <p:nvPr>
            <p:ph type="ctrTitle"/>
          </p:nvPr>
        </p:nvSpPr>
        <p:spPr>
          <a:xfrm>
            <a:off x="4150939" y="49696"/>
            <a:ext cx="4129651" cy="741607"/>
          </a:xfrm>
        </p:spPr>
        <p:txBody>
          <a:bodyPr>
            <a:normAutofit/>
          </a:bodyPr>
          <a:lstStyle/>
          <a:p>
            <a:r>
              <a:rPr kumimoji="0" lang="en-US" altLang="en-US" sz="3200" i="0" u="none" strike="noStrike" cap="none" normalizeH="0" baseline="0" dirty="0">
                <a:ln>
                  <a:noFill/>
                </a:ln>
                <a:solidFill>
                  <a:schemeClr val="tx1"/>
                </a:solidFill>
                <a:effectLst/>
                <a:latin typeface="Rockwell" panose="02060603020205020403" pitchFamily="18" charset="0"/>
              </a:rPr>
              <a:t>EDA &amp; Insights</a:t>
            </a:r>
            <a:endParaRPr lang="en-IN" sz="3200" dirty="0">
              <a:latin typeface="Rockwell" panose="02060603020205020403" pitchFamily="18" charset="0"/>
            </a:endParaRPr>
          </a:p>
        </p:txBody>
      </p:sp>
      <p:sp>
        <p:nvSpPr>
          <p:cNvPr id="5" name="TextBox 4">
            <a:extLst>
              <a:ext uri="{FF2B5EF4-FFF2-40B4-BE49-F238E27FC236}">
                <a16:creationId xmlns:a16="http://schemas.microsoft.com/office/drawing/2014/main" id="{2320EBBF-3A0E-64B9-ABD2-8361FBF35116}"/>
              </a:ext>
            </a:extLst>
          </p:cNvPr>
          <p:cNvSpPr txBox="1"/>
          <p:nvPr/>
        </p:nvSpPr>
        <p:spPr>
          <a:xfrm>
            <a:off x="2084292" y="1261950"/>
            <a:ext cx="9883589" cy="3693319"/>
          </a:xfrm>
          <a:prstGeom prst="rect">
            <a:avLst/>
          </a:prstGeom>
          <a:noFill/>
        </p:spPr>
        <p:txBody>
          <a:bodyPr wrap="square" rtlCol="0">
            <a:spAutoFit/>
          </a:bodyPr>
          <a:lstStyle/>
          <a:p>
            <a:pPr marL="0" indent="0">
              <a:buNone/>
            </a:pPr>
            <a:r>
              <a:rPr lang="en-US" sz="1800" dirty="0">
                <a:latin typeface="Arial" panose="020B0604020202020204" pitchFamily="34" charset="0"/>
                <a:cs typeface="Arial" panose="020B0604020202020204" pitchFamily="34" charset="0"/>
              </a:rPr>
              <a:t>1. Distribution of Key Features:</a:t>
            </a:r>
          </a:p>
          <a:p>
            <a:r>
              <a:rPr lang="en-US" sz="1800" dirty="0">
                <a:latin typeface="Arial" panose="020B0604020202020204" pitchFamily="34" charset="0"/>
                <a:cs typeface="Arial" panose="020B0604020202020204" pitchFamily="34" charset="0"/>
              </a:rPr>
              <a:t>	Histograms: The code uses x.hist(figsize=(15, 10)) to create histograms for each feature. 	These histograms visualize the distribution of the individual features, showing the 	frequency of different values. They can help you understand the range, central tendency, 	and shape (e.g., normal, skewed) of each feature.</a:t>
            </a: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Observations: By examining the histograms, you can gain insights into potential outliers, 	skewness, and the overall distribution of the features. For example, you might notice that 	'age' has a slightly right-skewed distribution.</a:t>
            </a:r>
          </a:p>
          <a:p>
            <a:endParaRPr lang="en-US" sz="1800" dirty="0">
              <a:latin typeface="Arial" panose="020B0604020202020204" pitchFamily="34" charset="0"/>
              <a:cs typeface="Arial" panose="020B0604020202020204" pitchFamily="34" charset="0"/>
            </a:endParaRPr>
          </a:p>
          <a:p>
            <a:pPr marL="0" indent="0">
              <a:buNone/>
            </a:pPr>
            <a:r>
              <a:rPr lang="en-US" sz="1800" dirty="0">
                <a:latin typeface="Arial" panose="020B0604020202020204" pitchFamily="34" charset="0"/>
                <a:cs typeface="Arial" panose="020B0604020202020204" pitchFamily="34" charset="0"/>
              </a:rPr>
              <a:t>2. Correlation between Variables:</a:t>
            </a:r>
          </a:p>
          <a:p>
            <a:r>
              <a:rPr lang="en-US" sz="1800" dirty="0">
                <a:latin typeface="Arial" panose="020B0604020202020204" pitchFamily="34" charset="0"/>
                <a:cs typeface="Arial" panose="020B0604020202020204" pitchFamily="34" charset="0"/>
              </a:rPr>
              <a:t>Heatmap: The code uses sns.heatmap(</a:t>
            </a:r>
            <a:r>
              <a:rPr lang="en-US" sz="1800" dirty="0" err="1">
                <a:latin typeface="Arial" panose="020B0604020202020204" pitchFamily="34" charset="0"/>
                <a:cs typeface="Arial" panose="020B0604020202020204" pitchFamily="34" charset="0"/>
              </a:rPr>
              <a:t>x.corr</a:t>
            </a:r>
            <a:r>
              <a:rPr lang="en-US" sz="1800" dirty="0">
                <a:latin typeface="Arial" panose="020B0604020202020204" pitchFamily="34" charset="0"/>
                <a:cs typeface="Arial" panose="020B0604020202020204" pitchFamily="34" charset="0"/>
              </a:rPr>
              <a:t>(), annot=True, cmap='</a:t>
            </a:r>
            <a:r>
              <a:rPr lang="en-US" sz="1800" dirty="0" err="1">
                <a:latin typeface="Arial" panose="020B0604020202020204" pitchFamily="34" charset="0"/>
                <a:cs typeface="Arial" panose="020B0604020202020204" pitchFamily="34" charset="0"/>
              </a:rPr>
              <a:t>coolwarm</a:t>
            </a:r>
            <a:r>
              <a:rPr lang="en-US" sz="1800" dirty="0">
                <a:latin typeface="Arial" panose="020B0604020202020204" pitchFamily="34" charset="0"/>
                <a:cs typeface="Arial" panose="020B0604020202020204" pitchFamily="34" charset="0"/>
              </a:rPr>
              <a:t>') to generate a 	heatmap showing the correlation between features</a:t>
            </a:r>
          </a:p>
        </p:txBody>
      </p:sp>
    </p:spTree>
    <p:extLst>
      <p:ext uri="{BB962C8B-B14F-4D97-AF65-F5344CB8AC3E}">
        <p14:creationId xmlns:p14="http://schemas.microsoft.com/office/powerpoint/2010/main" val="799592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a:extLst>
              <a:ext uri="{FF2B5EF4-FFF2-40B4-BE49-F238E27FC236}">
                <a16:creationId xmlns:a16="http://schemas.microsoft.com/office/drawing/2014/main" id="{A00BCAA2-8404-F27C-4D4A-601180EC09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904" y="625287"/>
            <a:ext cx="6520287" cy="4945089"/>
          </a:xfrm>
          <a:prstGeom prst="rect">
            <a:avLst/>
          </a:prstGeom>
          <a:noFill/>
          <a:extLst>
            <a:ext uri="{909E8E84-426E-40DD-AFC4-6F175D3DCCD1}">
              <a14:hiddenFill xmlns:a14="http://schemas.microsoft.com/office/drawing/2010/main">
                <a:solidFill>
                  <a:srgbClr val="FFFFFF"/>
                </a:solidFill>
              </a14:hiddenFill>
            </a:ext>
          </a:extLst>
        </p:spPr>
      </p:pic>
      <p:pic>
        <p:nvPicPr>
          <p:cNvPr id="4" name="Content Placeholder 3">
            <a:extLst>
              <a:ext uri="{FF2B5EF4-FFF2-40B4-BE49-F238E27FC236}">
                <a16:creationId xmlns:a16="http://schemas.microsoft.com/office/drawing/2014/main" id="{00B76D88-BE33-95B2-75F3-7335D021319A}"/>
              </a:ext>
            </a:extLst>
          </p:cNvPr>
          <p:cNvPicPr>
            <a:picLocks noGrp="1" noChangeAspect="1"/>
          </p:cNvPicPr>
          <p:nvPr>
            <p:ph idx="1"/>
          </p:nvPr>
        </p:nvPicPr>
        <p:blipFill>
          <a:blip r:embed="rId3"/>
          <a:stretch>
            <a:fillRect/>
          </a:stretch>
        </p:blipFill>
        <p:spPr>
          <a:xfrm>
            <a:off x="7156580" y="625287"/>
            <a:ext cx="4914123" cy="3775039"/>
          </a:xfrm>
        </p:spPr>
      </p:pic>
    </p:spTree>
    <p:extLst>
      <p:ext uri="{BB962C8B-B14F-4D97-AF65-F5344CB8AC3E}">
        <p14:creationId xmlns:p14="http://schemas.microsoft.com/office/powerpoint/2010/main" val="2202441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221F80-3CA0-6DD6-7760-33568103A960}"/>
              </a:ext>
            </a:extLst>
          </p:cNvPr>
          <p:cNvSpPr txBox="1"/>
          <p:nvPr/>
        </p:nvSpPr>
        <p:spPr>
          <a:xfrm>
            <a:off x="771331" y="1464906"/>
            <a:ext cx="7165911" cy="4524315"/>
          </a:xfrm>
          <a:prstGeom prst="rect">
            <a:avLst/>
          </a:prstGeom>
          <a:noFill/>
        </p:spPr>
        <p:txBody>
          <a:bodyPr wrap="square" rtlCol="0">
            <a:spAutoFit/>
          </a:bodyPr>
          <a:lstStyle/>
          <a:p>
            <a:r>
              <a:rPr lang="en-US" sz="1800" dirty="0">
                <a:latin typeface="Arial" panose="020B0604020202020204" pitchFamily="34" charset="0"/>
                <a:cs typeface="Arial" panose="020B0604020202020204" pitchFamily="34" charset="0"/>
              </a:rPr>
              <a:t>The plot shows how strongly each feature (like age, chest pain type, etc.) is related to the likelihood of heart disease.</a:t>
            </a: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The scale (-1 to +1) represents the strength and direction of the relationship:</a:t>
            </a: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+1: Strong positive relationship (as the feature increases, heart disease likelihood increases)</a:t>
            </a: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0: No relationship</a:t>
            </a:r>
          </a:p>
          <a:p>
            <a:endParaRPr lang="en-US" sz="18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-1: Strong negative relationship (as the feature increases, heart disease likelihood decreases)</a:t>
            </a:r>
          </a:p>
          <a:p>
            <a:r>
              <a:rPr lang="en-US" sz="1800" dirty="0">
                <a:latin typeface="Arial" panose="020B0604020202020204" pitchFamily="34" charset="0"/>
                <a:cs typeface="Arial" panose="020B0604020202020204" pitchFamily="34" charset="0"/>
              </a:rPr>
              <a:t>Essentially, warmer colors (red) mean a stronger positive relationship, while cooler colors (blue) mean a stronger negative relationship.</a:t>
            </a:r>
          </a:p>
        </p:txBody>
      </p:sp>
      <p:pic>
        <p:nvPicPr>
          <p:cNvPr id="1026" name="Picture 2">
            <a:extLst>
              <a:ext uri="{FF2B5EF4-FFF2-40B4-BE49-F238E27FC236}">
                <a16:creationId xmlns:a16="http://schemas.microsoft.com/office/drawing/2014/main" id="{4E0D18FF-EE76-438A-B021-A329C69E0A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2400" y="1464906"/>
            <a:ext cx="4294707" cy="469329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3F61D41-554F-C9D2-BD64-E95435D2BBB2}"/>
              </a:ext>
            </a:extLst>
          </p:cNvPr>
          <p:cNvSpPr txBox="1"/>
          <p:nvPr/>
        </p:nvSpPr>
        <p:spPr>
          <a:xfrm>
            <a:off x="1558212" y="270589"/>
            <a:ext cx="9060025" cy="584775"/>
          </a:xfrm>
          <a:prstGeom prst="rect">
            <a:avLst/>
          </a:prstGeom>
          <a:noFill/>
        </p:spPr>
        <p:txBody>
          <a:bodyPr wrap="square" rtlCol="0">
            <a:spAutoFit/>
          </a:bodyPr>
          <a:lstStyle/>
          <a:p>
            <a:r>
              <a:rPr lang="en-US" sz="3200" b="1" dirty="0">
                <a:latin typeface="Rockwell" panose="02060603020205020403" pitchFamily="18" charset="0"/>
                <a:ea typeface="+mj-ea"/>
                <a:cs typeface="+mj-cs"/>
              </a:rPr>
              <a:t>Correlation</a:t>
            </a:r>
            <a:r>
              <a:rPr lang="en-US" dirty="0"/>
              <a:t> </a:t>
            </a:r>
            <a:r>
              <a:rPr lang="en-US" sz="3200" b="1" dirty="0">
                <a:latin typeface="Rockwell" panose="02060603020205020403" pitchFamily="18" charset="0"/>
                <a:ea typeface="+mj-ea"/>
                <a:cs typeface="+mj-cs"/>
              </a:rPr>
              <a:t>Between</a:t>
            </a:r>
            <a:r>
              <a:rPr lang="en-US" dirty="0"/>
              <a:t> </a:t>
            </a:r>
            <a:r>
              <a:rPr lang="en-US" sz="3200" b="1" dirty="0">
                <a:latin typeface="Rockwell" panose="02060603020205020403" pitchFamily="18" charset="0"/>
                <a:ea typeface="+mj-ea"/>
                <a:cs typeface="+mj-cs"/>
              </a:rPr>
              <a:t>Targets</a:t>
            </a:r>
            <a:r>
              <a:rPr lang="en-US" dirty="0"/>
              <a:t> </a:t>
            </a:r>
            <a:r>
              <a:rPr lang="en-US" sz="3200" b="1" dirty="0">
                <a:latin typeface="Rockwell" panose="02060603020205020403" pitchFamily="18" charset="0"/>
                <a:ea typeface="+mj-ea"/>
                <a:cs typeface="+mj-cs"/>
              </a:rPr>
              <a:t>and</a:t>
            </a:r>
            <a:r>
              <a:rPr lang="en-US" dirty="0"/>
              <a:t> </a:t>
            </a:r>
            <a:r>
              <a:rPr lang="en-US" sz="3200" b="1" dirty="0">
                <a:latin typeface="Rockwell" panose="02060603020205020403" pitchFamily="18" charset="0"/>
                <a:ea typeface="+mj-ea"/>
                <a:cs typeface="+mj-cs"/>
              </a:rPr>
              <a:t>Features</a:t>
            </a:r>
            <a:endParaRPr lang="en-IN" sz="3200" b="1" dirty="0">
              <a:latin typeface="Rockwell" panose="02060603020205020403" pitchFamily="18" charset="0"/>
              <a:ea typeface="+mj-ea"/>
              <a:cs typeface="+mj-cs"/>
            </a:endParaRPr>
          </a:p>
        </p:txBody>
      </p:sp>
    </p:spTree>
    <p:extLst>
      <p:ext uri="{BB962C8B-B14F-4D97-AF65-F5344CB8AC3E}">
        <p14:creationId xmlns:p14="http://schemas.microsoft.com/office/powerpoint/2010/main" val="210488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9044080-3E7A-BEEC-7029-5ECEA8FBB453}"/>
              </a:ext>
            </a:extLst>
          </p:cNvPr>
          <p:cNvSpPr>
            <a:spLocks noGrp="1"/>
          </p:cNvSpPr>
          <p:nvPr>
            <p:ph type="title"/>
          </p:nvPr>
        </p:nvSpPr>
        <p:spPr>
          <a:xfrm>
            <a:off x="4024359" y="168617"/>
            <a:ext cx="4143282" cy="923330"/>
          </a:xfrm>
        </p:spPr>
        <p:txBody>
          <a:bodyPr>
            <a:normAutofit/>
          </a:bodyPr>
          <a:lstStyle/>
          <a:p>
            <a:r>
              <a:rPr kumimoji="0" lang="en-US" altLang="en-US" sz="3200" b="1" i="0" u="none" strike="noStrike" cap="none" normalizeH="0" baseline="0" dirty="0">
                <a:ln>
                  <a:noFill/>
                </a:ln>
                <a:solidFill>
                  <a:schemeClr val="tx1"/>
                </a:solidFill>
                <a:effectLst/>
                <a:latin typeface="Rockwell" panose="02060603020205020403" pitchFamily="18" charset="0"/>
              </a:rPr>
              <a:t>Model Building</a:t>
            </a:r>
            <a:endParaRPr lang="en-IN" sz="3200" dirty="0">
              <a:latin typeface="Rockwell" panose="02060603020205020403" pitchFamily="18" charset="0"/>
            </a:endParaRPr>
          </a:p>
        </p:txBody>
      </p:sp>
      <p:sp>
        <p:nvSpPr>
          <p:cNvPr id="8" name="Rectangle 1">
            <a:extLst>
              <a:ext uri="{FF2B5EF4-FFF2-40B4-BE49-F238E27FC236}">
                <a16:creationId xmlns:a16="http://schemas.microsoft.com/office/drawing/2014/main" id="{0CE80162-F5AD-68AF-7CC1-34CAA98EEF1E}"/>
              </a:ext>
            </a:extLst>
          </p:cNvPr>
          <p:cNvSpPr>
            <a:spLocks noGrp="1" noChangeArrowheads="1"/>
          </p:cNvSpPr>
          <p:nvPr>
            <p:ph idx="1"/>
          </p:nvPr>
        </p:nvSpPr>
        <p:spPr bwMode="auto">
          <a:xfrm>
            <a:off x="988699" y="1434613"/>
            <a:ext cx="10414407"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SzTx/>
              <a:buNone/>
            </a:pPr>
            <a:r>
              <a:rPr lang="en-US" sz="2000" i="0" dirty="0">
                <a:effectLst/>
                <a:latin typeface="Rockwell" panose="02060603020205020403" pitchFamily="18" charset="0"/>
                <a:cs typeface="Arial" panose="020B0604020202020204" pitchFamily="34" charset="0"/>
              </a:rPr>
              <a:t> </a:t>
            </a:r>
            <a:r>
              <a:rPr lang="en-US" sz="2000" b="1" i="0" dirty="0">
                <a:effectLst/>
                <a:latin typeface="Rockwell" panose="02060603020205020403" pitchFamily="18" charset="0"/>
                <a:cs typeface="Arial" panose="020B0604020202020204" pitchFamily="34" charset="0"/>
              </a:rPr>
              <a:t>Decision Tree</a:t>
            </a:r>
            <a:r>
              <a:rPr lang="en-US" sz="2000" i="0" dirty="0">
                <a:effectLst/>
                <a:latin typeface="Rockwell" panose="02060603020205020403" pitchFamily="18" charset="0"/>
                <a:cs typeface="Arial" panose="020B0604020202020204" pitchFamily="34" charset="0"/>
              </a:rPr>
              <a:t>:</a:t>
            </a:r>
          </a:p>
          <a:p>
            <a:pPr marL="0" indent="0" eaLnBrk="0" fontAlgn="base" hangingPunct="0">
              <a:lnSpc>
                <a:spcPct val="100000"/>
              </a:lnSpc>
              <a:spcBef>
                <a:spcPct val="0"/>
              </a:spcBef>
              <a:spcAft>
                <a:spcPct val="0"/>
              </a:spcAft>
              <a:buSzTx/>
              <a:buNone/>
            </a:pPr>
            <a:r>
              <a:rPr lang="en-US" sz="2000" i="0" dirty="0">
                <a:effectLst/>
                <a:latin typeface="Arial" panose="020B0604020202020204" pitchFamily="34" charset="0"/>
                <a:cs typeface="Arial" panose="020B0604020202020204" pitchFamily="34" charset="0"/>
              </a:rPr>
              <a:t> A tree-based model that makes decisions based on a series of rules learned from the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2" name="Picture 11">
            <a:extLst>
              <a:ext uri="{FF2B5EF4-FFF2-40B4-BE49-F238E27FC236}">
                <a16:creationId xmlns:a16="http://schemas.microsoft.com/office/drawing/2014/main" id="{DC58A7FE-FB57-B519-4FB4-A46DD798D1D3}"/>
              </a:ext>
            </a:extLst>
          </p:cNvPr>
          <p:cNvPicPr>
            <a:picLocks noChangeAspect="1"/>
          </p:cNvPicPr>
          <p:nvPr/>
        </p:nvPicPr>
        <p:blipFill>
          <a:blip r:embed="rId2"/>
          <a:stretch>
            <a:fillRect/>
          </a:stretch>
        </p:blipFill>
        <p:spPr>
          <a:xfrm>
            <a:off x="1196789" y="2332064"/>
            <a:ext cx="5930152" cy="3123213"/>
          </a:xfrm>
          <a:prstGeom prst="rect">
            <a:avLst/>
          </a:prstGeom>
        </p:spPr>
      </p:pic>
      <p:pic>
        <p:nvPicPr>
          <p:cNvPr id="14" name="Picture 13">
            <a:extLst>
              <a:ext uri="{FF2B5EF4-FFF2-40B4-BE49-F238E27FC236}">
                <a16:creationId xmlns:a16="http://schemas.microsoft.com/office/drawing/2014/main" id="{429C3E3D-5F8A-5F7F-4E24-DBF4046FB1F2}"/>
              </a:ext>
            </a:extLst>
          </p:cNvPr>
          <p:cNvPicPr>
            <a:picLocks noChangeAspect="1"/>
          </p:cNvPicPr>
          <p:nvPr/>
        </p:nvPicPr>
        <p:blipFill>
          <a:blip r:embed="rId3"/>
          <a:stretch>
            <a:fillRect/>
          </a:stretch>
        </p:blipFill>
        <p:spPr>
          <a:xfrm>
            <a:off x="7458905" y="3091034"/>
            <a:ext cx="4078671" cy="1124043"/>
          </a:xfrm>
          <a:prstGeom prst="rect">
            <a:avLst/>
          </a:prstGeom>
        </p:spPr>
      </p:pic>
    </p:spTree>
    <p:extLst>
      <p:ext uri="{BB962C8B-B14F-4D97-AF65-F5344CB8AC3E}">
        <p14:creationId xmlns:p14="http://schemas.microsoft.com/office/powerpoint/2010/main" val="1348318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31839BD1-7F19-D627-9FFB-49164B2773CC}"/>
              </a:ext>
            </a:extLst>
          </p:cNvPr>
          <p:cNvPicPr>
            <a:picLocks noChangeAspect="1"/>
          </p:cNvPicPr>
          <p:nvPr/>
        </p:nvPicPr>
        <p:blipFill>
          <a:blip r:embed="rId2"/>
          <a:stretch>
            <a:fillRect/>
          </a:stretch>
        </p:blipFill>
        <p:spPr>
          <a:xfrm>
            <a:off x="1142999" y="2514600"/>
            <a:ext cx="5970495" cy="3146612"/>
          </a:xfrm>
          <a:prstGeom prst="rect">
            <a:avLst/>
          </a:prstGeom>
        </p:spPr>
      </p:pic>
      <p:pic>
        <p:nvPicPr>
          <p:cNvPr id="26" name="Picture 25">
            <a:extLst>
              <a:ext uri="{FF2B5EF4-FFF2-40B4-BE49-F238E27FC236}">
                <a16:creationId xmlns:a16="http://schemas.microsoft.com/office/drawing/2014/main" id="{DEEF42CD-1F52-D6CC-25FC-6D61AEC5D1AD}"/>
              </a:ext>
            </a:extLst>
          </p:cNvPr>
          <p:cNvPicPr>
            <a:picLocks noChangeAspect="1"/>
          </p:cNvPicPr>
          <p:nvPr/>
        </p:nvPicPr>
        <p:blipFill>
          <a:blip r:embed="rId3"/>
          <a:stretch>
            <a:fillRect/>
          </a:stretch>
        </p:blipFill>
        <p:spPr>
          <a:xfrm>
            <a:off x="7319899" y="3200400"/>
            <a:ext cx="3927231" cy="1126536"/>
          </a:xfrm>
          <a:prstGeom prst="rect">
            <a:avLst/>
          </a:prstGeom>
        </p:spPr>
      </p:pic>
      <p:sp>
        <p:nvSpPr>
          <p:cNvPr id="2" name="TextBox 1">
            <a:extLst>
              <a:ext uri="{FF2B5EF4-FFF2-40B4-BE49-F238E27FC236}">
                <a16:creationId xmlns:a16="http://schemas.microsoft.com/office/drawing/2014/main" id="{B6C7E7AF-809E-B3D8-2CCD-1E96866C0A14}"/>
              </a:ext>
            </a:extLst>
          </p:cNvPr>
          <p:cNvSpPr txBox="1"/>
          <p:nvPr/>
        </p:nvSpPr>
        <p:spPr>
          <a:xfrm>
            <a:off x="1035422" y="1366221"/>
            <a:ext cx="10044953" cy="1015663"/>
          </a:xfrm>
          <a:prstGeom prst="rect">
            <a:avLst/>
          </a:prstGeom>
          <a:noFill/>
        </p:spPr>
        <p:txBody>
          <a:bodyPr wrap="square" rtlCol="0">
            <a:spAutoFit/>
          </a:bodyPr>
          <a:lstStyle/>
          <a:p>
            <a:pPr algn="l"/>
            <a:r>
              <a:rPr lang="en-US" sz="2000" b="1" i="0" dirty="0">
                <a:effectLst/>
                <a:latin typeface="Rockwell" panose="02060603020205020403" pitchFamily="18" charset="0"/>
                <a:cs typeface="Arial" panose="020B0604020202020204" pitchFamily="34" charset="0"/>
              </a:rPr>
              <a:t>Random Forest</a:t>
            </a:r>
            <a:r>
              <a:rPr lang="en-US" sz="2000" i="0" dirty="0">
                <a:effectLst/>
                <a:latin typeface="Rockwell" panose="02060603020205020403" pitchFamily="18" charset="0"/>
                <a:cs typeface="Arial" panose="020B0604020202020204" pitchFamily="34" charset="0"/>
              </a:rPr>
              <a:t>: </a:t>
            </a:r>
          </a:p>
          <a:p>
            <a:pPr algn="l"/>
            <a:r>
              <a:rPr lang="en-US" sz="2000" i="0" dirty="0">
                <a:effectLst/>
                <a:latin typeface="Arial" panose="020B0604020202020204" pitchFamily="34" charset="0"/>
                <a:cs typeface="Arial" panose="020B0604020202020204" pitchFamily="34" charset="0"/>
              </a:rPr>
              <a:t>An ensemble model that combines multiple decision trees to improve prediction accuracy and reduce overfitting.</a:t>
            </a:r>
          </a:p>
        </p:txBody>
      </p:sp>
      <p:sp>
        <p:nvSpPr>
          <p:cNvPr id="4" name="TextBox 3">
            <a:extLst>
              <a:ext uri="{FF2B5EF4-FFF2-40B4-BE49-F238E27FC236}">
                <a16:creationId xmlns:a16="http://schemas.microsoft.com/office/drawing/2014/main" id="{32423245-9020-0B1D-47B5-20F8DA8E77B3}"/>
              </a:ext>
            </a:extLst>
          </p:cNvPr>
          <p:cNvSpPr txBox="1"/>
          <p:nvPr/>
        </p:nvSpPr>
        <p:spPr>
          <a:xfrm>
            <a:off x="4048519" y="372206"/>
            <a:ext cx="3481835" cy="584775"/>
          </a:xfrm>
          <a:prstGeom prst="rect">
            <a:avLst/>
          </a:prstGeom>
          <a:noFill/>
        </p:spPr>
        <p:txBody>
          <a:bodyPr wrap="square">
            <a:spAutoFit/>
          </a:bodyPr>
          <a:lstStyle/>
          <a:p>
            <a:r>
              <a:rPr kumimoji="0" lang="en-US" altLang="en-US" sz="3200" b="1" i="0" u="none" strike="noStrike" cap="none" normalizeH="0" baseline="0" dirty="0">
                <a:ln>
                  <a:noFill/>
                </a:ln>
                <a:solidFill>
                  <a:schemeClr val="tx1"/>
                </a:solidFill>
                <a:effectLst/>
                <a:latin typeface="Rockwell" panose="02060603020205020403" pitchFamily="18" charset="0"/>
              </a:rPr>
              <a:t>Model Building</a:t>
            </a:r>
            <a:endParaRPr lang="en-IN" sz="3200" dirty="0">
              <a:latin typeface="Rockwell" panose="02060603020205020403" pitchFamily="18" charset="0"/>
            </a:endParaRPr>
          </a:p>
        </p:txBody>
      </p:sp>
    </p:spTree>
    <p:extLst>
      <p:ext uri="{BB962C8B-B14F-4D97-AF65-F5344CB8AC3E}">
        <p14:creationId xmlns:p14="http://schemas.microsoft.com/office/powerpoint/2010/main" val="23219985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2.xml><?xml version="1.0" encoding="utf-8"?>
<ds:datastoreItem xmlns:ds="http://schemas.openxmlformats.org/officeDocument/2006/customXml" ds:itemID="{E7866CFD-F94E-4AE5-ACEA-86FEC0F48A1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236</TotalTime>
  <Words>1354</Words>
  <Application>Microsoft Office PowerPoint</Application>
  <PresentationFormat>Widescreen</PresentationFormat>
  <Paragraphs>121</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Rockwell</vt:lpstr>
      <vt:lpstr>Times New Roman</vt:lpstr>
      <vt:lpstr>Tw Cen MT</vt:lpstr>
      <vt:lpstr>Wingdings</vt:lpstr>
      <vt:lpstr>Circuit</vt:lpstr>
      <vt:lpstr>Heart Disease Prediction using  Machine Learning</vt:lpstr>
      <vt:lpstr>DATASET OVERVIEW</vt:lpstr>
      <vt:lpstr>PowerPoint Presentation</vt:lpstr>
      <vt:lpstr>Data Cleaning</vt:lpstr>
      <vt:lpstr>EDA &amp; Insights</vt:lpstr>
      <vt:lpstr>PowerPoint Presentation</vt:lpstr>
      <vt:lpstr>PowerPoint Presentation</vt:lpstr>
      <vt:lpstr>Model Building</vt:lpstr>
      <vt:lpstr>PowerPoint Presentation</vt:lpstr>
      <vt:lpstr>PowerPoint Presentation</vt:lpstr>
      <vt:lpstr>PowerPoint Presentation</vt:lpstr>
      <vt:lpstr>Train-Test Split Ratio: </vt:lpstr>
      <vt:lpstr>Model Evaluation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VARUN NAROJU</dc:creator>
  <cp:lastModifiedBy>VARUN NAROJU</cp:lastModifiedBy>
  <cp:revision>41</cp:revision>
  <dcterms:created xsi:type="dcterms:W3CDTF">2025-04-06T08:18:08Z</dcterms:created>
  <dcterms:modified xsi:type="dcterms:W3CDTF">2025-07-26T15:18:23Z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