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59280" y="1823720"/>
            <a:ext cx="8474075" cy="896620"/>
          </a:xfrm>
        </p:spPr>
        <p:txBody>
          <a:bodyPr>
            <a:normAutofit fontScale="90000"/>
          </a:bodyPr>
          <a:p>
            <a:r>
              <a:rPr lang="en-US"/>
              <a:t>Projects worked on: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63345" y="4457065"/>
            <a:ext cx="4269105" cy="1461770"/>
          </a:xfrm>
        </p:spPr>
        <p:txBody>
          <a:bodyPr>
            <a:normAutofit/>
          </a:bodyPr>
          <a:p>
            <a:r>
              <a:rPr lang="en-US"/>
              <a:t>Cameras</a:t>
            </a:r>
            <a:endParaRPr lang="en-US"/>
          </a:p>
          <a:p>
            <a:r>
              <a:rPr lang="en-US"/>
              <a:t>(HD and SD)</a:t>
            </a:r>
            <a:endParaRPr lang="en-US"/>
          </a:p>
          <a:p>
            <a:r>
              <a:rPr lang="en-US"/>
              <a:t>SVS, RVC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405505" y="2720340"/>
            <a:ext cx="5561965" cy="1482725"/>
            <a:chOff x="5701" y="1894"/>
            <a:chExt cx="8759" cy="2335"/>
          </a:xfrm>
        </p:grpSpPr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 flipH="1">
              <a:off x="5701" y="1894"/>
              <a:ext cx="4238" cy="22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2"/>
            </p:cNvCxnSpPr>
            <p:nvPr/>
          </p:nvCxnSpPr>
          <p:spPr>
            <a:xfrm>
              <a:off x="9939" y="1894"/>
              <a:ext cx="4521" cy="23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995795" y="4457065"/>
            <a:ext cx="4150995" cy="1462405"/>
            <a:chOff x="11072" y="4719"/>
            <a:chExt cx="6537" cy="2303"/>
          </a:xfrm>
        </p:grpSpPr>
        <p:sp>
          <p:nvSpPr>
            <p:cNvPr id="11" name="Subtitle 4"/>
            <p:cNvSpPr>
              <a:spLocks noGrp="1"/>
            </p:cNvSpPr>
            <p:nvPr/>
          </p:nvSpPr>
          <p:spPr>
            <a:xfrm>
              <a:off x="11072" y="4719"/>
              <a:ext cx="6537" cy="230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Sensors</a:t>
              </a:r>
              <a:endParaRPr lang="en-US"/>
            </a:p>
            <a:p>
              <a:r>
                <a:rPr lang="en-US"/>
                <a:t>(Ultrasonic)</a:t>
              </a:r>
              <a:endParaRPr lang="en-US"/>
            </a:p>
            <a:p>
              <a:r>
                <a:rPr lang="en-US"/>
                <a:t>FPAS, RPAS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Cameras</a:t>
            </a:r>
            <a:r>
              <a:rPr lang="en-US"/>
              <a:t>: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066665" y="2188845"/>
            <a:ext cx="189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cameras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06095" y="1930400"/>
            <a:ext cx="5916295" cy="3808730"/>
            <a:chOff x="6736" y="2829"/>
            <a:chExt cx="9317" cy="5998"/>
          </a:xfrm>
        </p:grpSpPr>
        <p:sp>
          <p:nvSpPr>
            <p:cNvPr id="4" name="Rectangles 3"/>
            <p:cNvSpPr/>
            <p:nvPr/>
          </p:nvSpPr>
          <p:spPr>
            <a:xfrm>
              <a:off x="7264" y="3557"/>
              <a:ext cx="3379" cy="4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554" y="2829"/>
              <a:ext cx="799" cy="7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554" y="8099"/>
              <a:ext cx="799" cy="7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362" y="3957"/>
              <a:ext cx="799" cy="7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36" y="3957"/>
              <a:ext cx="799" cy="7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7815" y="5974"/>
              <a:ext cx="2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/>
                <a:t>Vehicle </a:t>
              </a:r>
              <a:endParaRPr lang="en-US"/>
            </a:p>
          </p:txBody>
        </p:sp>
        <p:cxnSp>
          <p:nvCxnSpPr>
            <p:cNvPr id="11" name="Straight Arrow Connector 10"/>
            <p:cNvCxnSpPr>
              <a:stCxn id="8" idx="6"/>
            </p:cNvCxnSpPr>
            <p:nvPr/>
          </p:nvCxnSpPr>
          <p:spPr>
            <a:xfrm flipV="1">
              <a:off x="11161" y="3651"/>
              <a:ext cx="2757" cy="6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8402" y="4613"/>
              <a:ext cx="1009" cy="68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9411" y="4954"/>
              <a:ext cx="3920" cy="21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13307" y="6890"/>
              <a:ext cx="27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controller</a:t>
              </a:r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42555" y="2833370"/>
            <a:ext cx="4337050" cy="2797810"/>
            <a:chOff x="11911" y="1703"/>
            <a:chExt cx="6830" cy="4406"/>
          </a:xfrm>
        </p:grpSpPr>
        <p:sp>
          <p:nvSpPr>
            <p:cNvPr id="17" name="Text Box 16"/>
            <p:cNvSpPr txBox="1"/>
            <p:nvPr/>
          </p:nvSpPr>
          <p:spPr>
            <a:xfrm>
              <a:off x="12063" y="1703"/>
              <a:ext cx="66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/>
                <a:t>cameras capturing the live image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911" y="2889"/>
              <a:ext cx="666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/>
                <a:t>All 4 images will be transferred to controller</a:t>
              </a:r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2075" y="4657"/>
              <a:ext cx="666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/>
                <a:t>Image stitching will be done in ECU and later panormic image transferred to Infotainment </a:t>
              </a:r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921875" y="3279775"/>
            <a:ext cx="63500" cy="1429385"/>
            <a:chOff x="15654" y="3688"/>
            <a:chExt cx="100" cy="2251"/>
          </a:xfrm>
        </p:grpSpPr>
        <p:cxnSp>
          <p:nvCxnSpPr>
            <p:cNvPr id="18" name="Straight Arrow Connector 17"/>
            <p:cNvCxnSpPr>
              <a:endCxn id="21" idx="0"/>
            </p:cNvCxnSpPr>
            <p:nvPr/>
          </p:nvCxnSpPr>
          <p:spPr>
            <a:xfrm flipH="1">
              <a:off x="15719" y="5225"/>
              <a:ext cx="35" cy="7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5654" y="3688"/>
              <a:ext cx="24" cy="5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27"/>
          <p:cNvSpPr txBox="1"/>
          <p:nvPr/>
        </p:nvSpPr>
        <p:spPr>
          <a:xfrm>
            <a:off x="7526020" y="2004060"/>
            <a:ext cx="454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Procedure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Sensors</a:t>
            </a:r>
            <a:endParaRPr lang="en-US" u="sng"/>
          </a:p>
        </p:txBody>
      </p:sp>
      <p:grpSp>
        <p:nvGrpSpPr>
          <p:cNvPr id="31" name="Group 30"/>
          <p:cNvGrpSpPr/>
          <p:nvPr/>
        </p:nvGrpSpPr>
        <p:grpSpPr>
          <a:xfrm>
            <a:off x="1966595" y="2101215"/>
            <a:ext cx="9721850" cy="4064635"/>
            <a:chOff x="3097" y="3309"/>
            <a:chExt cx="15310" cy="6401"/>
          </a:xfrm>
        </p:grpSpPr>
        <p:grpSp>
          <p:nvGrpSpPr>
            <p:cNvPr id="18" name="Group 17"/>
            <p:cNvGrpSpPr/>
            <p:nvPr/>
          </p:nvGrpSpPr>
          <p:grpSpPr>
            <a:xfrm>
              <a:off x="4318" y="3309"/>
              <a:ext cx="11946" cy="504"/>
              <a:chOff x="5422" y="3310"/>
              <a:chExt cx="11946" cy="504"/>
            </a:xfrm>
          </p:grpSpPr>
          <p:cxnSp>
            <p:nvCxnSpPr>
              <p:cNvPr id="5" name="Curved Connector 4"/>
              <p:cNvCxnSpPr/>
              <p:nvPr/>
            </p:nvCxnSpPr>
            <p:spPr>
              <a:xfrm flipV="1">
                <a:off x="5422" y="3533"/>
                <a:ext cx="11947" cy="23"/>
              </a:xfrm>
              <a:prstGeom prst="curvedConnector3">
                <a:avLst>
                  <a:gd name="adj1" fmla="val 4724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5914" y="3310"/>
                <a:ext cx="564" cy="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8978" y="3310"/>
                <a:ext cx="564" cy="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3285" y="3310"/>
                <a:ext cx="564" cy="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6396" y="3310"/>
                <a:ext cx="564" cy="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1218" y="3322"/>
                <a:ext cx="0" cy="4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Freeform 26"/>
            <p:cNvSpPr/>
            <p:nvPr/>
          </p:nvSpPr>
          <p:spPr>
            <a:xfrm>
              <a:off x="3121" y="4278"/>
              <a:ext cx="15287" cy="2473"/>
            </a:xfrm>
            <a:custGeom>
              <a:avLst/>
              <a:gdLst>
                <a:gd name="connisteX0" fmla="*/ 0 w 9707315"/>
                <a:gd name="connsiteY0" fmla="*/ 332401 h 1570309"/>
                <a:gd name="connisteX1" fmla="*/ 4620260 w 9707315"/>
                <a:gd name="connsiteY1" fmla="*/ 1569381 h 1570309"/>
                <a:gd name="connisteX2" fmla="*/ 9225915 w 9707315"/>
                <a:gd name="connsiteY2" fmla="*/ 153331 h 1570309"/>
                <a:gd name="connisteX3" fmla="*/ 9374505 w 9707315"/>
                <a:gd name="connsiteY3" fmla="*/ 93641 h 157030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9707316" h="1570310">
                  <a:moveTo>
                    <a:pt x="0" y="332402"/>
                  </a:moveTo>
                  <a:cubicBezTo>
                    <a:pt x="831850" y="607992"/>
                    <a:pt x="2774950" y="1604942"/>
                    <a:pt x="4620260" y="1569382"/>
                  </a:cubicBezTo>
                  <a:cubicBezTo>
                    <a:pt x="6465570" y="1533822"/>
                    <a:pt x="8275320" y="448607"/>
                    <a:pt x="9225915" y="153332"/>
                  </a:cubicBezTo>
                  <a:cubicBezTo>
                    <a:pt x="10176510" y="-141943"/>
                    <a:pt x="9436735" y="77132"/>
                    <a:pt x="9374505" y="936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097" y="5059"/>
              <a:ext cx="15093" cy="3570"/>
            </a:xfrm>
            <a:custGeom>
              <a:avLst/>
              <a:gdLst>
                <a:gd name="connisteX0" fmla="*/ 0 w 9584055"/>
                <a:gd name="connsiteY0" fmla="*/ 268605 h 2267008"/>
                <a:gd name="connisteX1" fmla="*/ 4561205 w 9584055"/>
                <a:gd name="connsiteY1" fmla="*/ 2265680 h 2267008"/>
                <a:gd name="connisteX2" fmla="*/ 9584055 w 9584055"/>
                <a:gd name="connsiteY2" fmla="*/ 0 h 226700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584055" h="2267008">
                  <a:moveTo>
                    <a:pt x="0" y="268605"/>
                  </a:moveTo>
                  <a:cubicBezTo>
                    <a:pt x="811530" y="713105"/>
                    <a:pt x="2644140" y="2319655"/>
                    <a:pt x="4561205" y="2265680"/>
                  </a:cubicBezTo>
                  <a:cubicBezTo>
                    <a:pt x="6478270" y="2211705"/>
                    <a:pt x="8670925" y="492760"/>
                    <a:pt x="958405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485" y="7251"/>
              <a:ext cx="52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/>
                <a:t>Range Area</a:t>
              </a:r>
              <a:endParaRPr 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8961" y="9130"/>
              <a:ext cx="36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Range : 1000 mm</a:t>
              </a:r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Techniques used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SDLC </a:t>
            </a:r>
            <a:endParaRPr lang="en-US"/>
          </a:p>
          <a:p>
            <a:r>
              <a:rPr lang="en-US"/>
              <a:t>Agile Testing method</a:t>
            </a:r>
            <a:endParaRPr lang="en-US"/>
          </a:p>
          <a:p>
            <a:r>
              <a:rPr lang="en-US"/>
              <a:t>Black Box Testing</a:t>
            </a:r>
            <a:endParaRPr lang="en-US"/>
          </a:p>
          <a:p>
            <a:r>
              <a:rPr lang="en-US"/>
              <a:t>Functionality check(Actual state/ simulated state)</a:t>
            </a:r>
            <a:endParaRPr lang="en-US"/>
          </a:p>
          <a:p>
            <a:r>
              <a:rPr lang="en-US"/>
              <a:t>CAN IG generator for benchlevel simulation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Test planning and development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Majority tests are being taken from specification provided by customer.</a:t>
            </a:r>
            <a:endParaRPr lang="en-US"/>
          </a:p>
          <a:p>
            <a:r>
              <a:rPr lang="en-US"/>
              <a:t>Simulation of these test cases is being done multiple times at actual condition as well as bench level condition.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Example of simulated test in actual condition</a:t>
            </a:r>
            <a:endParaRPr lang="en-US" u="sng"/>
          </a:p>
        </p:txBody>
      </p:sp>
      <p:sp>
        <p:nvSpPr>
          <p:cNvPr id="4" name="Smiley Face 3"/>
          <p:cNvSpPr/>
          <p:nvPr/>
        </p:nvSpPr>
        <p:spPr>
          <a:xfrm>
            <a:off x="6095365" y="5563870"/>
            <a:ext cx="679450" cy="6032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35090" y="4084955"/>
            <a:ext cx="7620" cy="1478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779905" y="3902075"/>
            <a:ext cx="3365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person/ object coming at 90 degree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80540" y="3571875"/>
            <a:ext cx="336486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6940550" y="5910580"/>
            <a:ext cx="2218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person/object approaching at 0degree</a:t>
            </a:r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1100455" y="3277870"/>
            <a:ext cx="679450" cy="6032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822690" y="4547235"/>
            <a:ext cx="3214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For validation of test case TTC will be calculated.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255260" y="1623060"/>
            <a:ext cx="4444365" cy="2462057"/>
            <a:chOff x="6736" y="2829"/>
            <a:chExt cx="9318" cy="5998"/>
          </a:xfrm>
        </p:grpSpPr>
        <p:sp>
          <p:nvSpPr>
            <p:cNvPr id="25" name="Rectangles 24"/>
            <p:cNvSpPr/>
            <p:nvPr/>
          </p:nvSpPr>
          <p:spPr>
            <a:xfrm>
              <a:off x="7264" y="3557"/>
              <a:ext cx="3379" cy="4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554" y="2829"/>
              <a:ext cx="799" cy="7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554" y="8099"/>
              <a:ext cx="799" cy="7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0362" y="3957"/>
              <a:ext cx="799" cy="7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736" y="3957"/>
              <a:ext cx="799" cy="7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7815" y="5974"/>
              <a:ext cx="2253" cy="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/>
                <a:t>Vehicle </a:t>
              </a:r>
              <a:endParaRPr lang="en-US"/>
            </a:p>
          </p:txBody>
        </p:sp>
        <p:cxnSp>
          <p:nvCxnSpPr>
            <p:cNvPr id="31" name="Straight Arrow Connector 30"/>
            <p:cNvCxnSpPr>
              <a:stCxn id="28" idx="6"/>
            </p:cNvCxnSpPr>
            <p:nvPr/>
          </p:nvCxnSpPr>
          <p:spPr>
            <a:xfrm flipV="1">
              <a:off x="11161" y="3651"/>
              <a:ext cx="2757" cy="6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8402" y="4613"/>
              <a:ext cx="1009" cy="68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2" idx="3"/>
            </p:cNvCxnSpPr>
            <p:nvPr/>
          </p:nvCxnSpPr>
          <p:spPr>
            <a:xfrm>
              <a:off x="9411" y="4954"/>
              <a:ext cx="3920" cy="21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33"/>
            <p:cNvSpPr txBox="1"/>
            <p:nvPr/>
          </p:nvSpPr>
          <p:spPr>
            <a:xfrm>
              <a:off x="13307" y="6890"/>
              <a:ext cx="2747" cy="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controller</a:t>
              </a:r>
              <a:endParaRPr lang="en-US"/>
            </a:p>
          </p:txBody>
        </p:sp>
      </p:grpSp>
      <p:sp>
        <p:nvSpPr>
          <p:cNvPr id="36" name="Text Box 35"/>
          <p:cNvSpPr txBox="1"/>
          <p:nvPr/>
        </p:nvSpPr>
        <p:spPr>
          <a:xfrm>
            <a:off x="8675786" y="1717758"/>
            <a:ext cx="13102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camera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for sensors </a:t>
            </a:r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981835" y="2056130"/>
            <a:ext cx="9707245" cy="5390515"/>
            <a:chOff x="3121" y="3309"/>
            <a:chExt cx="15287" cy="8489"/>
          </a:xfrm>
        </p:grpSpPr>
        <p:grpSp>
          <p:nvGrpSpPr>
            <p:cNvPr id="18" name="Group 17"/>
            <p:cNvGrpSpPr/>
            <p:nvPr/>
          </p:nvGrpSpPr>
          <p:grpSpPr>
            <a:xfrm>
              <a:off x="4318" y="3309"/>
              <a:ext cx="11946" cy="504"/>
              <a:chOff x="5422" y="3310"/>
              <a:chExt cx="11946" cy="504"/>
            </a:xfrm>
          </p:grpSpPr>
          <p:cxnSp>
            <p:nvCxnSpPr>
              <p:cNvPr id="5" name="Curved Connector 4"/>
              <p:cNvCxnSpPr/>
              <p:nvPr/>
            </p:nvCxnSpPr>
            <p:spPr>
              <a:xfrm flipV="1">
                <a:off x="5422" y="3533"/>
                <a:ext cx="11947" cy="23"/>
              </a:xfrm>
              <a:prstGeom prst="curvedConnector3">
                <a:avLst>
                  <a:gd name="adj1" fmla="val 4724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5914" y="3310"/>
                <a:ext cx="564" cy="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8978" y="3310"/>
                <a:ext cx="564" cy="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3285" y="3310"/>
                <a:ext cx="564" cy="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6396" y="3310"/>
                <a:ext cx="564" cy="4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1218" y="3322"/>
                <a:ext cx="0" cy="4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Freeform 26"/>
            <p:cNvSpPr/>
            <p:nvPr/>
          </p:nvSpPr>
          <p:spPr>
            <a:xfrm>
              <a:off x="3121" y="4278"/>
              <a:ext cx="15287" cy="1334"/>
            </a:xfrm>
            <a:custGeom>
              <a:avLst/>
              <a:gdLst>
                <a:gd name="connisteX0" fmla="*/ 0 w 9707315"/>
                <a:gd name="connsiteY0" fmla="*/ 332401 h 1570309"/>
                <a:gd name="connisteX1" fmla="*/ 4620260 w 9707315"/>
                <a:gd name="connsiteY1" fmla="*/ 1569381 h 1570309"/>
                <a:gd name="connisteX2" fmla="*/ 9225915 w 9707315"/>
                <a:gd name="connsiteY2" fmla="*/ 153331 h 1570309"/>
                <a:gd name="connisteX3" fmla="*/ 9374505 w 9707315"/>
                <a:gd name="connsiteY3" fmla="*/ 93641 h 157030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9707316" h="1570310">
                  <a:moveTo>
                    <a:pt x="0" y="332402"/>
                  </a:moveTo>
                  <a:cubicBezTo>
                    <a:pt x="831850" y="607992"/>
                    <a:pt x="2774950" y="1604942"/>
                    <a:pt x="4620260" y="1569382"/>
                  </a:cubicBezTo>
                  <a:cubicBezTo>
                    <a:pt x="6465570" y="1533822"/>
                    <a:pt x="8275320" y="448607"/>
                    <a:pt x="9225915" y="153332"/>
                  </a:cubicBezTo>
                  <a:cubicBezTo>
                    <a:pt x="10176510" y="-141943"/>
                    <a:pt x="9436735" y="77132"/>
                    <a:pt x="9374505" y="936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218" y="6112"/>
              <a:ext cx="15093" cy="3570"/>
            </a:xfrm>
            <a:custGeom>
              <a:avLst/>
              <a:gdLst>
                <a:gd name="connisteX0" fmla="*/ 0 w 9584055"/>
                <a:gd name="connsiteY0" fmla="*/ 268605 h 2267008"/>
                <a:gd name="connisteX1" fmla="*/ 4561205 w 9584055"/>
                <a:gd name="connsiteY1" fmla="*/ 2265680 h 2267008"/>
                <a:gd name="connisteX2" fmla="*/ 9584055 w 9584055"/>
                <a:gd name="connsiteY2" fmla="*/ 0 h 226700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584055" h="2267008">
                  <a:moveTo>
                    <a:pt x="0" y="268605"/>
                  </a:moveTo>
                  <a:cubicBezTo>
                    <a:pt x="811530" y="713105"/>
                    <a:pt x="2644140" y="2319655"/>
                    <a:pt x="4561205" y="2265680"/>
                  </a:cubicBezTo>
                  <a:cubicBezTo>
                    <a:pt x="6478270" y="2211705"/>
                    <a:pt x="8670925" y="492760"/>
                    <a:pt x="958405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485" y="7251"/>
              <a:ext cx="525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/>
                <a:t>500 mm yellow guideline indication with beep beep sound</a:t>
              </a:r>
              <a:endParaRPr 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8961" y="9910"/>
              <a:ext cx="3608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Range : 1000 mm</a:t>
              </a:r>
              <a:endParaRPr lang="en-US"/>
            </a:p>
            <a:p>
              <a:r>
                <a:rPr lang="en-US"/>
                <a:t>green guideline indication with beep sound</a:t>
              </a:r>
              <a:endParaRPr lang="en-US"/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3332480" y="1860550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s1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121910" y="1860550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s2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770495" y="1931670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s3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932670" y="2003425"/>
            <a:ext cx="42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s4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089525" y="2992120"/>
            <a:ext cx="333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Blind Zone</a:t>
            </a:r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66595" y="3203575"/>
            <a:ext cx="9584055" cy="1257935"/>
          </a:xfrm>
          <a:custGeom>
            <a:avLst/>
            <a:gdLst>
              <a:gd name="connisteX0" fmla="*/ 0 w 9584055"/>
              <a:gd name="connsiteY0" fmla="*/ 268605 h 2267008"/>
              <a:gd name="connisteX1" fmla="*/ 4561205 w 9584055"/>
              <a:gd name="connsiteY1" fmla="*/ 2265680 h 2267008"/>
              <a:gd name="connisteX2" fmla="*/ 9584055 w 9584055"/>
              <a:gd name="connsiteY2" fmla="*/ 0 h 22670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584055" h="2267008">
                <a:moveTo>
                  <a:pt x="0" y="268605"/>
                </a:moveTo>
                <a:cubicBezTo>
                  <a:pt x="811530" y="713105"/>
                  <a:pt x="2644140" y="2319655"/>
                  <a:pt x="4561205" y="2265680"/>
                </a:cubicBezTo>
                <a:cubicBezTo>
                  <a:pt x="6478270" y="2211705"/>
                  <a:pt x="8670925" y="492760"/>
                  <a:pt x="958405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774055" y="3648075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red line indication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Tools used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Canoe 1630</a:t>
            </a:r>
            <a:endParaRPr lang="en-US"/>
          </a:p>
          <a:p>
            <a:r>
              <a:rPr lang="en-US"/>
              <a:t>Worked on CAN ,CANdb++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Skills currently working on</a:t>
            </a:r>
            <a:r>
              <a:rPr lang="en-US"/>
              <a:t>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Python</a:t>
            </a:r>
            <a:endParaRPr lang="en-US"/>
          </a:p>
          <a:p>
            <a:r>
              <a:rPr lang="en-US"/>
              <a:t>JIRA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WPS Presentation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worked on:</dc:title>
  <dc:creator/>
  <cp:lastModifiedBy>Brigosha_Guest</cp:lastModifiedBy>
  <cp:revision>3</cp:revision>
  <dcterms:created xsi:type="dcterms:W3CDTF">2022-10-19T05:00:14Z</dcterms:created>
  <dcterms:modified xsi:type="dcterms:W3CDTF">2022-10-19T05:24:02Z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CB7501D60A874429834741FE1209313D</vt:lpwstr>
  </property>
  <property fmtid="{D5CDD505-2E9C-101B-9397-08002B2CF9AE}" pid="3" name="KSOProductBuildVer">
    <vt:lpwstr>1033-11.2.0.11341</vt:lpwstr>
  </property>
</Properties>
</file>