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6" r:id="rId4"/>
    <p:sldId id="259" r:id="rId5"/>
    <p:sldId id="257" r:id="rId6"/>
    <p:sldId id="258" r:id="rId7"/>
    <p:sldId id="260" r:id="rId8"/>
    <p:sldId id="261" r:id="rId9"/>
    <p:sldId id="264" r:id="rId10"/>
    <p:sldId id="262"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lkumarpal370@gmail.com" userId="35df019de8f97045" providerId="LiveId" clId="{CC413F7D-CBAE-4B97-9849-915CCBA657AF}"/>
    <pc:docChg chg="delSld">
      <pc:chgData name="vishalkumarpal370@gmail.com" userId="35df019de8f97045" providerId="LiveId" clId="{CC413F7D-CBAE-4B97-9849-915CCBA657AF}" dt="2022-12-11T15:17:24.398" v="0" actId="47"/>
      <pc:docMkLst>
        <pc:docMk/>
      </pc:docMkLst>
      <pc:sldChg chg="del">
        <pc:chgData name="vishalkumarpal370@gmail.com" userId="35df019de8f97045" providerId="LiveId" clId="{CC413F7D-CBAE-4B97-9849-915CCBA657AF}" dt="2022-12-11T15:17:24.398" v="0" actId="47"/>
        <pc:sldMkLst>
          <pc:docMk/>
          <pc:sldMk cId="1356783876"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E01C9-6F46-3A53-E528-0ABBAF637F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AEEECD3-A055-D6A1-EFCF-19A96A99F5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F200E29-1805-73D5-DA4C-A05CB86E3023}"/>
              </a:ext>
            </a:extLst>
          </p:cNvPr>
          <p:cNvSpPr>
            <a:spLocks noGrp="1"/>
          </p:cNvSpPr>
          <p:nvPr>
            <p:ph type="dt" sz="half" idx="10"/>
          </p:nvPr>
        </p:nvSpPr>
        <p:spPr/>
        <p:txBody>
          <a:bodyPr/>
          <a:lstStyle/>
          <a:p>
            <a:fld id="{785B5F06-A1CB-4E7D-8FFB-519784B6224D}" type="datetimeFigureOut">
              <a:rPr lang="en-IN" smtClean="0"/>
              <a:t>11-12-2022</a:t>
            </a:fld>
            <a:endParaRPr lang="en-IN"/>
          </a:p>
        </p:txBody>
      </p:sp>
      <p:sp>
        <p:nvSpPr>
          <p:cNvPr id="5" name="Footer Placeholder 4">
            <a:extLst>
              <a:ext uri="{FF2B5EF4-FFF2-40B4-BE49-F238E27FC236}">
                <a16:creationId xmlns:a16="http://schemas.microsoft.com/office/drawing/2014/main" id="{0CB6C5E4-D072-8A39-4889-1C4924E8CA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AD1949-427D-F6AA-1FD5-478473FEC174}"/>
              </a:ext>
            </a:extLst>
          </p:cNvPr>
          <p:cNvSpPr>
            <a:spLocks noGrp="1"/>
          </p:cNvSpPr>
          <p:nvPr>
            <p:ph type="sldNum" sz="quarter" idx="12"/>
          </p:nvPr>
        </p:nvSpPr>
        <p:spPr/>
        <p:txBody>
          <a:bodyPr/>
          <a:lstStyle/>
          <a:p>
            <a:fld id="{618408BE-1B97-461E-9845-DD86045AA728}" type="slidenum">
              <a:rPr lang="en-IN" smtClean="0"/>
              <a:t>‹#›</a:t>
            </a:fld>
            <a:endParaRPr lang="en-IN"/>
          </a:p>
        </p:txBody>
      </p:sp>
    </p:spTree>
    <p:extLst>
      <p:ext uri="{BB962C8B-B14F-4D97-AF65-F5344CB8AC3E}">
        <p14:creationId xmlns:p14="http://schemas.microsoft.com/office/powerpoint/2010/main" val="2744838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1B4A0-D033-0A89-E4F7-664A7BC4EFB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C35047-F1B8-CC67-25C7-CF9E973D08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03B151-2E03-3853-9DCA-3DBE5F2F2F16}"/>
              </a:ext>
            </a:extLst>
          </p:cNvPr>
          <p:cNvSpPr>
            <a:spLocks noGrp="1"/>
          </p:cNvSpPr>
          <p:nvPr>
            <p:ph type="dt" sz="half" idx="10"/>
          </p:nvPr>
        </p:nvSpPr>
        <p:spPr/>
        <p:txBody>
          <a:bodyPr/>
          <a:lstStyle/>
          <a:p>
            <a:fld id="{785B5F06-A1CB-4E7D-8FFB-519784B6224D}" type="datetimeFigureOut">
              <a:rPr lang="en-IN" smtClean="0"/>
              <a:t>11-12-2022</a:t>
            </a:fld>
            <a:endParaRPr lang="en-IN"/>
          </a:p>
        </p:txBody>
      </p:sp>
      <p:sp>
        <p:nvSpPr>
          <p:cNvPr id="5" name="Footer Placeholder 4">
            <a:extLst>
              <a:ext uri="{FF2B5EF4-FFF2-40B4-BE49-F238E27FC236}">
                <a16:creationId xmlns:a16="http://schemas.microsoft.com/office/drawing/2014/main" id="{22DEF60B-4153-6F52-15EB-30F40CAA62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75EEFF-DAF4-9E88-CAD8-93102336EEB1}"/>
              </a:ext>
            </a:extLst>
          </p:cNvPr>
          <p:cNvSpPr>
            <a:spLocks noGrp="1"/>
          </p:cNvSpPr>
          <p:nvPr>
            <p:ph type="sldNum" sz="quarter" idx="12"/>
          </p:nvPr>
        </p:nvSpPr>
        <p:spPr/>
        <p:txBody>
          <a:bodyPr/>
          <a:lstStyle/>
          <a:p>
            <a:fld id="{618408BE-1B97-461E-9845-DD86045AA728}" type="slidenum">
              <a:rPr lang="en-IN" smtClean="0"/>
              <a:t>‹#›</a:t>
            </a:fld>
            <a:endParaRPr lang="en-IN"/>
          </a:p>
        </p:txBody>
      </p:sp>
    </p:spTree>
    <p:extLst>
      <p:ext uri="{BB962C8B-B14F-4D97-AF65-F5344CB8AC3E}">
        <p14:creationId xmlns:p14="http://schemas.microsoft.com/office/powerpoint/2010/main" val="3583456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7C86D6-A9FA-9592-D26D-D5BCDDBEBB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E7CE3B-CE55-BC35-3C24-61223137B1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A528F5-1569-EA92-A1BD-C5A949A4904E}"/>
              </a:ext>
            </a:extLst>
          </p:cNvPr>
          <p:cNvSpPr>
            <a:spLocks noGrp="1"/>
          </p:cNvSpPr>
          <p:nvPr>
            <p:ph type="dt" sz="half" idx="10"/>
          </p:nvPr>
        </p:nvSpPr>
        <p:spPr/>
        <p:txBody>
          <a:bodyPr/>
          <a:lstStyle/>
          <a:p>
            <a:fld id="{785B5F06-A1CB-4E7D-8FFB-519784B6224D}" type="datetimeFigureOut">
              <a:rPr lang="en-IN" smtClean="0"/>
              <a:t>11-12-2022</a:t>
            </a:fld>
            <a:endParaRPr lang="en-IN"/>
          </a:p>
        </p:txBody>
      </p:sp>
      <p:sp>
        <p:nvSpPr>
          <p:cNvPr id="5" name="Footer Placeholder 4">
            <a:extLst>
              <a:ext uri="{FF2B5EF4-FFF2-40B4-BE49-F238E27FC236}">
                <a16:creationId xmlns:a16="http://schemas.microsoft.com/office/drawing/2014/main" id="{D1D96A8F-1FD0-90A2-14AD-1957FAAF1C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6B78C3-26E0-F58D-EF5E-ABC95800A3BE}"/>
              </a:ext>
            </a:extLst>
          </p:cNvPr>
          <p:cNvSpPr>
            <a:spLocks noGrp="1"/>
          </p:cNvSpPr>
          <p:nvPr>
            <p:ph type="sldNum" sz="quarter" idx="12"/>
          </p:nvPr>
        </p:nvSpPr>
        <p:spPr/>
        <p:txBody>
          <a:bodyPr/>
          <a:lstStyle/>
          <a:p>
            <a:fld id="{618408BE-1B97-461E-9845-DD86045AA728}" type="slidenum">
              <a:rPr lang="en-IN" smtClean="0"/>
              <a:t>‹#›</a:t>
            </a:fld>
            <a:endParaRPr lang="en-IN"/>
          </a:p>
        </p:txBody>
      </p:sp>
    </p:spTree>
    <p:extLst>
      <p:ext uri="{BB962C8B-B14F-4D97-AF65-F5344CB8AC3E}">
        <p14:creationId xmlns:p14="http://schemas.microsoft.com/office/powerpoint/2010/main" val="2807026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0F74-84EC-F78B-F1D8-498369EC95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B724DA-76FA-92B3-AA7A-9B06410E6E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5274EA-2334-27F8-638A-A669236578E6}"/>
              </a:ext>
            </a:extLst>
          </p:cNvPr>
          <p:cNvSpPr>
            <a:spLocks noGrp="1"/>
          </p:cNvSpPr>
          <p:nvPr>
            <p:ph type="dt" sz="half" idx="10"/>
          </p:nvPr>
        </p:nvSpPr>
        <p:spPr/>
        <p:txBody>
          <a:bodyPr/>
          <a:lstStyle/>
          <a:p>
            <a:fld id="{785B5F06-A1CB-4E7D-8FFB-519784B6224D}" type="datetimeFigureOut">
              <a:rPr lang="en-IN" smtClean="0"/>
              <a:t>11-12-2022</a:t>
            </a:fld>
            <a:endParaRPr lang="en-IN"/>
          </a:p>
        </p:txBody>
      </p:sp>
      <p:sp>
        <p:nvSpPr>
          <p:cNvPr id="5" name="Footer Placeholder 4">
            <a:extLst>
              <a:ext uri="{FF2B5EF4-FFF2-40B4-BE49-F238E27FC236}">
                <a16:creationId xmlns:a16="http://schemas.microsoft.com/office/drawing/2014/main" id="{6760CA5D-8F11-C96E-C53B-5278F19C4C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8C4A04-A8E0-C8F9-57B0-32C96F877E57}"/>
              </a:ext>
            </a:extLst>
          </p:cNvPr>
          <p:cNvSpPr>
            <a:spLocks noGrp="1"/>
          </p:cNvSpPr>
          <p:nvPr>
            <p:ph type="sldNum" sz="quarter" idx="12"/>
          </p:nvPr>
        </p:nvSpPr>
        <p:spPr/>
        <p:txBody>
          <a:bodyPr/>
          <a:lstStyle/>
          <a:p>
            <a:fld id="{618408BE-1B97-461E-9845-DD86045AA728}" type="slidenum">
              <a:rPr lang="en-IN" smtClean="0"/>
              <a:t>‹#›</a:t>
            </a:fld>
            <a:endParaRPr lang="en-IN"/>
          </a:p>
        </p:txBody>
      </p:sp>
    </p:spTree>
    <p:extLst>
      <p:ext uri="{BB962C8B-B14F-4D97-AF65-F5344CB8AC3E}">
        <p14:creationId xmlns:p14="http://schemas.microsoft.com/office/powerpoint/2010/main" val="1548243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86B87-C753-0F2E-DBA3-316768D122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1386A1-9AFD-EC2D-F5C1-428730D31C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56BC2F-F98C-ABB3-F91C-F0E76303B4C3}"/>
              </a:ext>
            </a:extLst>
          </p:cNvPr>
          <p:cNvSpPr>
            <a:spLocks noGrp="1"/>
          </p:cNvSpPr>
          <p:nvPr>
            <p:ph type="dt" sz="half" idx="10"/>
          </p:nvPr>
        </p:nvSpPr>
        <p:spPr/>
        <p:txBody>
          <a:bodyPr/>
          <a:lstStyle/>
          <a:p>
            <a:fld id="{785B5F06-A1CB-4E7D-8FFB-519784B6224D}" type="datetimeFigureOut">
              <a:rPr lang="en-IN" smtClean="0"/>
              <a:t>11-12-2022</a:t>
            </a:fld>
            <a:endParaRPr lang="en-IN"/>
          </a:p>
        </p:txBody>
      </p:sp>
      <p:sp>
        <p:nvSpPr>
          <p:cNvPr id="5" name="Footer Placeholder 4">
            <a:extLst>
              <a:ext uri="{FF2B5EF4-FFF2-40B4-BE49-F238E27FC236}">
                <a16:creationId xmlns:a16="http://schemas.microsoft.com/office/drawing/2014/main" id="{5B2CCE07-0DCA-88D4-D8CF-F7376FCCDD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CF0B42-4FFC-0938-C46D-F6D9BA7853A8}"/>
              </a:ext>
            </a:extLst>
          </p:cNvPr>
          <p:cNvSpPr>
            <a:spLocks noGrp="1"/>
          </p:cNvSpPr>
          <p:nvPr>
            <p:ph type="sldNum" sz="quarter" idx="12"/>
          </p:nvPr>
        </p:nvSpPr>
        <p:spPr/>
        <p:txBody>
          <a:bodyPr/>
          <a:lstStyle/>
          <a:p>
            <a:fld id="{618408BE-1B97-461E-9845-DD86045AA728}" type="slidenum">
              <a:rPr lang="en-IN" smtClean="0"/>
              <a:t>‹#›</a:t>
            </a:fld>
            <a:endParaRPr lang="en-IN"/>
          </a:p>
        </p:txBody>
      </p:sp>
    </p:spTree>
    <p:extLst>
      <p:ext uri="{BB962C8B-B14F-4D97-AF65-F5344CB8AC3E}">
        <p14:creationId xmlns:p14="http://schemas.microsoft.com/office/powerpoint/2010/main" val="2420600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42097-02E7-43E3-C7D1-06032F7889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4AA7F8-54DF-D336-7314-45B6895E4E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4B45FD1-2E86-08FB-AEE0-0F032A9A91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457452F-A8E9-BCC2-FE6D-BC732B7A7BBB}"/>
              </a:ext>
            </a:extLst>
          </p:cNvPr>
          <p:cNvSpPr>
            <a:spLocks noGrp="1"/>
          </p:cNvSpPr>
          <p:nvPr>
            <p:ph type="dt" sz="half" idx="10"/>
          </p:nvPr>
        </p:nvSpPr>
        <p:spPr/>
        <p:txBody>
          <a:bodyPr/>
          <a:lstStyle/>
          <a:p>
            <a:fld id="{785B5F06-A1CB-4E7D-8FFB-519784B6224D}" type="datetimeFigureOut">
              <a:rPr lang="en-IN" smtClean="0"/>
              <a:t>11-12-2022</a:t>
            </a:fld>
            <a:endParaRPr lang="en-IN"/>
          </a:p>
        </p:txBody>
      </p:sp>
      <p:sp>
        <p:nvSpPr>
          <p:cNvPr id="6" name="Footer Placeholder 5">
            <a:extLst>
              <a:ext uri="{FF2B5EF4-FFF2-40B4-BE49-F238E27FC236}">
                <a16:creationId xmlns:a16="http://schemas.microsoft.com/office/drawing/2014/main" id="{87FBFF56-8787-8FF6-BCB4-B25F892A2B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B4FB47-2956-9A39-9083-94A942BFB9C5}"/>
              </a:ext>
            </a:extLst>
          </p:cNvPr>
          <p:cNvSpPr>
            <a:spLocks noGrp="1"/>
          </p:cNvSpPr>
          <p:nvPr>
            <p:ph type="sldNum" sz="quarter" idx="12"/>
          </p:nvPr>
        </p:nvSpPr>
        <p:spPr/>
        <p:txBody>
          <a:bodyPr/>
          <a:lstStyle/>
          <a:p>
            <a:fld id="{618408BE-1B97-461E-9845-DD86045AA728}" type="slidenum">
              <a:rPr lang="en-IN" smtClean="0"/>
              <a:t>‹#›</a:t>
            </a:fld>
            <a:endParaRPr lang="en-IN"/>
          </a:p>
        </p:txBody>
      </p:sp>
    </p:spTree>
    <p:extLst>
      <p:ext uri="{BB962C8B-B14F-4D97-AF65-F5344CB8AC3E}">
        <p14:creationId xmlns:p14="http://schemas.microsoft.com/office/powerpoint/2010/main" val="1807852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91722-F1BE-3547-073E-AA885EFE68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7A52B6-326C-421D-F6C3-0DB7F20F13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7B59E-2315-28DD-90AC-251020D0C8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6C6A6AD-8A8E-7491-A1B0-B6C9577AFC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021A64-2EF8-9F15-2948-12F2BA3E76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8C1A4C-93D7-3E85-960D-2D004C279AD3}"/>
              </a:ext>
            </a:extLst>
          </p:cNvPr>
          <p:cNvSpPr>
            <a:spLocks noGrp="1"/>
          </p:cNvSpPr>
          <p:nvPr>
            <p:ph type="dt" sz="half" idx="10"/>
          </p:nvPr>
        </p:nvSpPr>
        <p:spPr/>
        <p:txBody>
          <a:bodyPr/>
          <a:lstStyle/>
          <a:p>
            <a:fld id="{785B5F06-A1CB-4E7D-8FFB-519784B6224D}" type="datetimeFigureOut">
              <a:rPr lang="en-IN" smtClean="0"/>
              <a:t>11-12-2022</a:t>
            </a:fld>
            <a:endParaRPr lang="en-IN"/>
          </a:p>
        </p:txBody>
      </p:sp>
      <p:sp>
        <p:nvSpPr>
          <p:cNvPr id="8" name="Footer Placeholder 7">
            <a:extLst>
              <a:ext uri="{FF2B5EF4-FFF2-40B4-BE49-F238E27FC236}">
                <a16:creationId xmlns:a16="http://schemas.microsoft.com/office/drawing/2014/main" id="{5A059B24-1C1C-5388-BA7C-CC7D2E0B5F0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6787F64-F3A3-BE5F-1B45-07935B996397}"/>
              </a:ext>
            </a:extLst>
          </p:cNvPr>
          <p:cNvSpPr>
            <a:spLocks noGrp="1"/>
          </p:cNvSpPr>
          <p:nvPr>
            <p:ph type="sldNum" sz="quarter" idx="12"/>
          </p:nvPr>
        </p:nvSpPr>
        <p:spPr/>
        <p:txBody>
          <a:bodyPr/>
          <a:lstStyle/>
          <a:p>
            <a:fld id="{618408BE-1B97-461E-9845-DD86045AA728}" type="slidenum">
              <a:rPr lang="en-IN" smtClean="0"/>
              <a:t>‹#›</a:t>
            </a:fld>
            <a:endParaRPr lang="en-IN"/>
          </a:p>
        </p:txBody>
      </p:sp>
    </p:spTree>
    <p:extLst>
      <p:ext uri="{BB962C8B-B14F-4D97-AF65-F5344CB8AC3E}">
        <p14:creationId xmlns:p14="http://schemas.microsoft.com/office/powerpoint/2010/main" val="806074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1A5D4-CC49-CAF2-C2AE-727955A3F2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00AE616-84FA-8527-82B8-9C92F44E6059}"/>
              </a:ext>
            </a:extLst>
          </p:cNvPr>
          <p:cNvSpPr>
            <a:spLocks noGrp="1"/>
          </p:cNvSpPr>
          <p:nvPr>
            <p:ph type="dt" sz="half" idx="10"/>
          </p:nvPr>
        </p:nvSpPr>
        <p:spPr/>
        <p:txBody>
          <a:bodyPr/>
          <a:lstStyle/>
          <a:p>
            <a:fld id="{785B5F06-A1CB-4E7D-8FFB-519784B6224D}" type="datetimeFigureOut">
              <a:rPr lang="en-IN" smtClean="0"/>
              <a:t>11-12-2022</a:t>
            </a:fld>
            <a:endParaRPr lang="en-IN"/>
          </a:p>
        </p:txBody>
      </p:sp>
      <p:sp>
        <p:nvSpPr>
          <p:cNvPr id="4" name="Footer Placeholder 3">
            <a:extLst>
              <a:ext uri="{FF2B5EF4-FFF2-40B4-BE49-F238E27FC236}">
                <a16:creationId xmlns:a16="http://schemas.microsoft.com/office/drawing/2014/main" id="{18D12503-B189-C806-951F-A60B6FC3D93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934B527-45DF-B93B-45B9-33B70AF2CB75}"/>
              </a:ext>
            </a:extLst>
          </p:cNvPr>
          <p:cNvSpPr>
            <a:spLocks noGrp="1"/>
          </p:cNvSpPr>
          <p:nvPr>
            <p:ph type="sldNum" sz="quarter" idx="12"/>
          </p:nvPr>
        </p:nvSpPr>
        <p:spPr/>
        <p:txBody>
          <a:bodyPr/>
          <a:lstStyle/>
          <a:p>
            <a:fld id="{618408BE-1B97-461E-9845-DD86045AA728}" type="slidenum">
              <a:rPr lang="en-IN" smtClean="0"/>
              <a:t>‹#›</a:t>
            </a:fld>
            <a:endParaRPr lang="en-IN"/>
          </a:p>
        </p:txBody>
      </p:sp>
    </p:spTree>
    <p:extLst>
      <p:ext uri="{BB962C8B-B14F-4D97-AF65-F5344CB8AC3E}">
        <p14:creationId xmlns:p14="http://schemas.microsoft.com/office/powerpoint/2010/main" val="1130952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3E2088-B06E-566D-1A28-F242CD23EC4D}"/>
              </a:ext>
            </a:extLst>
          </p:cNvPr>
          <p:cNvSpPr>
            <a:spLocks noGrp="1"/>
          </p:cNvSpPr>
          <p:nvPr>
            <p:ph type="dt" sz="half" idx="10"/>
          </p:nvPr>
        </p:nvSpPr>
        <p:spPr/>
        <p:txBody>
          <a:bodyPr/>
          <a:lstStyle/>
          <a:p>
            <a:fld id="{785B5F06-A1CB-4E7D-8FFB-519784B6224D}" type="datetimeFigureOut">
              <a:rPr lang="en-IN" smtClean="0"/>
              <a:t>11-12-2022</a:t>
            </a:fld>
            <a:endParaRPr lang="en-IN"/>
          </a:p>
        </p:txBody>
      </p:sp>
      <p:sp>
        <p:nvSpPr>
          <p:cNvPr id="3" name="Footer Placeholder 2">
            <a:extLst>
              <a:ext uri="{FF2B5EF4-FFF2-40B4-BE49-F238E27FC236}">
                <a16:creationId xmlns:a16="http://schemas.microsoft.com/office/drawing/2014/main" id="{B0617315-7010-4B99-F3E7-F81185BDCD9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60DC2D-D119-39B2-4D1D-879CE9A993EB}"/>
              </a:ext>
            </a:extLst>
          </p:cNvPr>
          <p:cNvSpPr>
            <a:spLocks noGrp="1"/>
          </p:cNvSpPr>
          <p:nvPr>
            <p:ph type="sldNum" sz="quarter" idx="12"/>
          </p:nvPr>
        </p:nvSpPr>
        <p:spPr/>
        <p:txBody>
          <a:bodyPr/>
          <a:lstStyle/>
          <a:p>
            <a:fld id="{618408BE-1B97-461E-9845-DD86045AA728}" type="slidenum">
              <a:rPr lang="en-IN" smtClean="0"/>
              <a:t>‹#›</a:t>
            </a:fld>
            <a:endParaRPr lang="en-IN"/>
          </a:p>
        </p:txBody>
      </p:sp>
    </p:spTree>
    <p:extLst>
      <p:ext uri="{BB962C8B-B14F-4D97-AF65-F5344CB8AC3E}">
        <p14:creationId xmlns:p14="http://schemas.microsoft.com/office/powerpoint/2010/main" val="3926227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55FCE-CCDF-CE16-EAA5-350759EC59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A1089E7-6337-BDF3-F524-32CA7DB623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57F807-09C1-7E1A-55FA-4603AA26E5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399197-E974-613A-607E-BD50E01D389A}"/>
              </a:ext>
            </a:extLst>
          </p:cNvPr>
          <p:cNvSpPr>
            <a:spLocks noGrp="1"/>
          </p:cNvSpPr>
          <p:nvPr>
            <p:ph type="dt" sz="half" idx="10"/>
          </p:nvPr>
        </p:nvSpPr>
        <p:spPr/>
        <p:txBody>
          <a:bodyPr/>
          <a:lstStyle/>
          <a:p>
            <a:fld id="{785B5F06-A1CB-4E7D-8FFB-519784B6224D}" type="datetimeFigureOut">
              <a:rPr lang="en-IN" smtClean="0"/>
              <a:t>11-12-2022</a:t>
            </a:fld>
            <a:endParaRPr lang="en-IN"/>
          </a:p>
        </p:txBody>
      </p:sp>
      <p:sp>
        <p:nvSpPr>
          <p:cNvPr id="6" name="Footer Placeholder 5">
            <a:extLst>
              <a:ext uri="{FF2B5EF4-FFF2-40B4-BE49-F238E27FC236}">
                <a16:creationId xmlns:a16="http://schemas.microsoft.com/office/drawing/2014/main" id="{1D5114B3-9CE5-9EF2-273D-1FFECD3D1C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780F7C-C0CC-0FAF-7EEA-4294653DC36C}"/>
              </a:ext>
            </a:extLst>
          </p:cNvPr>
          <p:cNvSpPr>
            <a:spLocks noGrp="1"/>
          </p:cNvSpPr>
          <p:nvPr>
            <p:ph type="sldNum" sz="quarter" idx="12"/>
          </p:nvPr>
        </p:nvSpPr>
        <p:spPr/>
        <p:txBody>
          <a:bodyPr/>
          <a:lstStyle/>
          <a:p>
            <a:fld id="{618408BE-1B97-461E-9845-DD86045AA728}" type="slidenum">
              <a:rPr lang="en-IN" smtClean="0"/>
              <a:t>‹#›</a:t>
            </a:fld>
            <a:endParaRPr lang="en-IN"/>
          </a:p>
        </p:txBody>
      </p:sp>
    </p:spTree>
    <p:extLst>
      <p:ext uri="{BB962C8B-B14F-4D97-AF65-F5344CB8AC3E}">
        <p14:creationId xmlns:p14="http://schemas.microsoft.com/office/powerpoint/2010/main" val="243984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80D8C-7370-A623-4F69-A7B30A4C26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BD0F32C-1B24-CFAB-3486-766AFC86CB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81F239B-6B0F-2984-A824-6BF11DD30A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DEBD3B-7659-28C2-1118-9EBCE7BEE74F}"/>
              </a:ext>
            </a:extLst>
          </p:cNvPr>
          <p:cNvSpPr>
            <a:spLocks noGrp="1"/>
          </p:cNvSpPr>
          <p:nvPr>
            <p:ph type="dt" sz="half" idx="10"/>
          </p:nvPr>
        </p:nvSpPr>
        <p:spPr/>
        <p:txBody>
          <a:bodyPr/>
          <a:lstStyle/>
          <a:p>
            <a:fld id="{785B5F06-A1CB-4E7D-8FFB-519784B6224D}" type="datetimeFigureOut">
              <a:rPr lang="en-IN" smtClean="0"/>
              <a:t>11-12-2022</a:t>
            </a:fld>
            <a:endParaRPr lang="en-IN"/>
          </a:p>
        </p:txBody>
      </p:sp>
      <p:sp>
        <p:nvSpPr>
          <p:cNvPr id="6" name="Footer Placeholder 5">
            <a:extLst>
              <a:ext uri="{FF2B5EF4-FFF2-40B4-BE49-F238E27FC236}">
                <a16:creationId xmlns:a16="http://schemas.microsoft.com/office/drawing/2014/main" id="{F9BC0673-8D4E-E984-918D-D17E16ADD3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83A312-DCF8-EA09-87C9-35151C2D8A22}"/>
              </a:ext>
            </a:extLst>
          </p:cNvPr>
          <p:cNvSpPr>
            <a:spLocks noGrp="1"/>
          </p:cNvSpPr>
          <p:nvPr>
            <p:ph type="sldNum" sz="quarter" idx="12"/>
          </p:nvPr>
        </p:nvSpPr>
        <p:spPr/>
        <p:txBody>
          <a:bodyPr/>
          <a:lstStyle/>
          <a:p>
            <a:fld id="{618408BE-1B97-461E-9845-DD86045AA728}" type="slidenum">
              <a:rPr lang="en-IN" smtClean="0"/>
              <a:t>‹#›</a:t>
            </a:fld>
            <a:endParaRPr lang="en-IN"/>
          </a:p>
        </p:txBody>
      </p:sp>
    </p:spTree>
    <p:extLst>
      <p:ext uri="{BB962C8B-B14F-4D97-AF65-F5344CB8AC3E}">
        <p14:creationId xmlns:p14="http://schemas.microsoft.com/office/powerpoint/2010/main" val="2680036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EDE226-05AF-7A16-AB9E-627D32A3FF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0A1D19-D1EE-0307-00DC-63B164BA4B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624A53-DB72-97D3-870C-94B7016330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5B5F06-A1CB-4E7D-8FFB-519784B6224D}" type="datetimeFigureOut">
              <a:rPr lang="en-IN" smtClean="0"/>
              <a:t>11-12-2022</a:t>
            </a:fld>
            <a:endParaRPr lang="en-IN"/>
          </a:p>
        </p:txBody>
      </p:sp>
      <p:sp>
        <p:nvSpPr>
          <p:cNvPr id="5" name="Footer Placeholder 4">
            <a:extLst>
              <a:ext uri="{FF2B5EF4-FFF2-40B4-BE49-F238E27FC236}">
                <a16:creationId xmlns:a16="http://schemas.microsoft.com/office/drawing/2014/main" id="{B100CC1E-8EDF-3AF2-48E2-8B3F77024A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3C8B7B2-D2BF-BEE5-FAA9-D03A60DB1D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408BE-1B97-461E-9845-DD86045AA728}" type="slidenum">
              <a:rPr lang="en-IN" smtClean="0"/>
              <a:t>‹#›</a:t>
            </a:fld>
            <a:endParaRPr lang="en-IN"/>
          </a:p>
        </p:txBody>
      </p:sp>
    </p:spTree>
    <p:extLst>
      <p:ext uri="{BB962C8B-B14F-4D97-AF65-F5344CB8AC3E}">
        <p14:creationId xmlns:p14="http://schemas.microsoft.com/office/powerpoint/2010/main" val="1381155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5">
            <a:extLst>
              <a:ext uri="{FF2B5EF4-FFF2-40B4-BE49-F238E27FC236}">
                <a16:creationId xmlns:a16="http://schemas.microsoft.com/office/drawing/2014/main" id="{01F1CEA4-5DA0-41E1-A743-4F227AE62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645694"/>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Shape 13">
            <a:extLst>
              <a:ext uri="{FF2B5EF4-FFF2-40B4-BE49-F238E27FC236}">
                <a16:creationId xmlns:a16="http://schemas.microsoft.com/office/drawing/2014/main" id="{07D1A722-B699-4DA0-B7AC-F06CC81A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643383"/>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6" name="Group 15">
            <a:extLst>
              <a:ext uri="{FF2B5EF4-FFF2-40B4-BE49-F238E27FC236}">
                <a16:creationId xmlns:a16="http://schemas.microsoft.com/office/drawing/2014/main" id="{A3C0D298-47AC-4912-8022-B969E5732C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385730"/>
            <a:ext cx="1128382" cy="847206"/>
            <a:chOff x="5307830" y="325570"/>
            <a:chExt cx="1128382" cy="847206"/>
          </a:xfrm>
        </p:grpSpPr>
        <p:sp>
          <p:nvSpPr>
            <p:cNvPr id="17" name="Freeform 5">
              <a:extLst>
                <a:ext uri="{FF2B5EF4-FFF2-40B4-BE49-F238E27FC236}">
                  <a16:creationId xmlns:a16="http://schemas.microsoft.com/office/drawing/2014/main" id="{F8ED9F95-2ADE-4C89-BD97-AF7DB8DB36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1DD52534-E915-42C0-890A-5B19A15B5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0" name="Freeform: Shape 19">
            <a:extLst>
              <a:ext uri="{FF2B5EF4-FFF2-40B4-BE49-F238E27FC236}">
                <a16:creationId xmlns:a16="http://schemas.microsoft.com/office/drawing/2014/main" id="{91E9AE86-E5FF-46E4-BE50-58DD19A224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071858"/>
            <a:ext cx="8109718" cy="4786143"/>
          </a:xfrm>
          <a:custGeom>
            <a:avLst/>
            <a:gdLst>
              <a:gd name="connsiteX0" fmla="*/ 7381313 w 8109718"/>
              <a:gd name="connsiteY0" fmla="*/ 1839459 h 4786143"/>
              <a:gd name="connsiteX1" fmla="*/ 7381313 w 8109718"/>
              <a:gd name="connsiteY1" fmla="*/ 1853646 h 4786143"/>
              <a:gd name="connsiteX2" fmla="*/ 7379359 w 8109718"/>
              <a:gd name="connsiteY2" fmla="*/ 1846552 h 4786143"/>
              <a:gd name="connsiteX3" fmla="*/ 1321854 w 8109718"/>
              <a:gd name="connsiteY3" fmla="*/ 0 h 4786143"/>
              <a:gd name="connsiteX4" fmla="*/ 5365317 w 8109718"/>
              <a:gd name="connsiteY4" fmla="*/ 0 h 4786143"/>
              <a:gd name="connsiteX5" fmla="*/ 5985373 w 8109718"/>
              <a:gd name="connsiteY5" fmla="*/ 365439 h 4786143"/>
              <a:gd name="connsiteX6" fmla="*/ 8011470 w 8109718"/>
              <a:gd name="connsiteY6" fmla="*/ 3854515 h 4786143"/>
              <a:gd name="connsiteX7" fmla="*/ 8011470 w 8109718"/>
              <a:gd name="connsiteY7" fmla="*/ 4567993 h 4786143"/>
              <a:gd name="connsiteX8" fmla="*/ 7904625 w 8109718"/>
              <a:gd name="connsiteY8" fmla="*/ 4751987 h 4786143"/>
              <a:gd name="connsiteX9" fmla="*/ 7884791 w 8109718"/>
              <a:gd name="connsiteY9" fmla="*/ 4786143 h 4786143"/>
              <a:gd name="connsiteX10" fmla="*/ 0 w 8109718"/>
              <a:gd name="connsiteY10" fmla="*/ 4786143 h 4786143"/>
              <a:gd name="connsiteX11" fmla="*/ 0 w 8109718"/>
              <a:gd name="connsiteY11" fmla="*/ 1564110 h 4786143"/>
              <a:gd name="connsiteX12" fmla="*/ 27177 w 8109718"/>
              <a:gd name="connsiteY12" fmla="*/ 1517107 h 4786143"/>
              <a:gd name="connsiteX13" fmla="*/ 693065 w 8109718"/>
              <a:gd name="connsiteY13" fmla="*/ 365439 h 4786143"/>
              <a:gd name="connsiteX14" fmla="*/ 1321854 w 8109718"/>
              <a:gd name="connsiteY14" fmla="*/ 0 h 478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786143">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04625" y="4751987"/>
                </a:cubicBezTo>
                <a:lnTo>
                  <a:pt x="7884791" y="4786143"/>
                </a:lnTo>
                <a:lnTo>
                  <a:pt x="0" y="4786143"/>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4F370D1-221B-3AF8-9C6A-11864DB74B69}"/>
              </a:ext>
            </a:extLst>
          </p:cNvPr>
          <p:cNvSpPr>
            <a:spLocks noGrp="1"/>
          </p:cNvSpPr>
          <p:nvPr>
            <p:ph type="ctrTitle"/>
          </p:nvPr>
        </p:nvSpPr>
        <p:spPr>
          <a:xfrm>
            <a:off x="966430" y="3495470"/>
            <a:ext cx="5386661" cy="2650888"/>
          </a:xfrm>
        </p:spPr>
        <p:txBody>
          <a:bodyPr anchor="ctr">
            <a:normAutofit/>
          </a:bodyPr>
          <a:lstStyle/>
          <a:p>
            <a:pPr algn="l"/>
            <a:r>
              <a:rPr lang="en-IN" sz="5400" b="1">
                <a:solidFill>
                  <a:schemeClr val="bg1"/>
                </a:solidFill>
              </a:rPr>
              <a:t>Business Analyst Assignment</a:t>
            </a:r>
          </a:p>
        </p:txBody>
      </p:sp>
      <p:pic>
        <p:nvPicPr>
          <p:cNvPr id="5" name="Picture 4" descr="Logo&#10;&#10;Description automatically generated">
            <a:extLst>
              <a:ext uri="{FF2B5EF4-FFF2-40B4-BE49-F238E27FC236}">
                <a16:creationId xmlns:a16="http://schemas.microsoft.com/office/drawing/2014/main" id="{AEFB3391-FEF3-084F-6CC4-4E626ECCAB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7569" y="2705024"/>
            <a:ext cx="2493913" cy="2493913"/>
          </a:xfrm>
          <a:prstGeom prst="rect">
            <a:avLst/>
          </a:prstGeom>
        </p:spPr>
      </p:pic>
    </p:spTree>
    <p:extLst>
      <p:ext uri="{BB962C8B-B14F-4D97-AF65-F5344CB8AC3E}">
        <p14:creationId xmlns:p14="http://schemas.microsoft.com/office/powerpoint/2010/main" val="354074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09872-BBDC-5481-E841-4AC1AC8AEE2F}"/>
              </a:ext>
            </a:extLst>
          </p:cNvPr>
          <p:cNvSpPr>
            <a:spLocks noGrp="1"/>
          </p:cNvSpPr>
          <p:nvPr>
            <p:ph type="title"/>
          </p:nvPr>
        </p:nvSpPr>
        <p:spPr>
          <a:xfrm>
            <a:off x="977810" y="266369"/>
            <a:ext cx="10236379" cy="862717"/>
          </a:xfrm>
        </p:spPr>
        <p:txBody>
          <a:bodyPr/>
          <a:lstStyle/>
          <a:p>
            <a:pPr algn="ctr"/>
            <a:r>
              <a:rPr lang="en-IN" b="1" dirty="0"/>
              <a:t>Prediction Of Referrals</a:t>
            </a:r>
          </a:p>
        </p:txBody>
      </p:sp>
      <p:sp>
        <p:nvSpPr>
          <p:cNvPr id="4" name="Text Placeholder 3">
            <a:extLst>
              <a:ext uri="{FF2B5EF4-FFF2-40B4-BE49-F238E27FC236}">
                <a16:creationId xmlns:a16="http://schemas.microsoft.com/office/drawing/2014/main" id="{F6178E38-436B-DE72-CB39-2917F1A27061}"/>
              </a:ext>
            </a:extLst>
          </p:cNvPr>
          <p:cNvSpPr>
            <a:spLocks noGrp="1"/>
          </p:cNvSpPr>
          <p:nvPr>
            <p:ph type="body" sz="half" idx="2"/>
          </p:nvPr>
        </p:nvSpPr>
        <p:spPr>
          <a:xfrm>
            <a:off x="839788" y="2055892"/>
            <a:ext cx="3932237" cy="3811588"/>
          </a:xfrm>
        </p:spPr>
        <p:txBody>
          <a:bodyPr/>
          <a:lstStyle/>
          <a:p>
            <a:pPr marL="285750" indent="-285750">
              <a:buFont typeface="Arial" panose="020B0604020202020204" pitchFamily="34" charset="0"/>
              <a:buChar char="•"/>
            </a:pPr>
            <a:r>
              <a:rPr lang="en-IN" dirty="0"/>
              <a:t>I calculated the referrals per DAU and this gives me the ratio of how many users are coming through referrals from DAU.</a:t>
            </a:r>
          </a:p>
          <a:p>
            <a:pPr marL="285750" indent="-285750">
              <a:buFont typeface="Arial" panose="020B0604020202020204" pitchFamily="34" charset="0"/>
              <a:buChar char="•"/>
            </a:pPr>
            <a:r>
              <a:rPr lang="en-IN" dirty="0"/>
              <a:t>After this I calculated the average and multiplied the number(avg number) with the DAU for dates from 1-NOV to 15-NOV and this will give me an approx. referrals number for these days.</a:t>
            </a:r>
          </a:p>
          <a:p>
            <a:pPr marL="285750" indent="-285750">
              <a:buFont typeface="Arial" panose="020B0604020202020204" pitchFamily="34" charset="0"/>
              <a:buChar char="•"/>
            </a:pPr>
            <a:r>
              <a:rPr lang="en-IN" dirty="0"/>
              <a:t>Here in the line chart we can see the number of referrals for the given date.</a:t>
            </a:r>
          </a:p>
          <a:p>
            <a:endParaRPr lang="en-IN" dirty="0"/>
          </a:p>
        </p:txBody>
      </p:sp>
      <p:pic>
        <p:nvPicPr>
          <p:cNvPr id="6" name="Picture 5">
            <a:extLst>
              <a:ext uri="{FF2B5EF4-FFF2-40B4-BE49-F238E27FC236}">
                <a16:creationId xmlns:a16="http://schemas.microsoft.com/office/drawing/2014/main" id="{424B0DA5-485A-0C46-3098-FFC88D65FDA4}"/>
              </a:ext>
            </a:extLst>
          </p:cNvPr>
          <p:cNvPicPr>
            <a:picLocks noChangeAspect="1"/>
          </p:cNvPicPr>
          <p:nvPr/>
        </p:nvPicPr>
        <p:blipFill>
          <a:blip r:embed="rId2"/>
          <a:stretch>
            <a:fillRect/>
          </a:stretch>
        </p:blipFill>
        <p:spPr>
          <a:xfrm>
            <a:off x="4913905" y="2110626"/>
            <a:ext cx="6869927" cy="2962306"/>
          </a:xfrm>
          <a:prstGeom prst="rect">
            <a:avLst/>
          </a:prstGeom>
        </p:spPr>
      </p:pic>
      <p:pic>
        <p:nvPicPr>
          <p:cNvPr id="7" name="Picture 6" descr="Logo&#10;&#10;Description automatically generated">
            <a:extLst>
              <a:ext uri="{FF2B5EF4-FFF2-40B4-BE49-F238E27FC236}">
                <a16:creationId xmlns:a16="http://schemas.microsoft.com/office/drawing/2014/main" id="{CE105352-20AA-C5F9-AA66-67E989C00E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377" y="5585791"/>
            <a:ext cx="1211649" cy="1097280"/>
          </a:xfrm>
          <a:prstGeom prst="rect">
            <a:avLst/>
          </a:prstGeom>
        </p:spPr>
      </p:pic>
    </p:spTree>
    <p:extLst>
      <p:ext uri="{BB962C8B-B14F-4D97-AF65-F5344CB8AC3E}">
        <p14:creationId xmlns:p14="http://schemas.microsoft.com/office/powerpoint/2010/main" val="3266292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F5C5B6-1A8E-7F1E-C341-F733637C13E5}"/>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dirty="0">
                <a:solidFill>
                  <a:schemeClr val="bg1"/>
                </a:solidFill>
                <a:latin typeface="+mj-lt"/>
                <a:ea typeface="+mj-ea"/>
                <a:cs typeface="+mj-cs"/>
              </a:rPr>
              <a:t>Q4. Anomaly</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picture containing icon&#10;&#10;Description automatically generated">
            <a:extLst>
              <a:ext uri="{FF2B5EF4-FFF2-40B4-BE49-F238E27FC236}">
                <a16:creationId xmlns:a16="http://schemas.microsoft.com/office/drawing/2014/main" id="{3C560726-C719-99BF-982B-D671E5823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236" y="2427541"/>
            <a:ext cx="10602428" cy="3997637"/>
          </a:xfrm>
          <a:prstGeom prst="rect">
            <a:avLst/>
          </a:prstGeom>
        </p:spPr>
      </p:pic>
    </p:spTree>
    <p:extLst>
      <p:ext uri="{BB962C8B-B14F-4D97-AF65-F5344CB8AC3E}">
        <p14:creationId xmlns:p14="http://schemas.microsoft.com/office/powerpoint/2010/main" val="878860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F39AC-696E-979A-5E46-593238B81313}"/>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dirty="0">
                <a:solidFill>
                  <a:schemeClr val="bg1"/>
                </a:solidFill>
                <a:latin typeface="+mj-lt"/>
                <a:ea typeface="+mj-ea"/>
                <a:cs typeface="+mj-cs"/>
              </a:rPr>
              <a:t>Q1. Customer Lifetime Value</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picture containing icon&#10;&#10;Description automatically generated">
            <a:extLst>
              <a:ext uri="{FF2B5EF4-FFF2-40B4-BE49-F238E27FC236}">
                <a16:creationId xmlns:a16="http://schemas.microsoft.com/office/drawing/2014/main" id="{A2A20152-55FA-0425-FFD8-4A2127B5B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236" y="2427541"/>
            <a:ext cx="10602428" cy="3997637"/>
          </a:xfrm>
          <a:prstGeom prst="rect">
            <a:avLst/>
          </a:prstGeom>
        </p:spPr>
      </p:pic>
    </p:spTree>
    <p:extLst>
      <p:ext uri="{BB962C8B-B14F-4D97-AF65-F5344CB8AC3E}">
        <p14:creationId xmlns:p14="http://schemas.microsoft.com/office/powerpoint/2010/main" val="1814337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4DAB-8E2E-F3A4-FFBF-5FC9E70A0A3C}"/>
              </a:ext>
            </a:extLst>
          </p:cNvPr>
          <p:cNvSpPr>
            <a:spLocks noGrp="1"/>
          </p:cNvSpPr>
          <p:nvPr>
            <p:ph type="title"/>
          </p:nvPr>
        </p:nvSpPr>
        <p:spPr>
          <a:xfrm>
            <a:off x="838200" y="223519"/>
            <a:ext cx="10515600" cy="915035"/>
          </a:xfrm>
        </p:spPr>
        <p:txBody>
          <a:bodyPr/>
          <a:lstStyle/>
          <a:p>
            <a:pPr algn="ctr"/>
            <a:r>
              <a:rPr lang="en-IN" b="1" dirty="0"/>
              <a:t>Customer Lifetime Value</a:t>
            </a:r>
          </a:p>
        </p:txBody>
      </p:sp>
      <p:sp>
        <p:nvSpPr>
          <p:cNvPr id="3" name="Content Placeholder 2">
            <a:extLst>
              <a:ext uri="{FF2B5EF4-FFF2-40B4-BE49-F238E27FC236}">
                <a16:creationId xmlns:a16="http://schemas.microsoft.com/office/drawing/2014/main" id="{C3200C61-CFBC-3CF5-61B8-6F79563F36E7}"/>
              </a:ext>
            </a:extLst>
          </p:cNvPr>
          <p:cNvSpPr>
            <a:spLocks noGrp="1"/>
          </p:cNvSpPr>
          <p:nvPr>
            <p:ph idx="1"/>
          </p:nvPr>
        </p:nvSpPr>
        <p:spPr>
          <a:xfrm>
            <a:off x="353171" y="1706355"/>
            <a:ext cx="6198704" cy="3613067"/>
          </a:xfrm>
        </p:spPr>
        <p:txBody>
          <a:bodyPr>
            <a:normAutofit fontScale="62500" lnSpcReduction="20000"/>
          </a:bodyPr>
          <a:lstStyle/>
          <a:p>
            <a:r>
              <a:rPr lang="en-US" dirty="0"/>
              <a:t>First calculate the amount earned by the company on month basis.</a:t>
            </a:r>
          </a:p>
          <a:p>
            <a:r>
              <a:rPr lang="en-US" dirty="0"/>
              <a:t>Then I take average of that to get a sense of how much a customer typically </a:t>
            </a:r>
          </a:p>
          <a:p>
            <a:r>
              <a:rPr lang="en-US" dirty="0"/>
              <a:t>pay. Then I calculated the average customer lifespan. This will happen by</a:t>
            </a:r>
          </a:p>
          <a:p>
            <a:r>
              <a:rPr lang="en-US" dirty="0"/>
              <a:t>taking the maximum and minimum date of users to get the lifespan data. </a:t>
            </a:r>
          </a:p>
          <a:p>
            <a:r>
              <a:rPr lang="en-US" dirty="0"/>
              <a:t>Then I calculated the difference between times in days, divided by 30 to get month number of months. </a:t>
            </a:r>
          </a:p>
          <a:p>
            <a:r>
              <a:rPr lang="en-US" dirty="0"/>
              <a:t>Finally, I can take the average of that to get the average lifespan for a customer. </a:t>
            </a:r>
          </a:p>
          <a:p>
            <a:r>
              <a:rPr lang="en-US" dirty="0"/>
              <a:t>Now I have my ACV and ACL, I divided them to get my overall LTV for the business</a:t>
            </a:r>
            <a:endParaRPr lang="en-IN" dirty="0"/>
          </a:p>
        </p:txBody>
      </p:sp>
      <p:pic>
        <p:nvPicPr>
          <p:cNvPr id="4" name="Picture 3" descr="Logo&#10;&#10;Description automatically generated">
            <a:extLst>
              <a:ext uri="{FF2B5EF4-FFF2-40B4-BE49-F238E27FC236}">
                <a16:creationId xmlns:a16="http://schemas.microsoft.com/office/drawing/2014/main" id="{1232746E-A6D6-98FE-5E9C-E17C9890D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377" y="5585791"/>
            <a:ext cx="1211649" cy="1097280"/>
          </a:xfrm>
          <a:prstGeom prst="rect">
            <a:avLst/>
          </a:prstGeom>
        </p:spPr>
      </p:pic>
    </p:spTree>
    <p:extLst>
      <p:ext uri="{BB962C8B-B14F-4D97-AF65-F5344CB8AC3E}">
        <p14:creationId xmlns:p14="http://schemas.microsoft.com/office/powerpoint/2010/main" val="618181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31C4F8-746A-6C2D-417A-E86DC951954C}"/>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b="1" kern="1200">
                <a:solidFill>
                  <a:schemeClr val="bg1"/>
                </a:solidFill>
                <a:latin typeface="+mj-lt"/>
                <a:ea typeface="+mj-ea"/>
                <a:cs typeface="+mj-cs"/>
              </a:rPr>
              <a:t>Q2. Sikka Vs Sikka Pro</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picture containing icon&#10;&#10;Description automatically generated">
            <a:extLst>
              <a:ext uri="{FF2B5EF4-FFF2-40B4-BE49-F238E27FC236}">
                <a16:creationId xmlns:a16="http://schemas.microsoft.com/office/drawing/2014/main" id="{3CC9853B-AC43-1D7B-068C-19B560B6DD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786" y="2438096"/>
            <a:ext cx="10602428" cy="3997637"/>
          </a:xfrm>
          <a:prstGeom prst="rect">
            <a:avLst/>
          </a:prstGeom>
        </p:spPr>
      </p:pic>
    </p:spTree>
    <p:extLst>
      <p:ext uri="{BB962C8B-B14F-4D97-AF65-F5344CB8AC3E}">
        <p14:creationId xmlns:p14="http://schemas.microsoft.com/office/powerpoint/2010/main" val="3176810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398BD-ACDF-C847-0F82-E4C26ABF9115}"/>
              </a:ext>
            </a:extLst>
          </p:cNvPr>
          <p:cNvSpPr>
            <a:spLocks noGrp="1"/>
          </p:cNvSpPr>
          <p:nvPr>
            <p:ph type="title"/>
          </p:nvPr>
        </p:nvSpPr>
        <p:spPr>
          <a:xfrm>
            <a:off x="1077202" y="174929"/>
            <a:ext cx="10037596" cy="985962"/>
          </a:xfrm>
        </p:spPr>
        <p:txBody>
          <a:bodyPr/>
          <a:lstStyle/>
          <a:p>
            <a:pPr algn="ctr"/>
            <a:r>
              <a:rPr lang="en-IN" dirty="0"/>
              <a:t>     </a:t>
            </a:r>
            <a:r>
              <a:rPr lang="en-IN" b="1" dirty="0"/>
              <a:t>Offer Initiation By Users</a:t>
            </a:r>
          </a:p>
        </p:txBody>
      </p:sp>
      <p:pic>
        <p:nvPicPr>
          <p:cNvPr id="8" name="Content Placeholder 7">
            <a:extLst>
              <a:ext uri="{FF2B5EF4-FFF2-40B4-BE49-F238E27FC236}">
                <a16:creationId xmlns:a16="http://schemas.microsoft.com/office/drawing/2014/main" id="{7CB40A66-C209-EF2D-B2BE-EAAE960FF6A0}"/>
              </a:ext>
            </a:extLst>
          </p:cNvPr>
          <p:cNvPicPr>
            <a:picLocks noGrp="1" noChangeAspect="1"/>
          </p:cNvPicPr>
          <p:nvPr>
            <p:ph type="pic" idx="1"/>
          </p:nvPr>
        </p:nvPicPr>
        <p:blipFill rotWithShape="1">
          <a:blip r:embed="rId2"/>
          <a:srcRect l="7748" r="7748"/>
          <a:stretch/>
        </p:blipFill>
        <p:spPr>
          <a:xfrm>
            <a:off x="8083301" y="2488758"/>
            <a:ext cx="3268911" cy="2871360"/>
          </a:xfrm>
        </p:spPr>
      </p:pic>
      <p:sp>
        <p:nvSpPr>
          <p:cNvPr id="9" name="Text Placeholder 8">
            <a:extLst>
              <a:ext uri="{FF2B5EF4-FFF2-40B4-BE49-F238E27FC236}">
                <a16:creationId xmlns:a16="http://schemas.microsoft.com/office/drawing/2014/main" id="{EA900643-102C-FCCB-6A37-986E41C0F6FA}"/>
              </a:ext>
            </a:extLst>
          </p:cNvPr>
          <p:cNvSpPr>
            <a:spLocks noGrp="1"/>
          </p:cNvSpPr>
          <p:nvPr>
            <p:ph type="body" sz="half" idx="2"/>
          </p:nvPr>
        </p:nvSpPr>
        <p:spPr/>
        <p:txBody>
          <a:bodyPr/>
          <a:lstStyle/>
          <a:p>
            <a:pPr marL="285750" indent="-285750">
              <a:buFont typeface="Arial" panose="020B0604020202020204" pitchFamily="34" charset="0"/>
              <a:buChar char="•"/>
            </a:pPr>
            <a:r>
              <a:rPr lang="en-IN" dirty="0"/>
              <a:t>I have calculated the number of users with respect to the app they are using.</a:t>
            </a:r>
          </a:p>
          <a:p>
            <a:pPr marL="285750" indent="-285750">
              <a:buFont typeface="Arial" panose="020B0604020202020204" pitchFamily="34" charset="0"/>
              <a:buChar char="•"/>
            </a:pPr>
            <a:r>
              <a:rPr lang="en-IN" dirty="0"/>
              <a:t>From here we can see that we have a difference of 25 users between the sikka and sikka pro app.</a:t>
            </a:r>
          </a:p>
          <a:p>
            <a:pPr marL="285750" indent="-285750">
              <a:buFont typeface="Arial" panose="020B0604020202020204" pitchFamily="34" charset="0"/>
              <a:buChar char="•"/>
            </a:pPr>
            <a:r>
              <a:rPr lang="en-IN" dirty="0"/>
              <a:t>This data gives us an overview that people are installing sikka more than sikka pro.</a:t>
            </a:r>
          </a:p>
          <a:p>
            <a:endParaRPr lang="en-IN" dirty="0"/>
          </a:p>
        </p:txBody>
      </p:sp>
      <p:pic>
        <p:nvPicPr>
          <p:cNvPr id="11" name="Picture 10" descr="Logo&#10;&#10;Description automatically generated">
            <a:extLst>
              <a:ext uri="{FF2B5EF4-FFF2-40B4-BE49-F238E27FC236}">
                <a16:creationId xmlns:a16="http://schemas.microsoft.com/office/drawing/2014/main" id="{A7E46B87-671C-BE5C-5D50-B63A134B7B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377" y="5585791"/>
            <a:ext cx="1211649" cy="1097280"/>
          </a:xfrm>
          <a:prstGeom prst="rect">
            <a:avLst/>
          </a:prstGeom>
        </p:spPr>
      </p:pic>
    </p:spTree>
    <p:extLst>
      <p:ext uri="{BB962C8B-B14F-4D97-AF65-F5344CB8AC3E}">
        <p14:creationId xmlns:p14="http://schemas.microsoft.com/office/powerpoint/2010/main" val="3538828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BA3A7-DCDF-BBE4-6BCA-F917F677E074}"/>
              </a:ext>
            </a:extLst>
          </p:cNvPr>
          <p:cNvSpPr>
            <a:spLocks noGrp="1"/>
          </p:cNvSpPr>
          <p:nvPr>
            <p:ph type="title"/>
          </p:nvPr>
        </p:nvSpPr>
        <p:spPr>
          <a:xfrm>
            <a:off x="1232252" y="242514"/>
            <a:ext cx="9727495" cy="807057"/>
          </a:xfrm>
        </p:spPr>
        <p:txBody>
          <a:bodyPr/>
          <a:lstStyle/>
          <a:p>
            <a:pPr algn="ctr"/>
            <a:r>
              <a:rPr lang="en-IN" b="1" dirty="0"/>
              <a:t>Offer Completion By Users</a:t>
            </a:r>
          </a:p>
        </p:txBody>
      </p:sp>
      <p:pic>
        <p:nvPicPr>
          <p:cNvPr id="6" name="Picture Placeholder 5">
            <a:extLst>
              <a:ext uri="{FF2B5EF4-FFF2-40B4-BE49-F238E27FC236}">
                <a16:creationId xmlns:a16="http://schemas.microsoft.com/office/drawing/2014/main" id="{61B92B3C-2BAA-F13D-B9D4-9337AEEE84C6}"/>
              </a:ext>
            </a:extLst>
          </p:cNvPr>
          <p:cNvPicPr>
            <a:picLocks noGrp="1" noChangeAspect="1"/>
          </p:cNvPicPr>
          <p:nvPr>
            <p:ph type="pic" idx="1"/>
          </p:nvPr>
        </p:nvPicPr>
        <p:blipFill rotWithShape="1">
          <a:blip r:embed="rId2"/>
          <a:srcRect l="12642" r="12642"/>
          <a:stretch/>
        </p:blipFill>
        <p:spPr>
          <a:xfrm>
            <a:off x="7704813" y="2735249"/>
            <a:ext cx="3932237" cy="3006518"/>
          </a:xfrm>
        </p:spPr>
      </p:pic>
      <p:sp>
        <p:nvSpPr>
          <p:cNvPr id="4" name="Text Placeholder 3">
            <a:extLst>
              <a:ext uri="{FF2B5EF4-FFF2-40B4-BE49-F238E27FC236}">
                <a16:creationId xmlns:a16="http://schemas.microsoft.com/office/drawing/2014/main" id="{7BDD8806-6AC2-2AA5-917B-283B5E5A171E}"/>
              </a:ext>
            </a:extLst>
          </p:cNvPr>
          <p:cNvSpPr>
            <a:spLocks noGrp="1"/>
          </p:cNvSpPr>
          <p:nvPr>
            <p:ph type="body" sz="half" idx="2"/>
          </p:nvPr>
        </p:nvSpPr>
        <p:spPr>
          <a:xfrm>
            <a:off x="839788" y="2057400"/>
            <a:ext cx="3932237" cy="1981863"/>
          </a:xfrm>
        </p:spPr>
        <p:txBody>
          <a:bodyPr/>
          <a:lstStyle/>
          <a:p>
            <a:pPr marL="285750" indent="-285750">
              <a:buFont typeface="Arial" panose="020B0604020202020204" pitchFamily="34" charset="0"/>
              <a:buChar char="•"/>
            </a:pPr>
            <a:r>
              <a:rPr lang="en-IN" dirty="0"/>
              <a:t>I have selected the users who have status saying that there process has been completed.</a:t>
            </a:r>
          </a:p>
          <a:p>
            <a:pPr marL="285750" indent="-285750">
              <a:buFont typeface="Arial" panose="020B0604020202020204" pitchFamily="34" charset="0"/>
              <a:buChar char="•"/>
            </a:pPr>
            <a:r>
              <a:rPr lang="en-IN" dirty="0"/>
              <a:t>And from here we can see that sikka pro have more users who have completed there offer.</a:t>
            </a:r>
          </a:p>
          <a:p>
            <a:endParaRPr lang="en-IN" dirty="0"/>
          </a:p>
        </p:txBody>
      </p:sp>
      <p:pic>
        <p:nvPicPr>
          <p:cNvPr id="7" name="Picture 6" descr="Logo&#10;&#10;Description automatically generated">
            <a:extLst>
              <a:ext uri="{FF2B5EF4-FFF2-40B4-BE49-F238E27FC236}">
                <a16:creationId xmlns:a16="http://schemas.microsoft.com/office/drawing/2014/main" id="{CF64E7E6-32A6-C185-A0A4-2C4F7511EC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377" y="5585791"/>
            <a:ext cx="1211649" cy="1097280"/>
          </a:xfrm>
          <a:prstGeom prst="rect">
            <a:avLst/>
          </a:prstGeom>
        </p:spPr>
      </p:pic>
    </p:spTree>
    <p:extLst>
      <p:ext uri="{BB962C8B-B14F-4D97-AF65-F5344CB8AC3E}">
        <p14:creationId xmlns:p14="http://schemas.microsoft.com/office/powerpoint/2010/main" val="1610984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A08E3-510E-5A1C-8D9F-5FF143ED70AF}"/>
              </a:ext>
            </a:extLst>
          </p:cNvPr>
          <p:cNvSpPr>
            <a:spLocks noGrp="1"/>
          </p:cNvSpPr>
          <p:nvPr>
            <p:ph type="title"/>
          </p:nvPr>
        </p:nvSpPr>
        <p:spPr>
          <a:xfrm>
            <a:off x="1435010" y="226612"/>
            <a:ext cx="9321979" cy="663934"/>
          </a:xfrm>
        </p:spPr>
        <p:txBody>
          <a:bodyPr/>
          <a:lstStyle/>
          <a:p>
            <a:pPr algn="ctr"/>
            <a:r>
              <a:rPr lang="en-IN" b="1" dirty="0"/>
              <a:t>Rewards Earned By Users</a:t>
            </a:r>
          </a:p>
        </p:txBody>
      </p:sp>
      <p:sp>
        <p:nvSpPr>
          <p:cNvPr id="4" name="Text Placeholder 3">
            <a:extLst>
              <a:ext uri="{FF2B5EF4-FFF2-40B4-BE49-F238E27FC236}">
                <a16:creationId xmlns:a16="http://schemas.microsoft.com/office/drawing/2014/main" id="{2AD79A78-95A9-020D-75CC-43D76B379816}"/>
              </a:ext>
            </a:extLst>
          </p:cNvPr>
          <p:cNvSpPr>
            <a:spLocks noGrp="1"/>
          </p:cNvSpPr>
          <p:nvPr>
            <p:ph type="body" sz="half" idx="2"/>
          </p:nvPr>
        </p:nvSpPr>
        <p:spPr/>
        <p:txBody>
          <a:bodyPr/>
          <a:lstStyle/>
          <a:p>
            <a:pPr marL="285750" indent="-285750">
              <a:buFont typeface="Arial" panose="020B0604020202020204" pitchFamily="34" charset="0"/>
              <a:buChar char="•"/>
            </a:pPr>
            <a:r>
              <a:rPr lang="en-IN" dirty="0"/>
              <a:t>I have calculated the sum/total amount or rewards users have earned in each app.</a:t>
            </a:r>
          </a:p>
          <a:p>
            <a:pPr marL="285750" indent="-285750">
              <a:buFont typeface="Arial" panose="020B0604020202020204" pitchFamily="34" charset="0"/>
              <a:buChar char="•"/>
            </a:pPr>
            <a:r>
              <a:rPr lang="en-IN" dirty="0"/>
              <a:t>And from the given bar chart we can see that sikka pro users have earned more rewards w.r.t sikka users</a:t>
            </a:r>
          </a:p>
        </p:txBody>
      </p:sp>
      <p:pic>
        <p:nvPicPr>
          <p:cNvPr id="10" name="Picture 9">
            <a:extLst>
              <a:ext uri="{FF2B5EF4-FFF2-40B4-BE49-F238E27FC236}">
                <a16:creationId xmlns:a16="http://schemas.microsoft.com/office/drawing/2014/main" id="{C864A6C8-FAEF-70A1-6F6A-C289A1E570DF}"/>
              </a:ext>
            </a:extLst>
          </p:cNvPr>
          <p:cNvPicPr>
            <a:picLocks noChangeAspect="1"/>
          </p:cNvPicPr>
          <p:nvPr/>
        </p:nvPicPr>
        <p:blipFill>
          <a:blip r:embed="rId2"/>
          <a:stretch>
            <a:fillRect/>
          </a:stretch>
        </p:blipFill>
        <p:spPr>
          <a:xfrm>
            <a:off x="6714196" y="2682923"/>
            <a:ext cx="5105842" cy="2560542"/>
          </a:xfrm>
          <a:prstGeom prst="rect">
            <a:avLst/>
          </a:prstGeom>
        </p:spPr>
      </p:pic>
      <p:pic>
        <p:nvPicPr>
          <p:cNvPr id="11" name="Picture 10" descr="Logo&#10;&#10;Description automatically generated">
            <a:extLst>
              <a:ext uri="{FF2B5EF4-FFF2-40B4-BE49-F238E27FC236}">
                <a16:creationId xmlns:a16="http://schemas.microsoft.com/office/drawing/2014/main" id="{9A5098E6-7115-7050-8EAB-3C917A3AF1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377" y="5585791"/>
            <a:ext cx="1211649" cy="1097280"/>
          </a:xfrm>
          <a:prstGeom prst="rect">
            <a:avLst/>
          </a:prstGeom>
        </p:spPr>
      </p:pic>
    </p:spTree>
    <p:extLst>
      <p:ext uri="{BB962C8B-B14F-4D97-AF65-F5344CB8AC3E}">
        <p14:creationId xmlns:p14="http://schemas.microsoft.com/office/powerpoint/2010/main" val="1637226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306AE-C2DD-7330-FFC9-141365ECD3BA}"/>
              </a:ext>
            </a:extLst>
          </p:cNvPr>
          <p:cNvSpPr>
            <a:spLocks noGrp="1"/>
          </p:cNvSpPr>
          <p:nvPr>
            <p:ph type="title"/>
          </p:nvPr>
        </p:nvSpPr>
        <p:spPr>
          <a:xfrm>
            <a:off x="1299838" y="266368"/>
            <a:ext cx="9592323" cy="531812"/>
          </a:xfrm>
        </p:spPr>
        <p:txBody>
          <a:bodyPr/>
          <a:lstStyle/>
          <a:p>
            <a:pPr algn="ctr"/>
            <a:r>
              <a:rPr lang="en-IN" b="1" dirty="0"/>
              <a:t>Revenue Generated</a:t>
            </a:r>
          </a:p>
        </p:txBody>
      </p:sp>
      <p:sp>
        <p:nvSpPr>
          <p:cNvPr id="4" name="Text Placeholder 3">
            <a:extLst>
              <a:ext uri="{FF2B5EF4-FFF2-40B4-BE49-F238E27FC236}">
                <a16:creationId xmlns:a16="http://schemas.microsoft.com/office/drawing/2014/main" id="{69763A26-DF41-5517-8148-63060E81BD41}"/>
              </a:ext>
            </a:extLst>
          </p:cNvPr>
          <p:cNvSpPr>
            <a:spLocks noGrp="1"/>
          </p:cNvSpPr>
          <p:nvPr>
            <p:ph type="body" sz="half" idx="2"/>
          </p:nvPr>
        </p:nvSpPr>
        <p:spPr>
          <a:xfrm>
            <a:off x="839789" y="1580322"/>
            <a:ext cx="3932237" cy="3811588"/>
          </a:xfrm>
        </p:spPr>
        <p:txBody>
          <a:bodyPr/>
          <a:lstStyle/>
          <a:p>
            <a:pPr marL="285750" indent="-285750">
              <a:buFont typeface="Arial" panose="020B0604020202020204" pitchFamily="34" charset="0"/>
              <a:buChar char="•"/>
            </a:pPr>
            <a:r>
              <a:rPr lang="en-IN" dirty="0"/>
              <a:t>I have calculated the total revenue apps have been generated through the users.</a:t>
            </a:r>
          </a:p>
          <a:p>
            <a:pPr marL="285750" indent="-285750">
              <a:buFont typeface="Arial" panose="020B0604020202020204" pitchFamily="34" charset="0"/>
              <a:buChar char="•"/>
            </a:pPr>
            <a:r>
              <a:rPr lang="en-IN" dirty="0"/>
              <a:t>And from here we can see that sikka pro have made more revenue w.r.t sikka users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From all the data and KPIs present we can see that </a:t>
            </a:r>
            <a:r>
              <a:rPr lang="en-IN" dirty="0" err="1"/>
              <a:t>inspite</a:t>
            </a:r>
            <a:r>
              <a:rPr lang="en-IN" dirty="0"/>
              <a:t> of sikka having more users sikka pro has performed pretty well. It has given more rewards to the users which will make it more likeable in users in upcoming time and also Sikka pro has generated more revenue so it will be profitable for the company too.</a:t>
            </a:r>
          </a:p>
        </p:txBody>
      </p:sp>
      <p:pic>
        <p:nvPicPr>
          <p:cNvPr id="8" name="Picture 7">
            <a:extLst>
              <a:ext uri="{FF2B5EF4-FFF2-40B4-BE49-F238E27FC236}">
                <a16:creationId xmlns:a16="http://schemas.microsoft.com/office/drawing/2014/main" id="{0C921D9B-37A4-96A6-CC77-071B368B29CB}"/>
              </a:ext>
            </a:extLst>
          </p:cNvPr>
          <p:cNvPicPr>
            <a:picLocks noChangeAspect="1"/>
          </p:cNvPicPr>
          <p:nvPr/>
        </p:nvPicPr>
        <p:blipFill>
          <a:blip r:embed="rId2"/>
          <a:stretch>
            <a:fillRect/>
          </a:stretch>
        </p:blipFill>
        <p:spPr>
          <a:xfrm>
            <a:off x="6416702" y="1907040"/>
            <a:ext cx="4935509" cy="2291249"/>
          </a:xfrm>
          <a:prstGeom prst="rect">
            <a:avLst/>
          </a:prstGeom>
        </p:spPr>
      </p:pic>
      <p:pic>
        <p:nvPicPr>
          <p:cNvPr id="9" name="Picture 8" descr="Logo&#10;&#10;Description automatically generated">
            <a:extLst>
              <a:ext uri="{FF2B5EF4-FFF2-40B4-BE49-F238E27FC236}">
                <a16:creationId xmlns:a16="http://schemas.microsoft.com/office/drawing/2014/main" id="{FFFB7188-E001-3179-201E-E9EBDCF96B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377" y="5585791"/>
            <a:ext cx="1211649" cy="1097280"/>
          </a:xfrm>
          <a:prstGeom prst="rect">
            <a:avLst/>
          </a:prstGeom>
        </p:spPr>
      </p:pic>
    </p:spTree>
    <p:extLst>
      <p:ext uri="{BB962C8B-B14F-4D97-AF65-F5344CB8AC3E}">
        <p14:creationId xmlns:p14="http://schemas.microsoft.com/office/powerpoint/2010/main" val="3270666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631DC7-56D7-7DD7-F811-F304B337D300}"/>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dirty="0">
                <a:solidFill>
                  <a:schemeClr val="bg1"/>
                </a:solidFill>
                <a:latin typeface="+mj-lt"/>
                <a:ea typeface="+mj-ea"/>
                <a:cs typeface="+mj-cs"/>
              </a:rPr>
              <a:t>Q3. Referrals Prediction</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picture containing icon&#10;&#10;Description automatically generated">
            <a:extLst>
              <a:ext uri="{FF2B5EF4-FFF2-40B4-BE49-F238E27FC236}">
                <a16:creationId xmlns:a16="http://schemas.microsoft.com/office/drawing/2014/main" id="{171194AC-206B-A631-649B-26AD1725BE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236" y="2427541"/>
            <a:ext cx="10602428" cy="3997637"/>
          </a:xfrm>
          <a:prstGeom prst="rect">
            <a:avLst/>
          </a:prstGeom>
        </p:spPr>
      </p:pic>
    </p:spTree>
    <p:extLst>
      <p:ext uri="{BB962C8B-B14F-4D97-AF65-F5344CB8AC3E}">
        <p14:creationId xmlns:p14="http://schemas.microsoft.com/office/powerpoint/2010/main" val="1532502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455</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Business Analyst Assignment</vt:lpstr>
      <vt:lpstr>Q1. Customer Lifetime Value</vt:lpstr>
      <vt:lpstr>Customer Lifetime Value</vt:lpstr>
      <vt:lpstr>Q2. Sikka Vs Sikka Pro</vt:lpstr>
      <vt:lpstr>     Offer Initiation By Users</vt:lpstr>
      <vt:lpstr>Offer Completion By Users</vt:lpstr>
      <vt:lpstr>Rewards Earned By Users</vt:lpstr>
      <vt:lpstr>Revenue Generated</vt:lpstr>
      <vt:lpstr>Q3. Referrals Prediction</vt:lpstr>
      <vt:lpstr>Prediction Of Referrals</vt:lpstr>
      <vt:lpstr>Q4. Anomaly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Analyst Assignment</dc:title>
  <dc:creator>vishalkumarpal370@gmail.com</dc:creator>
  <cp:lastModifiedBy>vishalkumarpal370@gmail.com</cp:lastModifiedBy>
  <cp:revision>1</cp:revision>
  <dcterms:created xsi:type="dcterms:W3CDTF">2022-12-11T11:35:36Z</dcterms:created>
  <dcterms:modified xsi:type="dcterms:W3CDTF">2022-12-11T15:17:31Z</dcterms:modified>
</cp:coreProperties>
</file>