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7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7" r:id="rId20"/>
    <p:sldId id="27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i\OneDrive\Desktop\Z\Zomato%20New%20File%20(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i\OneDrive\Desktop\Z\Zomato%20New%20File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i\OneDrive\Desktop\Z\Zomato%20New%20File%20(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i\OneDrive\Desktop\Z\Zomato%20New%20File%20(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i\OneDrive\Desktop\Z\Zomato%20New%20File%20(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i\OneDrive\Desktop\Z\Zomato%20New%20File%20(Recovered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i\OneDrive\Desktop\Z\Zomato%20New%20File%20(Recover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ti\OneDrive\Desktop\Z\Zomato%20New%20File%20(Recover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New File (Recovered).xlsx]OBJECTIVE QUESTIONS!PivotTable1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NO. OF RESTAURANTS  IN EACH COUNTRY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'OBJECTIVE QUESTIONS'!$B$2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'OBJECTIVE QUESTIONS'!$A$3:$A$18</c:f>
              <c:strCache>
                <c:ptCount val="15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  <c:pt idx="9">
                  <c:v>Brazil</c:v>
                </c:pt>
                <c:pt idx="10">
                  <c:v>United Arab Emirates</c:v>
                </c:pt>
                <c:pt idx="11">
                  <c:v>South Africa</c:v>
                </c:pt>
                <c:pt idx="12">
                  <c:v>United Kingdom</c:v>
                </c:pt>
                <c:pt idx="13">
                  <c:v>United States of America</c:v>
                </c:pt>
                <c:pt idx="14">
                  <c:v>India</c:v>
                </c:pt>
              </c:strCache>
            </c:strRef>
          </c:cat>
          <c:val>
            <c:numRef>
              <c:f>'OBJECTIVE QUESTIONS'!$B$3:$B$18</c:f>
              <c:numCache>
                <c:formatCode>General</c:formatCode>
                <c:ptCount val="15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24</c:v>
                </c:pt>
                <c:pt idx="7">
                  <c:v>34</c:v>
                </c:pt>
                <c:pt idx="8">
                  <c:v>40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80</c:v>
                </c:pt>
                <c:pt idx="13">
                  <c:v>425</c:v>
                </c:pt>
                <c:pt idx="14">
                  <c:v>8652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1F-4793-A699-8451941EFB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110377455"/>
        <c:axId val="2110370255"/>
      </c:barChart>
      <c:catAx>
        <c:axId val="2110377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370255"/>
        <c:crosses val="autoZero"/>
        <c:auto val="1"/>
        <c:lblAlgn val="ctr"/>
        <c:lblOffset val="100"/>
        <c:noMultiLvlLbl val="0"/>
      </c:catAx>
      <c:valAx>
        <c:axId val="21103702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037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New File (Recovered).xlsx]OBJECTIVE QUESTIONS!PivotTable2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RESTAURANTS OPENED EACH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'OBJECTIVE QUESTIONS'!$B$21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'OBJECTIVE QUESTIONS'!$A$22:$A$31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'OBJECTIVE QUESTIONS'!$B$22:$B$31</c:f>
              <c:numCache>
                <c:formatCode>General</c:formatCode>
                <c:ptCount val="9"/>
                <c:pt idx="0">
                  <c:v>1072</c:v>
                </c:pt>
                <c:pt idx="1">
                  <c:v>1077</c:v>
                </c:pt>
                <c:pt idx="2">
                  <c:v>1009</c:v>
                </c:pt>
                <c:pt idx="3">
                  <c:v>1052</c:v>
                </c:pt>
                <c:pt idx="4">
                  <c:v>1043</c:v>
                </c:pt>
                <c:pt idx="5">
                  <c:v>1104</c:v>
                </c:pt>
                <c:pt idx="6">
                  <c:v>1013</c:v>
                </c:pt>
                <c:pt idx="7">
                  <c:v>1080</c:v>
                </c:pt>
                <c:pt idx="8">
                  <c:v>1092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2B-42BA-B396-7ED7864D17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0362575"/>
        <c:axId val="2110351055"/>
      </c:lineChart>
      <c:catAx>
        <c:axId val="211036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351055"/>
        <c:crosses val="autoZero"/>
        <c:auto val="1"/>
        <c:lblAlgn val="ctr"/>
        <c:lblOffset val="100"/>
        <c:noMultiLvlLbl val="0"/>
      </c:catAx>
      <c:valAx>
        <c:axId val="211035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362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New File (Recovered).xlsx]Subjective Question!PivotTable1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RESTAURANTS VS AVG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153615894964551"/>
          <c:y val="0.12154170339650509"/>
          <c:w val="0.5773372279410085"/>
          <c:h val="0.51955797195796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'Subjective Question'!$C$5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'Subjective Question'!$B$6:$B$21</c:f>
              <c:strCache>
                <c:ptCount val="15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  <c:pt idx="9">
                  <c:v>Brazil</c:v>
                </c:pt>
                <c:pt idx="10">
                  <c:v>United Arab Emirates</c:v>
                </c:pt>
                <c:pt idx="11">
                  <c:v>South Africa</c:v>
                </c:pt>
                <c:pt idx="12">
                  <c:v>United Kingdom</c:v>
                </c:pt>
                <c:pt idx="13">
                  <c:v>United States of America</c:v>
                </c:pt>
                <c:pt idx="14">
                  <c:v>India</c:v>
                </c:pt>
              </c:strCache>
            </c:strRef>
          </c:cat>
          <c:val>
            <c:numRef>
              <c:f>'Subjective Question'!$C$6:$C$21</c:f>
              <c:numCache>
                <c:formatCode>General</c:formatCode>
                <c:ptCount val="15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24</c:v>
                </c:pt>
                <c:pt idx="7">
                  <c:v>34</c:v>
                </c:pt>
                <c:pt idx="8">
                  <c:v>40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80</c:v>
                </c:pt>
                <c:pt idx="13">
                  <c:v>425</c:v>
                </c:pt>
                <c:pt idx="14">
                  <c:v>8652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B4-4C03-BA49-B6D17BE49F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2495472"/>
        <c:axId val="1142495952"/>
      </c:barChart>
      <c:lineChart>
        <c:grouping val="standard"/>
        <c:varyColors val="0"/>
        <c:ser>
          <c:idx val="1"/>
          <c:order val="1"/>
          <c:tx>
            <c:strRef>
              <c:f>'Subjective Question'!$D$5</c:f>
              <c:strCache>
                <c:ptCount val="1"/>
                <c:pt idx="0">
                  <c:v>Average of Rating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4"/>
              <c:layout>
                <c:manualLayout>
                  <c:x val="-0.2381115549078911"/>
                  <c:y val="3.3883942959717063E-2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245981369155447"/>
                      <c:h val="7.86278230393736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D5B4-4C03-BA49-B6D17BE49FCD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'Subjective Question'!$B$6:$B$21</c:f>
              <c:strCache>
                <c:ptCount val="15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Sri Lanka</c:v>
                </c:pt>
                <c:pt idx="4">
                  <c:v>Indonesia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  <c:pt idx="9">
                  <c:v>Brazil</c:v>
                </c:pt>
                <c:pt idx="10">
                  <c:v>United Arab Emirates</c:v>
                </c:pt>
                <c:pt idx="11">
                  <c:v>South Africa</c:v>
                </c:pt>
                <c:pt idx="12">
                  <c:v>United Kingdom</c:v>
                </c:pt>
                <c:pt idx="13">
                  <c:v>United States of America</c:v>
                </c:pt>
                <c:pt idx="14">
                  <c:v>India</c:v>
                </c:pt>
              </c:strCache>
            </c:strRef>
          </c:cat>
          <c:val>
            <c:numRef>
              <c:f>'Subjective Question'!$D$6:$D$21</c:f>
              <c:numCache>
                <c:formatCode>General</c:formatCode>
                <c:ptCount val="15"/>
                <c:pt idx="0">
                  <c:v>3.5750000000000002</c:v>
                </c:pt>
                <c:pt idx="1">
                  <c:v>4.0599999999999996</c:v>
                </c:pt>
                <c:pt idx="2">
                  <c:v>3.5750000000000002</c:v>
                </c:pt>
                <c:pt idx="3">
                  <c:v>3.87</c:v>
                </c:pt>
                <c:pt idx="4">
                  <c:v>4.295238095238096</c:v>
                </c:pt>
                <c:pt idx="5">
                  <c:v>4.4681818181818187</c:v>
                </c:pt>
                <c:pt idx="6">
                  <c:v>3.6583333333333337</c:v>
                </c:pt>
                <c:pt idx="7">
                  <c:v>4.3</c:v>
                </c:pt>
                <c:pt idx="8">
                  <c:v>4.2624999999999993</c:v>
                </c:pt>
                <c:pt idx="9">
                  <c:v>3.8466666666666667</c:v>
                </c:pt>
                <c:pt idx="10">
                  <c:v>4.2333333333333352</c:v>
                </c:pt>
                <c:pt idx="11">
                  <c:v>4.2100000000000009</c:v>
                </c:pt>
                <c:pt idx="12">
                  <c:v>4.0999999999999996</c:v>
                </c:pt>
                <c:pt idx="13">
                  <c:v>4.0143529411764671</c:v>
                </c:pt>
                <c:pt idx="14">
                  <c:v>2.7705501618122987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B4-4C03-BA49-B6D17BE49F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42498832"/>
        <c:axId val="1142498352"/>
      </c:lineChart>
      <c:catAx>
        <c:axId val="114249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495952"/>
        <c:crosses val="autoZero"/>
        <c:auto val="1"/>
        <c:lblAlgn val="ctr"/>
        <c:lblOffset val="100"/>
        <c:noMultiLvlLbl val="0"/>
      </c:catAx>
      <c:valAx>
        <c:axId val="114249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495472"/>
        <c:crosses val="autoZero"/>
        <c:crossBetween val="between"/>
      </c:valAx>
      <c:valAx>
        <c:axId val="11424983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498832"/>
        <c:crosses val="max"/>
        <c:crossBetween val="between"/>
        <c:majorUnit val="1"/>
      </c:valAx>
      <c:catAx>
        <c:axId val="1142498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424983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47796439080384"/>
          <c:y val="0.48757152980399604"/>
          <c:w val="0.22310054906382443"/>
          <c:h val="0.20400108001733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New File (Recovered).xlsx]Subjective Question!PivotTable4</c:name>
    <c:fmtId val="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cost for two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 Question'!$B$89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'Subjective Question'!$A$90:$A$105</c:f>
              <c:strCache>
                <c:ptCount val="15"/>
                <c:pt idx="0">
                  <c:v>United States of America</c:v>
                </c:pt>
                <c:pt idx="1">
                  <c:v>Singapore</c:v>
                </c:pt>
                <c:pt idx="2">
                  <c:v>Qatar</c:v>
                </c:pt>
                <c:pt idx="3">
                  <c:v>United Kingdom</c:v>
                </c:pt>
                <c:pt idx="4">
                  <c:v>New Zealand</c:v>
                </c:pt>
                <c:pt idx="5">
                  <c:v>United Arab Emirates</c:v>
                </c:pt>
                <c:pt idx="6">
                  <c:v>Philippines</c:v>
                </c:pt>
                <c:pt idx="7">
                  <c:v>Canada</c:v>
                </c:pt>
                <c:pt idx="8">
                  <c:v>South Africa</c:v>
                </c:pt>
                <c:pt idx="9">
                  <c:v>Brazil</c:v>
                </c:pt>
                <c:pt idx="10">
                  <c:v>Indonesia</c:v>
                </c:pt>
                <c:pt idx="11">
                  <c:v>Australia</c:v>
                </c:pt>
                <c:pt idx="12">
                  <c:v>Sri Lanka</c:v>
                </c:pt>
                <c:pt idx="13">
                  <c:v>India</c:v>
                </c:pt>
                <c:pt idx="14">
                  <c:v>Turkey</c:v>
                </c:pt>
              </c:strCache>
            </c:strRef>
          </c:cat>
          <c:val>
            <c:numRef>
              <c:f>'Subjective Question'!$B$90:$B$105</c:f>
              <c:numCache>
                <c:formatCode>General</c:formatCode>
                <c:ptCount val="15"/>
                <c:pt idx="0">
                  <c:v>28423.414225693963</c:v>
                </c:pt>
                <c:pt idx="1">
                  <c:v>9930.619999999999</c:v>
                </c:pt>
                <c:pt idx="2">
                  <c:v>5273.7875000000004</c:v>
                </c:pt>
                <c:pt idx="3">
                  <c:v>5115.4593750000004</c:v>
                </c:pt>
                <c:pt idx="4">
                  <c:v>3508.4250000000002</c:v>
                </c:pt>
                <c:pt idx="5">
                  <c:v>3245.125</c:v>
                </c:pt>
                <c:pt idx="6">
                  <c:v>2249.5454545454545</c:v>
                </c:pt>
                <c:pt idx="7">
                  <c:v>2145.6374999999998</c:v>
                </c:pt>
                <c:pt idx="8">
                  <c:v>2098.6666666666665</c:v>
                </c:pt>
                <c:pt idx="9">
                  <c:v>1910.9199999999996</c:v>
                </c:pt>
                <c:pt idx="10">
                  <c:v>1490.3095238095239</c:v>
                </c:pt>
                <c:pt idx="11">
                  <c:v>1236.9200000000003</c:v>
                </c:pt>
                <c:pt idx="12">
                  <c:v>688.75</c:v>
                </c:pt>
                <c:pt idx="13">
                  <c:v>623.37031900138697</c:v>
                </c:pt>
                <c:pt idx="14">
                  <c:v>509.11764705882354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66-4426-ABE8-52A48252C1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39066335"/>
        <c:axId val="439072095"/>
      </c:barChart>
      <c:catAx>
        <c:axId val="439066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072095"/>
        <c:crosses val="autoZero"/>
        <c:auto val="1"/>
        <c:lblAlgn val="ctr"/>
        <c:lblOffset val="100"/>
        <c:noMultiLvlLbl val="0"/>
      </c:catAx>
      <c:valAx>
        <c:axId val="4390720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66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New File (Recovered).xlsx]Subjective Question!PivotTable7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TABLE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 w="19050"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'Subjective Question'!$B$156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3F-4890-B9A7-32F07FA6C1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3F-4890-B9A7-32F07FA6C1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'Subjective Question'!$A$157:$A$159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'Subjective Question'!$B$157:$B$159</c:f>
              <c:numCache>
                <c:formatCode>0.0</c:formatCode>
                <c:ptCount val="2"/>
                <c:pt idx="0">
                  <c:v>2.8085520038167946</c:v>
                </c:pt>
                <c:pt idx="1">
                  <c:v>3.4825561312607936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3F-4890-B9A7-32F07FA6C17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New File (Recovered).xlsx]Subjective Question!PivotTable8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ONLINE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'Subjective Question'!$B$161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D5C-4885-A8EB-C4BE1D2ABF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D5C-4885-A8EB-C4BE1D2ABFA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D5C-4885-A8EB-C4BE1D2ABFA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D5C-4885-A8EB-C4BE1D2ABFA1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'Subjective Question'!$A$162:$A$164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'Subjective Question'!$B$162:$B$164</c:f>
              <c:numCache>
                <c:formatCode>0.0</c:formatCode>
                <c:ptCount val="2"/>
                <c:pt idx="0">
                  <c:v>2.7528980397687222</c:v>
                </c:pt>
                <c:pt idx="1">
                  <c:v>3.2880048959608312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5C-4885-A8EB-C4BE1D2ABFA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New File (Recovered).xlsx]OBJECTIVE QUESTIONS!PivotTable3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 10 CUISINES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'OBJECTIVE QUESTIONS'!$C$39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'OBJECTIVE QUESTIONS'!$B$40:$B$50</c:f>
              <c:strCache>
                <c:ptCount val="10"/>
                <c:pt idx="0">
                  <c:v>Fast Food</c:v>
                </c:pt>
                <c:pt idx="1">
                  <c:v>North Indian, Mughlai, Chinese</c:v>
                </c:pt>
                <c:pt idx="2">
                  <c:v>Chinese</c:v>
                </c:pt>
                <c:pt idx="3">
                  <c:v>Italian, Pizza</c:v>
                </c:pt>
                <c:pt idx="4">
                  <c:v>Seafood, Tapas, Bar Food</c:v>
                </c:pt>
                <c:pt idx="5">
                  <c:v>Cafe</c:v>
                </c:pt>
                <c:pt idx="6">
                  <c:v>Pizza, Bar Food</c:v>
                </c:pt>
                <c:pt idx="7">
                  <c:v>North Indian, Chinese</c:v>
                </c:pt>
                <c:pt idx="8">
                  <c:v>North Indian</c:v>
                </c:pt>
                <c:pt idx="9">
                  <c:v>North Indian, Mughlai</c:v>
                </c:pt>
              </c:strCache>
            </c:strRef>
          </c:cat>
          <c:val>
            <c:numRef>
              <c:f>'OBJECTIVE QUESTIONS'!$C$40:$C$50</c:f>
              <c:numCache>
                <c:formatCode>General</c:formatCode>
                <c:ptCount val="10"/>
                <c:pt idx="0">
                  <c:v>17852</c:v>
                </c:pt>
                <c:pt idx="1">
                  <c:v>20115</c:v>
                </c:pt>
                <c:pt idx="2">
                  <c:v>21925</c:v>
                </c:pt>
                <c:pt idx="3">
                  <c:v>22808.484</c:v>
                </c:pt>
                <c:pt idx="4">
                  <c:v>25150.484</c:v>
                </c:pt>
                <c:pt idx="5">
                  <c:v>30657</c:v>
                </c:pt>
                <c:pt idx="6">
                  <c:v>33446.483999999997</c:v>
                </c:pt>
                <c:pt idx="7">
                  <c:v>42012</c:v>
                </c:pt>
                <c:pt idx="8">
                  <c:v>46241</c:v>
                </c:pt>
                <c:pt idx="9">
                  <c:v>53747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6-4B26-8EAE-8990F631794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10357295"/>
        <c:axId val="2110374095"/>
      </c:barChart>
      <c:catAx>
        <c:axId val="2110357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374095"/>
        <c:crosses val="autoZero"/>
        <c:auto val="1"/>
        <c:lblAlgn val="ctr"/>
        <c:lblOffset val="100"/>
        <c:noMultiLvlLbl val="0"/>
      </c:catAx>
      <c:valAx>
        <c:axId val="211037409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357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New File (Recovered).xlsx]Subjective Question!PivotTable10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RESTAURANTS AS PER PRICE RANGE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'Subjective Question'!$D$212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A-455F-B25D-6E81C4A09E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A-455F-B25D-6E81C4A09E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A-455F-B25D-6E81C4A09E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A-455F-B25D-6E81C4A09E19}"/>
              </c:ext>
            </c:extLst>
          </c:dPt>
          <c:dLbls>
            <c:dLbl>
              <c:idx val="0"/>
              <c:layout>
                <c:manualLayout>
                  <c:x val="0.12042423466605991"/>
                  <c:y val="4.06607315516604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8A-455F-B25D-6E81C4A09E19}"/>
                </c:ext>
              </c:extLst>
            </c:dLbl>
            <c:dLbl>
              <c:idx val="1"/>
              <c:layout>
                <c:manualLayout>
                  <c:x val="-0.13137189236297434"/>
                  <c:y val="6.77678859194341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8A-455F-B25D-6E81C4A09E19}"/>
                </c:ext>
              </c:extLst>
            </c:dLbl>
            <c:dLbl>
              <c:idx val="2"/>
              <c:layout>
                <c:manualLayout>
                  <c:x val="-0.15053029333257475"/>
                  <c:y val="-4.74375201436038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8A-455F-B25D-6E81C4A09E19}"/>
                </c:ext>
              </c:extLst>
            </c:dLbl>
            <c:dLbl>
              <c:idx val="3"/>
              <c:layout>
                <c:manualLayout>
                  <c:x val="-6.2949031757258578E-2"/>
                  <c:y val="-0.10842861747109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B8A-455F-B25D-6E81C4A09E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'Subjective Question'!$C$213:$C$217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'Subjective Question'!$D$213:$D$217</c:f>
              <c:numCache>
                <c:formatCode>General</c:formatCode>
                <c:ptCount val="4"/>
                <c:pt idx="0">
                  <c:v>4438</c:v>
                </c:pt>
                <c:pt idx="1">
                  <c:v>3113</c:v>
                </c:pt>
                <c:pt idx="2">
                  <c:v>1405</c:v>
                </c:pt>
                <c:pt idx="3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B8A-455F-B25D-6E81C4A09E1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y.com/posts/15159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mitreschaudreviews.blogspot.com/2016/01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Zomato</a:t>
            </a:r>
            <a:r>
              <a:rPr lang="en-US" dirty="0"/>
              <a:t> Restaurants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vishal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kumar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5DE2-C9AA-C0EB-AF25-625D8706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cost for two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39E75-EA7C-0B9F-2823-560543C2E0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to understand spending limit of people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Singapore has higher spending limit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Qatar and Canada have mid range spending limit.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Sri </a:t>
            </a:r>
            <a:r>
              <a:rPr lang="en-I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lanka</a:t>
            </a: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the lowest spending limit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E582303-F6E8-A27D-F462-D3A343CEB3F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8224061"/>
              </p:ext>
            </p:extLst>
          </p:nvPr>
        </p:nvGraphicFramePr>
        <p:xfrm>
          <a:off x="1096962" y="1892808"/>
          <a:ext cx="5276405" cy="3976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532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60BE-A722-3E85-4F9E-AE7B9FB7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0" u="none" strike="noStrike" dirty="0">
                <a:solidFill>
                  <a:srgbClr val="000000"/>
                </a:solidFill>
                <a:effectLst/>
              </a:rPr>
              <a:t>Table booking and Online Delivery</a:t>
            </a:r>
            <a:endParaRPr lang="en-IN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FBC09-3387-C05A-88CE-4C8329C20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significant portion of restaurants are missing out on key digital services. Nearly half (45%) do not offer table bookings, and a similar proportion (46%) lack online delivery options. Our data indicates that restaurants with these features tend to receive higher ratings.</a:t>
            </a:r>
            <a:endParaRPr lang="en-I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51E7491-BE37-786B-1EC5-CEE14559D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387739"/>
              </p:ext>
            </p:extLst>
          </p:nvPr>
        </p:nvGraphicFramePr>
        <p:xfrm>
          <a:off x="1731643" y="1991678"/>
          <a:ext cx="2844801" cy="2143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A2665C2-BDB4-E249-F5F2-C322243F9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649840"/>
              </p:ext>
            </p:extLst>
          </p:nvPr>
        </p:nvGraphicFramePr>
        <p:xfrm>
          <a:off x="1731645" y="4239577"/>
          <a:ext cx="2844800" cy="209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207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DCB0-8F6A-9B2D-AA90-29E85376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cuisines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DE11C-6CCF-9472-274A-439075E55E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North Indian has the highest votes as it the most popular cuisine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Chinese and fast food are also popular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We can give emphasis on these cuisines in new restaurants to get high revenue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0D4077-21F7-931C-2204-3A37BD3D07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0509807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255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1802-4440-435D-5F08-E3C6CB42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Range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72660-56B1-21D0-7C1A-7B2BE6ABE9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Price Sensitivity: Market analysis reveals customer preference for affordable dining.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Dominant Range: Most restaurants fall within the 1-2 price bracket.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Mass Appeal: Restaurants in the 1-2 range cater to a large customer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Niche Opportunity: Less competition exists in the 3-4 price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Strategic Pricing: Targeting the 1-2 segment maximizes customer reach.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A2B18A0-AB17-BCBA-F2CF-CAADA1C606D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7391763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78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7D4F-EF89-4577-ED61-DC8B0826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98917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5720E1-C668-F6D3-4F82-E851DBE0539C}"/>
              </a:ext>
            </a:extLst>
          </p:cNvPr>
          <p:cNvCxnSpPr/>
          <p:nvPr/>
        </p:nvCxnSpPr>
        <p:spPr>
          <a:xfrm>
            <a:off x="128016" y="985520"/>
            <a:ext cx="118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21310A-C2A3-DD70-BA3C-C9C922E894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2" y="1137919"/>
            <a:ext cx="10465117" cy="5029197"/>
          </a:xfrm>
        </p:spPr>
      </p:pic>
    </p:spTree>
    <p:extLst>
      <p:ext uri="{BB962C8B-B14F-4D97-AF65-F5344CB8AC3E}">
        <p14:creationId xmlns:p14="http://schemas.microsoft.com/office/powerpoint/2010/main" val="103009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525764-0D6B-ABAB-379F-FFD82F64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4CF72-0AEE-6354-147C-84089E77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Suggested Markets for New Restaurant Ventures: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Canada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Qatar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Singapore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Sri Lanka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These countries present attractive opportunities due to a relatively lower number of restaurants and modest average ratings, signaling reduced competition. Focusing on enhancing food quality and service can improve customer satisfaction and drive higher ratings.</a:t>
            </a:r>
          </a:p>
          <a:p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Canada-Specific Insights: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Target Cities: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Consort and Yorkton have average ratings below 4.0, making them prime locations for opening restaurants that prioritize superior dining experiences to gain a competitive 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Market Gap:</a:t>
            </a: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 With only four restaurants in Canada averaging an expenditure of 3081 INR per visit, the limited competition offers significant growth potential.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74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93E6-2280-34A9-3A1E-64422D65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Cuisine Opportunity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Chinese and Canadian cuisines are currently rated low. Providing authentic Chinese cuisine with an exceptional dining experience could help capture a niche market.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Service Features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Restaurants offering online delivery and table booking tend to perform better in terms of ratings. Including these services would be a strategic advantage.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Pricing Strategy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Establishing restaurants within the 1–2 pricing category could help attract a broad customer base, as this price range covers a majority of the market demand.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focused approach can position your brand for long-term success in these untapped regions.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68AA5-3719-DA47-E0AF-0D9E98D0CCB5}"/>
              </a:ext>
            </a:extLst>
          </p:cNvPr>
          <p:cNvSpPr txBox="1"/>
          <p:nvPr/>
        </p:nvSpPr>
        <p:spPr>
          <a:xfrm>
            <a:off x="1097280" y="996696"/>
            <a:ext cx="100584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Recommendations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5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059F-02A6-3F66-384F-EC6FDB61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3CDA-D7F0-3BED-49BB-626E61CBE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30400"/>
            <a:ext cx="4639736" cy="433324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Elevate Customer Experience &amp; Ratings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Restaurants offering online ordering and reservations consistently achieve higher customer satisfaction and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Prioritizing these digital amenities is crucial for all new restaurant ventures.</a:t>
            </a:r>
          </a:p>
          <a:p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Strategic Expansion Opportunities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Untapped market potential exists in areas with fewer dining establishments.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Locations with lower average ratings present opportunities for quality improvement and market share capture.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Canada, Qatar, Singapore, and Sri Lanka offer particularly promising environments for new restaurant development.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10440-9120-E77D-D22A-6636BC96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930400"/>
            <a:ext cx="5059680" cy="3938694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Targeted Pricing Strategies</a:t>
            </a:r>
            <a:endParaRPr lang="en-US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Analyzing average spending per customer informs effective pricing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Canada presents a balanced market with moderate spending and less competitive pressure.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Singapore caters to a higher-end clientele, offering potential for   premium pricing.</a:t>
            </a:r>
          </a:p>
          <a:p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Optimized Price Point Positioning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Appealing to a broad audience requires focusing on the ₹1-2 price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>
                <a:latin typeface="Arial" panose="020B0604020202020204" pitchFamily="34" charset="0"/>
                <a:cs typeface="Arial" panose="020B0604020202020204" pitchFamily="34" charset="0"/>
              </a:rPr>
              <a:t>The ₹3-4 price segment offers niche market potential with reduced competition.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27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A92B-98A2-E6FB-0EE2-CEE13BF7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6820" y="1115060"/>
            <a:ext cx="4639736" cy="374819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Thank-you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B919E6-E67F-486E-85F8-C42A918DD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3448" y="2568702"/>
            <a:ext cx="4638675" cy="2596452"/>
          </a:xfrm>
        </p:spPr>
      </p:pic>
    </p:spTree>
    <p:extLst>
      <p:ext uri="{BB962C8B-B14F-4D97-AF65-F5344CB8AC3E}">
        <p14:creationId xmlns:p14="http://schemas.microsoft.com/office/powerpoint/2010/main" val="386925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DB5F811A-88CD-EB3A-C210-69AD3D35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014" y="1276286"/>
            <a:ext cx="3810000" cy="28575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C1BADF-0C9D-497C-F713-FB76E811BC1A}"/>
              </a:ext>
            </a:extLst>
          </p:cNvPr>
          <p:cNvSpPr/>
          <p:nvPr/>
        </p:nvSpPr>
        <p:spPr>
          <a:xfrm>
            <a:off x="6518994" y="904695"/>
            <a:ext cx="4700694" cy="3748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Launched in 2010, Zomato is one of the most comprehensive and user-friendly apps for finding nearby restaurants and cafés to dine in or to order food online. It also gives menus, reviews, and ratings to acquire factual information on eateries.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FE2058-55ED-5346-9529-C84AA5EE3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6320" y="1124711"/>
            <a:ext cx="2002536" cy="1581913"/>
          </a:xfrm>
        </p:spPr>
        <p:txBody>
          <a:bodyPr>
            <a:normAutofit/>
          </a:bodyPr>
          <a:lstStyle/>
          <a:p>
            <a:r>
              <a:rPr lang="en-IN" sz="4400" dirty="0"/>
              <a:t>Agenda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8769128"/>
              </p:ext>
            </p:extLst>
          </p:nvPr>
        </p:nvGraphicFramePr>
        <p:xfrm>
          <a:off x="6289993" y="1621608"/>
          <a:ext cx="4883975" cy="4114800"/>
        </p:xfrm>
        <a:graphic>
          <a:graphicData uri="http://schemas.openxmlformats.org/drawingml/2006/table">
            <a:tbl>
              <a:tblPr firstRow="1" bandRow="1"/>
              <a:tblGrid>
                <a:gridCol w="4883975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496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1.Problem Statement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749639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2.Data Description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74963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3.Objective key metrics and visualization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7496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4.Insights From subjective question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7496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5.Stratergic Recommendation and dashboard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85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9"/>
            <a:ext cx="8147621" cy="544766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CE98C-8D92-2D52-10DE-88590942B3D2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96963" y="831850"/>
            <a:ext cx="10058400" cy="86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You are hired as a consultant data analyst by Zomato where the team is looking for expansion and opening more restaurants. Your task is to develop strategies/suggestions for opening newer restaurants.</a:t>
            </a:r>
            <a:endParaRPr lang="en-IN" sz="2000" dirty="0">
              <a:latin typeface="+mj-lt"/>
            </a:endParaRP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A8D10A-4348-16D4-DA1D-D25AD365AF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4" y="1975104"/>
            <a:ext cx="10424476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F2F8-92C0-7771-D485-44D531039B57}"/>
              </a:ext>
            </a:extLst>
          </p:cNvPr>
          <p:cNvSpPr txBox="1">
            <a:spLocks/>
          </p:cNvSpPr>
          <p:nvPr/>
        </p:nvSpPr>
        <p:spPr>
          <a:xfrm>
            <a:off x="1097280" y="240883"/>
            <a:ext cx="10119600" cy="7200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Zomato Marketplace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4C00-376F-E2B5-D338-FE71922162A8}"/>
              </a:ext>
            </a:extLst>
          </p:cNvPr>
          <p:cNvSpPr txBox="1">
            <a:spLocks/>
          </p:cNvSpPr>
          <p:nvPr/>
        </p:nvSpPr>
        <p:spPr>
          <a:xfrm>
            <a:off x="338328" y="1179575"/>
            <a:ext cx="2880000" cy="545896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IN" sz="12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RestaurantID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Unique identifier for each restaurant.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RestaurantName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Name of the restaurant.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CountryCode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Code representing the country of the restaurant.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City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City where the restaurant is located.</a:t>
            </a:r>
          </a:p>
          <a:p>
            <a:pPr>
              <a:lnSpc>
                <a:spcPct val="100000"/>
              </a:lnSpc>
            </a:pPr>
            <a:r>
              <a:rPr lang="en-IN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Rating</a:t>
            </a: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Restaurant rating based on customer feedback.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IN" sz="1400" b="1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Datekey_Opening</a:t>
            </a:r>
            <a:r>
              <a:rPr lang="en-IN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Opening date of the restaurant in the format YYYY_MM_DD.</a:t>
            </a:r>
          </a:p>
          <a:p>
            <a:pPr>
              <a:lnSpc>
                <a:spcPct val="100000"/>
              </a:lnSpc>
            </a:pPr>
            <a:r>
              <a:rPr lang="en-GB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Country Code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Contains The code assigned to th</a:t>
            </a:r>
            <a:r>
              <a:rPr lang="en-GB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 Countries</a:t>
            </a:r>
            <a:endParaRPr lang="en-GB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4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Country Name</a:t>
            </a:r>
            <a:r>
              <a:rPr lang="en-GB" sz="1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Contains name of each country</a:t>
            </a: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2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8A724-A06E-BDAC-2F35-317F31415CFA}"/>
              </a:ext>
            </a:extLst>
          </p:cNvPr>
          <p:cNvSpPr txBox="1"/>
          <p:nvPr/>
        </p:nvSpPr>
        <p:spPr>
          <a:xfrm>
            <a:off x="4656000" y="1179575"/>
            <a:ext cx="2880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Full address of the     restaurant.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Locality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Local area or neighbourhood of the restaurant.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LocalityVerbose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Detailed description of the locality.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Longitude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Geographical longitude of the restaurant.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Latitude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Geographical latitude of the restaurant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Cuisines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Type of cuisines offered by the restaurant.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Currency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Currency used for transactions at the restaurant.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Average_Cost_for_two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Average cost for two people dining at the restaurant.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9C098-D336-303C-C124-E650173C5FEA}"/>
              </a:ext>
            </a:extLst>
          </p:cNvPr>
          <p:cNvSpPr txBox="1"/>
          <p:nvPr/>
        </p:nvSpPr>
        <p:spPr>
          <a:xfrm>
            <a:off x="8455152" y="1179575"/>
            <a:ext cx="288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Has_Table_booking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Indicates whether the restaurant offers table booking (Yes/No).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Has_Online_delivery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Indicates if the restaurant provides online delivery (Yes/No).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Is_delivering_now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Indicates whether the restaurant is delivering at the current time (Yes/No).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Switch_to_order_menu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Indicates if the menu is switched to an order-based menu (Yes/No).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400" b="1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Price_range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Price category of the restaurant, on a scale from low to high.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Votes</a:t>
            </a:r>
            <a:r>
              <a:rPr lang="en-I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Number of votes received by the restaurant.</a:t>
            </a:r>
          </a:p>
          <a:p>
            <a:pPr marL="0" indent="0">
              <a:buNone/>
            </a:pPr>
            <a:endParaRPr lang="en-I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366625-8B50-D327-89C3-B88C96C63AB6}"/>
              </a:ext>
            </a:extLst>
          </p:cNvPr>
          <p:cNvCxnSpPr/>
          <p:nvPr/>
        </p:nvCxnSpPr>
        <p:spPr>
          <a:xfrm>
            <a:off x="182880" y="960883"/>
            <a:ext cx="1161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6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E1E5-754D-688D-AACA-364CE940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E56F-7BF7-76DD-F62B-0AE7B3CADC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Data Cleaning: Removed null and empty values which could hamper our analysis, such as in some places “cuisines” cell was empty.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Data Enrichment: Added in the dataset with additional variables like VLOOKUP to cross reference country.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Descriptive: Described Various Data Through Pivot tables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Competitor Analysis: Restaurants Wise Analysis in Different Suggested Countries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Visualization: Used Different Charts to Create Dashboard.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80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C339-CD19-8478-DB38-5B09B348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Restaurants opened in each Country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3F3EB-D538-3351-FAED-EBA8589E2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India Has the Highest number of Restaurants which is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8652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It is followed by USA which has 425 restaurants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cap="none" dirty="0">
                <a:latin typeface="Arial" panose="020B0604020202020204" pitchFamily="34" charset="0"/>
                <a:cs typeface="Arial" panose="020B0604020202020204" pitchFamily="34" charset="0"/>
              </a:rPr>
              <a:t>Singapore, Qatar and Canada, Sri Lanka has the lowest no. Of restaurants</a:t>
            </a:r>
          </a:p>
          <a:p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0C2C2D-A96B-2CA7-D357-26CE07374D2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7188746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131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D0B-6530-5C41-BB2E-D85B90EF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Restaurants opened each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3A217-8DDB-678A-D0BB-05E34AF3FD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line chart has restaurants which are opened each year in suggested countries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peaked in 2013 with 10 openings.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Declined to 6 in 2014, recovered to 7 in 2016.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to 5 from 2017 onwards.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market saturation or shifts.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Innovation needed for a successful launch. </a:t>
            </a:r>
          </a:p>
          <a:p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4377FEA-CAE1-34EB-88DA-67316B0973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9211663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649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4F5C-377B-147D-3201-2EB13293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No. of Restaurants vs Average Rating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B45F9-5DB3-4D05-3762-0CEF7F8C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338925"/>
            <a:ext cx="4639736" cy="2920995"/>
          </a:xfrm>
        </p:spPr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of restaurants and their ratings were the key metrics used to determine the best locations for opening new restaurants.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Small number of restaurants would reduce competition and provide a good foundation for new restaurants.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Lower-average ratings would indicate the need for better services and quality.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Canada, Qatar, Singapore and Sri Lanka are suggested for new restaurant openings.</a:t>
            </a:r>
          </a:p>
          <a:p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9E5F290-2919-96DB-CCA3-CFA3F59A97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3443044"/>
              </p:ext>
            </p:extLst>
          </p:nvPr>
        </p:nvGraphicFramePr>
        <p:xfrm>
          <a:off x="1096963" y="2120900"/>
          <a:ext cx="4640262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64589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{C5581A19-3768-4AB0-82F2-A4B1EDDEADF1}tf56160789_win32</Template>
  <TotalTime>534</TotalTime>
  <Words>1236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Wingdings</vt:lpstr>
      <vt:lpstr>Custom</vt:lpstr>
      <vt:lpstr>Zomato Restaurants Analysis</vt:lpstr>
      <vt:lpstr>PowerPoint Presentation</vt:lpstr>
      <vt:lpstr>PowerPoint Presentation</vt:lpstr>
      <vt:lpstr>Problem Statement</vt:lpstr>
      <vt:lpstr>PowerPoint Presentation</vt:lpstr>
      <vt:lpstr>Methodology</vt:lpstr>
      <vt:lpstr>Number of Restaurants opened in each Country </vt:lpstr>
      <vt:lpstr>Restaurants opened each year</vt:lpstr>
      <vt:lpstr>No. of Restaurants vs Average Rating</vt:lpstr>
      <vt:lpstr>Average cost for two</vt:lpstr>
      <vt:lpstr>Table booking and Online Delivery</vt:lpstr>
      <vt:lpstr>Top cuisines</vt:lpstr>
      <vt:lpstr>Price Range Distribution</vt:lpstr>
      <vt:lpstr>Dashboard</vt:lpstr>
      <vt:lpstr>Recommendations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Kriti Singh</dc:creator>
  <cp:lastModifiedBy>Kriti Singh</cp:lastModifiedBy>
  <cp:revision>10</cp:revision>
  <dcterms:created xsi:type="dcterms:W3CDTF">2025-01-29T15:02:43Z</dcterms:created>
  <dcterms:modified xsi:type="dcterms:W3CDTF">2025-02-06T09:18:56Z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