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6" r:id="rId4"/>
    <p:sldId id="258" r:id="rId5"/>
    <p:sldId id="261" r:id="rId6"/>
    <p:sldId id="262" r:id="rId7"/>
    <p:sldId id="265" r:id="rId8"/>
    <p:sldId id="268" r:id="rId9"/>
    <p:sldId id="267" r:id="rId10"/>
    <p:sldId id="27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uri Vishal" userId="f7c590c9ed5e827f" providerId="LiveId" clId="{3C048C69-DCE3-4CEF-AF2D-F5C332D8F4E9}"/>
    <pc:docChg chg="custSel modSld">
      <pc:chgData name="Rachuri Vishal" userId="f7c590c9ed5e827f" providerId="LiveId" clId="{3C048C69-DCE3-4CEF-AF2D-F5C332D8F4E9}" dt="2021-12-29T06:43:01.053" v="8" actId="1076"/>
      <pc:docMkLst>
        <pc:docMk/>
      </pc:docMkLst>
      <pc:sldChg chg="modSp mod">
        <pc:chgData name="Rachuri Vishal" userId="f7c590c9ed5e827f" providerId="LiveId" clId="{3C048C69-DCE3-4CEF-AF2D-F5C332D8F4E9}" dt="2021-12-29T06:41:22.904" v="3" actId="313"/>
        <pc:sldMkLst>
          <pc:docMk/>
          <pc:sldMk cId="4183858390" sldId="257"/>
        </pc:sldMkLst>
        <pc:spChg chg="mod">
          <ac:chgData name="Rachuri Vishal" userId="f7c590c9ed5e827f" providerId="LiveId" clId="{3C048C69-DCE3-4CEF-AF2D-F5C332D8F4E9}" dt="2021-12-29T06:41:22.904" v="3" actId="313"/>
          <ac:spMkLst>
            <pc:docMk/>
            <pc:sldMk cId="4183858390" sldId="257"/>
            <ac:spMk id="3" creationId="{5BC7A7A9-C159-471A-A6D2-CCF13B99AAC8}"/>
          </ac:spMkLst>
        </pc:spChg>
      </pc:sldChg>
      <pc:sldChg chg="modSp mod">
        <pc:chgData name="Rachuri Vishal" userId="f7c590c9ed5e827f" providerId="LiveId" clId="{3C048C69-DCE3-4CEF-AF2D-F5C332D8F4E9}" dt="2021-12-29T06:41:40.547" v="6" actId="313"/>
        <pc:sldMkLst>
          <pc:docMk/>
          <pc:sldMk cId="3535276257" sldId="258"/>
        </pc:sldMkLst>
        <pc:spChg chg="mod">
          <ac:chgData name="Rachuri Vishal" userId="f7c590c9ed5e827f" providerId="LiveId" clId="{3C048C69-DCE3-4CEF-AF2D-F5C332D8F4E9}" dt="2021-12-29T06:41:40.547" v="6" actId="313"/>
          <ac:spMkLst>
            <pc:docMk/>
            <pc:sldMk cId="3535276257" sldId="258"/>
            <ac:spMk id="3" creationId="{D753D925-71FF-4F44-80F0-2216097C47DA}"/>
          </ac:spMkLst>
        </pc:spChg>
      </pc:sldChg>
      <pc:sldChg chg="modSp mod">
        <pc:chgData name="Rachuri Vishal" userId="f7c590c9ed5e827f" providerId="LiveId" clId="{3C048C69-DCE3-4CEF-AF2D-F5C332D8F4E9}" dt="2021-12-29T06:41:31.726" v="4" actId="313"/>
        <pc:sldMkLst>
          <pc:docMk/>
          <pc:sldMk cId="3076554857" sldId="265"/>
        </pc:sldMkLst>
        <pc:spChg chg="mod">
          <ac:chgData name="Rachuri Vishal" userId="f7c590c9ed5e827f" providerId="LiveId" clId="{3C048C69-DCE3-4CEF-AF2D-F5C332D8F4E9}" dt="2021-12-29T06:41:31.726" v="4" actId="313"/>
          <ac:spMkLst>
            <pc:docMk/>
            <pc:sldMk cId="3076554857" sldId="265"/>
            <ac:spMk id="3" creationId="{D754B9BD-7E24-4756-B6CC-B3F90BC3B51D}"/>
          </ac:spMkLst>
        </pc:spChg>
      </pc:sldChg>
      <pc:sldChg chg="modSp mod">
        <pc:chgData name="Rachuri Vishal" userId="f7c590c9ed5e827f" providerId="LiveId" clId="{3C048C69-DCE3-4CEF-AF2D-F5C332D8F4E9}" dt="2021-12-29T06:41:50.801" v="7" actId="313"/>
        <pc:sldMkLst>
          <pc:docMk/>
          <pc:sldMk cId="89121809" sldId="266"/>
        </pc:sldMkLst>
        <pc:spChg chg="mod">
          <ac:chgData name="Rachuri Vishal" userId="f7c590c9ed5e827f" providerId="LiveId" clId="{3C048C69-DCE3-4CEF-AF2D-F5C332D8F4E9}" dt="2021-12-29T06:41:50.801" v="7" actId="313"/>
          <ac:spMkLst>
            <pc:docMk/>
            <pc:sldMk cId="89121809" sldId="266"/>
            <ac:spMk id="3" creationId="{CD9DB802-1AF3-4AF5-A6F4-7494EF453BF1}"/>
          </ac:spMkLst>
        </pc:spChg>
      </pc:sldChg>
      <pc:sldChg chg="modSp mod">
        <pc:chgData name="Rachuri Vishal" userId="f7c590c9ed5e827f" providerId="LiveId" clId="{3C048C69-DCE3-4CEF-AF2D-F5C332D8F4E9}" dt="2021-12-29T06:43:01.053" v="8" actId="1076"/>
        <pc:sldMkLst>
          <pc:docMk/>
          <pc:sldMk cId="4114397822" sldId="270"/>
        </pc:sldMkLst>
        <pc:picChg chg="mod">
          <ac:chgData name="Rachuri Vishal" userId="f7c590c9ed5e827f" providerId="LiveId" clId="{3C048C69-DCE3-4CEF-AF2D-F5C332D8F4E9}" dt="2021-12-29T06:43:01.053" v="8" actId="1076"/>
          <ac:picMkLst>
            <pc:docMk/>
            <pc:sldMk cId="4114397822" sldId="270"/>
            <ac:picMk id="5" creationId="{093D3324-5232-4C44-ADE9-ADEABF55E2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250170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25A6C-C36B-4FF2-99C4-60B3782B697F}"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10368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1475378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8A7B4-0028-4C90-8CDA-8AB79FDF6AE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021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861281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725A6C-C36B-4FF2-99C4-60B3782B697F}" type="datetimeFigureOut">
              <a:rPr lang="en-IN" smtClean="0"/>
              <a:t>29-12-2021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748553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725A6C-C36B-4FF2-99C4-60B3782B697F}" type="datetimeFigureOut">
              <a:rPr lang="en-IN" smtClean="0"/>
              <a:t>29-12-2021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1582046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4070639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39393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181793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153723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725A6C-C36B-4FF2-99C4-60B3782B697F}"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136265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25A6C-C36B-4FF2-99C4-60B3782B697F}" type="datetimeFigureOut">
              <a:rPr lang="en-IN" smtClean="0"/>
              <a:t>29-12-2021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51299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394323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381681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725A6C-C36B-4FF2-99C4-60B3782B697F}" type="datetimeFigureOut">
              <a:rPr lang="en-IN" smtClean="0"/>
              <a:t>29-12-2021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227479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25A6C-C36B-4FF2-99C4-60B3782B697F}"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8A7B4-0028-4C90-8CDA-8AB79FDF6AE7}" type="slidenum">
              <a:rPr lang="en-IN" smtClean="0"/>
              <a:t>‹#›</a:t>
            </a:fld>
            <a:endParaRPr lang="en-IN"/>
          </a:p>
        </p:txBody>
      </p:sp>
    </p:spTree>
    <p:extLst>
      <p:ext uri="{BB962C8B-B14F-4D97-AF65-F5344CB8AC3E}">
        <p14:creationId xmlns:p14="http://schemas.microsoft.com/office/powerpoint/2010/main" val="149074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725A6C-C36B-4FF2-99C4-60B3782B697F}" type="datetimeFigureOut">
              <a:rPr lang="en-IN" smtClean="0"/>
              <a:t>29-12-2021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A68A7B4-0028-4C90-8CDA-8AB79FDF6AE7}" type="slidenum">
              <a:rPr lang="en-IN" smtClean="0"/>
              <a:t>‹#›</a:t>
            </a:fld>
            <a:endParaRPr lang="en-IN"/>
          </a:p>
        </p:txBody>
      </p:sp>
    </p:spTree>
    <p:extLst>
      <p:ext uri="{BB962C8B-B14F-4D97-AF65-F5344CB8AC3E}">
        <p14:creationId xmlns:p14="http://schemas.microsoft.com/office/powerpoint/2010/main" val="255920536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5454-7F25-4CF2-833D-9C7B0535FED2}"/>
              </a:ext>
            </a:extLst>
          </p:cNvPr>
          <p:cNvSpPr>
            <a:spLocks noGrp="1"/>
          </p:cNvSpPr>
          <p:nvPr>
            <p:ph type="ctrTitle"/>
          </p:nvPr>
        </p:nvSpPr>
        <p:spPr/>
        <p:txBody>
          <a:bodyPr/>
          <a:lstStyle/>
          <a:p>
            <a:r>
              <a:rPr lang="en-US" b="1" dirty="0"/>
              <a:t>Data Science Project</a:t>
            </a:r>
            <a:endParaRPr lang="en-IN" b="1" dirty="0"/>
          </a:p>
        </p:txBody>
      </p:sp>
      <p:sp>
        <p:nvSpPr>
          <p:cNvPr id="3" name="Subtitle 2">
            <a:extLst>
              <a:ext uri="{FF2B5EF4-FFF2-40B4-BE49-F238E27FC236}">
                <a16:creationId xmlns:a16="http://schemas.microsoft.com/office/drawing/2014/main" id="{47AF8385-48A5-4840-8A01-5CF34F08802A}"/>
              </a:ext>
            </a:extLst>
          </p:cNvPr>
          <p:cNvSpPr>
            <a:spLocks noGrp="1"/>
          </p:cNvSpPr>
          <p:nvPr>
            <p:ph type="subTitle" idx="1"/>
          </p:nvPr>
        </p:nvSpPr>
        <p:spPr/>
        <p:txBody>
          <a:bodyPr>
            <a:normAutofit/>
          </a:bodyPr>
          <a:lstStyle/>
          <a:p>
            <a:r>
              <a:rPr lang="en-US" sz="3600" dirty="0"/>
              <a:t>Customer Segmentation</a:t>
            </a:r>
            <a:endParaRPr lang="en-IN" sz="4000" b="1" dirty="0"/>
          </a:p>
        </p:txBody>
      </p:sp>
    </p:spTree>
    <p:extLst>
      <p:ext uri="{BB962C8B-B14F-4D97-AF65-F5344CB8AC3E}">
        <p14:creationId xmlns:p14="http://schemas.microsoft.com/office/powerpoint/2010/main" val="1584356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45CA-5FD2-47E7-843E-125A30A659E5}"/>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093D3324-5232-4C44-ADE9-ADEABF55E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442" y="1134339"/>
            <a:ext cx="9599115" cy="5399502"/>
          </a:xfrm>
        </p:spPr>
      </p:pic>
    </p:spTree>
    <p:extLst>
      <p:ext uri="{BB962C8B-B14F-4D97-AF65-F5344CB8AC3E}">
        <p14:creationId xmlns:p14="http://schemas.microsoft.com/office/powerpoint/2010/main" val="411439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76686C-2712-4E7A-B07C-80D8FE307CCF}"/>
              </a:ext>
            </a:extLst>
          </p:cNvPr>
          <p:cNvSpPr>
            <a:spLocks noGrp="1"/>
          </p:cNvSpPr>
          <p:nvPr>
            <p:ph type="title"/>
          </p:nvPr>
        </p:nvSpPr>
        <p:spPr>
          <a:xfrm>
            <a:off x="838200" y="365125"/>
            <a:ext cx="10515600" cy="5804856"/>
          </a:xfrm>
        </p:spPr>
        <p:txBody>
          <a:bodyPr/>
          <a:lstStyle/>
          <a:p>
            <a:r>
              <a:rPr lang="en-US" dirty="0"/>
              <a:t>                            </a:t>
            </a:r>
            <a:br>
              <a:rPr lang="en-US" dirty="0"/>
            </a:br>
            <a:br>
              <a:rPr lang="en-US" dirty="0"/>
            </a:br>
            <a:br>
              <a:rPr lang="en-US" dirty="0"/>
            </a:br>
            <a:br>
              <a:rPr lang="en-US" dirty="0"/>
            </a:br>
            <a:r>
              <a:rPr lang="en-US" dirty="0"/>
              <a:t>                         THANKYOU</a:t>
            </a:r>
            <a:endParaRPr lang="en-IN" dirty="0"/>
          </a:p>
        </p:txBody>
      </p:sp>
    </p:spTree>
    <p:extLst>
      <p:ext uri="{BB962C8B-B14F-4D97-AF65-F5344CB8AC3E}">
        <p14:creationId xmlns:p14="http://schemas.microsoft.com/office/powerpoint/2010/main" val="99696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DF9A-A6E2-437C-A4AF-A3AE9883F550}"/>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5BC7A7A9-C159-471A-A6D2-CCF13B99AAC8}"/>
              </a:ext>
            </a:extLst>
          </p:cNvPr>
          <p:cNvSpPr>
            <a:spLocks noGrp="1"/>
          </p:cNvSpPr>
          <p:nvPr>
            <p:ph idx="1"/>
          </p:nvPr>
        </p:nvSpPr>
        <p:spPr>
          <a:xfrm>
            <a:off x="1103312" y="1473694"/>
            <a:ext cx="9159274" cy="4774706"/>
          </a:xfrm>
        </p:spPr>
        <p:txBody>
          <a:bodyPr>
            <a:noAutofit/>
          </a:bodyPr>
          <a:lstStyle/>
          <a:p>
            <a:pPr marL="0" indent="0" algn="just">
              <a:buNone/>
            </a:pPr>
            <a:r>
              <a:rPr lang="en-US" b="0" i="0" dirty="0">
                <a:solidFill>
                  <a:srgbClr val="333333"/>
                </a:solidFill>
                <a:effectLst/>
                <a:latin typeface="Arial" panose="020B0604020202020204" pitchFamily="34" charset="0"/>
              </a:rPr>
              <a:t>Today's business run on the basis of such innovation having ability to enthrall the customers with the products, but with such a large raft of products leave the customers confounded, what to buy and what to not and also the companies are nonplussed about what section of customers to target to sell their products. This is where machine learning comes into play, various algorithms are applied for unravelling the hidden patterns in the data for better decision making for the future. This elude concept of which segment to target is made unequivocal by applying segmentation. The process of segmenting the customers with similar behavior's into the same segment and with different patterns into different segments is called customer segmentation. In this paper, 3 different clustering algorithms (k-Means, Agglomerative, and Manshift ) are been implemented to segment the customers and finally compare the results of clusters obtained from the algorithms. By applying clustering, 5 segments of cluster have been formed labelled as Careless, Careful, Standard, Target and Sensible customers. However, two new clusters emerged on applying mean shift clustering labelled as High buyers and frequent visitors and High buyers and occasional visitors.</a:t>
            </a:r>
            <a:endParaRPr lang="en-IN" dirty="0"/>
          </a:p>
        </p:txBody>
      </p:sp>
    </p:spTree>
    <p:extLst>
      <p:ext uri="{BB962C8B-B14F-4D97-AF65-F5344CB8AC3E}">
        <p14:creationId xmlns:p14="http://schemas.microsoft.com/office/powerpoint/2010/main" val="418385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115F-F826-4DC6-9F57-C7E00B5B4413}"/>
              </a:ext>
            </a:extLst>
          </p:cNvPr>
          <p:cNvSpPr>
            <a:spLocks noGrp="1"/>
          </p:cNvSpPr>
          <p:nvPr>
            <p:ph type="title"/>
          </p:nvPr>
        </p:nvSpPr>
        <p:spPr>
          <a:xfrm>
            <a:off x="838200" y="311859"/>
            <a:ext cx="10515600" cy="1325563"/>
          </a:xfrm>
        </p:spPr>
        <p:txBody>
          <a:bodyPr/>
          <a:lstStyle/>
          <a:p>
            <a:r>
              <a:rPr lang="en-IN" sz="4400" b="1" dirty="0">
                <a:latin typeface="Calibri" pitchFamily="34" charset="0"/>
              </a:rPr>
              <a:t>Contents</a:t>
            </a:r>
            <a:br>
              <a:rPr lang="en-US" sz="4400" b="1" dirty="0">
                <a:latin typeface="Calibri" pitchFamily="34" charset="0"/>
              </a:rPr>
            </a:br>
            <a:endParaRPr lang="en-IN" dirty="0"/>
          </a:p>
        </p:txBody>
      </p:sp>
      <p:sp>
        <p:nvSpPr>
          <p:cNvPr id="3" name="Content Placeholder 2">
            <a:extLst>
              <a:ext uri="{FF2B5EF4-FFF2-40B4-BE49-F238E27FC236}">
                <a16:creationId xmlns:a16="http://schemas.microsoft.com/office/drawing/2014/main" id="{CD9DB802-1AF3-4AF5-A6F4-7494EF453BF1}"/>
              </a:ext>
            </a:extLst>
          </p:cNvPr>
          <p:cNvSpPr>
            <a:spLocks noGrp="1"/>
          </p:cNvSpPr>
          <p:nvPr>
            <p:ph idx="1"/>
          </p:nvPr>
        </p:nvSpPr>
        <p:spPr>
          <a:xfrm>
            <a:off x="1103312" y="1637422"/>
            <a:ext cx="8946541" cy="4610977"/>
          </a:xfrm>
        </p:spPr>
        <p:txBody>
          <a:bodyPr>
            <a:normAutofit/>
          </a:bodyPr>
          <a:lstStyle/>
          <a:p>
            <a:r>
              <a:rPr lang="en-US" sz="4000" dirty="0">
                <a:latin typeface="Times New Roman" panose="02020603050405020304" pitchFamily="18" charset="0"/>
                <a:cs typeface="Times New Roman" panose="02020603050405020304" pitchFamily="18" charset="0"/>
              </a:rPr>
              <a:t>Introduction</a:t>
            </a:r>
          </a:p>
          <a:p>
            <a:r>
              <a:rPr lang="en-US" sz="4000" dirty="0">
                <a:latin typeface="Times New Roman" panose="02020603050405020304" pitchFamily="18" charset="0"/>
                <a:cs typeface="Times New Roman" panose="02020603050405020304" pitchFamily="18" charset="0"/>
              </a:rPr>
              <a:t>Methodology</a:t>
            </a:r>
          </a:p>
          <a:p>
            <a:r>
              <a:rPr lang="en-US" sz="4000" dirty="0">
                <a:latin typeface="Times New Roman" panose="02020603050405020304" pitchFamily="18" charset="0"/>
                <a:cs typeface="Times New Roman" panose="02020603050405020304" pitchFamily="18" charset="0"/>
              </a:rPr>
              <a:t>Implementation</a:t>
            </a:r>
          </a:p>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2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D71D-5A7A-4F18-8987-1948E2DCE105}"/>
              </a:ext>
            </a:extLst>
          </p:cNvPr>
          <p:cNvSpPr>
            <a:spLocks noGrp="1"/>
          </p:cNvSpPr>
          <p:nvPr>
            <p:ph type="title"/>
          </p:nvPr>
        </p:nvSpPr>
        <p:spPr/>
        <p:txBody>
          <a:bodyPr/>
          <a:lstStyle/>
          <a:p>
            <a:pPr algn="just"/>
            <a:r>
              <a:rPr lang="en-US" b="1" dirty="0"/>
              <a:t>Introduction</a:t>
            </a:r>
            <a:endParaRPr lang="en-IN" b="1" dirty="0"/>
          </a:p>
        </p:txBody>
      </p:sp>
      <p:sp>
        <p:nvSpPr>
          <p:cNvPr id="3" name="Content Placeholder 2">
            <a:extLst>
              <a:ext uri="{FF2B5EF4-FFF2-40B4-BE49-F238E27FC236}">
                <a16:creationId xmlns:a16="http://schemas.microsoft.com/office/drawing/2014/main" id="{D753D925-71FF-4F44-80F0-2216097C47DA}"/>
              </a:ext>
            </a:extLst>
          </p:cNvPr>
          <p:cNvSpPr>
            <a:spLocks noGrp="1"/>
          </p:cNvSpPr>
          <p:nvPr>
            <p:ph idx="1"/>
          </p:nvPr>
        </p:nvSpPr>
        <p:spPr>
          <a:xfrm>
            <a:off x="1103312" y="1322774"/>
            <a:ext cx="8946541" cy="4925626"/>
          </a:xfrm>
        </p:spPr>
        <p:txBody>
          <a:bodyPr>
            <a:noAutofit/>
          </a:bodyPr>
          <a:lstStyle/>
          <a:p>
            <a:pPr marL="0" indent="0" algn="just">
              <a:lnSpc>
                <a:spcPct val="107000"/>
              </a:lnSpc>
              <a:spcAft>
                <a:spcPts val="800"/>
              </a:spcAft>
              <a:buNone/>
            </a:pPr>
            <a:r>
              <a:rPr lang="en-US" b="0" i="0" dirty="0">
                <a:solidFill>
                  <a:srgbClr val="222222"/>
                </a:solidFill>
                <a:effectLst/>
                <a:latin typeface="Lato" panose="020B0604020202020204" pitchFamily="34" charset="0"/>
              </a:rPr>
              <a:t>In Unsupervised Machine Learning, we do not need to supervise the model. Such a method deals with unlabeled data. Unsupervised machine learning helps us find hidden and unknown patterns in data.</a:t>
            </a:r>
          </a:p>
          <a:p>
            <a:pPr marL="0" indent="0" algn="l">
              <a:buNone/>
            </a:pPr>
            <a:r>
              <a:rPr lang="en-US" b="0" i="0" dirty="0">
                <a:solidFill>
                  <a:srgbClr val="222222"/>
                </a:solidFill>
                <a:effectLst/>
                <a:latin typeface="Lato" panose="020F0502020204030203" pitchFamily="34" charset="0"/>
              </a:rPr>
              <a:t>Often it easier to get unlabeled data as compared to labelled data, and in such cases, we can use unsupervised machine learning to work on the data. Data, which needs categorization can be categorized with the help of unsupervised machine learning.</a:t>
            </a:r>
          </a:p>
          <a:p>
            <a:pPr marL="0" indent="0" algn="l">
              <a:buNone/>
            </a:pPr>
            <a:r>
              <a:rPr lang="en-US" b="0" i="0" dirty="0">
                <a:solidFill>
                  <a:srgbClr val="222222"/>
                </a:solidFill>
                <a:effectLst/>
                <a:latin typeface="Lato" panose="020F0502020204030203" pitchFamily="34" charset="0"/>
              </a:rPr>
              <a:t>Clustering is a type of unsupervised machine learning in which the algorithm processes our data and divided them into “clusters”.</a:t>
            </a:r>
          </a:p>
          <a:p>
            <a:pPr marL="0" indent="0" algn="just">
              <a:lnSpc>
                <a:spcPct val="107000"/>
              </a:lnSpc>
              <a:spcAft>
                <a:spcPts val="800"/>
              </a:spcAft>
              <a:buNone/>
            </a:pPr>
            <a:r>
              <a:rPr lang="en-US" b="0" i="0" dirty="0">
                <a:solidFill>
                  <a:srgbClr val="222222"/>
                </a:solidFill>
                <a:effectLst/>
                <a:latin typeface="Lato" panose="020F0502020204030203" pitchFamily="34" charset="0"/>
              </a:rPr>
              <a:t> Clustering algorithms try to find natural clusters in data, the various aspects of how the algorithms to cluster data can be tuned and modified. Clustering is based on the principle that items within the same cluster must be similar to each other. The data is grouped in such a way that related elements are close to each other.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527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0492-448A-4409-84E7-FEB271B7237A}"/>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Figure illustrating working flow of a system</a:t>
            </a:r>
            <a:endParaRPr lang="en-IN" sz="2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D860153-6DEC-4E31-AE34-EE64B975C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60363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C233-4D69-4166-B50C-ACD1B0BBBC2C}"/>
              </a:ext>
            </a:extLst>
          </p:cNvPr>
          <p:cNvSpPr>
            <a:spLocks noGrp="1"/>
          </p:cNvSpPr>
          <p:nvPr>
            <p:ph type="title"/>
          </p:nvPr>
        </p:nvSpPr>
        <p:spPr/>
        <p:txBody>
          <a:bodyPr/>
          <a:lstStyle/>
          <a:p>
            <a:r>
              <a:rPr lang="en-US" b="1" dirty="0"/>
              <a:t>Methodology</a:t>
            </a:r>
            <a:endParaRPr lang="en-IN" b="1" dirty="0"/>
          </a:p>
        </p:txBody>
      </p:sp>
      <p:sp>
        <p:nvSpPr>
          <p:cNvPr id="3" name="Content Placeholder 2">
            <a:extLst>
              <a:ext uri="{FF2B5EF4-FFF2-40B4-BE49-F238E27FC236}">
                <a16:creationId xmlns:a16="http://schemas.microsoft.com/office/drawing/2014/main" id="{7AABB6C3-831B-4E49-9AAF-032B30861283}"/>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Proposed method use </a:t>
            </a:r>
            <a:r>
              <a:rPr lang="en-US" sz="1600" dirty="0"/>
              <a:t>e K-means clustering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algorithm for clustering of customers using trained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A robust voting approach for diabetes prediction using traditional machine  learning techniques | SpringerLink">
            <a:extLst>
              <a:ext uri="{FF2B5EF4-FFF2-40B4-BE49-F238E27FC236}">
                <a16:creationId xmlns:a16="http://schemas.microsoft.com/office/drawing/2014/main" id="{B97769D7-4BA7-4682-92E6-4D6B11198E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6805" y="2700337"/>
            <a:ext cx="5731510" cy="3331845"/>
          </a:xfrm>
          <a:prstGeom prst="rect">
            <a:avLst/>
          </a:prstGeom>
          <a:noFill/>
          <a:ln>
            <a:noFill/>
          </a:ln>
        </p:spPr>
      </p:pic>
    </p:spTree>
    <p:extLst>
      <p:ext uri="{BB962C8B-B14F-4D97-AF65-F5344CB8AC3E}">
        <p14:creationId xmlns:p14="http://schemas.microsoft.com/office/powerpoint/2010/main" val="267425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7128-E168-4F41-9FA6-E2EDE802F12D}"/>
              </a:ext>
            </a:extLst>
          </p:cNvPr>
          <p:cNvSpPr>
            <a:spLocks noGrp="1"/>
          </p:cNvSpPr>
          <p:nvPr>
            <p:ph type="title"/>
          </p:nvPr>
        </p:nvSpPr>
        <p:spPr/>
        <p:txBody>
          <a:bodyPr/>
          <a:lstStyle/>
          <a:p>
            <a:r>
              <a:rPr lang="en-US" b="1" dirty="0"/>
              <a:t>Implementation</a:t>
            </a:r>
            <a:endParaRPr lang="en-IN" b="1" dirty="0"/>
          </a:p>
        </p:txBody>
      </p:sp>
      <p:sp>
        <p:nvSpPr>
          <p:cNvPr id="3" name="Content Placeholder 2">
            <a:extLst>
              <a:ext uri="{FF2B5EF4-FFF2-40B4-BE49-F238E27FC236}">
                <a16:creationId xmlns:a16="http://schemas.microsoft.com/office/drawing/2014/main" id="{D754B9BD-7E24-4756-B6CC-B3F90BC3B51D}"/>
              </a:ext>
            </a:extLst>
          </p:cNvPr>
          <p:cNvSpPr>
            <a:spLocks noGrp="1"/>
          </p:cNvSpPr>
          <p:nvPr>
            <p:ph idx="1"/>
          </p:nvPr>
        </p:nvSpPr>
        <p:spPr>
          <a:xfrm>
            <a:off x="838200" y="1852258"/>
            <a:ext cx="10515600" cy="4351338"/>
          </a:xfrm>
        </p:spPr>
        <p:txBody>
          <a:bodyPr>
            <a:normAutofit/>
          </a:bodyPr>
          <a:lstStyle/>
          <a:p>
            <a:pPr marL="0" indent="0">
              <a:buNone/>
            </a:pPr>
            <a:r>
              <a:rPr lang="en-US" b="0" i="0" dirty="0">
                <a:solidFill>
                  <a:srgbClr val="222222"/>
                </a:solidFill>
                <a:effectLst/>
                <a:latin typeface="Lato" panose="020F0502020204030203" pitchFamily="34" charset="0"/>
              </a:rPr>
              <a:t>Mall Customer data is an interesting dataset that has hypothetical customer data. It puts you in the shoes of the owner of a supermarket. You have customer data, and on this basis of the data, you have to divide the customers into various groups.</a:t>
            </a:r>
          </a:p>
          <a:p>
            <a:pPr algn="l"/>
            <a:r>
              <a:rPr lang="en-US" b="0" i="0" dirty="0">
                <a:solidFill>
                  <a:srgbClr val="222222"/>
                </a:solidFill>
                <a:effectLst/>
                <a:latin typeface="Lato" panose="020F0502020204030203" pitchFamily="34" charset="0"/>
              </a:rPr>
              <a:t>The data includes the following features:</a:t>
            </a:r>
          </a:p>
          <a:p>
            <a:pPr algn="l"/>
            <a:r>
              <a:rPr lang="en-US" b="0" i="0" dirty="0">
                <a:solidFill>
                  <a:srgbClr val="222222"/>
                </a:solidFill>
                <a:effectLst/>
                <a:latin typeface="Lato" panose="020F0502020204030203" pitchFamily="34" charset="0"/>
              </a:rPr>
              <a:t>1. Customer ID</a:t>
            </a:r>
          </a:p>
          <a:p>
            <a:pPr algn="l"/>
            <a:r>
              <a:rPr lang="en-US" b="0" i="0" dirty="0">
                <a:solidFill>
                  <a:srgbClr val="222222"/>
                </a:solidFill>
                <a:effectLst/>
                <a:latin typeface="Lato" panose="020F0502020204030203" pitchFamily="34" charset="0"/>
              </a:rPr>
              <a:t>2. Customer Gender</a:t>
            </a:r>
          </a:p>
          <a:p>
            <a:pPr algn="l"/>
            <a:r>
              <a:rPr lang="en-US" b="0" i="0" dirty="0">
                <a:solidFill>
                  <a:srgbClr val="222222"/>
                </a:solidFill>
                <a:effectLst/>
                <a:latin typeface="Lato" panose="020F0502020204030203" pitchFamily="34" charset="0"/>
              </a:rPr>
              <a:t>3. Customer Age</a:t>
            </a:r>
          </a:p>
          <a:p>
            <a:pPr algn="l"/>
            <a:r>
              <a:rPr lang="en-US" b="0" i="0" dirty="0">
                <a:solidFill>
                  <a:srgbClr val="222222"/>
                </a:solidFill>
                <a:effectLst/>
                <a:latin typeface="Lato" panose="020F0502020204030203" pitchFamily="34" charset="0"/>
              </a:rPr>
              <a:t>4. Annual Income of the customer (in Thousand Dollars)</a:t>
            </a:r>
          </a:p>
          <a:p>
            <a:pPr algn="l"/>
            <a:r>
              <a:rPr lang="en-US" b="0" i="0" dirty="0">
                <a:solidFill>
                  <a:srgbClr val="222222"/>
                </a:solidFill>
                <a:effectLst/>
                <a:latin typeface="Lato" panose="020F0502020204030203" pitchFamily="34" charset="0"/>
              </a:rPr>
              <a:t>5. Spending score of the customer (based on customer behavior and spending nature)</a:t>
            </a:r>
          </a:p>
          <a:p>
            <a:pPr marL="0" indent="0">
              <a:buNone/>
            </a:pPr>
            <a:endParaRPr lang="en-IN" dirty="0"/>
          </a:p>
        </p:txBody>
      </p:sp>
    </p:spTree>
    <p:extLst>
      <p:ext uri="{BB962C8B-B14F-4D97-AF65-F5344CB8AC3E}">
        <p14:creationId xmlns:p14="http://schemas.microsoft.com/office/powerpoint/2010/main" val="307655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23B2-0EAC-4463-B239-C155C9A34CFD}"/>
              </a:ext>
            </a:extLst>
          </p:cNvPr>
          <p:cNvSpPr>
            <a:spLocks noGrp="1"/>
          </p:cNvSpPr>
          <p:nvPr>
            <p:ph type="title"/>
          </p:nvPr>
        </p:nvSpPr>
        <p:spPr/>
        <p:txBody>
          <a:bodyPr/>
          <a:lstStyle/>
          <a:p>
            <a:r>
              <a:rPr lang="en-IN" b="1" dirty="0"/>
              <a:t>Facilities required</a:t>
            </a:r>
            <a:endParaRPr lang="en-IN" dirty="0"/>
          </a:p>
        </p:txBody>
      </p:sp>
      <p:sp>
        <p:nvSpPr>
          <p:cNvPr id="3" name="Content Placeholder 2">
            <a:extLst>
              <a:ext uri="{FF2B5EF4-FFF2-40B4-BE49-F238E27FC236}">
                <a16:creationId xmlns:a16="http://schemas.microsoft.com/office/drawing/2014/main" id="{3859B5BE-8D28-4356-A496-99136154F41C}"/>
              </a:ext>
            </a:extLst>
          </p:cNvPr>
          <p:cNvSpPr>
            <a:spLocks noGrp="1"/>
          </p:cNvSpPr>
          <p:nvPr>
            <p:ph idx="1"/>
          </p:nvPr>
        </p:nvSpPr>
        <p:spPr/>
        <p:txBody>
          <a:bodyPr/>
          <a:lstStyle/>
          <a:p>
            <a:pPr>
              <a:buNone/>
            </a:pPr>
            <a:r>
              <a:rPr lang="en-IN" sz="2000" b="1" dirty="0">
                <a:latin typeface="Times New Roman" panose="02020603050405020304" pitchFamily="18" charset="0"/>
                <a:cs typeface="Times New Roman" panose="02020603050405020304" pitchFamily="18" charset="0"/>
              </a:rPr>
              <a:t>SOFTWARE REQUIREMENT: </a:t>
            </a:r>
            <a:endParaRPr lang="en-US" sz="2000" dirty="0">
              <a:latin typeface="Times New Roman" panose="02020603050405020304" pitchFamily="18" charset="0"/>
              <a:cs typeface="Times New Roman" panose="02020603050405020304" pitchFamily="18" charset="0"/>
            </a:endParaRPr>
          </a:p>
          <a:p>
            <a:pPr lvl="0">
              <a:buNone/>
            </a:pPr>
            <a:r>
              <a:rPr lang="en-IN" sz="2000" dirty="0">
                <a:latin typeface="Times New Roman" panose="02020603050405020304" pitchFamily="18" charset="0"/>
                <a:cs typeface="Times New Roman" panose="02020603050405020304" pitchFamily="18" charset="0"/>
              </a:rPr>
              <a:t>Windows 10.</a:t>
            </a:r>
            <a:endParaRPr lang="en-US" sz="2000"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Google </a:t>
            </a:r>
            <a:r>
              <a:rPr lang="en-IN" dirty="0" err="1">
                <a:latin typeface="Times New Roman" panose="02020603050405020304" pitchFamily="18" charset="0"/>
                <a:cs typeface="Times New Roman" panose="02020603050405020304" pitchFamily="18" charset="0"/>
              </a:rPr>
              <a:t>colab</a:t>
            </a:r>
            <a:r>
              <a:rPr lang="en-IN" sz="2000" b="1" dirty="0">
                <a:latin typeface="Times New Roman" panose="02020603050405020304" pitchFamily="18" charset="0"/>
                <a:cs typeface="Times New Roman" panose="02020603050405020304" pitchFamily="18" charset="0"/>
              </a:rPr>
              <a:t> </a:t>
            </a:r>
          </a:p>
          <a:p>
            <a:pPr>
              <a:buNone/>
            </a:pPr>
            <a:endParaRPr lang="en-US" sz="2000" dirty="0">
              <a:latin typeface="Times New Roman" panose="02020603050405020304" pitchFamily="18" charset="0"/>
              <a:cs typeface="Times New Roman" panose="02020603050405020304" pitchFamily="18" charset="0"/>
            </a:endParaRPr>
          </a:p>
          <a:p>
            <a:pPr>
              <a:buNone/>
            </a:pPr>
            <a:r>
              <a:rPr lang="en-IN" sz="2000" b="1" dirty="0">
                <a:latin typeface="Times New Roman" panose="02020603050405020304" pitchFamily="18" charset="0"/>
                <a:cs typeface="Times New Roman" panose="02020603050405020304" pitchFamily="18" charset="0"/>
              </a:rPr>
              <a:t>HARDWARE REQUIREMENT: </a:t>
            </a:r>
            <a:endParaRPr lang="en-US" sz="2000" dirty="0">
              <a:latin typeface="Times New Roman" panose="02020603050405020304" pitchFamily="18" charset="0"/>
              <a:cs typeface="Times New Roman" panose="02020603050405020304" pitchFamily="18" charset="0"/>
            </a:endParaRPr>
          </a:p>
          <a:p>
            <a:pPr lvl="0">
              <a:buNone/>
            </a:pPr>
            <a:r>
              <a:rPr lang="en-IN" sz="2000" dirty="0">
                <a:latin typeface="Times New Roman" panose="02020603050405020304" pitchFamily="18" charset="0"/>
                <a:cs typeface="Times New Roman" panose="02020603050405020304" pitchFamily="18" charset="0"/>
              </a:rPr>
              <a:t>Minimum of 2gb of RAM requirement.</a:t>
            </a:r>
            <a:endParaRPr lang="en-US" sz="2000" dirty="0">
              <a:latin typeface="Times New Roman" panose="02020603050405020304" pitchFamily="18" charset="0"/>
              <a:cs typeface="Times New Roman" panose="02020603050405020304" pitchFamily="18" charset="0"/>
            </a:endParaRPr>
          </a:p>
          <a:p>
            <a:pPr lvl="0">
              <a:buNone/>
            </a:pPr>
            <a:r>
              <a:rPr lang="en-IN" sz="2000" dirty="0">
                <a:latin typeface="Times New Roman" panose="02020603050405020304" pitchFamily="18" charset="0"/>
                <a:cs typeface="Times New Roman" panose="02020603050405020304" pitchFamily="18" charset="0"/>
              </a:rPr>
              <a:t>Internet  connection.</a:t>
            </a:r>
          </a:p>
          <a:p>
            <a:endParaRPr lang="en-IN" dirty="0"/>
          </a:p>
        </p:txBody>
      </p:sp>
    </p:spTree>
    <p:extLst>
      <p:ext uri="{BB962C8B-B14F-4D97-AF65-F5344CB8AC3E}">
        <p14:creationId xmlns:p14="http://schemas.microsoft.com/office/powerpoint/2010/main" val="161316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EDD4-ADF4-4D72-9797-DAA39BFB957C}"/>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3B3A6319-146D-4475-9711-F158B6765E5C}"/>
              </a:ext>
            </a:extLst>
          </p:cNvPr>
          <p:cNvSpPr>
            <a:spLocks noGrp="1"/>
          </p:cNvSpPr>
          <p:nvPr>
            <p:ph idx="1"/>
          </p:nvPr>
        </p:nvSpPr>
        <p:spPr>
          <a:xfrm>
            <a:off x="1103312" y="1411550"/>
            <a:ext cx="8946541" cy="4836849"/>
          </a:xfrm>
        </p:spPr>
        <p:txBody>
          <a:bodyPr>
            <a:normAutofit/>
          </a:bodyPr>
          <a:lstStyle/>
          <a:p>
            <a:pPr marL="0" indent="0">
              <a:buNone/>
            </a:pPr>
            <a:r>
              <a:rPr lang="en-US" sz="2800" b="0" i="0" dirty="0">
                <a:solidFill>
                  <a:srgbClr val="292929"/>
                </a:solidFill>
                <a:effectLst/>
                <a:latin typeface="charter"/>
              </a:rPr>
              <a:t>K means clustering is one of the most popular clustering algorithms and usually the first thing practitioners apply when solving clustering tasks to get an idea of the structure of the dataset. The goal of K means is to group data points into distinct non-overlapping subgroups. One of the major application of K means clustering is segmentation of customers to get a better understanding of them which in turn could be used to increase the revenue of the company.</a:t>
            </a:r>
            <a:endParaRPr lang="en-IN" sz="2800" dirty="0"/>
          </a:p>
        </p:txBody>
      </p:sp>
    </p:spTree>
    <p:extLst>
      <p:ext uri="{BB962C8B-B14F-4D97-AF65-F5344CB8AC3E}">
        <p14:creationId xmlns:p14="http://schemas.microsoft.com/office/powerpoint/2010/main" val="2039070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625</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charter</vt:lpstr>
      <vt:lpstr>Lato</vt:lpstr>
      <vt:lpstr>Times New Roman</vt:lpstr>
      <vt:lpstr>Wingdings 3</vt:lpstr>
      <vt:lpstr>Ion</vt:lpstr>
      <vt:lpstr>Data Science Project</vt:lpstr>
      <vt:lpstr>Abstract</vt:lpstr>
      <vt:lpstr>Contents </vt:lpstr>
      <vt:lpstr>Introduction</vt:lpstr>
      <vt:lpstr>Figure illustrating working flow of a system</vt:lpstr>
      <vt:lpstr>Methodology</vt:lpstr>
      <vt:lpstr>Implementation</vt:lpstr>
      <vt:lpstr>Facilities required</vt:lpstr>
      <vt:lpstr>Conclusion</vt:lpstr>
      <vt:lpstr>RESULT:</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Kushali G</dc:creator>
  <cp:lastModifiedBy>Rachuri Vishal</cp:lastModifiedBy>
  <cp:revision>3</cp:revision>
  <dcterms:created xsi:type="dcterms:W3CDTF">2021-11-04T10:22:08Z</dcterms:created>
  <dcterms:modified xsi:type="dcterms:W3CDTF">2021-12-29T06:43:08Z</dcterms:modified>
</cp:coreProperties>
</file>