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6"/>
  </p:notesMasterIdLst>
  <p:sldIdLst>
    <p:sldId id="274" r:id="rId2"/>
    <p:sldId id="313" r:id="rId3"/>
    <p:sldId id="276" r:id="rId4"/>
    <p:sldId id="277" r:id="rId5"/>
    <p:sldId id="280" r:id="rId6"/>
    <p:sldId id="281" r:id="rId7"/>
    <p:sldId id="314" r:id="rId8"/>
    <p:sldId id="316" r:id="rId9"/>
    <p:sldId id="282" r:id="rId10"/>
    <p:sldId id="312" r:id="rId11"/>
    <p:sldId id="287" r:id="rId12"/>
    <p:sldId id="332" r:id="rId13"/>
    <p:sldId id="335" r:id="rId14"/>
    <p:sldId id="336" r:id="rId15"/>
    <p:sldId id="304" r:id="rId16"/>
    <p:sldId id="264" r:id="rId17"/>
    <p:sldId id="317" r:id="rId18"/>
    <p:sldId id="325" r:id="rId19"/>
    <p:sldId id="326" r:id="rId20"/>
    <p:sldId id="337" r:id="rId21"/>
    <p:sldId id="328" r:id="rId22"/>
    <p:sldId id="330" r:id="rId23"/>
    <p:sldId id="320" r:id="rId24"/>
    <p:sldId id="32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 eswar" initials="te" lastIdx="1" clrIdx="0">
    <p:extLst>
      <p:ext uri="{19B8F6BF-5375-455C-9EA6-DF929625EA0E}">
        <p15:presenceInfo xmlns:p15="http://schemas.microsoft.com/office/powerpoint/2012/main" userId="38174fa3db9073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94" autoAdjust="0"/>
    <p:restoredTop sz="94660"/>
  </p:normalViewPr>
  <p:slideViewPr>
    <p:cSldViewPr>
      <p:cViewPr varScale="1">
        <p:scale>
          <a:sx n="78" d="100"/>
          <a:sy n="78" d="100"/>
        </p:scale>
        <p:origin x="1651"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8445F2-1262-4B37-B82E-B539DD049AA6}" type="datetimeFigureOut">
              <a:rPr lang="en-US" smtClean="0"/>
              <a:t>6/5/2022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2C4524-3E3A-4DC0-AA87-E09BFC0CBB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464F6D-35C1-4B98-83D8-AA6C54545358}"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E39A-60D8-68A3-87AC-B722F0E8B35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4055857-68C2-4E0A-D619-B7E91C8C6EB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447816E-5E34-6BA6-F0D3-B5573317D20D}"/>
              </a:ext>
            </a:extLst>
          </p:cNvPr>
          <p:cNvSpPr>
            <a:spLocks noGrp="1"/>
          </p:cNvSpPr>
          <p:nvPr>
            <p:ph type="dt" sz="half" idx="10"/>
          </p:nvPr>
        </p:nvSpPr>
        <p:spPr/>
        <p:txBody>
          <a:bodyPr/>
          <a:lstStyle/>
          <a:p>
            <a:fld id="{5747CAEA-49F0-408A-A575-1219C6359E7E}" type="datetimeFigureOut">
              <a:rPr lang="en-US" smtClean="0"/>
              <a:t>6/5/2022</a:t>
            </a:fld>
            <a:endParaRPr lang="en-US"/>
          </a:p>
        </p:txBody>
      </p:sp>
      <p:sp>
        <p:nvSpPr>
          <p:cNvPr id="5" name="Footer Placeholder 4">
            <a:extLst>
              <a:ext uri="{FF2B5EF4-FFF2-40B4-BE49-F238E27FC236}">
                <a16:creationId xmlns:a16="http://schemas.microsoft.com/office/drawing/2014/main" id="{AA46DF1F-0AD9-6FC2-97C9-76B8B4004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B194D-9740-85E5-2A3B-4939B5F4BB8B}"/>
              </a:ext>
            </a:extLst>
          </p:cNvPr>
          <p:cNvSpPr>
            <a:spLocks noGrp="1"/>
          </p:cNvSpPr>
          <p:nvPr>
            <p:ph type="sldNum" sz="quarter" idx="12"/>
          </p:nvPr>
        </p:nvSpPr>
        <p:spPr/>
        <p:txBody>
          <a:bodyPr/>
          <a:lstStyle/>
          <a:p>
            <a:fld id="{13808F4D-287E-4143-A80A-DCDB11D9F728}" type="slidenum">
              <a:rPr lang="en-US" smtClean="0"/>
              <a:t>‹#›</a:t>
            </a:fld>
            <a:endParaRPr lang="en-US"/>
          </a:p>
        </p:txBody>
      </p:sp>
    </p:spTree>
    <p:extLst>
      <p:ext uri="{BB962C8B-B14F-4D97-AF65-F5344CB8AC3E}">
        <p14:creationId xmlns:p14="http://schemas.microsoft.com/office/powerpoint/2010/main" val="86539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FE19-95C2-B91B-155E-43D62809CB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3F5910-15A9-C3D2-4DBB-EFD3A68839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5C352-A955-9453-D3FB-0910098D0830}"/>
              </a:ext>
            </a:extLst>
          </p:cNvPr>
          <p:cNvSpPr>
            <a:spLocks noGrp="1"/>
          </p:cNvSpPr>
          <p:nvPr>
            <p:ph type="dt" sz="half" idx="10"/>
          </p:nvPr>
        </p:nvSpPr>
        <p:spPr/>
        <p:txBody>
          <a:bodyPr/>
          <a:lstStyle/>
          <a:p>
            <a:fld id="{5747CAEA-49F0-408A-A575-1219C6359E7E}" type="datetimeFigureOut">
              <a:rPr lang="en-US" smtClean="0"/>
              <a:t>6/5/2022</a:t>
            </a:fld>
            <a:endParaRPr lang="en-US"/>
          </a:p>
        </p:txBody>
      </p:sp>
      <p:sp>
        <p:nvSpPr>
          <p:cNvPr id="5" name="Footer Placeholder 4">
            <a:extLst>
              <a:ext uri="{FF2B5EF4-FFF2-40B4-BE49-F238E27FC236}">
                <a16:creationId xmlns:a16="http://schemas.microsoft.com/office/drawing/2014/main" id="{F7AC75C8-F093-4AF7-BC14-04DDF24D0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DC539-F590-7C59-5A0D-1EBCA747344F}"/>
              </a:ext>
            </a:extLst>
          </p:cNvPr>
          <p:cNvSpPr>
            <a:spLocks noGrp="1"/>
          </p:cNvSpPr>
          <p:nvPr>
            <p:ph type="sldNum" sz="quarter" idx="12"/>
          </p:nvPr>
        </p:nvSpPr>
        <p:spPr/>
        <p:txBody>
          <a:bodyPr/>
          <a:lstStyle/>
          <a:p>
            <a:fld id="{13808F4D-287E-4143-A80A-DCDB11D9F728}" type="slidenum">
              <a:rPr lang="en-US" smtClean="0"/>
              <a:t>‹#›</a:t>
            </a:fld>
            <a:endParaRPr lang="en-US"/>
          </a:p>
        </p:txBody>
      </p:sp>
    </p:spTree>
    <p:extLst>
      <p:ext uri="{BB962C8B-B14F-4D97-AF65-F5344CB8AC3E}">
        <p14:creationId xmlns:p14="http://schemas.microsoft.com/office/powerpoint/2010/main" val="252086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15AEE5-97C2-3277-280B-0790930E78B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3B8DBD-B7DA-17DF-2C29-AA15480D597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CA028E-2140-AD0A-E434-9FBBFB6A958B}"/>
              </a:ext>
            </a:extLst>
          </p:cNvPr>
          <p:cNvSpPr>
            <a:spLocks noGrp="1"/>
          </p:cNvSpPr>
          <p:nvPr>
            <p:ph type="dt" sz="half" idx="10"/>
          </p:nvPr>
        </p:nvSpPr>
        <p:spPr/>
        <p:txBody>
          <a:bodyPr/>
          <a:lstStyle/>
          <a:p>
            <a:fld id="{5747CAEA-49F0-408A-A575-1219C6359E7E}" type="datetimeFigureOut">
              <a:rPr lang="en-US" smtClean="0"/>
              <a:t>6/5/2022</a:t>
            </a:fld>
            <a:endParaRPr lang="en-US"/>
          </a:p>
        </p:txBody>
      </p:sp>
      <p:sp>
        <p:nvSpPr>
          <p:cNvPr id="5" name="Footer Placeholder 4">
            <a:extLst>
              <a:ext uri="{FF2B5EF4-FFF2-40B4-BE49-F238E27FC236}">
                <a16:creationId xmlns:a16="http://schemas.microsoft.com/office/drawing/2014/main" id="{F0AB793B-82EA-60F2-D070-21E66B34A6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6FCCC-8342-6B44-7C46-A7A3A7486ABB}"/>
              </a:ext>
            </a:extLst>
          </p:cNvPr>
          <p:cNvSpPr>
            <a:spLocks noGrp="1"/>
          </p:cNvSpPr>
          <p:nvPr>
            <p:ph type="sldNum" sz="quarter" idx="12"/>
          </p:nvPr>
        </p:nvSpPr>
        <p:spPr/>
        <p:txBody>
          <a:bodyPr/>
          <a:lstStyle/>
          <a:p>
            <a:fld id="{13808F4D-287E-4143-A80A-DCDB11D9F728}" type="slidenum">
              <a:rPr lang="en-US" smtClean="0"/>
              <a:t>‹#›</a:t>
            </a:fld>
            <a:endParaRPr lang="en-US"/>
          </a:p>
        </p:txBody>
      </p:sp>
    </p:spTree>
    <p:extLst>
      <p:ext uri="{BB962C8B-B14F-4D97-AF65-F5344CB8AC3E}">
        <p14:creationId xmlns:p14="http://schemas.microsoft.com/office/powerpoint/2010/main" val="234422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6DB5-D295-E866-A6D9-3A5087923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F894E-DECD-9784-931F-3EBD7B57E8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9054E-6BC7-2110-BA56-9510DD9FCAC4}"/>
              </a:ext>
            </a:extLst>
          </p:cNvPr>
          <p:cNvSpPr>
            <a:spLocks noGrp="1"/>
          </p:cNvSpPr>
          <p:nvPr>
            <p:ph type="dt" sz="half" idx="10"/>
          </p:nvPr>
        </p:nvSpPr>
        <p:spPr/>
        <p:txBody>
          <a:bodyPr/>
          <a:lstStyle/>
          <a:p>
            <a:fld id="{5747CAEA-49F0-408A-A575-1219C6359E7E}" type="datetimeFigureOut">
              <a:rPr lang="en-US" smtClean="0"/>
              <a:t>6/5/2022</a:t>
            </a:fld>
            <a:endParaRPr lang="en-US"/>
          </a:p>
        </p:txBody>
      </p:sp>
      <p:sp>
        <p:nvSpPr>
          <p:cNvPr id="5" name="Footer Placeholder 4">
            <a:extLst>
              <a:ext uri="{FF2B5EF4-FFF2-40B4-BE49-F238E27FC236}">
                <a16:creationId xmlns:a16="http://schemas.microsoft.com/office/drawing/2014/main" id="{AAEF2FE3-CFAB-494A-DD45-78CE525E6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AD895-1F76-AB3D-B01B-615C048F2FF7}"/>
              </a:ext>
            </a:extLst>
          </p:cNvPr>
          <p:cNvSpPr>
            <a:spLocks noGrp="1"/>
          </p:cNvSpPr>
          <p:nvPr>
            <p:ph type="sldNum" sz="quarter" idx="12"/>
          </p:nvPr>
        </p:nvSpPr>
        <p:spPr/>
        <p:txBody>
          <a:bodyPr/>
          <a:lstStyle/>
          <a:p>
            <a:fld id="{13808F4D-287E-4143-A80A-DCDB11D9F728}" type="slidenum">
              <a:rPr lang="en-US" smtClean="0"/>
              <a:t>‹#›</a:t>
            </a:fld>
            <a:endParaRPr lang="en-US"/>
          </a:p>
        </p:txBody>
      </p:sp>
    </p:spTree>
    <p:extLst>
      <p:ext uri="{BB962C8B-B14F-4D97-AF65-F5344CB8AC3E}">
        <p14:creationId xmlns:p14="http://schemas.microsoft.com/office/powerpoint/2010/main" val="282937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6435-E804-E853-7595-CEB03F14F6C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CBFE1A5-9C42-CBA9-4893-63733787C2B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5A200-DFB0-5717-F60D-7629B70FC9D9}"/>
              </a:ext>
            </a:extLst>
          </p:cNvPr>
          <p:cNvSpPr>
            <a:spLocks noGrp="1"/>
          </p:cNvSpPr>
          <p:nvPr>
            <p:ph type="dt" sz="half" idx="10"/>
          </p:nvPr>
        </p:nvSpPr>
        <p:spPr/>
        <p:txBody>
          <a:bodyPr/>
          <a:lstStyle/>
          <a:p>
            <a:fld id="{5747CAEA-49F0-408A-A575-1219C6359E7E}" type="datetimeFigureOut">
              <a:rPr lang="en-US" smtClean="0"/>
              <a:t>6/5/2022</a:t>
            </a:fld>
            <a:endParaRPr lang="en-US"/>
          </a:p>
        </p:txBody>
      </p:sp>
      <p:sp>
        <p:nvSpPr>
          <p:cNvPr id="5" name="Footer Placeholder 4">
            <a:extLst>
              <a:ext uri="{FF2B5EF4-FFF2-40B4-BE49-F238E27FC236}">
                <a16:creationId xmlns:a16="http://schemas.microsoft.com/office/drawing/2014/main" id="{431892AA-A4AF-4171-CD8F-710E9B668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C64ED-101E-60A8-FB40-ED4DE7C68578}"/>
              </a:ext>
            </a:extLst>
          </p:cNvPr>
          <p:cNvSpPr>
            <a:spLocks noGrp="1"/>
          </p:cNvSpPr>
          <p:nvPr>
            <p:ph type="sldNum" sz="quarter" idx="12"/>
          </p:nvPr>
        </p:nvSpPr>
        <p:spPr/>
        <p:txBody>
          <a:bodyPr/>
          <a:lstStyle/>
          <a:p>
            <a:fld id="{13808F4D-287E-4143-A80A-DCDB11D9F728}" type="slidenum">
              <a:rPr lang="en-US" smtClean="0"/>
              <a:t>‹#›</a:t>
            </a:fld>
            <a:endParaRPr lang="en-US"/>
          </a:p>
        </p:txBody>
      </p:sp>
    </p:spTree>
    <p:extLst>
      <p:ext uri="{BB962C8B-B14F-4D97-AF65-F5344CB8AC3E}">
        <p14:creationId xmlns:p14="http://schemas.microsoft.com/office/powerpoint/2010/main" val="211224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8FD1-B51F-0E8D-FB78-B2FCC0DBE3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3FB0FD-7FB1-C0D7-FC13-28D3A4ECB81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CEAFD-5245-3BCA-7DE4-0A6E5AFAA6F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03C430-30E1-6697-206C-079DA18C3A9C}"/>
              </a:ext>
            </a:extLst>
          </p:cNvPr>
          <p:cNvSpPr>
            <a:spLocks noGrp="1"/>
          </p:cNvSpPr>
          <p:nvPr>
            <p:ph type="dt" sz="half" idx="10"/>
          </p:nvPr>
        </p:nvSpPr>
        <p:spPr/>
        <p:txBody>
          <a:bodyPr/>
          <a:lstStyle/>
          <a:p>
            <a:fld id="{5747CAEA-49F0-408A-A575-1219C6359E7E}" type="datetimeFigureOut">
              <a:rPr lang="en-US" smtClean="0"/>
              <a:t>6/5/2022</a:t>
            </a:fld>
            <a:endParaRPr lang="en-US"/>
          </a:p>
        </p:txBody>
      </p:sp>
      <p:sp>
        <p:nvSpPr>
          <p:cNvPr id="6" name="Footer Placeholder 5">
            <a:extLst>
              <a:ext uri="{FF2B5EF4-FFF2-40B4-BE49-F238E27FC236}">
                <a16:creationId xmlns:a16="http://schemas.microsoft.com/office/drawing/2014/main" id="{561DF7D3-08F9-00A3-6CB8-63C4EF6CB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30A2C5-A1B5-2BB5-4C06-5BE72AFBABF3}"/>
              </a:ext>
            </a:extLst>
          </p:cNvPr>
          <p:cNvSpPr>
            <a:spLocks noGrp="1"/>
          </p:cNvSpPr>
          <p:nvPr>
            <p:ph type="sldNum" sz="quarter" idx="12"/>
          </p:nvPr>
        </p:nvSpPr>
        <p:spPr/>
        <p:txBody>
          <a:bodyPr/>
          <a:lstStyle/>
          <a:p>
            <a:fld id="{13808F4D-287E-4143-A80A-DCDB11D9F728}" type="slidenum">
              <a:rPr lang="en-US" smtClean="0"/>
              <a:t>‹#›</a:t>
            </a:fld>
            <a:endParaRPr lang="en-US"/>
          </a:p>
        </p:txBody>
      </p:sp>
    </p:spTree>
    <p:extLst>
      <p:ext uri="{BB962C8B-B14F-4D97-AF65-F5344CB8AC3E}">
        <p14:creationId xmlns:p14="http://schemas.microsoft.com/office/powerpoint/2010/main" val="97631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4925-4F19-CA06-CA1D-570912A573B7}"/>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5A8CA-1535-C6DB-2573-FE0F09AA533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F1D9864-459B-12D3-E054-85FBD9A9638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3503D9-0138-698F-C8D7-F97A94494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B3840DE-AC40-5046-0208-7426FB1BD57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597CB7-285F-024F-9225-AC49624C9FB6}"/>
              </a:ext>
            </a:extLst>
          </p:cNvPr>
          <p:cNvSpPr>
            <a:spLocks noGrp="1"/>
          </p:cNvSpPr>
          <p:nvPr>
            <p:ph type="dt" sz="half" idx="10"/>
          </p:nvPr>
        </p:nvSpPr>
        <p:spPr/>
        <p:txBody>
          <a:bodyPr/>
          <a:lstStyle/>
          <a:p>
            <a:fld id="{5747CAEA-49F0-408A-A575-1219C6359E7E}" type="datetimeFigureOut">
              <a:rPr lang="en-US" smtClean="0"/>
              <a:t>6/5/2022</a:t>
            </a:fld>
            <a:endParaRPr lang="en-US"/>
          </a:p>
        </p:txBody>
      </p:sp>
      <p:sp>
        <p:nvSpPr>
          <p:cNvPr id="8" name="Footer Placeholder 7">
            <a:extLst>
              <a:ext uri="{FF2B5EF4-FFF2-40B4-BE49-F238E27FC236}">
                <a16:creationId xmlns:a16="http://schemas.microsoft.com/office/drawing/2014/main" id="{1CEDB0D2-6903-C2DB-B672-E1CA6E3E3C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22AC8F-4243-4E57-69B6-3E2A29AB57AA}"/>
              </a:ext>
            </a:extLst>
          </p:cNvPr>
          <p:cNvSpPr>
            <a:spLocks noGrp="1"/>
          </p:cNvSpPr>
          <p:nvPr>
            <p:ph type="sldNum" sz="quarter" idx="12"/>
          </p:nvPr>
        </p:nvSpPr>
        <p:spPr/>
        <p:txBody>
          <a:bodyPr/>
          <a:lstStyle/>
          <a:p>
            <a:fld id="{13808F4D-287E-4143-A80A-DCDB11D9F728}" type="slidenum">
              <a:rPr lang="en-US" smtClean="0"/>
              <a:t>‹#›</a:t>
            </a:fld>
            <a:endParaRPr lang="en-US"/>
          </a:p>
        </p:txBody>
      </p:sp>
    </p:spTree>
    <p:extLst>
      <p:ext uri="{BB962C8B-B14F-4D97-AF65-F5344CB8AC3E}">
        <p14:creationId xmlns:p14="http://schemas.microsoft.com/office/powerpoint/2010/main" val="307264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6B72-7119-8609-EC5C-BCCAA455E0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9256F6-4738-6504-4378-CE3CEA7685DE}"/>
              </a:ext>
            </a:extLst>
          </p:cNvPr>
          <p:cNvSpPr>
            <a:spLocks noGrp="1"/>
          </p:cNvSpPr>
          <p:nvPr>
            <p:ph type="dt" sz="half" idx="10"/>
          </p:nvPr>
        </p:nvSpPr>
        <p:spPr/>
        <p:txBody>
          <a:bodyPr/>
          <a:lstStyle/>
          <a:p>
            <a:fld id="{5747CAEA-49F0-408A-A575-1219C6359E7E}" type="datetimeFigureOut">
              <a:rPr lang="en-US" smtClean="0"/>
              <a:t>6/5/2022</a:t>
            </a:fld>
            <a:endParaRPr lang="en-US"/>
          </a:p>
        </p:txBody>
      </p:sp>
      <p:sp>
        <p:nvSpPr>
          <p:cNvPr id="4" name="Footer Placeholder 3">
            <a:extLst>
              <a:ext uri="{FF2B5EF4-FFF2-40B4-BE49-F238E27FC236}">
                <a16:creationId xmlns:a16="http://schemas.microsoft.com/office/drawing/2014/main" id="{641B4131-4BAD-E36C-7CCE-7180D2B66C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05FD8F-8443-9D49-6E83-B2AEA974CF6D}"/>
              </a:ext>
            </a:extLst>
          </p:cNvPr>
          <p:cNvSpPr>
            <a:spLocks noGrp="1"/>
          </p:cNvSpPr>
          <p:nvPr>
            <p:ph type="sldNum" sz="quarter" idx="12"/>
          </p:nvPr>
        </p:nvSpPr>
        <p:spPr/>
        <p:txBody>
          <a:bodyPr/>
          <a:lstStyle/>
          <a:p>
            <a:fld id="{13808F4D-287E-4143-A80A-DCDB11D9F728}" type="slidenum">
              <a:rPr lang="en-US" smtClean="0"/>
              <a:t>‹#›</a:t>
            </a:fld>
            <a:endParaRPr lang="en-US"/>
          </a:p>
        </p:txBody>
      </p:sp>
    </p:spTree>
    <p:extLst>
      <p:ext uri="{BB962C8B-B14F-4D97-AF65-F5344CB8AC3E}">
        <p14:creationId xmlns:p14="http://schemas.microsoft.com/office/powerpoint/2010/main" val="63942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E296D0-5FAD-3082-5FDA-A053028575A1}"/>
              </a:ext>
            </a:extLst>
          </p:cNvPr>
          <p:cNvSpPr>
            <a:spLocks noGrp="1"/>
          </p:cNvSpPr>
          <p:nvPr>
            <p:ph type="dt" sz="half" idx="10"/>
          </p:nvPr>
        </p:nvSpPr>
        <p:spPr/>
        <p:txBody>
          <a:bodyPr/>
          <a:lstStyle/>
          <a:p>
            <a:fld id="{5747CAEA-49F0-408A-A575-1219C6359E7E}" type="datetimeFigureOut">
              <a:rPr lang="en-US" smtClean="0"/>
              <a:t>6/5/2022</a:t>
            </a:fld>
            <a:endParaRPr lang="en-US"/>
          </a:p>
        </p:txBody>
      </p:sp>
      <p:sp>
        <p:nvSpPr>
          <p:cNvPr id="3" name="Footer Placeholder 2">
            <a:extLst>
              <a:ext uri="{FF2B5EF4-FFF2-40B4-BE49-F238E27FC236}">
                <a16:creationId xmlns:a16="http://schemas.microsoft.com/office/drawing/2014/main" id="{9260F17E-2AC5-1A2B-A1B3-2E08574850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7A12F9-88E6-418B-FD86-F60D68921770}"/>
              </a:ext>
            </a:extLst>
          </p:cNvPr>
          <p:cNvSpPr>
            <a:spLocks noGrp="1"/>
          </p:cNvSpPr>
          <p:nvPr>
            <p:ph type="sldNum" sz="quarter" idx="12"/>
          </p:nvPr>
        </p:nvSpPr>
        <p:spPr/>
        <p:txBody>
          <a:bodyPr/>
          <a:lstStyle/>
          <a:p>
            <a:fld id="{13808F4D-287E-4143-A80A-DCDB11D9F728}" type="slidenum">
              <a:rPr lang="en-US" smtClean="0"/>
              <a:t>‹#›</a:t>
            </a:fld>
            <a:endParaRPr lang="en-US"/>
          </a:p>
        </p:txBody>
      </p:sp>
    </p:spTree>
    <p:extLst>
      <p:ext uri="{BB962C8B-B14F-4D97-AF65-F5344CB8AC3E}">
        <p14:creationId xmlns:p14="http://schemas.microsoft.com/office/powerpoint/2010/main" val="218760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8DBA-F0EC-9E5C-5CC5-8E6AFC0E7D6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F041B1B-01DF-91FC-272F-7B5E270CDB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156562-B5CC-0465-8079-D1F7318EDFD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0BDFCAE-4891-6D2A-E3DF-E2846911E6D1}"/>
              </a:ext>
            </a:extLst>
          </p:cNvPr>
          <p:cNvSpPr>
            <a:spLocks noGrp="1"/>
          </p:cNvSpPr>
          <p:nvPr>
            <p:ph type="dt" sz="half" idx="10"/>
          </p:nvPr>
        </p:nvSpPr>
        <p:spPr/>
        <p:txBody>
          <a:bodyPr/>
          <a:lstStyle/>
          <a:p>
            <a:fld id="{5747CAEA-49F0-408A-A575-1219C6359E7E}" type="datetimeFigureOut">
              <a:rPr lang="en-US" smtClean="0"/>
              <a:t>6/5/2022</a:t>
            </a:fld>
            <a:endParaRPr lang="en-US"/>
          </a:p>
        </p:txBody>
      </p:sp>
      <p:sp>
        <p:nvSpPr>
          <p:cNvPr id="6" name="Footer Placeholder 5">
            <a:extLst>
              <a:ext uri="{FF2B5EF4-FFF2-40B4-BE49-F238E27FC236}">
                <a16:creationId xmlns:a16="http://schemas.microsoft.com/office/drawing/2014/main" id="{0D016493-1852-98BA-5224-591098FD3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A06C1F-83C0-1D5F-46A9-5115D9671186}"/>
              </a:ext>
            </a:extLst>
          </p:cNvPr>
          <p:cNvSpPr>
            <a:spLocks noGrp="1"/>
          </p:cNvSpPr>
          <p:nvPr>
            <p:ph type="sldNum" sz="quarter" idx="12"/>
          </p:nvPr>
        </p:nvSpPr>
        <p:spPr/>
        <p:txBody>
          <a:bodyPr/>
          <a:lstStyle/>
          <a:p>
            <a:fld id="{13808F4D-287E-4143-A80A-DCDB11D9F728}" type="slidenum">
              <a:rPr lang="en-US" smtClean="0"/>
              <a:t>‹#›</a:t>
            </a:fld>
            <a:endParaRPr lang="en-US"/>
          </a:p>
        </p:txBody>
      </p:sp>
    </p:spTree>
    <p:extLst>
      <p:ext uri="{BB962C8B-B14F-4D97-AF65-F5344CB8AC3E}">
        <p14:creationId xmlns:p14="http://schemas.microsoft.com/office/powerpoint/2010/main" val="2878347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9019-918E-9CFA-E49A-B213CCF239D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E3F79F1-808C-690C-1096-89FAD053835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D437681-0EF4-74A8-2C70-56D7D608D3F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62B2511-B7A6-21EC-4D85-C63393242AFE}"/>
              </a:ext>
            </a:extLst>
          </p:cNvPr>
          <p:cNvSpPr>
            <a:spLocks noGrp="1"/>
          </p:cNvSpPr>
          <p:nvPr>
            <p:ph type="dt" sz="half" idx="10"/>
          </p:nvPr>
        </p:nvSpPr>
        <p:spPr/>
        <p:txBody>
          <a:bodyPr/>
          <a:lstStyle/>
          <a:p>
            <a:fld id="{5747CAEA-49F0-408A-A575-1219C6359E7E}" type="datetimeFigureOut">
              <a:rPr lang="en-US" smtClean="0"/>
              <a:t>6/5/2022</a:t>
            </a:fld>
            <a:endParaRPr lang="en-US"/>
          </a:p>
        </p:txBody>
      </p:sp>
      <p:sp>
        <p:nvSpPr>
          <p:cNvPr id="6" name="Footer Placeholder 5">
            <a:extLst>
              <a:ext uri="{FF2B5EF4-FFF2-40B4-BE49-F238E27FC236}">
                <a16:creationId xmlns:a16="http://schemas.microsoft.com/office/drawing/2014/main" id="{FDF389DF-6D99-A3F5-A6B0-0A3594C58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0A32D5-C013-1774-7ABF-3292DD33AB1B}"/>
              </a:ext>
            </a:extLst>
          </p:cNvPr>
          <p:cNvSpPr>
            <a:spLocks noGrp="1"/>
          </p:cNvSpPr>
          <p:nvPr>
            <p:ph type="sldNum" sz="quarter" idx="12"/>
          </p:nvPr>
        </p:nvSpPr>
        <p:spPr/>
        <p:txBody>
          <a:bodyPr/>
          <a:lstStyle/>
          <a:p>
            <a:fld id="{13808F4D-287E-4143-A80A-DCDB11D9F728}" type="slidenum">
              <a:rPr lang="en-US" smtClean="0"/>
              <a:t>‹#›</a:t>
            </a:fld>
            <a:endParaRPr lang="en-US"/>
          </a:p>
        </p:txBody>
      </p:sp>
    </p:spTree>
    <p:extLst>
      <p:ext uri="{BB962C8B-B14F-4D97-AF65-F5344CB8AC3E}">
        <p14:creationId xmlns:p14="http://schemas.microsoft.com/office/powerpoint/2010/main" val="423446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FD071E-20BE-B16B-5DB8-37653A68E5D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7DE929-4F27-1AB3-83FB-AA06B805BC8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FA0B4-A085-E244-AA31-C8A6E63DB83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747CAEA-49F0-408A-A575-1219C6359E7E}" type="datetimeFigureOut">
              <a:rPr lang="en-US" smtClean="0"/>
              <a:t>6/5/2022</a:t>
            </a:fld>
            <a:endParaRPr lang="en-US"/>
          </a:p>
        </p:txBody>
      </p:sp>
      <p:sp>
        <p:nvSpPr>
          <p:cNvPr id="5" name="Footer Placeholder 4">
            <a:extLst>
              <a:ext uri="{FF2B5EF4-FFF2-40B4-BE49-F238E27FC236}">
                <a16:creationId xmlns:a16="http://schemas.microsoft.com/office/drawing/2014/main" id="{76ACEDE0-1960-0494-28F5-2EA5445BFE2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B9206B-A1DA-C9B8-ABB6-2172E90F7DE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808F4D-287E-4143-A80A-DCDB11D9F728}" type="slidenum">
              <a:rPr lang="en-US" smtClean="0"/>
              <a:t>‹#›</a:t>
            </a:fld>
            <a:endParaRPr lang="en-US"/>
          </a:p>
        </p:txBody>
      </p:sp>
    </p:spTree>
    <p:extLst>
      <p:ext uri="{BB962C8B-B14F-4D97-AF65-F5344CB8AC3E}">
        <p14:creationId xmlns:p14="http://schemas.microsoft.com/office/powerpoint/2010/main" val="283766262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7190755" cy="620688"/>
          </a:xfrm>
        </p:spPr>
        <p:txBody>
          <a:bodyPr>
            <a:normAutofit/>
          </a:bodyPr>
          <a:lstStyle/>
          <a:p>
            <a:pPr algn="l"/>
            <a:r>
              <a:rPr lang="en-IN" sz="2400" dirty="0"/>
              <a:t>              </a:t>
            </a:r>
            <a:r>
              <a:rPr lang="en-IN" sz="2400" b="1" dirty="0"/>
              <a:t>Methodist College of Engineering &amp; Technology</a:t>
            </a:r>
            <a:endParaRPr lang="en-US" sz="2400" b="1" dirty="0"/>
          </a:p>
        </p:txBody>
      </p:sp>
      <p:sp>
        <p:nvSpPr>
          <p:cNvPr id="9" name="Subtitle 8">
            <a:extLst>
              <a:ext uri="{FF2B5EF4-FFF2-40B4-BE49-F238E27FC236}">
                <a16:creationId xmlns:a16="http://schemas.microsoft.com/office/drawing/2014/main" id="{59B0B866-CB06-4A93-BD1A-A8F9E7EAD9BE}"/>
              </a:ext>
            </a:extLst>
          </p:cNvPr>
          <p:cNvSpPr>
            <a:spLocks noGrp="1"/>
          </p:cNvSpPr>
          <p:nvPr>
            <p:ph type="subTitle" idx="4294967295"/>
          </p:nvPr>
        </p:nvSpPr>
        <p:spPr>
          <a:xfrm>
            <a:off x="369212" y="4797425"/>
            <a:ext cx="8523268" cy="1727200"/>
          </a:xfrm>
        </p:spPr>
        <p:txBody>
          <a:bodyPr>
            <a:normAutofit fontScale="55000" lnSpcReduction="20000"/>
          </a:bodyPr>
          <a:lstStyle/>
          <a:p>
            <a:pPr marL="0" indent="0" algn="just">
              <a:buNone/>
            </a:pPr>
            <a:r>
              <a:rPr lang="en-US" sz="1600" b="1" dirty="0">
                <a:solidFill>
                  <a:schemeClr val="tx1"/>
                </a:solidFill>
                <a:latin typeface="Times New Roman" panose="02020603050405020304" pitchFamily="18" charset="0"/>
                <a:cs typeface="Times New Roman" panose="02020603050405020304" pitchFamily="18" charset="0"/>
              </a:rPr>
              <a:t>	</a:t>
            </a:r>
            <a:r>
              <a:rPr lang="en-US" sz="1800" b="1" u="sng" dirty="0">
                <a:solidFill>
                  <a:schemeClr val="tx1"/>
                </a:solidFill>
                <a:latin typeface="Times New Roman" panose="02020603050405020304" pitchFamily="18" charset="0"/>
                <a:cs typeface="Times New Roman" panose="02020603050405020304" pitchFamily="18" charset="0"/>
              </a:rPr>
              <a:t>Batch Number</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u="sng" dirty="0">
                <a:solidFill>
                  <a:schemeClr val="tx1"/>
                </a:solidFill>
                <a:latin typeface="Times New Roman" panose="02020603050405020304" pitchFamily="18" charset="0"/>
                <a:cs typeface="Times New Roman" panose="02020603050405020304" pitchFamily="18" charset="0"/>
              </a:rPr>
              <a:t>Project Guide</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u="sng" dirty="0">
                <a:solidFill>
                  <a:schemeClr val="tx1"/>
                </a:solidFill>
                <a:latin typeface="Times New Roman" panose="02020603050405020304" pitchFamily="18" charset="0"/>
                <a:cs typeface="Times New Roman" panose="02020603050405020304" pitchFamily="18" charset="0"/>
              </a:rPr>
              <a:t>Project Coordinator</a:t>
            </a:r>
          </a:p>
          <a:p>
            <a:pPr marL="0" indent="0" algn="just">
              <a:buNone/>
            </a:pPr>
            <a:endParaRPr lang="en-US" sz="1600" b="1" dirty="0">
              <a:solidFill>
                <a:schemeClr val="tx1"/>
              </a:solidFill>
              <a:latin typeface="Times New Roman" panose="02020603050405020304" pitchFamily="18" charset="0"/>
              <a:cs typeface="Times New Roman" panose="02020603050405020304" pitchFamily="18" charset="0"/>
            </a:endParaRPr>
          </a:p>
          <a:p>
            <a:pPr marL="0" indent="0" algn="l">
              <a:buNone/>
            </a:pPr>
            <a:r>
              <a:rPr lang="en-US" sz="14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MPCSE2018A1		</a:t>
            </a:r>
            <a:r>
              <a:rPr lang="en-US" sz="1800" dirty="0">
                <a:latin typeface="Times New Roman" panose="02020603050405020304" pitchFamily="18" charset="0"/>
                <a:cs typeface="Times New Roman" panose="02020603050405020304" pitchFamily="18" charset="0"/>
              </a:rPr>
              <a:t>Mr. P. V. </a:t>
            </a:r>
            <a:r>
              <a:rPr lang="en-US" sz="1800" dirty="0" err="1">
                <a:latin typeface="Times New Roman" panose="02020603050405020304" pitchFamily="18" charset="0"/>
                <a:cs typeface="Times New Roman" panose="02020603050405020304" pitchFamily="18" charset="0"/>
              </a:rPr>
              <a:t>Ramanaiah</a:t>
            </a:r>
            <a:r>
              <a:rPr lang="en-US" sz="1800" dirty="0">
                <a:solidFill>
                  <a:schemeClr val="tx1"/>
                </a:solidFill>
                <a:latin typeface="Times New Roman" panose="02020603050405020304" pitchFamily="18" charset="0"/>
                <a:cs typeface="Times New Roman" panose="02020603050405020304" pitchFamily="18" charset="0"/>
              </a:rPr>
              <a:t>		Mr. P. V. Ramanaiah</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	(BATCH NO: 11)		Asst. Professor		</a:t>
            </a:r>
            <a:r>
              <a:rPr lang="en-US" sz="1800" dirty="0">
                <a:latin typeface="Times New Roman" panose="02020603050405020304" pitchFamily="18" charset="0"/>
                <a:cs typeface="Times New Roman" panose="02020603050405020304" pitchFamily="18" charset="0"/>
              </a:rPr>
              <a:t>Asst. </a:t>
            </a:r>
            <a:r>
              <a:rPr lang="en-US" sz="1800" dirty="0">
                <a:solidFill>
                  <a:schemeClr val="tx1"/>
                </a:solidFill>
                <a:latin typeface="Times New Roman" panose="02020603050405020304" pitchFamily="18" charset="0"/>
                <a:cs typeface="Times New Roman" panose="02020603050405020304" pitchFamily="18" charset="0"/>
              </a:rPr>
              <a:t>Professor</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				Departmen</a:t>
            </a:r>
            <a:r>
              <a:rPr lang="en-US" sz="1800" dirty="0">
                <a:latin typeface="Times New Roman" panose="02020603050405020304" pitchFamily="18" charset="0"/>
                <a:cs typeface="Times New Roman" panose="02020603050405020304" pitchFamily="18" charset="0"/>
              </a:rPr>
              <a:t>t of CSE</a:t>
            </a:r>
            <a:r>
              <a:rPr lang="en-US" sz="1800" dirty="0">
                <a:solidFill>
                  <a:schemeClr val="tx1"/>
                </a:solidFill>
                <a:latin typeface="Times New Roman" panose="02020603050405020304" pitchFamily="18" charset="0"/>
                <a:cs typeface="Times New Roman" panose="02020603050405020304" pitchFamily="18" charset="0"/>
              </a:rPr>
              <a:t>		Department of CSE,</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							Mr. T. Praveen Kumar</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							Asst. Professor</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							Department of CSE </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4" name="image2.png"/>
          <p:cNvPicPr preferRelativeResize="0"/>
          <p:nvPr/>
        </p:nvPicPr>
        <p:blipFill>
          <a:blip r:embed="rId3" cstate="print"/>
          <a:stretch>
            <a:fillRect/>
          </a:stretch>
        </p:blipFill>
        <p:spPr>
          <a:xfrm>
            <a:off x="369212" y="13908"/>
            <a:ext cx="1405390" cy="793984"/>
          </a:xfrm>
          <a:prstGeom prst="rect">
            <a:avLst/>
          </a:prstGeom>
          <a:noFill/>
        </p:spPr>
      </p:pic>
      <p:sp>
        <p:nvSpPr>
          <p:cNvPr id="5" name="TextBox 4"/>
          <p:cNvSpPr txBox="1"/>
          <p:nvPr/>
        </p:nvSpPr>
        <p:spPr>
          <a:xfrm>
            <a:off x="369212" y="928694"/>
            <a:ext cx="8234664" cy="579967"/>
          </a:xfrm>
          <a:prstGeom prst="rect">
            <a:avLst/>
          </a:prstGeom>
          <a:noFill/>
        </p:spPr>
        <p:txBody>
          <a:bodyPr wrap="square" rtlCol="0">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Detection of Parkinson’s Disease using Machine Learning</a:t>
            </a:r>
          </a:p>
        </p:txBody>
      </p:sp>
      <p:graphicFrame>
        <p:nvGraphicFramePr>
          <p:cNvPr id="7" name="Table 7">
            <a:extLst>
              <a:ext uri="{FF2B5EF4-FFF2-40B4-BE49-F238E27FC236}">
                <a16:creationId xmlns:a16="http://schemas.microsoft.com/office/drawing/2014/main" id="{0F51151C-7418-4D84-AB64-99074DE5B3FC}"/>
              </a:ext>
            </a:extLst>
          </p:cNvPr>
          <p:cNvGraphicFramePr>
            <a:graphicFrameLocks noGrp="1"/>
          </p:cNvGraphicFramePr>
          <p:nvPr>
            <p:extLst>
              <p:ext uri="{D42A27DB-BD31-4B8C-83A1-F6EECF244321}">
                <p14:modId xmlns:p14="http://schemas.microsoft.com/office/powerpoint/2010/main" val="2828566458"/>
              </p:ext>
            </p:extLst>
          </p:nvPr>
        </p:nvGraphicFramePr>
        <p:xfrm>
          <a:off x="369213" y="1850158"/>
          <a:ext cx="8330306" cy="498722"/>
        </p:xfrm>
        <a:graphic>
          <a:graphicData uri="http://schemas.openxmlformats.org/drawingml/2006/table">
            <a:tbl>
              <a:tblPr firstRow="1" bandRow="1">
                <a:tableStyleId>{93296810-A885-4BE3-A3E7-6D5BEEA58F35}</a:tableStyleId>
              </a:tblPr>
              <a:tblGrid>
                <a:gridCol w="8330306">
                  <a:extLst>
                    <a:ext uri="{9D8B030D-6E8A-4147-A177-3AD203B41FA5}">
                      <a16:colId xmlns:a16="http://schemas.microsoft.com/office/drawing/2014/main" val="1362793828"/>
                    </a:ext>
                  </a:extLst>
                </a:gridCol>
              </a:tblGrid>
              <a:tr h="498722">
                <a:tc>
                  <a:txBody>
                    <a:bodyPr/>
                    <a:lstStyle/>
                    <a:p>
                      <a:pPr algn="ctr"/>
                      <a:r>
                        <a:rPr lang="en-US" sz="1600" dirty="0">
                          <a:latin typeface="Times New Roman" panose="02020603050405020304" pitchFamily="18" charset="0"/>
                          <a:cs typeface="Times New Roman" panose="02020603050405020304" pitchFamily="18" charset="0"/>
                        </a:rPr>
                        <a:t>Group Members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8855278"/>
                  </a:ext>
                </a:extLst>
              </a:tr>
            </a:tbl>
          </a:graphicData>
        </a:graphic>
      </p:graphicFrame>
      <p:graphicFrame>
        <p:nvGraphicFramePr>
          <p:cNvPr id="8" name="Table 8">
            <a:extLst>
              <a:ext uri="{FF2B5EF4-FFF2-40B4-BE49-F238E27FC236}">
                <a16:creationId xmlns:a16="http://schemas.microsoft.com/office/drawing/2014/main" id="{A03FB184-4416-43DC-A4FD-2EC8171A1C57}"/>
              </a:ext>
            </a:extLst>
          </p:cNvPr>
          <p:cNvGraphicFramePr>
            <a:graphicFrameLocks noGrp="1"/>
          </p:cNvGraphicFramePr>
          <p:nvPr>
            <p:extLst>
              <p:ext uri="{D42A27DB-BD31-4B8C-83A1-F6EECF244321}">
                <p14:modId xmlns:p14="http://schemas.microsoft.com/office/powerpoint/2010/main" val="387264319"/>
              </p:ext>
            </p:extLst>
          </p:nvPr>
        </p:nvGraphicFramePr>
        <p:xfrm>
          <a:off x="369213" y="2348880"/>
          <a:ext cx="8330302" cy="2448272"/>
        </p:xfrm>
        <a:graphic>
          <a:graphicData uri="http://schemas.openxmlformats.org/drawingml/2006/table">
            <a:tbl>
              <a:tblPr firstRow="1" bandRow="1">
                <a:tableStyleId>{93296810-A885-4BE3-A3E7-6D5BEEA58F35}</a:tableStyleId>
              </a:tblPr>
              <a:tblGrid>
                <a:gridCol w="1232449">
                  <a:extLst>
                    <a:ext uri="{9D8B030D-6E8A-4147-A177-3AD203B41FA5}">
                      <a16:colId xmlns:a16="http://schemas.microsoft.com/office/drawing/2014/main" val="2732357282"/>
                    </a:ext>
                  </a:extLst>
                </a:gridCol>
                <a:gridCol w="3798851">
                  <a:extLst>
                    <a:ext uri="{9D8B030D-6E8A-4147-A177-3AD203B41FA5}">
                      <a16:colId xmlns:a16="http://schemas.microsoft.com/office/drawing/2014/main" val="2869154059"/>
                    </a:ext>
                  </a:extLst>
                </a:gridCol>
                <a:gridCol w="3299002">
                  <a:extLst>
                    <a:ext uri="{9D8B030D-6E8A-4147-A177-3AD203B41FA5}">
                      <a16:colId xmlns:a16="http://schemas.microsoft.com/office/drawing/2014/main" val="1090039289"/>
                    </a:ext>
                  </a:extLst>
                </a:gridCol>
              </a:tblGrid>
              <a:tr h="612068">
                <a:tc>
                  <a:txBody>
                    <a:bodyPr/>
                    <a:lstStyle/>
                    <a:p>
                      <a:pPr algn="ctr"/>
                      <a:r>
                        <a:rPr lang="en-US" sz="1600" dirty="0">
                          <a:latin typeface="Times New Roman" panose="02020603050405020304" pitchFamily="18" charset="0"/>
                          <a:cs typeface="Times New Roman" panose="02020603050405020304" pitchFamily="18" charset="0"/>
                        </a:rPr>
                        <a:t>SL. NO</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Name of Student</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Roll Number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85248"/>
                  </a:ext>
                </a:extLst>
              </a:tr>
              <a:tr h="612068">
                <a:tc>
                  <a:txBody>
                    <a:bodyPr/>
                    <a:lstStyle/>
                    <a:p>
                      <a:pPr algn="ctr"/>
                      <a:r>
                        <a:rPr lang="en-US" sz="1400" dirty="0"/>
                        <a:t>1.</a:t>
                      </a:r>
                      <a:endParaRPr lang="en-IN" sz="1400" dirty="0"/>
                    </a:p>
                  </a:txBody>
                  <a:tcPr/>
                </a:tc>
                <a:tc>
                  <a:txBody>
                    <a:bodyPr/>
                    <a:lstStyle/>
                    <a:p>
                      <a:pPr algn="ctr"/>
                      <a:r>
                        <a:rPr lang="en-US" sz="1400" dirty="0">
                          <a:latin typeface="Times New Roman" panose="02020603050405020304" pitchFamily="18" charset="0"/>
                          <a:cs typeface="Times New Roman" panose="02020603050405020304" pitchFamily="18" charset="0"/>
                        </a:rPr>
                        <a:t>P Saritha</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160718733047</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8574781"/>
                  </a:ext>
                </a:extLst>
              </a:tr>
              <a:tr h="612068">
                <a:tc>
                  <a:txBody>
                    <a:bodyPr/>
                    <a:lstStyle/>
                    <a:p>
                      <a:pPr algn="ctr"/>
                      <a:r>
                        <a:rPr lang="en-US" sz="1400" dirty="0"/>
                        <a:t>2.</a:t>
                      </a:r>
                      <a:endParaRPr lang="en-IN" sz="1400" dirty="0"/>
                    </a:p>
                  </a:txBody>
                  <a:tcPr/>
                </a:tc>
                <a:tc>
                  <a:txBody>
                    <a:bodyPr/>
                    <a:lstStyle/>
                    <a:p>
                      <a:pPr algn="ctr"/>
                      <a:r>
                        <a:rPr lang="en-US" sz="1400" dirty="0">
                          <a:latin typeface="Times New Roman" panose="02020603050405020304" pitchFamily="18" charset="0"/>
                          <a:cs typeface="Times New Roman" panose="02020603050405020304" pitchFamily="18" charset="0"/>
                        </a:rPr>
                        <a:t>T Kamaljeet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160718733037</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9852810"/>
                  </a:ext>
                </a:extLst>
              </a:tr>
              <a:tr h="612068">
                <a:tc>
                  <a:txBody>
                    <a:bodyPr/>
                    <a:lstStyle/>
                    <a:p>
                      <a:pPr algn="ctr"/>
                      <a:r>
                        <a:rPr lang="en-US" sz="1400" dirty="0"/>
                        <a:t>3.</a:t>
                      </a:r>
                      <a:endParaRPr lang="en-IN" sz="1400" dirty="0"/>
                    </a:p>
                  </a:txBody>
                  <a:tcPr/>
                </a:tc>
                <a:tc>
                  <a:txBody>
                    <a:bodyPr/>
                    <a:lstStyle/>
                    <a:p>
                      <a:pPr algn="ctr"/>
                      <a:r>
                        <a:rPr lang="en-US" sz="1400" dirty="0">
                          <a:latin typeface="Times New Roman" panose="02020603050405020304" pitchFamily="18" charset="0"/>
                          <a:cs typeface="Times New Roman" panose="02020603050405020304" pitchFamily="18" charset="0"/>
                        </a:rPr>
                        <a:t>R Vishal</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t>160718733040</a:t>
                      </a:r>
                      <a:endParaRPr lang="en-IN" sz="1400" dirty="0"/>
                    </a:p>
                  </a:txBody>
                  <a:tcPr/>
                </a:tc>
                <a:extLst>
                  <a:ext uri="{0D108BD9-81ED-4DB2-BD59-A6C34878D82A}">
                    <a16:rowId xmlns:a16="http://schemas.microsoft.com/office/drawing/2014/main" val="142547709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95AE-AE59-4002-81FF-A279360C434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System  Architecture</a:t>
            </a:r>
          </a:p>
        </p:txBody>
      </p:sp>
      <p:pic>
        <p:nvPicPr>
          <p:cNvPr id="1026" name="Picture 2" descr="Block Diagram of Proposed Parkinson&amp;#39;s Disease Detection Model. | Download  Scientific Diagram">
            <a:extLst>
              <a:ext uri="{FF2B5EF4-FFF2-40B4-BE49-F238E27FC236}">
                <a16:creationId xmlns:a16="http://schemas.microsoft.com/office/drawing/2014/main" id="{BBABF779-F234-49C5-A13F-825E2CD015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8650" y="2456429"/>
            <a:ext cx="7886700" cy="3089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915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Data Flow Diagram</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356" y="1417638"/>
            <a:ext cx="5075288" cy="4708525"/>
          </a:xfrm>
        </p:spPr>
      </p:pic>
      <p:sp>
        <p:nvSpPr>
          <p:cNvPr id="4" name="Footer Placeholder 3"/>
          <p:cNvSpPr>
            <a:spLocks noGrp="1"/>
          </p:cNvSpPr>
          <p:nvPr>
            <p:ph type="ftr" sz="quarter" idx="11"/>
          </p:nvPr>
        </p:nvSpPr>
        <p:spPr/>
        <p:txBody>
          <a:bodyPr/>
          <a:lstStyle/>
          <a:p>
            <a:r>
              <a:rPr lang="en-US"/>
              <a:t>Methodist college of engineering and technology,Department CSE</a:t>
            </a:r>
          </a:p>
        </p:txBody>
      </p:sp>
    </p:spTree>
    <p:extLst>
      <p:ext uri="{BB962C8B-B14F-4D97-AF65-F5344CB8AC3E}">
        <p14:creationId xmlns:p14="http://schemas.microsoft.com/office/powerpoint/2010/main" val="412967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71A4-8EE2-4B88-8806-A99EBFE85250}"/>
              </a:ext>
            </a:extLst>
          </p:cNvPr>
          <p:cNvSpPr>
            <a:spLocks noGrp="1"/>
          </p:cNvSpPr>
          <p:nvPr>
            <p:ph type="title"/>
          </p:nvPr>
        </p:nvSpPr>
        <p:spPr/>
        <p:txBody>
          <a:bodyPr>
            <a:normAutofit fontScale="90000"/>
          </a:bodyPr>
          <a:lstStyle/>
          <a:p>
            <a:pPr>
              <a:lnSpc>
                <a:spcPct val="150000"/>
              </a:lnSpc>
            </a:pPr>
            <a:r>
              <a:rPr lang="en-IN" sz="3600" b="1" dirty="0">
                <a:latin typeface="Times New Roman" panose="02020603050405020304" pitchFamily="18" charset="0"/>
                <a:cs typeface="Times New Roman" panose="02020603050405020304" pitchFamily="18" charset="0"/>
              </a:rPr>
              <a:t>UML  Diagram</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Class Diagram</a:t>
            </a:r>
          </a:p>
        </p:txBody>
      </p:sp>
      <p:pic>
        <p:nvPicPr>
          <p:cNvPr id="6" name="Content Placeholder 5">
            <a:extLst>
              <a:ext uri="{FF2B5EF4-FFF2-40B4-BE49-F238E27FC236}">
                <a16:creationId xmlns:a16="http://schemas.microsoft.com/office/drawing/2014/main" id="{E168E632-AB03-4509-B734-89986C735F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2141536"/>
            <a:ext cx="7488832" cy="4351338"/>
          </a:xfrm>
          <a:prstGeom prst="rect">
            <a:avLst/>
          </a:prstGeom>
          <a:solidFill>
            <a:srgbClr val="FFFFFF">
              <a:shade val="85000"/>
            </a:srgbClr>
          </a:solidFill>
          <a:ln w="88900" cap="sq">
            <a:solidFill>
              <a:srgbClr val="FFFFFF"/>
            </a:solidFill>
            <a:miter lim="800000"/>
          </a:ln>
          <a:effectLst>
            <a:outerShdw blurRad="55000" dist="18000" dir="5400000" algn="tl" rotWithShape="0">
              <a:schemeClr val="bg1">
                <a:alpha val="40000"/>
              </a:scheme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5299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4B8B-9EAD-2D0D-AEAF-6F0A199384D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Use Case Diagram</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727B6A8-35AE-42B6-7BCB-EB3A100C1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384300"/>
            <a:ext cx="7488832" cy="52850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5804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3884-1CFD-0A00-F73E-3B03E63A9073}"/>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Times New Roman" panose="02020603050405020304" pitchFamily="18" charset="0"/>
              </a:rPr>
              <a:t>Sequence Diagram</a:t>
            </a:r>
            <a:br>
              <a:rPr lang="en-US" sz="3200" b="1" dirty="0">
                <a:effectLst/>
                <a:latin typeface="Times New Roman" panose="02020603050405020304" pitchFamily="18" charset="0"/>
                <a:ea typeface="Times New Roman" panose="02020603050405020304" pitchFamily="18" charset="0"/>
              </a:rPr>
            </a:br>
            <a:endParaRPr lang="en-US" sz="3200" dirty="0"/>
          </a:p>
        </p:txBody>
      </p:sp>
      <p:pic>
        <p:nvPicPr>
          <p:cNvPr id="3" name="Content Placeholder 4">
            <a:extLst>
              <a:ext uri="{FF2B5EF4-FFF2-40B4-BE49-F238E27FC236}">
                <a16:creationId xmlns:a16="http://schemas.microsoft.com/office/drawing/2014/main" id="{C5FF650F-B3CD-46EA-A7BC-FA203D492046}"/>
              </a:ext>
            </a:extLst>
          </p:cNvPr>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Layer>
                </a14:imgProps>
              </a:ext>
            </a:extLst>
          </a:blip>
          <a:stretch>
            <a:fillRect/>
          </a:stretch>
        </p:blipFill>
        <p:spPr>
          <a:xfrm>
            <a:off x="323528" y="1505267"/>
            <a:ext cx="8191822" cy="4987607"/>
          </a:xfrm>
          <a:prstGeom prst="rect">
            <a:avLst/>
          </a:prstGeom>
          <a:solidFill>
            <a:srgbClr val="FFFFFF">
              <a:shade val="85000"/>
            </a:srgbClr>
          </a:solidFill>
          <a:ln w="88900" cap="sq">
            <a:solidFill>
              <a:srgbClr val="FFFFFF"/>
            </a:solidFill>
            <a:miter lim="800000"/>
          </a:ln>
          <a:effectLst>
            <a:outerShdw blurRad="55000" dist="18000" dir="5400000" sx="95000" sy="95000" algn="tl" rotWithShape="0">
              <a:srgbClr val="000000"/>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998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F33D-3EA0-4D4B-9C30-1B4191784411}"/>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9D54D539-9A2A-4928-A0B1-15D2B3047612}"/>
              </a:ext>
            </a:extLst>
          </p:cNvPr>
          <p:cNvSpPr>
            <a:spLocks noGrp="1"/>
          </p:cNvSpPr>
          <p:nvPr>
            <p:ph idx="1"/>
          </p:nvPr>
        </p:nvSpPr>
        <p:spPr/>
        <p:txBody>
          <a:bodyPr>
            <a:normAutofit/>
          </a:bodyPr>
          <a:lstStyle/>
          <a:p>
            <a:pPr marL="0" indent="0" algn="just">
              <a:lnSpc>
                <a:spcPct val="150000"/>
              </a:lnSpc>
              <a:spcBef>
                <a:spcPts val="305"/>
              </a:spcBef>
              <a:buNone/>
            </a:pPr>
            <a:r>
              <a:rPr lang="en-US" sz="1800" b="1" dirty="0">
                <a:solidFill>
                  <a:srgbClr val="000000"/>
                </a:solidFill>
                <a:effectLst/>
                <a:latin typeface="Times New Roman" panose="02020603050405020304" pitchFamily="18" charset="0"/>
                <a:ea typeface="Times New Roman" panose="02020603050405020304" pitchFamily="18" charset="0"/>
              </a:rPr>
              <a:t>Logistic Regression:</a:t>
            </a:r>
          </a:p>
          <a:p>
            <a:pPr marL="0" indent="0" algn="just">
              <a:lnSpc>
                <a:spcPct val="150000"/>
              </a:lnSpc>
              <a:spcBef>
                <a:spcPts val="305"/>
              </a:spcBef>
              <a:buNone/>
            </a:pPr>
            <a:r>
              <a:rPr lang="en-US" sz="2000" b="0" kern="0" dirty="0">
                <a:solidFill>
                  <a:srgbClr val="000000"/>
                </a:solidFill>
                <a:effectLst/>
                <a:latin typeface="Times New Roman" panose="02020603050405020304" pitchFamily="18" charset="0"/>
                <a:ea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p>
          <a:p>
            <a:pPr marL="0" indent="0" algn="just">
              <a:lnSpc>
                <a:spcPct val="150000"/>
              </a:lnSpc>
              <a:spcBef>
                <a:spcPts val="305"/>
              </a:spcBef>
              <a:buNone/>
            </a:pPr>
            <a:r>
              <a:rPr lang="en-US" sz="1800" b="1" dirty="0">
                <a:solidFill>
                  <a:srgbClr val="000000"/>
                </a:solidFill>
                <a:effectLst/>
                <a:latin typeface="Times New Roman" panose="02020603050405020304" pitchFamily="18" charset="0"/>
                <a:ea typeface="Times New Roman" panose="02020603050405020304" pitchFamily="18" charset="0"/>
              </a:rPr>
              <a:t>KNN  </a:t>
            </a:r>
            <a:r>
              <a:rPr lang="en-US" sz="1800" b="1" kern="0" dirty="0">
                <a:solidFill>
                  <a:srgbClr val="000000"/>
                </a:solidFill>
                <a:effectLst/>
                <a:latin typeface="Times New Roman" panose="02020603050405020304" pitchFamily="18" charset="0"/>
                <a:ea typeface="Times New Roman" panose="02020603050405020304" pitchFamily="18" charset="0"/>
              </a:rPr>
              <a:t>K-Nearest Neighbor (KNN) Algorithm</a:t>
            </a:r>
            <a:endParaRPr lang="en-IN" sz="1800" b="1" kern="0" dirty="0">
              <a:effectLst/>
              <a:latin typeface="Times New Roman" panose="02020603050405020304" pitchFamily="18" charset="0"/>
              <a:ea typeface="Times New Roman" panose="02020603050405020304" pitchFamily="18" charset="0"/>
            </a:endParaRPr>
          </a:p>
          <a:p>
            <a:pPr marL="0" indent="0" algn="just">
              <a:lnSpc>
                <a:spcPct val="150000"/>
              </a:lnSpc>
              <a:spcBef>
                <a:spcPts val="300"/>
              </a:spcBef>
              <a:buNone/>
            </a:pPr>
            <a:r>
              <a:rPr lang="en-US" sz="1800" dirty="0">
                <a:solidFill>
                  <a:srgbClr val="000000"/>
                </a:solidFill>
                <a:effectLst/>
                <a:latin typeface="Times New Roman" panose="02020603050405020304" pitchFamily="18" charset="0"/>
                <a:ea typeface="Times New Roman" panose="02020603050405020304" pitchFamily="18" charset="0"/>
              </a:rPr>
              <a:t>K-Nearest </a:t>
            </a:r>
            <a:r>
              <a:rPr lang="en-US" sz="1800" dirty="0" err="1">
                <a:solidFill>
                  <a:srgbClr val="000000"/>
                </a:solidFill>
                <a:effectLst/>
                <a:latin typeface="Times New Roman" panose="02020603050405020304" pitchFamily="18" charset="0"/>
                <a:ea typeface="Times New Roman" panose="02020603050405020304" pitchFamily="18" charset="0"/>
              </a:rPr>
              <a:t>Neighbour</a:t>
            </a:r>
            <a:r>
              <a:rPr lang="en-US" sz="1800" dirty="0">
                <a:solidFill>
                  <a:srgbClr val="000000"/>
                </a:solidFill>
                <a:effectLst/>
                <a:latin typeface="Times New Roman" panose="02020603050405020304" pitchFamily="18" charset="0"/>
                <a:ea typeface="Times New Roman" panose="02020603050405020304" pitchFamily="18" charset="0"/>
              </a:rPr>
              <a:t> is one of the simplest Machine Learning algorithms based on Supervised Learning technique.</a:t>
            </a:r>
          </a:p>
          <a:p>
            <a:pPr marL="0" indent="0" algn="just">
              <a:lnSpc>
                <a:spcPct val="150000"/>
              </a:lnSpc>
              <a:spcBef>
                <a:spcPts val="300"/>
              </a:spcBef>
              <a:buNone/>
            </a:pP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spcBef>
                <a:spcPts val="305"/>
              </a:spcBef>
              <a:buNone/>
            </a:pPr>
            <a:endParaRPr lang="en-US" sz="2000" b="0" kern="0" dirty="0">
              <a:solidFill>
                <a:srgbClr val="000000"/>
              </a:solidFill>
              <a:effectLst/>
              <a:latin typeface="Times New Roman" panose="02020603050405020304" pitchFamily="18" charset="0"/>
              <a:ea typeface="Times New Roman" panose="02020603050405020304" pitchFamily="18" charset="0"/>
            </a:endParaRPr>
          </a:p>
          <a:p>
            <a:pPr marL="602615" indent="0" algn="just">
              <a:lnSpc>
                <a:spcPct val="150000"/>
              </a:lnSpc>
              <a:spcBef>
                <a:spcPts val="375"/>
              </a:spcBef>
              <a:spcAft>
                <a:spcPts val="0"/>
              </a:spcAft>
              <a:buNone/>
            </a:pPr>
            <a:endParaRPr lang="en-IN" sz="2000" b="1" kern="0" dirty="0">
              <a:effectLst/>
              <a:latin typeface="Times New Roman" panose="02020603050405020304" pitchFamily="18" charset="0"/>
              <a:ea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386ACDD-E35A-4213-8AD2-E5305301998F}"/>
              </a:ext>
            </a:extLst>
          </p:cNvPr>
          <p:cNvSpPr>
            <a:spLocks noGrp="1"/>
          </p:cNvSpPr>
          <p:nvPr>
            <p:ph type="ftr" sz="quarter" idx="11"/>
          </p:nvPr>
        </p:nvSpPr>
        <p:spPr/>
        <p:txBody>
          <a:bodyPr/>
          <a:lstStyle/>
          <a:p>
            <a:r>
              <a:rPr lang="en-US"/>
              <a:t>Methodist college of engineering and technology,Department CSE</a:t>
            </a:r>
          </a:p>
        </p:txBody>
      </p:sp>
    </p:spTree>
    <p:extLst>
      <p:ext uri="{BB962C8B-B14F-4D97-AF65-F5344CB8AC3E}">
        <p14:creationId xmlns:p14="http://schemas.microsoft.com/office/powerpoint/2010/main" val="83853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3C5718-C98B-4338-BD70-9C9EF1B2FF43}"/>
              </a:ext>
            </a:extLst>
          </p:cNvPr>
          <p:cNvSpPr txBox="1"/>
          <p:nvPr/>
        </p:nvSpPr>
        <p:spPr>
          <a:xfrm>
            <a:off x="323528" y="620688"/>
            <a:ext cx="7704856" cy="5285037"/>
          </a:xfrm>
          <a:prstGeom prst="rect">
            <a:avLst/>
          </a:prstGeom>
          <a:noFill/>
        </p:spPr>
        <p:txBody>
          <a:bodyPr wrap="square">
            <a:spAutoFit/>
          </a:bodyPr>
          <a:lstStyle/>
          <a:p>
            <a:pPr marL="774065">
              <a:lnSpc>
                <a:spcPct val="150000"/>
              </a:lnSpc>
              <a:spcBef>
                <a:spcPts val="375"/>
              </a:spcBef>
              <a:spcAft>
                <a:spcPts val="0"/>
              </a:spcAft>
            </a:pPr>
            <a:r>
              <a:rPr lang="en-US" b="1" kern="0" dirty="0">
                <a:solidFill>
                  <a:srgbClr val="000000"/>
                </a:solidFill>
                <a:effectLst/>
                <a:latin typeface="Times New Roman" panose="02020603050405020304" pitchFamily="18" charset="0"/>
                <a:ea typeface="Times New Roman" panose="02020603050405020304" pitchFamily="18" charset="0"/>
              </a:rPr>
              <a:t>Support Vector Machine Algorithm:</a:t>
            </a:r>
            <a:endParaRPr lang="en-IN" b="1" kern="0" dirty="0">
              <a:effectLst/>
              <a:latin typeface="Times New Roman" panose="02020603050405020304" pitchFamily="18" charset="0"/>
              <a:ea typeface="Times New Roman" panose="02020603050405020304" pitchFamily="18" charset="0"/>
            </a:endParaRPr>
          </a:p>
          <a:p>
            <a:pPr algn="just">
              <a:lnSpc>
                <a:spcPct val="150000"/>
              </a:lnSpc>
            </a:pPr>
            <a:r>
              <a:rPr lang="en-US" dirty="0">
                <a:solidFill>
                  <a:srgbClr val="000000"/>
                </a:solidFill>
                <a:effectLst/>
                <a:latin typeface="Times New Roman" panose="02020603050405020304" pitchFamily="18" charset="0"/>
                <a:ea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a:t>
            </a:r>
          </a:p>
          <a:p>
            <a:pPr algn="just">
              <a:lnSpc>
                <a:spcPct val="150000"/>
              </a:lnSpc>
            </a:pPr>
            <a:endParaRPr lang="en-US" dirty="0">
              <a:solidFill>
                <a:srgbClr val="000000"/>
              </a:solidFill>
              <a:latin typeface="Times New Roman" panose="02020603050405020304" pitchFamily="18" charset="0"/>
              <a:ea typeface="Times New Roman" panose="02020603050405020304" pitchFamily="18" charset="0"/>
            </a:endParaRPr>
          </a:p>
          <a:p>
            <a:pPr marL="774065" algn="just">
              <a:lnSpc>
                <a:spcPts val="1560"/>
              </a:lnSpc>
              <a:spcBef>
                <a:spcPts val="375"/>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kern="0" dirty="0">
                <a:solidFill>
                  <a:srgbClr val="000000"/>
                </a:solidFill>
                <a:effectLst/>
                <a:latin typeface="Times New Roman" panose="02020603050405020304" pitchFamily="18" charset="0"/>
                <a:ea typeface="Times New Roman" panose="02020603050405020304" pitchFamily="18" charset="0"/>
              </a:rPr>
              <a:t>Random Forest Algorithm:</a:t>
            </a:r>
            <a:endParaRPr lang="en-IN" b="1" kern="0" dirty="0">
              <a:effectLst/>
              <a:latin typeface="Times New Roman" panose="02020603050405020304" pitchFamily="18" charset="0"/>
              <a:ea typeface="Times New Roman" panose="02020603050405020304" pitchFamily="18" charset="0"/>
            </a:endParaRPr>
          </a:p>
          <a:p>
            <a:pPr algn="just">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ffectLst/>
                <a:latin typeface="Times New Roman" panose="02020603050405020304" pitchFamily="18" charset="0"/>
                <a:ea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a:t>
            </a:r>
            <a:r>
              <a:rPr lang="en-US" b="1" dirty="0">
                <a:solidFill>
                  <a:srgbClr val="000000"/>
                </a:solidFill>
                <a:effectLst/>
                <a:latin typeface="Times New Roman" panose="02020603050405020304" pitchFamily="18" charset="0"/>
                <a:ea typeface="Times New Roman" panose="02020603050405020304" pitchFamily="18" charset="0"/>
              </a:rPr>
              <a:t>ensemble learning,</a:t>
            </a:r>
            <a:r>
              <a:rPr lang="en-US" dirty="0">
                <a:solidFill>
                  <a:srgbClr val="000000"/>
                </a:solidFill>
                <a:effectLst/>
                <a:latin typeface="Times New Roman" panose="02020603050405020304" pitchFamily="18" charset="0"/>
                <a:ea typeface="Times New Roman" panose="02020603050405020304" pitchFamily="18" charset="0"/>
              </a:rPr>
              <a:t> which is a process of </a:t>
            </a:r>
            <a:r>
              <a:rPr lang="en-US" i="1" dirty="0">
                <a:solidFill>
                  <a:srgbClr val="000000"/>
                </a:solidFill>
                <a:effectLst/>
                <a:latin typeface="Times New Roman" panose="02020603050405020304" pitchFamily="18" charset="0"/>
                <a:ea typeface="Times New Roman" panose="02020603050405020304" pitchFamily="18" charset="0"/>
              </a:rPr>
              <a:t>combining multiple classifiers to solve a complex problem and to improve the performance of the model.</a:t>
            </a:r>
            <a:endParaRPr lang="en-IN" dirty="0">
              <a:effectLst/>
              <a:latin typeface="Times New Roman" panose="02020603050405020304" pitchFamily="18" charset="0"/>
              <a:ea typeface="Times New Roman" panose="02020603050405020304" pitchFamily="18" charset="0"/>
            </a:endParaRPr>
          </a:p>
          <a:p>
            <a:pPr algn="just">
              <a:lnSpc>
                <a:spcPct val="150000"/>
              </a:lnSpc>
            </a:pPr>
            <a:endParaRPr lang="en-US" sz="18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0320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2A72F9-7A96-46D8-AA6E-EB5F94B9BB99}"/>
              </a:ext>
            </a:extLst>
          </p:cNvPr>
          <p:cNvSpPr txBox="1"/>
          <p:nvPr/>
        </p:nvSpPr>
        <p:spPr>
          <a:xfrm>
            <a:off x="395536" y="476672"/>
            <a:ext cx="8352928" cy="5164491"/>
          </a:xfrm>
          <a:prstGeom prst="rect">
            <a:avLst/>
          </a:prstGeom>
          <a:noFill/>
        </p:spPr>
        <p:txBody>
          <a:bodyPr wrap="square">
            <a:spAutoFit/>
          </a:bodyPr>
          <a:lstStyle/>
          <a:p>
            <a:pPr algn="just">
              <a:lnSpc>
                <a:spcPts val="1875"/>
              </a:lnSpc>
              <a:spcBef>
                <a:spcPts val="3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Times New Roman" panose="02020603050405020304" pitchFamily="18" charset="0"/>
                <a:ea typeface="Times New Roman" panose="02020603050405020304" pitchFamily="18" charset="0"/>
              </a:rPr>
              <a:t>ADABOOST (ADAPTIVE BOOSTING):</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3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ffectLst/>
                <a:latin typeface="Times New Roman" panose="02020603050405020304" pitchFamily="18" charset="0"/>
                <a:ea typeface="Times New Roman" panose="02020603050405020304" pitchFamily="18" charset="0"/>
              </a:rPr>
              <a:t>AdaBoost also called Adaptive Boosting is a technique in Machine Learning used as an Ensemble Method. The most common algorithm used with AdaBoost is decision trees with one level that means with Decision trees with only 1 split. These trees are also called Decision Stumps.</a:t>
            </a:r>
          </a:p>
          <a:p>
            <a:pPr algn="just">
              <a:lnSpc>
                <a:spcPct val="150000"/>
              </a:lnSpc>
              <a:spcBef>
                <a:spcPts val="3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solidFill>
                <a:srgbClr val="000000"/>
              </a:solidFill>
              <a:latin typeface="Times New Roman" panose="02020603050405020304" pitchFamily="18" charset="0"/>
              <a:ea typeface="Times New Roman" panose="02020603050405020304" pitchFamily="18" charset="0"/>
            </a:endParaRPr>
          </a:p>
          <a:p>
            <a:pPr algn="just">
              <a:lnSpc>
                <a:spcPct val="150000"/>
              </a:lnSpc>
              <a:spcBef>
                <a:spcPts val="3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00"/>
                </a:solidFill>
                <a:effectLst/>
                <a:latin typeface="Times New Roman" panose="02020603050405020304" pitchFamily="18" charset="0"/>
                <a:ea typeface="Times New Roman" panose="02020603050405020304" pitchFamily="18" charset="0"/>
              </a:rPr>
              <a:t>LIBRARIES USED:</a:t>
            </a:r>
          </a:p>
          <a:p>
            <a:pPr algn="just">
              <a:lnSpc>
                <a:spcPct val="150000"/>
              </a:lnSpc>
              <a:spcBef>
                <a:spcPts val="3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Times New Roman" panose="02020603050405020304" pitchFamily="18" charset="0"/>
                <a:ea typeface="Times New Roman" panose="02020603050405020304" pitchFamily="18" charset="0"/>
              </a:rPr>
              <a:t>Numpy</a:t>
            </a:r>
            <a:endParaRPr lang="en-US" dirty="0">
              <a:solidFill>
                <a:srgbClr val="000000"/>
              </a:solidFill>
              <a:latin typeface="Times New Roman" panose="02020603050405020304" pitchFamily="18" charset="0"/>
              <a:ea typeface="Times New Roman" panose="02020603050405020304" pitchFamily="18" charset="0"/>
            </a:endParaRPr>
          </a:p>
          <a:p>
            <a:pPr algn="just">
              <a:lnSpc>
                <a:spcPct val="150000"/>
              </a:lnSpc>
              <a:spcBef>
                <a:spcPts val="3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ffectLst/>
                <a:latin typeface="Times New Roman" panose="02020603050405020304" pitchFamily="18" charset="0"/>
                <a:ea typeface="Times New Roman" panose="02020603050405020304" pitchFamily="18" charset="0"/>
              </a:rPr>
              <a:t>Pandas</a:t>
            </a:r>
          </a:p>
          <a:p>
            <a:pPr algn="just">
              <a:lnSpc>
                <a:spcPct val="150000"/>
              </a:lnSpc>
              <a:spcBef>
                <a:spcPts val="3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rPr>
              <a:t>Matplotlib</a:t>
            </a:r>
          </a:p>
          <a:p>
            <a:pPr algn="just">
              <a:lnSpc>
                <a:spcPct val="150000"/>
              </a:lnSpc>
              <a:spcBef>
                <a:spcPts val="3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rPr>
              <a:t>Seaborn</a:t>
            </a:r>
          </a:p>
          <a:p>
            <a:pPr algn="just">
              <a:lnSpc>
                <a:spcPct val="150000"/>
              </a:lnSpc>
              <a:spcBef>
                <a:spcPts val="3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rPr>
              <a:t>Scikit Learn</a:t>
            </a:r>
          </a:p>
        </p:txBody>
      </p:sp>
    </p:spTree>
    <p:extLst>
      <p:ext uri="{BB962C8B-B14F-4D97-AF65-F5344CB8AC3E}">
        <p14:creationId xmlns:p14="http://schemas.microsoft.com/office/powerpoint/2010/main" val="634859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6DD930-9454-41A4-A654-A5752554497A}"/>
              </a:ext>
            </a:extLst>
          </p:cNvPr>
          <p:cNvSpPr txBox="1"/>
          <p:nvPr/>
        </p:nvSpPr>
        <p:spPr>
          <a:xfrm>
            <a:off x="539552" y="548680"/>
            <a:ext cx="4572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OUTPUT SCREEN</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5BF0F1-4A38-4F04-A6AA-A072762F44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052736"/>
            <a:ext cx="6088380" cy="2664296"/>
          </a:xfrm>
          <a:prstGeom prst="rect">
            <a:avLst/>
          </a:prstGeom>
          <a:noFill/>
          <a:ln>
            <a:noFill/>
          </a:ln>
        </p:spPr>
      </p:pic>
      <p:pic>
        <p:nvPicPr>
          <p:cNvPr id="6" name="Picture 5">
            <a:extLst>
              <a:ext uri="{FF2B5EF4-FFF2-40B4-BE49-F238E27FC236}">
                <a16:creationId xmlns:a16="http://schemas.microsoft.com/office/drawing/2014/main" id="{F9F24DCC-73FD-489E-A6CF-508ABE57F4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933056"/>
            <a:ext cx="5913120" cy="2659380"/>
          </a:xfrm>
          <a:prstGeom prst="rect">
            <a:avLst/>
          </a:prstGeom>
          <a:noFill/>
          <a:ln>
            <a:noFill/>
          </a:ln>
        </p:spPr>
      </p:pic>
    </p:spTree>
    <p:extLst>
      <p:ext uri="{BB962C8B-B14F-4D97-AF65-F5344CB8AC3E}">
        <p14:creationId xmlns:p14="http://schemas.microsoft.com/office/powerpoint/2010/main" val="1791822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F21E5A1B-EB6D-4A24-9ACB-5C9391F8A9BA}"/>
              </a:ext>
            </a:extLst>
          </p:cNvPr>
          <p:cNvSpPr>
            <a:spLocks noChangeArrowheads="1"/>
          </p:cNvSpPr>
          <p:nvPr/>
        </p:nvSpPr>
        <p:spPr bwMode="auto">
          <a:xfrm>
            <a:off x="0" y="-544594"/>
            <a:ext cx="6659707" cy="113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lang="en-US" altLang="en-US" sz="1000" dirty="0">
              <a:solidFill>
                <a:srgbClr val="000000"/>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lang="en-US" altLang="en-US" sz="1000" dirty="0">
              <a:solidFill>
                <a:srgbClr val="000000"/>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lang="en-US" altLang="en-US" sz="1000" dirty="0">
              <a:solidFill>
                <a:srgbClr val="000000"/>
              </a:solidFill>
              <a:latin typeface="Helvetica Neue"/>
            </a:endParaRPr>
          </a:p>
        </p:txBody>
      </p:sp>
      <p:sp>
        <p:nvSpPr>
          <p:cNvPr id="20" name="Rectangle 14">
            <a:extLst>
              <a:ext uri="{FF2B5EF4-FFF2-40B4-BE49-F238E27FC236}">
                <a16:creationId xmlns:a16="http://schemas.microsoft.com/office/drawing/2014/main" id="{45CE09A6-9CE8-49B5-A3D2-752F222E3386}"/>
              </a:ext>
            </a:extLst>
          </p:cNvPr>
          <p:cNvSpPr>
            <a:spLocks noChangeArrowheads="1"/>
          </p:cNvSpPr>
          <p:nvPr/>
        </p:nvSpPr>
        <p:spPr bwMode="auto">
          <a:xfrm>
            <a:off x="161764" y="3414258"/>
            <a:ext cx="882047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i="1" dirty="0">
              <a:solidFill>
                <a:srgbClr val="007979"/>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AB14F5B-C45F-4C30-A102-1394DCD2019D}"/>
              </a:ext>
            </a:extLst>
          </p:cNvPr>
          <p:cNvSpPr txBox="1"/>
          <p:nvPr/>
        </p:nvSpPr>
        <p:spPr>
          <a:xfrm>
            <a:off x="291027" y="1361639"/>
            <a:ext cx="8691209"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pic>
        <p:nvPicPr>
          <p:cNvPr id="1040" name="Picture 16">
            <a:extLst>
              <a:ext uri="{FF2B5EF4-FFF2-40B4-BE49-F238E27FC236}">
                <a16:creationId xmlns:a16="http://schemas.microsoft.com/office/drawing/2014/main" id="{5BAD1399-EE25-43EC-AB51-C61860BA9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754510"/>
            <a:ext cx="6336704" cy="274649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17">
            <a:extLst>
              <a:ext uri="{FF2B5EF4-FFF2-40B4-BE49-F238E27FC236}">
                <a16:creationId xmlns:a16="http://schemas.microsoft.com/office/drawing/2014/main" id="{8C58A654-3E80-42E6-894E-1456B5E296E7}"/>
              </a:ext>
            </a:extLst>
          </p:cNvPr>
          <p:cNvSpPr>
            <a:spLocks noChangeArrowheads="1"/>
          </p:cNvSpPr>
          <p:nvPr/>
        </p:nvSpPr>
        <p:spPr bwMode="auto">
          <a:xfrm>
            <a:off x="1475656" y="3728267"/>
            <a:ext cx="5904656"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42" name="Picture 18">
            <a:extLst>
              <a:ext uri="{FF2B5EF4-FFF2-40B4-BE49-F238E27FC236}">
                <a16:creationId xmlns:a16="http://schemas.microsoft.com/office/drawing/2014/main" id="{771E5202-B6E6-4AB3-B3A4-D81B69C62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665203"/>
            <a:ext cx="5616624"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53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32CC-CD92-FAE3-8679-287AF07F926E}"/>
              </a:ext>
            </a:extLst>
          </p:cNvPr>
          <p:cNvSpPr>
            <a:spLocks noGrp="1"/>
          </p:cNvSpPr>
          <p:nvPr>
            <p:ph type="title"/>
          </p:nvPr>
        </p:nvSpPr>
        <p:spPr/>
        <p:txBody>
          <a:bodyPr>
            <a:normAutofit fontScale="90000"/>
          </a:bodyPr>
          <a:lstStyle/>
          <a:p>
            <a:r>
              <a:rPr lang="en-US" sz="3200" b="1" dirty="0">
                <a:latin typeface="Times New Roman" pitchFamily="18" charset="0"/>
                <a:cs typeface="Times New Roman" pitchFamily="18" charset="0"/>
              </a:rPr>
              <a:t>CONTENTS</a:t>
            </a:r>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endParaRPr lang="en-US" sz="3200" dirty="0"/>
          </a:p>
        </p:txBody>
      </p:sp>
      <p:sp>
        <p:nvSpPr>
          <p:cNvPr id="5" name="Content Placeholder 2">
            <a:extLst>
              <a:ext uri="{FF2B5EF4-FFF2-40B4-BE49-F238E27FC236}">
                <a16:creationId xmlns:a16="http://schemas.microsoft.com/office/drawing/2014/main" id="{BF27BD35-DE7D-2C59-030D-49440A2794F0}"/>
              </a:ext>
            </a:extLst>
          </p:cNvPr>
          <p:cNvSpPr txBox="1">
            <a:spLocks/>
          </p:cNvSpPr>
          <p:nvPr/>
        </p:nvSpPr>
        <p:spPr>
          <a:xfrm>
            <a:off x="457200" y="642918"/>
            <a:ext cx="8229600" cy="5849956"/>
          </a:xfrm>
          <a:prstGeom prst="rect">
            <a:avLst/>
          </a:prstGeom>
        </p:spPr>
        <p:txBody>
          <a:bodyPr>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endParaRPr lang="en-US" sz="2800" b="1" dirty="0">
              <a:latin typeface="Times New Roman" panose="02020603050405020304" pitchFamily="18" charset="0"/>
              <a:cs typeface="Times New Roman" panose="02020603050405020304" pitchFamily="18" charset="0"/>
            </a:endParaRPr>
          </a:p>
          <a:p>
            <a:pPr marL="457200" indent="-457200"/>
            <a:endParaRPr lang="en-US" sz="2800" b="1" dirty="0">
              <a:latin typeface="Times New Roman" panose="02020603050405020304" pitchFamily="18" charset="0"/>
              <a:cs typeface="Times New Roman" panose="02020603050405020304" pitchFamily="18" charset="0"/>
            </a:endParaRPr>
          </a:p>
          <a:p>
            <a:pPr marL="457200" indent="-457200"/>
            <a:endParaRPr lang="en-US" sz="2800" b="1" dirty="0">
              <a:latin typeface="Times New Roman" panose="02020603050405020304" pitchFamily="18" charset="0"/>
              <a:cs typeface="Times New Roman" panose="02020603050405020304" pitchFamily="18" charset="0"/>
            </a:endParaRPr>
          </a:p>
          <a:p>
            <a:pPr marL="457200" indent="-457200">
              <a:lnSpc>
                <a:spcPct val="120000"/>
              </a:lnSpc>
            </a:pPr>
            <a:r>
              <a:rPr lang="en-US" sz="4900" b="1" dirty="0">
                <a:latin typeface="Times New Roman" panose="02020603050405020304" pitchFamily="18" charset="0"/>
                <a:cs typeface="Times New Roman" panose="02020603050405020304" pitchFamily="18" charset="0"/>
              </a:rPr>
              <a:t>Abstract</a:t>
            </a:r>
            <a:endParaRPr lang="en-IN" sz="4900" b="1" dirty="0">
              <a:latin typeface="Times New Roman" panose="02020603050405020304" pitchFamily="18" charset="0"/>
              <a:cs typeface="Times New Roman" panose="02020603050405020304" pitchFamily="18" charset="0"/>
            </a:endParaRPr>
          </a:p>
          <a:p>
            <a:pPr marL="457200" indent="-457200">
              <a:lnSpc>
                <a:spcPct val="120000"/>
              </a:lnSpc>
            </a:pPr>
            <a:r>
              <a:rPr lang="en-IN" sz="4900" b="1" dirty="0">
                <a:latin typeface="Times New Roman" panose="02020603050405020304" pitchFamily="18" charset="0"/>
                <a:cs typeface="Times New Roman" panose="02020603050405020304" pitchFamily="18" charset="0"/>
              </a:rPr>
              <a:t>Introduction</a:t>
            </a:r>
            <a:endParaRPr lang="en-US" sz="4900" b="1" dirty="0">
              <a:latin typeface="Times New Roman" panose="02020603050405020304" pitchFamily="18" charset="0"/>
              <a:cs typeface="Times New Roman" panose="02020603050405020304" pitchFamily="18" charset="0"/>
            </a:endParaRPr>
          </a:p>
          <a:p>
            <a:pPr marL="457200" indent="-457200">
              <a:lnSpc>
                <a:spcPct val="120000"/>
              </a:lnSpc>
            </a:pPr>
            <a:r>
              <a:rPr lang="en-US" sz="4900" b="1" dirty="0">
                <a:latin typeface="Times New Roman" panose="02020603050405020304" pitchFamily="18" charset="0"/>
                <a:cs typeface="Times New Roman" panose="02020603050405020304" pitchFamily="18" charset="0"/>
              </a:rPr>
              <a:t>Literature Survey   </a:t>
            </a:r>
          </a:p>
          <a:p>
            <a:pPr marL="457200" indent="-457200">
              <a:lnSpc>
                <a:spcPct val="120000"/>
              </a:lnSpc>
            </a:pPr>
            <a:r>
              <a:rPr lang="en-US" sz="4900" b="1" dirty="0">
                <a:latin typeface="Times New Roman" panose="02020603050405020304" pitchFamily="18" charset="0"/>
                <a:cs typeface="Times New Roman" panose="02020603050405020304" pitchFamily="18" charset="0"/>
              </a:rPr>
              <a:t>Existing system</a:t>
            </a:r>
          </a:p>
          <a:p>
            <a:pPr marL="457200" indent="-457200">
              <a:lnSpc>
                <a:spcPct val="120000"/>
              </a:lnSpc>
            </a:pPr>
            <a:r>
              <a:rPr lang="en-US" sz="4900" b="1" dirty="0">
                <a:latin typeface="Times New Roman" panose="02020603050405020304" pitchFamily="18" charset="0"/>
                <a:cs typeface="Times New Roman" panose="02020603050405020304" pitchFamily="18" charset="0"/>
              </a:rPr>
              <a:t>Problem statement</a:t>
            </a:r>
          </a:p>
          <a:p>
            <a:pPr marL="457200" indent="-457200">
              <a:lnSpc>
                <a:spcPct val="120000"/>
              </a:lnSpc>
            </a:pPr>
            <a:r>
              <a:rPr lang="en-US" sz="4900" b="1" dirty="0">
                <a:latin typeface="Times New Roman" panose="02020603050405020304" pitchFamily="18" charset="0"/>
                <a:cs typeface="Times New Roman" panose="02020603050405020304" pitchFamily="18" charset="0"/>
              </a:rPr>
              <a:t>Objectives</a:t>
            </a:r>
          </a:p>
          <a:p>
            <a:pPr marL="457200" indent="-457200">
              <a:lnSpc>
                <a:spcPct val="120000"/>
              </a:lnSpc>
            </a:pPr>
            <a:r>
              <a:rPr lang="en-US" sz="4900" b="1" dirty="0">
                <a:latin typeface="Times New Roman" panose="02020603050405020304" pitchFamily="18" charset="0"/>
                <a:cs typeface="Times New Roman" panose="02020603050405020304" pitchFamily="18" charset="0"/>
              </a:rPr>
              <a:t>Proposed work</a:t>
            </a:r>
          </a:p>
          <a:p>
            <a:pPr marL="457200" indent="-457200">
              <a:lnSpc>
                <a:spcPct val="120000"/>
              </a:lnSpc>
            </a:pPr>
            <a:r>
              <a:rPr lang="en-US" sz="4900" b="1" dirty="0">
                <a:latin typeface="Times New Roman" panose="02020603050405020304" pitchFamily="18" charset="0"/>
                <a:cs typeface="Times New Roman" panose="02020603050405020304" pitchFamily="18" charset="0"/>
              </a:rPr>
              <a:t>Data flow diagrams</a:t>
            </a:r>
          </a:p>
          <a:p>
            <a:pPr marL="457200" indent="-457200">
              <a:lnSpc>
                <a:spcPct val="120000"/>
              </a:lnSpc>
            </a:pPr>
            <a:r>
              <a:rPr lang="en-US" sz="4900" b="1" dirty="0">
                <a:latin typeface="Times New Roman" panose="02020603050405020304" pitchFamily="18" charset="0"/>
                <a:cs typeface="Times New Roman" panose="02020603050405020304" pitchFamily="18" charset="0"/>
              </a:rPr>
              <a:t>Implementation</a:t>
            </a:r>
          </a:p>
          <a:p>
            <a:pPr marL="457200" indent="-457200">
              <a:lnSpc>
                <a:spcPct val="120000"/>
              </a:lnSpc>
            </a:pPr>
            <a:r>
              <a:rPr lang="en-US" sz="4900" b="1" dirty="0">
                <a:latin typeface="Times New Roman" panose="02020603050405020304" pitchFamily="18" charset="0"/>
                <a:cs typeface="Times New Roman" panose="02020603050405020304" pitchFamily="18" charset="0"/>
              </a:rPr>
              <a:t>Output screenshot</a:t>
            </a:r>
          </a:p>
          <a:p>
            <a:pPr marL="457200" indent="-457200">
              <a:lnSpc>
                <a:spcPct val="120000"/>
              </a:lnSpc>
            </a:pPr>
            <a:r>
              <a:rPr lang="en-US" sz="4900" b="1" dirty="0">
                <a:latin typeface="Times New Roman" panose="02020603050405020304" pitchFamily="18" charset="0"/>
                <a:cs typeface="Times New Roman" panose="02020603050405020304" pitchFamily="18" charset="0"/>
              </a:rPr>
              <a:t>Conclusion</a:t>
            </a:r>
          </a:p>
          <a:p>
            <a:pPr marL="457200" indent="-457200">
              <a:lnSpc>
                <a:spcPct val="120000"/>
              </a:lnSpc>
            </a:pPr>
            <a:r>
              <a:rPr lang="en-US" sz="4900" b="1" dirty="0">
                <a:latin typeface="Times New Roman" panose="02020603050405020304" pitchFamily="18" charset="0"/>
                <a:cs typeface="Times New Roman" panose="02020603050405020304" pitchFamily="18" charset="0"/>
              </a:rPr>
              <a:t>Future work</a:t>
            </a:r>
          </a:p>
          <a:p>
            <a:pPr marL="457200" indent="-457200">
              <a:lnSpc>
                <a:spcPct val="120000"/>
              </a:lnSpc>
            </a:pPr>
            <a:r>
              <a:rPr lang="en-US" sz="4900" b="1" dirty="0">
                <a:latin typeface="Times New Roman" panose="02020603050405020304" pitchFamily="18" charset="0"/>
                <a:cs typeface="Times New Roman" panose="02020603050405020304" pitchFamily="18" charset="0"/>
              </a:rPr>
              <a:t>Reference</a:t>
            </a:r>
          </a:p>
          <a:p>
            <a:pPr marL="457200" indent="-457200">
              <a:lnSpc>
                <a:spcPct val="120000"/>
              </a:lnSpc>
            </a:pPr>
            <a:r>
              <a:rPr lang="en-US" sz="49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97480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1CBD29-4491-4B20-BC14-631D25104379}"/>
              </a:ext>
            </a:extLst>
          </p:cNvPr>
          <p:cNvSpPr txBox="1"/>
          <p:nvPr/>
        </p:nvSpPr>
        <p:spPr>
          <a:xfrm>
            <a:off x="467544" y="305068"/>
            <a:ext cx="7992888" cy="62478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Accuracy scoring of the 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Logistic Regression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model have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 Accuracy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0.84 and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SD Accuracy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0.08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K-NN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model have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 Accuracy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0.8 and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SD Accuracy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0.07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SVM</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model have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 Accuracy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0.92 and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SD Accuracy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0.05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model have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 Accuracy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0.9 and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SD Accuracy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0.06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Random Forest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model have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 Accuracy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0.9 and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SD Accuracy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0.07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Adaptive Boosting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model have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 Accuracy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0.88 and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SD Accuracy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F1 scoring of the Models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Logistic Regression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model have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 F1-Score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0.89 and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SD F1-Score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0.05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K-NN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model have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 F1-Score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0.88 and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SD F1-Score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0.05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SVM</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model have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 F1-Score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0.95 and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SD F1-Score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0.03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model have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 F1-Score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0.95 and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SD F1-Score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0.05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Random Forest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model have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 F1-Score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0.93 and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SD F1-Score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0.05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Adaptive Boosting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model have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 F1-Score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0.92 and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SD F1-Score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0.05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 can conclude from the above Accuracy and F1 scoring method that, Stacking Model performs better than other models. Stacking Model have mean Accuracy of 90% with standard deviation of 6% . And, Stacking Model have mean F1-Score of 95% with standard deviation of 5%</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97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38E1B7-9297-4BA4-9146-F26BB93785F5}"/>
              </a:ext>
            </a:extLst>
          </p:cNvPr>
          <p:cNvSpPr txBox="1"/>
          <p:nvPr/>
        </p:nvSpPr>
        <p:spPr>
          <a:xfrm>
            <a:off x="539552" y="643622"/>
            <a:ext cx="7632848" cy="5278368"/>
          </a:xfrm>
          <a:prstGeom prst="rect">
            <a:avLst/>
          </a:prstGeom>
          <a:noFill/>
        </p:spPr>
        <p:txBody>
          <a:bodyPr wrap="square">
            <a:spAutoFit/>
          </a:bodyPr>
          <a:lstStyle/>
          <a:p>
            <a:pPr marL="774065" marR="1822450" algn="l">
              <a:lnSpc>
                <a:spcPct val="150000"/>
              </a:lnSpc>
              <a:spcBef>
                <a:spcPts val="440"/>
              </a:spcBef>
              <a:spcAft>
                <a:spcPts val="0"/>
              </a:spcAft>
            </a:pPr>
            <a:r>
              <a:rPr lang="en-US" sz="3200" b="1" kern="0" dirty="0">
                <a:latin typeface="Times New Roman" panose="02020603050405020304" pitchFamily="18" charset="0"/>
                <a:ea typeface="Times New Roman" panose="02020603050405020304" pitchFamily="18" charset="0"/>
              </a:rPr>
              <a:t>Conclusion</a:t>
            </a:r>
            <a:endParaRPr lang="en-IN" sz="3200" dirty="0">
              <a:effectLst/>
              <a:latin typeface="Times New Roman" panose="02020603050405020304" pitchFamily="18" charset="0"/>
              <a:ea typeface="Times New Roman" panose="02020603050405020304" pitchFamily="18" charset="0"/>
            </a:endParaRPr>
          </a:p>
          <a:p>
            <a:pPr algn="just">
              <a:lnSpc>
                <a:spcPct val="150000"/>
              </a:lnSpc>
              <a:spcBef>
                <a:spcPts val="305"/>
              </a:spcBef>
            </a:pPr>
            <a:endParaRPr lang="en-US" dirty="0">
              <a:effectLst/>
              <a:latin typeface="Times New Roman" panose="02020603050405020304" pitchFamily="18" charset="0"/>
              <a:ea typeface="Times New Roman" panose="02020603050405020304" pitchFamily="18" charset="0"/>
            </a:endParaRPr>
          </a:p>
          <a:p>
            <a:pPr algn="just">
              <a:lnSpc>
                <a:spcPct val="150000"/>
              </a:lnSpc>
              <a:spcBef>
                <a:spcPts val="305"/>
              </a:spcBef>
            </a:pPr>
            <a:r>
              <a:rPr lang="en-US" dirty="0">
                <a:effectLst/>
                <a:latin typeface="Times New Roman" panose="02020603050405020304" pitchFamily="18" charset="0"/>
                <a:ea typeface="Times New Roman" panose="02020603050405020304" pitchFamily="18" charset="0"/>
              </a:rPr>
              <a:t>This project aims to provide a better prediction for Parkinson’s disease by optimizing and tuning the parameters of KNN, SVM and Random Forest Algorithms. This project also provides a reliable health monitoring system for those suffering from Parkinson’s disease.</a:t>
            </a:r>
            <a:endParaRPr lang="en-IN" dirty="0">
              <a:effectLst/>
              <a:latin typeface="Times New Roman" panose="02020603050405020304" pitchFamily="18" charset="0"/>
              <a:ea typeface="Times New Roman" panose="02020603050405020304" pitchFamily="18" charset="0"/>
            </a:endParaRPr>
          </a:p>
          <a:p>
            <a:pPr algn="just">
              <a:lnSpc>
                <a:spcPct val="150000"/>
              </a:lnSpc>
              <a:spcBef>
                <a:spcPts val="305"/>
              </a:spcBef>
            </a:pPr>
            <a:r>
              <a:rPr lang="en-US" dirty="0">
                <a:effectLst/>
                <a:latin typeface="Times New Roman" panose="02020603050405020304" pitchFamily="18" charset="0"/>
                <a:ea typeface="Times New Roman" panose="02020603050405020304" pitchFamily="18" charset="0"/>
              </a:rPr>
              <a:t>To help in early detection of Parkinson’s disease which would help in early diagnosis thus slowing down disease progression. </a:t>
            </a:r>
            <a:endParaRPr lang="en-IN" dirty="0">
              <a:effectLst/>
              <a:latin typeface="Times New Roman" panose="02020603050405020304" pitchFamily="18" charset="0"/>
              <a:ea typeface="Times New Roman" panose="02020603050405020304" pitchFamily="18" charset="0"/>
            </a:endParaRPr>
          </a:p>
          <a:p>
            <a:pPr algn="just">
              <a:lnSpc>
                <a:spcPct val="150000"/>
              </a:lnSpc>
              <a:spcBef>
                <a:spcPts val="305"/>
              </a:spcBef>
            </a:pPr>
            <a:r>
              <a:rPr lang="en-US" dirty="0">
                <a:effectLst/>
                <a:latin typeface="Times New Roman" panose="02020603050405020304" pitchFamily="18" charset="0"/>
                <a:ea typeface="Times New Roman" panose="02020603050405020304" pitchFamily="18" charset="0"/>
              </a:rPr>
              <a:t> Provide machine learning  models which would increase accuracy of detection of the Parkinson’s disease. </a:t>
            </a:r>
            <a:endParaRPr lang="en-IN" dirty="0">
              <a:effectLst/>
              <a:latin typeface="Times New Roman" panose="02020603050405020304" pitchFamily="18" charset="0"/>
              <a:ea typeface="Times New Roman" panose="02020603050405020304" pitchFamily="18" charset="0"/>
            </a:endParaRPr>
          </a:p>
          <a:p>
            <a:br>
              <a:rPr lang="en-US"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591689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995F-E571-CC90-3377-AB05E7CAE8B9}"/>
              </a:ext>
            </a:extLst>
          </p:cNvPr>
          <p:cNvSpPr>
            <a:spLocks noGrp="1"/>
          </p:cNvSpPr>
          <p:nvPr>
            <p:ph type="title"/>
          </p:nvPr>
        </p:nvSpPr>
        <p:spPr>
          <a:xfrm>
            <a:off x="628650" y="290175"/>
            <a:ext cx="7886700" cy="1325563"/>
          </a:xfrm>
        </p:spPr>
        <p:txBody>
          <a:bodyPr>
            <a:normAutofit/>
          </a:bodyPr>
          <a:lstStyle/>
          <a:p>
            <a:pPr>
              <a:lnSpc>
                <a:spcPct val="150000"/>
              </a:lnSpc>
            </a:pPr>
            <a:r>
              <a:rPr lang="en-US" sz="3200" b="1" dirty="0">
                <a:latin typeface="Times New Roman" panose="02020603050405020304" pitchFamily="18" charset="0"/>
                <a:cs typeface="Times New Roman" panose="02020603050405020304" pitchFamily="18" charset="0"/>
              </a:rPr>
              <a:t> Future Scope</a:t>
            </a:r>
          </a:p>
        </p:txBody>
      </p:sp>
      <p:sp>
        <p:nvSpPr>
          <p:cNvPr id="6" name="Content Placeholder 5">
            <a:extLst>
              <a:ext uri="{FF2B5EF4-FFF2-40B4-BE49-F238E27FC236}">
                <a16:creationId xmlns:a16="http://schemas.microsoft.com/office/drawing/2014/main" id="{A866CDD1-750C-B4C6-020C-A0E0B0B5BB11}"/>
              </a:ext>
            </a:extLst>
          </p:cNvPr>
          <p:cNvSpPr>
            <a:spLocks noGrp="1"/>
          </p:cNvSpPr>
          <p:nvPr>
            <p:ph idx="1"/>
          </p:nvPr>
        </p:nvSpPr>
        <p:spPr>
          <a:xfrm>
            <a:off x="755576" y="1772816"/>
            <a:ext cx="7886700" cy="4351338"/>
          </a:xfrm>
        </p:spPr>
        <p:txBody>
          <a:bodyPr>
            <a:normAutofit lnSpcReduction="10000"/>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Several areas  pertaining to Parkinson’s Disease! biomarkers  require  further inquiry. Additional longitudinal studies are needed to deter-mine which biomarker techniques will be most useful in the earlier detection of PD and for identifying preclinical, at-risk populations. Potential diagnostic imaging or biofluid assays may be compared to the gold standard of neuropathology, rather than solely clinical assessment, since in some settings, this diagnostic accuracy may be low .Biomarker study methodologies must  be fine-tuned  and standardized, especially relevant for biofluid assays and neuroimaging protocols, as methodological differences may account  for inconsistent results. Lastly, novel biomarkers and analytic methods must be identified. Imaging methods to detect α-synuclein in the brain are  in  development.</a:t>
            </a:r>
          </a:p>
        </p:txBody>
      </p:sp>
    </p:spTree>
    <p:extLst>
      <p:ext uri="{BB962C8B-B14F-4D97-AF65-F5344CB8AC3E}">
        <p14:creationId xmlns:p14="http://schemas.microsoft.com/office/powerpoint/2010/main" val="4151967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F67B-8DF9-2BFE-F936-62A50635FE85}"/>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5AF20967-4EE4-44D7-9415-9D1F2AAAA111}"/>
              </a:ext>
            </a:extLst>
          </p:cNvPr>
          <p:cNvSpPr txBox="1"/>
          <p:nvPr/>
        </p:nvSpPr>
        <p:spPr>
          <a:xfrm>
            <a:off x="683568" y="1690689"/>
            <a:ext cx="7886700" cy="2756524"/>
          </a:xfrm>
          <a:prstGeom prst="rect">
            <a:avLst/>
          </a:prstGeom>
          <a:noFill/>
        </p:spPr>
        <p:txBody>
          <a:bodyPr wrap="square">
            <a:spAutoFit/>
          </a:bodyPr>
          <a:lstStyle/>
          <a:p>
            <a:pPr algn="just">
              <a:lnSpc>
                <a:spcPct val="150000"/>
              </a:lnSpc>
              <a:spcBef>
                <a:spcPts val="305"/>
              </a:spcBef>
            </a:pPr>
            <a:r>
              <a:rPr lang="en-US" sz="1800" dirty="0">
                <a:effectLst/>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1]B. E. Sakar et al., "Collection and Analysis of a Parkinson Speech Dataset With Multiple Types of Sound Recordings," in IEEE Journal of Biomedical and Health Informatics, vol. 17, no. 4, pp. 828-834, July 2013, </a:t>
            </a:r>
            <a:r>
              <a:rPr lang="en-US" sz="1600" dirty="0" err="1">
                <a:effectLst/>
                <a:latin typeface="Times New Roman" panose="02020603050405020304" pitchFamily="18" charset="0"/>
                <a:ea typeface="Times New Roman" panose="02020603050405020304" pitchFamily="18" charset="0"/>
              </a:rPr>
              <a:t>doi</a:t>
            </a:r>
            <a:r>
              <a:rPr lang="en-US" sz="1600" dirty="0">
                <a:effectLst/>
                <a:latin typeface="Times New Roman" panose="02020603050405020304" pitchFamily="18" charset="0"/>
                <a:ea typeface="Times New Roman" panose="02020603050405020304" pitchFamily="18" charset="0"/>
              </a:rPr>
              <a:t>: 10.1109/JBHI.2013.2245674.</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305"/>
              </a:spcBef>
            </a:pPr>
            <a:r>
              <a:rPr lang="en-US" sz="1600" dirty="0">
                <a:effectLst/>
                <a:latin typeface="Times New Roman" panose="02020603050405020304" pitchFamily="18" charset="0"/>
                <a:ea typeface="Times New Roman" panose="02020603050405020304" pitchFamily="18" charset="0"/>
              </a:rPr>
              <a:t> [2]</a:t>
            </a:r>
            <a:r>
              <a:rPr lang="en-US" sz="1600" dirty="0" err="1">
                <a:effectLst/>
                <a:latin typeface="Times New Roman" panose="02020603050405020304" pitchFamily="18" charset="0"/>
                <a:ea typeface="Times New Roman" panose="02020603050405020304" pitchFamily="18" charset="0"/>
              </a:rPr>
              <a:t>Benba</a:t>
            </a:r>
            <a:r>
              <a:rPr lang="en-US" sz="1600" dirty="0">
                <a:effectLst/>
                <a:latin typeface="Times New Roman" panose="02020603050405020304" pitchFamily="18" charset="0"/>
                <a:ea typeface="Times New Roman" panose="02020603050405020304" pitchFamily="18" charset="0"/>
              </a:rPr>
              <a:t>, A., Jilbab, A. &amp; </a:t>
            </a:r>
            <a:r>
              <a:rPr lang="en-US" sz="1600" dirty="0" err="1">
                <a:effectLst/>
                <a:latin typeface="Times New Roman" panose="02020603050405020304" pitchFamily="18" charset="0"/>
                <a:ea typeface="Times New Roman" panose="02020603050405020304" pitchFamily="18" charset="0"/>
              </a:rPr>
              <a:t>Hammouch</a:t>
            </a:r>
            <a:r>
              <a:rPr lang="en-US" sz="1600" dirty="0">
                <a:effectLst/>
                <a:latin typeface="Times New Roman" panose="02020603050405020304" pitchFamily="18" charset="0"/>
                <a:ea typeface="Times New Roman" panose="02020603050405020304" pitchFamily="18" charset="0"/>
              </a:rPr>
              <a:t>, A. Analysis of multiple types of voice recordings in cepstral domain using MFCC for discriminating between patients with Parkinson’s disease and healthy people. Int J Speech Technol 19, 449–456 (2016).</a:t>
            </a:r>
          </a:p>
          <a:p>
            <a:pPr algn="just">
              <a:lnSpc>
                <a:spcPct val="150000"/>
              </a:lnSpc>
              <a:spcBef>
                <a:spcPts val="305"/>
              </a:spcBef>
            </a:pPr>
            <a:endParaRPr lang="en-US" sz="1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2609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AEE5-7CBD-E4C1-B74B-29FAB6473D86}"/>
              </a:ext>
            </a:extLst>
          </p:cNvPr>
          <p:cNvSpPr>
            <a:spLocks noGrp="1"/>
          </p:cNvSpPr>
          <p:nvPr>
            <p:ph type="ctrTitle"/>
          </p:nvPr>
        </p:nvSpPr>
        <p:spPr/>
        <p:txBody>
          <a:bodyPr/>
          <a:lstStyle/>
          <a:p>
            <a:pPr>
              <a:lnSpc>
                <a:spcPct val="150000"/>
              </a:lnSpc>
            </a:pPr>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7200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7079-3DE3-4EA8-B772-C38C55194623}"/>
              </a:ext>
            </a:extLst>
          </p:cNvPr>
          <p:cNvSpPr>
            <a:spLocks noGrp="1"/>
          </p:cNvSpPr>
          <p:nvPr>
            <p:ph type="title"/>
          </p:nvPr>
        </p:nvSpPr>
        <p:spPr>
          <a:xfrm>
            <a:off x="628650" y="216441"/>
            <a:ext cx="7886700" cy="1325563"/>
          </a:xfrm>
        </p:spPr>
        <p:txBody>
          <a:bodyPr>
            <a:normAutofit fontScale="90000"/>
          </a:bodyPr>
          <a:lstStyle/>
          <a:p>
            <a:r>
              <a:rPr lang="en-US" sz="3600" b="1" dirty="0">
                <a:latin typeface="Times New Roman" panose="02020603050405020304" pitchFamily="18" charset="0"/>
                <a:cs typeface="Times New Roman" panose="02020603050405020304" pitchFamily="18" charset="0"/>
              </a:rPr>
              <a:t>Abstract</a:t>
            </a:r>
            <a:br>
              <a:rPr lang="en-US" sz="36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AB4C31-7268-4FD7-847B-241AF045469A}"/>
              </a:ext>
            </a:extLst>
          </p:cNvPr>
          <p:cNvSpPr>
            <a:spLocks noGrp="1"/>
          </p:cNvSpPr>
          <p:nvPr>
            <p:ph idx="1"/>
          </p:nvPr>
        </p:nvSpPr>
        <p:spPr>
          <a:xfrm>
            <a:off x="318356" y="980729"/>
            <a:ext cx="8825644" cy="4968551"/>
          </a:xfrm>
        </p:spPr>
        <p:txBody>
          <a:bodyPr>
            <a:no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Parkinson's disease is </a:t>
            </a:r>
            <a:r>
              <a:rPr lang="en-US" sz="2400" dirty="0">
                <a:latin typeface="Times New Roman" panose="02020603050405020304" pitchFamily="18" charset="0"/>
                <a:cs typeface="Times New Roman" panose="02020603050405020304" pitchFamily="18" charset="0"/>
              </a:rPr>
              <a:t>a </a:t>
            </a:r>
            <a:r>
              <a:rPr lang="en-US" sz="2400" i="0" dirty="0">
                <a:effectLst/>
                <a:latin typeface="Times New Roman" panose="02020603050405020304" pitchFamily="18" charset="0"/>
                <a:cs typeface="Times New Roman" panose="02020603050405020304" pitchFamily="18" charset="0"/>
              </a:rPr>
              <a:t>brain disorder that leads to shaking, stiffness, and difficulty with walking, balance, and coordination</a:t>
            </a:r>
            <a:r>
              <a:rPr lang="en-US" sz="2400" b="0" i="0" dirty="0">
                <a:effectLst/>
                <a:latin typeface="Times New Roman" panose="02020603050405020304" pitchFamily="18" charset="0"/>
                <a:cs typeface="Times New Roman" panose="02020603050405020304" pitchFamily="18" charset="0"/>
              </a:rPr>
              <a:t>. Parkinson's symptoms usually begin gradually and get worse over time. As the disease progresses, people may have difficulty walking and talking.</a:t>
            </a:r>
          </a:p>
          <a:p>
            <a:pPr algn="just">
              <a:lnSpc>
                <a:spcPct val="150000"/>
              </a:lnSpc>
            </a:pPr>
            <a:r>
              <a:rPr lang="en-US" sz="2400" b="0" i="0" dirty="0">
                <a:effectLst/>
                <a:latin typeface="Times New Roman" panose="02020603050405020304" pitchFamily="18" charset="0"/>
                <a:cs typeface="Times New Roman" panose="02020603050405020304" pitchFamily="18" charset="0"/>
              </a:rPr>
              <a:t>Accurately detecting Parkinson's disease at an early stage is certainly indispensable for slowing down its progress and providing patients the possibility of accessing to disease-modifying therapy.</a:t>
            </a:r>
          </a:p>
          <a:p>
            <a:pPr algn="just">
              <a:lnSpc>
                <a:spcPct val="150000"/>
              </a:lnSpc>
            </a:pPr>
            <a:r>
              <a:rPr lang="en-US" sz="2400" dirty="0">
                <a:latin typeface="Times New Roman" panose="02020603050405020304" pitchFamily="18" charset="0"/>
                <a:cs typeface="Times New Roman" panose="02020603050405020304" pitchFamily="18" charset="0"/>
              </a:rPr>
              <a:t>Most Parkinson Disease patients suffer from vocal cord disorders. </a:t>
            </a:r>
          </a:p>
          <a:p>
            <a:pPr algn="just">
              <a:lnSpc>
                <a:spcPct val="150000"/>
              </a:lnSpc>
            </a:pPr>
            <a:r>
              <a:rPr lang="en-US" sz="2400" dirty="0">
                <a:latin typeface="Times New Roman" panose="02020603050405020304" pitchFamily="18" charset="0"/>
                <a:cs typeface="Times New Roman" panose="02020603050405020304" pitchFamily="18" charset="0"/>
              </a:rPr>
              <a:t>Speech impairment is an early indicator of Parkinson Disease.</a:t>
            </a:r>
          </a:p>
          <a:p>
            <a:pPr algn="just"/>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BA9514-0E82-4184-A182-212BCA41D5D0}"/>
              </a:ext>
            </a:extLst>
          </p:cNvPr>
          <p:cNvSpPr>
            <a:spLocks noGrp="1"/>
          </p:cNvSpPr>
          <p:nvPr>
            <p:ph type="ftr" sz="quarter" idx="11"/>
          </p:nvPr>
        </p:nvSpPr>
        <p:spPr>
          <a:xfrm>
            <a:off x="3131840" y="6356350"/>
            <a:ext cx="2895600" cy="365125"/>
          </a:xfrm>
        </p:spPr>
        <p:txBody>
          <a:bodyPr/>
          <a:lstStyle/>
          <a:p>
            <a:r>
              <a:rPr lang="en-US" dirty="0"/>
              <a:t>Methodist college of engineering and Technology, Department CSE</a:t>
            </a:r>
          </a:p>
        </p:txBody>
      </p:sp>
    </p:spTree>
    <p:extLst>
      <p:ext uri="{BB962C8B-B14F-4D97-AF65-F5344CB8AC3E}">
        <p14:creationId xmlns:p14="http://schemas.microsoft.com/office/powerpoint/2010/main" val="167653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6494-EB1C-4574-8679-83FD58AE940E}"/>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Introduction</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DCA672-671E-4CB4-AD34-37EA58B120F2}"/>
              </a:ext>
            </a:extLst>
          </p:cNvPr>
          <p:cNvSpPr>
            <a:spLocks noGrp="1"/>
          </p:cNvSpPr>
          <p:nvPr>
            <p:ph idx="1"/>
          </p:nvPr>
        </p:nvSpPr>
        <p:spPr>
          <a:xfrm>
            <a:off x="628650" y="1484784"/>
            <a:ext cx="7886700" cy="4692179"/>
          </a:xfrm>
        </p:spPr>
        <p:txBody>
          <a:bodyPr>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Parkinson’s disease is a neurodegenerative disorder of central nervous system that causes partial or full loss of motor reflexes, speech, behavior, mental processing, and other vital functions.</a:t>
            </a:r>
          </a:p>
          <a:p>
            <a:pPr algn="just">
              <a:lnSpc>
                <a:spcPct val="100000"/>
              </a:lnSpc>
            </a:pPr>
            <a:r>
              <a:rPr lang="en-US" sz="2400" dirty="0">
                <a:latin typeface="Times New Roman" panose="02020603050405020304" pitchFamily="18" charset="0"/>
                <a:cs typeface="Times New Roman" panose="02020603050405020304" pitchFamily="18" charset="0"/>
              </a:rPr>
              <a:t> It is generally observed in elderly people and causes disorders in speech and motor abilities of 90% of the patients. </a:t>
            </a:r>
          </a:p>
          <a:p>
            <a:pPr algn="just">
              <a:lnSpc>
                <a:spcPct val="100000"/>
              </a:lnSpc>
            </a:pPr>
            <a:r>
              <a:rPr lang="en-US" sz="2400" dirty="0">
                <a:latin typeface="Times New Roman" panose="02020603050405020304" pitchFamily="18" charset="0"/>
                <a:cs typeface="Times New Roman" panose="02020603050405020304" pitchFamily="18" charset="0"/>
              </a:rPr>
              <a:t>People with Parkinson’s disease suffer from speech impairments like dysphonia (defective use of the voice), hypophonia (reduced volume), monotone (reduced pitch range), and dysarthria (difficulty with articulation of sounds or syllables).</a:t>
            </a:r>
          </a:p>
        </p:txBody>
      </p:sp>
      <p:sp>
        <p:nvSpPr>
          <p:cNvPr id="4" name="Footer Placeholder 3">
            <a:extLst>
              <a:ext uri="{FF2B5EF4-FFF2-40B4-BE49-F238E27FC236}">
                <a16:creationId xmlns:a16="http://schemas.microsoft.com/office/drawing/2014/main" id="{F1CA0D74-092C-417F-A763-EA0874092921}"/>
              </a:ext>
            </a:extLst>
          </p:cNvPr>
          <p:cNvSpPr>
            <a:spLocks noGrp="1"/>
          </p:cNvSpPr>
          <p:nvPr>
            <p:ph type="ftr" sz="quarter" idx="11"/>
          </p:nvPr>
        </p:nvSpPr>
        <p:spPr/>
        <p:txBody>
          <a:bodyPr/>
          <a:lstStyle/>
          <a:p>
            <a:r>
              <a:rPr lang="en-US" dirty="0"/>
              <a:t>Methodist college of Engineering and Technology , Department CSE</a:t>
            </a:r>
          </a:p>
        </p:txBody>
      </p:sp>
    </p:spTree>
    <p:extLst>
      <p:ext uri="{BB962C8B-B14F-4D97-AF65-F5344CB8AC3E}">
        <p14:creationId xmlns:p14="http://schemas.microsoft.com/office/powerpoint/2010/main" val="108605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498B-2EEB-429E-A38D-F607F152B61E}"/>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B2933763-FB05-4EAF-8B5B-7CC1EA4F0768}"/>
              </a:ext>
            </a:extLst>
          </p:cNvPr>
          <p:cNvSpPr>
            <a:spLocks noGrp="1"/>
          </p:cNvSpPr>
          <p:nvPr>
            <p:ph idx="1"/>
          </p:nvPr>
        </p:nvSpPr>
        <p:spPr>
          <a:xfrm>
            <a:off x="457200" y="1600201"/>
            <a:ext cx="8229600" cy="3484983"/>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An article titled “ Machine learning system for the Detection of Parkinson’s Disease from Speech Signals and Its Application to Multiple Speech Signal Types” by Ismail and Fethullah in the year 2018.</a:t>
            </a:r>
          </a:p>
          <a:p>
            <a:pPr algn="just">
              <a:lnSpc>
                <a:spcPct val="100000"/>
              </a:lnSpc>
            </a:pPr>
            <a:r>
              <a:rPr lang="en-US" sz="2400" i="0" dirty="0">
                <a:solidFill>
                  <a:srgbClr val="292929"/>
                </a:solidFill>
                <a:effectLst/>
                <a:latin typeface="Times New Roman" panose="02020603050405020304" pitchFamily="18" charset="0"/>
                <a:cs typeface="Times New Roman" panose="02020603050405020304" pitchFamily="18" charset="0"/>
              </a:rPr>
              <a:t>An article titled “</a:t>
            </a:r>
            <a:r>
              <a:rPr lang="en-US" sz="2400" dirty="0">
                <a:latin typeface="Times New Roman" panose="02020603050405020304" pitchFamily="18" charset="0"/>
                <a:cs typeface="Times New Roman" panose="02020603050405020304" pitchFamily="18" charset="0"/>
              </a:rPr>
              <a:t>Automated Detection of Parkinson’s Disease Based on Multiple Types of Sustained Phonation” by  </a:t>
            </a:r>
            <a:r>
              <a:rPr lang="en-IN" sz="2400" dirty="0">
                <a:latin typeface="Times New Roman" panose="02020603050405020304" pitchFamily="18" charset="0"/>
                <a:cs typeface="Times New Roman" panose="02020603050405020304" pitchFamily="18" charset="0"/>
              </a:rPr>
              <a:t>Liaqat Ali in the year 2019.</a:t>
            </a:r>
            <a:endParaRPr lang="en-US" sz="2400" i="0" dirty="0">
              <a:solidFill>
                <a:srgbClr val="292929"/>
              </a:solidFill>
              <a:effectLst/>
              <a:latin typeface="Times New Roman" panose="02020603050405020304" pitchFamily="18" charset="0"/>
              <a:cs typeface="Times New Roman" panose="02020603050405020304" pitchFamily="18" charset="0"/>
            </a:endParaRPr>
          </a:p>
          <a:p>
            <a:pPr algn="just"/>
            <a:endParaRPr lang="en-US" sz="2400" i="0" dirty="0">
              <a:solidFill>
                <a:srgbClr val="292929"/>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20C2C7E-B55A-4150-BFA3-101D98D085AB}"/>
              </a:ext>
            </a:extLst>
          </p:cNvPr>
          <p:cNvSpPr>
            <a:spLocks noGrp="1"/>
          </p:cNvSpPr>
          <p:nvPr>
            <p:ph type="ftr" sz="quarter" idx="11"/>
          </p:nvPr>
        </p:nvSpPr>
        <p:spPr/>
        <p:txBody>
          <a:bodyPr/>
          <a:lstStyle/>
          <a:p>
            <a:r>
              <a:rPr lang="en-US"/>
              <a:t>Methodist college of engineering and technology,Department CSE</a:t>
            </a:r>
          </a:p>
        </p:txBody>
      </p:sp>
    </p:spTree>
    <p:extLst>
      <p:ext uri="{BB962C8B-B14F-4D97-AF65-F5344CB8AC3E}">
        <p14:creationId xmlns:p14="http://schemas.microsoft.com/office/powerpoint/2010/main" val="276248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2722AC-D197-40B8-95AA-D3760A341601}"/>
              </a:ext>
            </a:extLst>
          </p:cNvPr>
          <p:cNvSpPr>
            <a:spLocks noGrp="1"/>
          </p:cNvSpPr>
          <p:nvPr>
            <p:ph type="ctrTitle"/>
          </p:nvPr>
        </p:nvSpPr>
        <p:spPr>
          <a:xfrm>
            <a:off x="685800" y="136525"/>
            <a:ext cx="7772400" cy="1082675"/>
          </a:xfrm>
        </p:spPr>
        <p:txBody>
          <a:bodyPr>
            <a:normAutofit fontScale="90000"/>
          </a:bodyPr>
          <a:lstStyle/>
          <a:p>
            <a:pPr algn="l"/>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Existing Systems</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21D6B55C-FA5D-483C-BEEB-D4F255AFCEB7}"/>
              </a:ext>
            </a:extLst>
          </p:cNvPr>
          <p:cNvSpPr>
            <a:spLocks noGrp="1"/>
          </p:cNvSpPr>
          <p:nvPr>
            <p:ph type="subTitle" idx="1"/>
          </p:nvPr>
        </p:nvSpPr>
        <p:spPr>
          <a:xfrm>
            <a:off x="685800" y="1052736"/>
            <a:ext cx="7772400" cy="5184576"/>
          </a:xfrm>
        </p:spPr>
        <p:txBody>
          <a:bodyPr>
            <a:noAutofit/>
          </a:bodyPr>
          <a:lstStyle/>
          <a:p>
            <a:pPr marL="457200" indent="-4572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There are currently no blood or laboratory tests to diagnose nongenetic cases of Parkinson's disease.  Parkinson's disease can't be cured, but medications can help control the symptoms, often dramatically. Early detection and treatment becomes vital.</a:t>
            </a:r>
          </a:p>
          <a:p>
            <a:pPr marL="457200" indent="-4572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MRI or CT scan – Conventional MRI cannot detect early signs of Parkinson’s disease. </a:t>
            </a:r>
          </a:p>
          <a:p>
            <a:pPr marL="457200" indent="-4572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There is need for improvement in accuracy of detection of Parkinson’s disease. </a:t>
            </a:r>
          </a:p>
          <a:p>
            <a:pPr marL="457200" indent="-4572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In existing system, Parkinson’s Disease at the secondary stage only which leads to medical challenges.</a:t>
            </a:r>
          </a:p>
          <a:p>
            <a:pPr marL="457200" indent="-4572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Thus existing system is not effective in early prediction and accurate medicinal </a:t>
            </a:r>
            <a:r>
              <a:rPr lang="en-US" sz="2400" dirty="0" err="1">
                <a:solidFill>
                  <a:schemeClr val="tx1"/>
                </a:solidFill>
                <a:latin typeface="Times New Roman" panose="02020603050405020304" pitchFamily="18" charset="0"/>
                <a:cs typeface="Times New Roman" panose="02020603050405020304" pitchFamily="18" charset="0"/>
              </a:rPr>
              <a:t>diagonosis</a:t>
            </a:r>
            <a:r>
              <a:rPr lang="en-US" sz="2400" dirty="0">
                <a:solidFill>
                  <a:schemeClr val="tx1"/>
                </a:solidFill>
                <a:latin typeface="Times New Roman" panose="02020603050405020304" pitchFamily="18" charset="0"/>
                <a:cs typeface="Times New Roman" panose="02020603050405020304" pitchFamily="18" charset="0"/>
              </a:rPr>
              <a:t> to the effected people.</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1E66125-3FF4-4000-8E67-AAEDB0F98320}"/>
              </a:ext>
            </a:extLst>
          </p:cNvPr>
          <p:cNvSpPr>
            <a:spLocks noGrp="1"/>
          </p:cNvSpPr>
          <p:nvPr>
            <p:ph type="ftr" sz="quarter" idx="11"/>
          </p:nvPr>
        </p:nvSpPr>
        <p:spPr/>
        <p:txBody>
          <a:bodyPr/>
          <a:lstStyle/>
          <a:p>
            <a:r>
              <a:rPr lang="en-US"/>
              <a:t>Methodist college of engineering and technology,Department CSE</a:t>
            </a:r>
          </a:p>
        </p:txBody>
      </p:sp>
    </p:spTree>
    <p:extLst>
      <p:ext uri="{BB962C8B-B14F-4D97-AF65-F5344CB8AC3E}">
        <p14:creationId xmlns:p14="http://schemas.microsoft.com/office/powerpoint/2010/main" val="3536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3A49-7AC8-6980-B90D-FDDE88672AD0}"/>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2ED9599-0489-704F-3F40-E833C131E5C6}"/>
              </a:ext>
            </a:extLst>
          </p:cNvPr>
          <p:cNvSpPr>
            <a:spLocks noGrp="1"/>
          </p:cNvSpPr>
          <p:nvPr>
            <p:ph idx="1"/>
          </p:nvPr>
        </p:nvSpPr>
        <p:spPr/>
        <p:txBody>
          <a:bodyPr/>
          <a:lstStyle/>
          <a:p>
            <a:pPr marL="0" indent="0" algn="just">
              <a:lnSpc>
                <a:spcPct val="150000"/>
              </a:lnSpc>
              <a:spcBef>
                <a:spcPts val="685"/>
              </a:spcBef>
              <a:buNone/>
              <a:tabLst>
                <a:tab pos="661670" algn="l"/>
                <a:tab pos="6121400" algn="r"/>
              </a:tabLst>
            </a:pPr>
            <a:r>
              <a:rPr lang="en-US" sz="2400" dirty="0">
                <a:effectLst/>
                <a:latin typeface="Times New Roman" panose="02020603050405020304" pitchFamily="18" charset="0"/>
                <a:ea typeface="Times New Roman" panose="02020603050405020304" pitchFamily="18" charset="0"/>
              </a:rPr>
              <a:t>To develop a machine learning model to detect if a person has Parkinson's disease or not on the basis of input voice features using supervised machine learning models.</a:t>
            </a:r>
            <a:endParaRPr lang="en-IN" sz="24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32650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F4DC-645A-8DC3-C5B7-30912FD99EF0}"/>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Objectives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8FFCED-4F86-BABC-C8C3-F16D5FCB9F36}"/>
              </a:ext>
            </a:extLst>
          </p:cNvPr>
          <p:cNvSpPr>
            <a:spLocks noGrp="1"/>
          </p:cNvSpPr>
          <p:nvPr>
            <p:ph idx="1"/>
          </p:nvPr>
        </p:nvSpPr>
        <p:spPr/>
        <p:txBody>
          <a:bodyPr>
            <a:normAutofit fontScale="85000" lnSpcReduction="20000"/>
          </a:bodyPr>
          <a:lstStyle/>
          <a:p>
            <a:pPr algn="just">
              <a:lnSpc>
                <a:spcPct val="170000"/>
              </a:lnSpc>
            </a:pPr>
            <a:r>
              <a:rPr lang="en-US" sz="2600" dirty="0">
                <a:latin typeface="Times New Roman" panose="02020603050405020304" pitchFamily="18" charset="0"/>
                <a:cs typeface="Times New Roman" panose="02020603050405020304" pitchFamily="18" charset="0"/>
              </a:rPr>
              <a:t>To accomplish improved accuracy of the models used for detecting and predicting Parkinson’s disease.</a:t>
            </a:r>
          </a:p>
          <a:p>
            <a:pPr algn="just">
              <a:lnSpc>
                <a:spcPct val="170000"/>
              </a:lnSpc>
            </a:pPr>
            <a:r>
              <a:rPr lang="en-US" sz="2600" dirty="0">
                <a:latin typeface="Times New Roman" panose="02020603050405020304" pitchFamily="18" charset="0"/>
                <a:cs typeface="Times New Roman" panose="02020603050405020304" pitchFamily="18" charset="0"/>
              </a:rPr>
              <a:t> To build supervised machine learning algorithms to train the models on cleaned UCI Parkinson's dataset. </a:t>
            </a:r>
          </a:p>
          <a:p>
            <a:pPr algn="just">
              <a:lnSpc>
                <a:spcPct val="170000"/>
              </a:lnSpc>
            </a:pPr>
            <a:r>
              <a:rPr lang="en-US" sz="2600" dirty="0">
                <a:latin typeface="Times New Roman" panose="02020603050405020304" pitchFamily="18" charset="0"/>
                <a:cs typeface="Times New Roman" panose="02020603050405020304" pitchFamily="18" charset="0"/>
              </a:rPr>
              <a:t> To design an application to take as parametric input and check if a person has Parkinson’s disease or not. </a:t>
            </a:r>
          </a:p>
          <a:p>
            <a:pPr algn="just">
              <a:lnSpc>
                <a:spcPct val="150000"/>
              </a:lnSpc>
            </a:pPr>
            <a:r>
              <a:rPr lang="en-US" sz="2600" dirty="0">
                <a:latin typeface="Times New Roman" panose="02020603050405020304" pitchFamily="18" charset="0"/>
                <a:cs typeface="Times New Roman" panose="02020603050405020304" pitchFamily="18" charset="0"/>
              </a:rPr>
              <a:t> To implement a system which monitors activities of patient suffering from Parkinson's disease and stores their history.</a:t>
            </a:r>
          </a:p>
          <a:p>
            <a:pPr marL="0" indent="0">
              <a:buNone/>
            </a:pPr>
            <a:endParaRPr lang="en-US" dirty="0"/>
          </a:p>
        </p:txBody>
      </p:sp>
    </p:spTree>
    <p:extLst>
      <p:ext uri="{BB962C8B-B14F-4D97-AF65-F5344CB8AC3E}">
        <p14:creationId xmlns:p14="http://schemas.microsoft.com/office/powerpoint/2010/main" val="251438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821B-8BDA-438F-B0BA-F0CB78D41F1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F057CC74-A119-43F2-89DD-6DB532A478B6}"/>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system proposes a method for detecting Parkinson’s disease using the voice features using supervised machine learning classification algorithms–KNN, Logistic Regression, Stacking and Random Forest. </a:t>
            </a:r>
          </a:p>
          <a:p>
            <a:pPr algn="just">
              <a:lnSpc>
                <a:spcPct val="150000"/>
              </a:lnSpc>
            </a:pPr>
            <a:r>
              <a:rPr lang="en-US" sz="2400" dirty="0">
                <a:latin typeface="Times New Roman" panose="02020603050405020304" pitchFamily="18" charset="0"/>
                <a:cs typeface="Times New Roman" panose="02020603050405020304" pitchFamily="18" charset="0"/>
              </a:rPr>
              <a:t>An application where data about patients can be recorded  which can be accessed and reviewed by doctors to monitor the condition of the patients is also proposed.</a:t>
            </a:r>
          </a:p>
          <a:p>
            <a:pPr algn="just"/>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8E1AE3F-D4DA-44E5-A3CA-CD5D5215CF89}"/>
              </a:ext>
            </a:extLst>
          </p:cNvPr>
          <p:cNvSpPr>
            <a:spLocks noGrp="1"/>
          </p:cNvSpPr>
          <p:nvPr>
            <p:ph type="ftr" sz="quarter" idx="11"/>
          </p:nvPr>
        </p:nvSpPr>
        <p:spPr/>
        <p:txBody>
          <a:bodyPr/>
          <a:lstStyle/>
          <a:p>
            <a:r>
              <a:rPr lang="en-US"/>
              <a:t>Methodist college of engineering and technology,Department CSE</a:t>
            </a:r>
          </a:p>
        </p:txBody>
      </p:sp>
    </p:spTree>
    <p:extLst>
      <p:ext uri="{BB962C8B-B14F-4D97-AF65-F5344CB8AC3E}">
        <p14:creationId xmlns:p14="http://schemas.microsoft.com/office/powerpoint/2010/main" val="1064134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2612</TotalTime>
  <Words>1545</Words>
  <Application>Microsoft Office PowerPoint</Application>
  <PresentationFormat>On-screen Show (4:3)</PresentationFormat>
  <Paragraphs>131</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Courier New</vt:lpstr>
      <vt:lpstr>Helvetica Neue</vt:lpstr>
      <vt:lpstr>Times New Roman</vt:lpstr>
      <vt:lpstr>Office Theme</vt:lpstr>
      <vt:lpstr>              Methodist College of Engineering &amp; Technology</vt:lpstr>
      <vt:lpstr>CONTENTS  </vt:lpstr>
      <vt:lpstr>Abstract  </vt:lpstr>
      <vt:lpstr>  Introduction </vt:lpstr>
      <vt:lpstr>Literature Survey</vt:lpstr>
      <vt:lpstr>     Existing Systems </vt:lpstr>
      <vt:lpstr>Problem Statement</vt:lpstr>
      <vt:lpstr>Objectives</vt:lpstr>
      <vt:lpstr>Proposed Work</vt:lpstr>
      <vt:lpstr>System  Architecture</vt:lpstr>
      <vt:lpstr>Data Flow Diagram</vt:lpstr>
      <vt:lpstr>UML  Diagram Class Diagram</vt:lpstr>
      <vt:lpstr>  Use Case Diagram </vt:lpstr>
      <vt:lpstr>Sequence Diagram </vt:lpstr>
      <vt:lpstr>Implementation</vt:lpstr>
      <vt:lpstr>PowerPoint Presentation</vt:lpstr>
      <vt:lpstr>PowerPoint Presentation</vt:lpstr>
      <vt:lpstr>PowerPoint Presentation</vt:lpstr>
      <vt:lpstr>PowerPoint Presentation</vt:lpstr>
      <vt:lpstr>PowerPoint Presentation</vt:lpstr>
      <vt:lpstr>PowerPoint Presentation</vt:lpstr>
      <vt:lpstr> Future Scope</vt:lpstr>
      <vt:lpstr>References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Methodist College of Engineering &amp; Technology</dc:title>
  <dc:creator>HP</dc:creator>
  <cp:lastModifiedBy>Thakur kamaljeet singh</cp:lastModifiedBy>
  <cp:revision>92</cp:revision>
  <dcterms:created xsi:type="dcterms:W3CDTF">2021-04-14T12:32:33Z</dcterms:created>
  <dcterms:modified xsi:type="dcterms:W3CDTF">2022-06-05T18:50:18Z</dcterms:modified>
</cp:coreProperties>
</file>