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07" r:id="rId6"/>
    <p:sldId id="311" r:id="rId7"/>
    <p:sldId id="313" r:id="rId8"/>
    <p:sldId id="331" r:id="rId9"/>
    <p:sldId id="315" r:id="rId10"/>
    <p:sldId id="309" r:id="rId11"/>
    <p:sldId id="359" r:id="rId12"/>
    <p:sldId id="317" r:id="rId13"/>
    <p:sldId id="314" r:id="rId14"/>
    <p:sldId id="332" r:id="rId15"/>
    <p:sldId id="333" r:id="rId16"/>
    <p:sldId id="280" r:id="rId17"/>
    <p:sldId id="361" r:id="rId18"/>
    <p:sldId id="334" r:id="rId19"/>
    <p:sldId id="335" r:id="rId20"/>
    <p:sldId id="337" r:id="rId21"/>
    <p:sldId id="339" r:id="rId22"/>
  </p:sldIdLst>
  <p:sldSz cx="9144000" cy="5143500" type="screen16x9"/>
  <p:notesSz cx="6858000" cy="9144000"/>
  <p:embeddedFontLst>
    <p:embeddedFont>
      <p:font typeface="SimSun" panose="02010600030101010101" pitchFamily="2" charset="-122"/>
      <p:regular r:id="rId26"/>
    </p:embeddedFont>
    <p:embeddedFont>
      <p:font typeface="Montserrat" panose="00000500000000000000"/>
      <p:regular r:id="rId27"/>
    </p:embeddedFont>
    <p:embeddedFont>
      <p:font typeface="Lato" panose="020F0502020204030203"/>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86879D6-2709-4C9C-BEEA-F96BAB0F80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60C14592-5818-48E6-A4AC-9C3D7A70E4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84" autoAdjust="0"/>
  </p:normalViewPr>
  <p:slideViewPr>
    <p:cSldViewPr snapToGrid="0">
      <p:cViewPr varScale="1">
        <p:scale>
          <a:sx n="93" d="100"/>
          <a:sy n="93" d="100"/>
        </p:scale>
        <p:origin x="504"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6"/>
        <p:cNvGrpSpPr/>
        <p:nvPr/>
      </p:nvGrpSpPr>
      <p:grpSpPr>
        <a:xfrm>
          <a:off x="0" y="0"/>
          <a:ext cx="0" cy="0"/>
          <a:chOff x="0" y="0"/>
          <a:chExt cx="0" cy="0"/>
        </a:xfrm>
      </p:grpSpPr>
      <p:sp>
        <p:nvSpPr>
          <p:cNvPr id="137" name="Google Shape;137;g10142e43c41_1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0142e43c41_1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10142e43c41_1_8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142e43c41_1_8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g10142e43c41_1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142e43c41_1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g10142e43c41_1_8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142e43c41_1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10142e43c41_1_7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0142e43c41_1_7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10142e43c41_1_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142e43c41_1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chemeClr val="bg1">
              <a:lumMod val="75000"/>
            </a:schemeClr>
          </a:fgClr>
          <a:bgClr>
            <a:schemeClr val="bg1"/>
          </a:bgClr>
        </a:patt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rtl="0">
              <a:lnSpc>
                <a:spcPct val="115000"/>
              </a:lnSpc>
              <a:spcBef>
                <a:spcPts val="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rtl="0">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rtl="0">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rtl="0">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rtl="0">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rtl="0">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rtl="0">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rtl="0">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rtl="0">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77619" y="792588"/>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chemeClr val="accent1"/>
                </a:solidFill>
              </a:rPr>
              <a:t>HEART DISEASE DETECTION </a:t>
            </a:r>
            <a:r>
              <a:rPr lang="en-IN" altLang="en-GB">
                <a:solidFill>
                  <a:schemeClr val="accent1"/>
                </a:solidFill>
              </a:rPr>
              <a:t>USING APACHE SPARK AND KAFKA</a:t>
            </a:r>
            <a:endParaRPr lang="en-IN" altLang="en-GB">
              <a:solidFill>
                <a:schemeClr val="accent1"/>
              </a:solidFill>
            </a:endParaRPr>
          </a:p>
        </p:txBody>
      </p:sp>
      <p:sp>
        <p:nvSpPr>
          <p:cNvPr id="135" name="Google Shape;135;p13"/>
          <p:cNvSpPr txBox="1">
            <a:spLocks noGrp="1"/>
          </p:cNvSpPr>
          <p:nvPr>
            <p:ph type="subTitle" idx="1"/>
          </p:nvPr>
        </p:nvSpPr>
        <p:spPr>
          <a:xfrm>
            <a:off x="5069840" y="3326900"/>
            <a:ext cx="3759830" cy="8757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688"/>
              <a:buNone/>
            </a:pPr>
            <a:r>
              <a:rPr lang="en-IN" altLang="en-GB" sz="1710" dirty="0">
                <a:solidFill>
                  <a:schemeClr val="accent1"/>
                </a:solidFill>
              </a:rPr>
              <a:t>Project Batch Number: 225</a:t>
            </a:r>
            <a:endParaRPr lang="en-IN" altLang="en-GB" sz="1710" dirty="0">
              <a:solidFill>
                <a:schemeClr val="accent1"/>
              </a:solidFill>
            </a:endParaRPr>
          </a:p>
          <a:p>
            <a:pPr marL="0" lvl="0" indent="0" algn="l" rtl="0">
              <a:lnSpc>
                <a:spcPct val="80000"/>
              </a:lnSpc>
              <a:spcBef>
                <a:spcPts val="0"/>
              </a:spcBef>
              <a:spcAft>
                <a:spcPts val="0"/>
              </a:spcAft>
              <a:buSzPts val="688"/>
              <a:buNone/>
            </a:pPr>
            <a:endParaRPr lang="en-GB" sz="1710" dirty="0">
              <a:solidFill>
                <a:schemeClr val="accent1"/>
              </a:solidFill>
            </a:endParaRPr>
          </a:p>
          <a:p>
            <a:pPr marL="0" lvl="0" indent="0" algn="l" rtl="0">
              <a:lnSpc>
                <a:spcPct val="80000"/>
              </a:lnSpc>
              <a:spcBef>
                <a:spcPts val="0"/>
              </a:spcBef>
              <a:spcAft>
                <a:spcPts val="0"/>
              </a:spcAft>
              <a:buSzPts val="688"/>
              <a:buNone/>
            </a:pPr>
            <a:r>
              <a:rPr lang="en-GB" sz="1710" dirty="0">
                <a:solidFill>
                  <a:schemeClr val="accent1"/>
                </a:solidFill>
              </a:rPr>
              <a:t>Rohan </a:t>
            </a:r>
            <a:r>
              <a:rPr lang="en-GB" sz="1710" dirty="0" err="1">
                <a:solidFill>
                  <a:schemeClr val="accent1"/>
                </a:solidFill>
              </a:rPr>
              <a:t>Talaka</a:t>
            </a:r>
            <a:r>
              <a:rPr lang="en-GB" sz="1710" dirty="0">
                <a:solidFill>
                  <a:schemeClr val="accent1"/>
                </a:solidFill>
              </a:rPr>
              <a:t> (160118737106)</a:t>
            </a:r>
            <a:endParaRPr sz="1710" dirty="0">
              <a:solidFill>
                <a:schemeClr val="accent1"/>
              </a:solidFill>
            </a:endParaRPr>
          </a:p>
          <a:p>
            <a:pPr marL="0" lvl="0" indent="0" algn="l" rtl="0">
              <a:lnSpc>
                <a:spcPct val="80000"/>
              </a:lnSpc>
              <a:spcBef>
                <a:spcPts val="0"/>
              </a:spcBef>
              <a:spcAft>
                <a:spcPts val="0"/>
              </a:spcAft>
              <a:buSzPts val="688"/>
              <a:buNone/>
            </a:pPr>
            <a:r>
              <a:rPr lang="en-GB" sz="1710" dirty="0" err="1">
                <a:solidFill>
                  <a:schemeClr val="accent1"/>
                </a:solidFill>
              </a:rPr>
              <a:t>Sk</a:t>
            </a:r>
            <a:r>
              <a:rPr lang="en-GB" sz="1710" dirty="0">
                <a:solidFill>
                  <a:schemeClr val="accent1"/>
                </a:solidFill>
              </a:rPr>
              <a:t> Sameer      (160118737110)</a:t>
            </a:r>
            <a:endParaRPr sz="1710" dirty="0">
              <a:solidFill>
                <a:schemeClr val="accent1"/>
              </a:solidFill>
            </a:endParaRPr>
          </a:p>
          <a:p>
            <a:pPr marL="0" lvl="0" indent="0" algn="l" rtl="0">
              <a:lnSpc>
                <a:spcPct val="80000"/>
              </a:lnSpc>
              <a:spcBef>
                <a:spcPts val="0"/>
              </a:spcBef>
              <a:spcAft>
                <a:spcPts val="0"/>
              </a:spcAft>
              <a:buSzPts val="688"/>
              <a:buNone/>
            </a:pPr>
            <a:endParaRPr sz="1710" dirty="0">
              <a:solidFill>
                <a:schemeClr val="accent1"/>
              </a:solidFill>
            </a:endParaRPr>
          </a:p>
          <a:p>
            <a:pPr marL="0" lvl="0" indent="0" algn="l" rtl="0">
              <a:lnSpc>
                <a:spcPct val="80000"/>
              </a:lnSpc>
              <a:spcBef>
                <a:spcPts val="0"/>
              </a:spcBef>
              <a:spcAft>
                <a:spcPts val="0"/>
              </a:spcAft>
              <a:buSzPts val="688"/>
              <a:buNone/>
            </a:pPr>
            <a:r>
              <a:rPr lang="en-GB" sz="1710" dirty="0">
                <a:solidFill>
                  <a:schemeClr val="accent1"/>
                </a:solidFill>
              </a:rPr>
              <a:t>Guide:  </a:t>
            </a:r>
            <a:r>
              <a:rPr lang="en-GB" sz="1710" dirty="0" err="1">
                <a:solidFill>
                  <a:schemeClr val="accent1"/>
                </a:solidFill>
              </a:rPr>
              <a:t>Dr.</a:t>
            </a:r>
            <a:r>
              <a:rPr lang="en-GB" sz="1710" dirty="0">
                <a:solidFill>
                  <a:schemeClr val="accent1"/>
                </a:solidFill>
              </a:rPr>
              <a:t> M </a:t>
            </a:r>
            <a:r>
              <a:rPr lang="en-GB" sz="1710" dirty="0" err="1">
                <a:solidFill>
                  <a:schemeClr val="accent1"/>
                </a:solidFill>
              </a:rPr>
              <a:t>Venu</a:t>
            </a:r>
            <a:r>
              <a:rPr lang="en-GB" sz="1710" dirty="0">
                <a:solidFill>
                  <a:schemeClr val="accent1"/>
                </a:solidFill>
              </a:rPr>
              <a:t> </a:t>
            </a:r>
            <a:r>
              <a:rPr lang="en-GB" sz="1710" dirty="0" err="1">
                <a:solidFill>
                  <a:schemeClr val="accent1"/>
                </a:solidFill>
              </a:rPr>
              <a:t>Gopalachari</a:t>
            </a:r>
            <a:r>
              <a:rPr lang="en-GB" sz="1710" dirty="0">
                <a:solidFill>
                  <a:schemeClr val="accent1"/>
                </a:solidFill>
              </a:rPr>
              <a:t>, </a:t>
            </a:r>
            <a:endParaRPr sz="1710" dirty="0">
              <a:solidFill>
                <a:schemeClr val="accent1"/>
              </a:solidFill>
            </a:endParaRPr>
          </a:p>
          <a:p>
            <a:pPr marL="0" lvl="0" indent="457200" algn="l" rtl="0">
              <a:lnSpc>
                <a:spcPct val="80000"/>
              </a:lnSpc>
              <a:spcBef>
                <a:spcPts val="0"/>
              </a:spcBef>
              <a:spcAft>
                <a:spcPts val="0"/>
              </a:spcAft>
              <a:buSzPts val="688"/>
              <a:buNone/>
            </a:pPr>
            <a:r>
              <a:rPr lang="en-GB" sz="1710" dirty="0">
                <a:solidFill>
                  <a:schemeClr val="accent1"/>
                </a:solidFill>
              </a:rPr>
              <a:t>     Associate Professor.</a:t>
            </a:r>
            <a:endParaRPr lang="en-GB" sz="171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 name="Picture 34" descr="WhatsApp Image 2022-05-13 at 11.26.20 PM"/>
          <p:cNvPicPr>
            <a:picLocks noChangeAspect="1"/>
          </p:cNvPicPr>
          <p:nvPr/>
        </p:nvPicPr>
        <p:blipFill>
          <a:blip r:embed="rId1"/>
          <a:stretch>
            <a:fillRect/>
          </a:stretch>
        </p:blipFill>
        <p:spPr>
          <a:xfrm>
            <a:off x="2465388" y="287020"/>
            <a:ext cx="4213225" cy="4569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a:solidFill>
                  <a:schemeClr val="accent1"/>
                </a:solidFill>
              </a:rPr>
              <a:t>ALGORITHM</a:t>
            </a:r>
            <a:endParaRPr lang="en-IN" altLang="en-GB">
              <a:solidFill>
                <a:schemeClr val="accent1"/>
              </a:solidFill>
            </a:endParaRPr>
          </a:p>
        </p:txBody>
      </p:sp>
      <p:sp>
        <p:nvSpPr>
          <p:cNvPr id="176" name="Google Shape;176;p20"/>
          <p:cNvSpPr txBox="1">
            <a:spLocks noGrp="1"/>
          </p:cNvSpPr>
          <p:nvPr>
            <p:ph type="body" idx="1"/>
          </p:nvPr>
        </p:nvSpPr>
        <p:spPr>
          <a:xfrm>
            <a:off x="1206060" y="1307835"/>
            <a:ext cx="7038900" cy="2911200"/>
          </a:xfrm>
          <a:prstGeom prst="rect">
            <a:avLst/>
          </a:prstGeom>
        </p:spPr>
        <p:txBody>
          <a:bodyPr spcFirstLastPara="1" wrap="square" lIns="91425" tIns="91425" rIns="91425" bIns="91425" anchor="t" anchorCtr="0">
            <a:normAutofit/>
          </a:bodyPr>
          <a:lstStyle/>
          <a:p>
            <a:pPr marL="139700" lvl="0" indent="0" algn="just" rtl="0">
              <a:lnSpc>
                <a:spcPct val="150000"/>
              </a:lnSpc>
              <a:spcBef>
                <a:spcPts val="0"/>
              </a:spcBef>
              <a:spcAft>
                <a:spcPts val="0"/>
              </a:spcAft>
              <a:buClr>
                <a:srgbClr val="0145AC"/>
              </a:buClr>
              <a:buSzPct val="80000"/>
              <a:buNone/>
            </a:pPr>
            <a:r>
              <a:rPr lang="en-IN" altLang="en-GB" sz="1400" dirty="0">
                <a:solidFill>
                  <a:schemeClr val="accent1"/>
                </a:solidFill>
                <a:latin typeface="Times New Roman" panose="02020603050405020304" pitchFamily="18" charset="0"/>
                <a:cs typeface="Times New Roman" panose="02020603050405020304" pitchFamily="18" charset="0"/>
              </a:rPr>
              <a:t>The algorithm used in this project is Random Forest classifier algorithm. Random Forest is a classifier that contains a number of decision trees on various subsets of the given data-set and takes the average to improve the predictive accuracy of that data-set. A random forest eradicates the limitations of a decision tree algorithm. </a:t>
            </a:r>
            <a:r>
              <a:rPr lang="en-IN" altLang="en-GB" sz="1400" dirty="0">
                <a:solidFill>
                  <a:schemeClr val="accent1"/>
                </a:solidFill>
                <a:latin typeface="Times New Roman" panose="02020603050405020304" pitchFamily="18" charset="0"/>
                <a:cs typeface="Times New Roman" panose="02020603050405020304" pitchFamily="18" charset="0"/>
                <a:sym typeface="+mn-ea"/>
              </a:rPr>
              <a:t>Decision tree suffer from low bias and high variance. Random forest converts high variance to low variance. </a:t>
            </a:r>
            <a:r>
              <a:rPr lang="en-IN" altLang="en-GB" sz="1400" dirty="0">
                <a:solidFill>
                  <a:schemeClr val="accent1"/>
                </a:solidFill>
                <a:latin typeface="Times New Roman" panose="02020603050405020304" pitchFamily="18" charset="0"/>
                <a:cs typeface="Times New Roman" panose="02020603050405020304" pitchFamily="18" charset="0"/>
              </a:rPr>
              <a:t>The greater number of trees in the forest leads to higher accuracy and prevents the problem of over-fitting. It generates predictions without requiring many configurations in packages. </a:t>
            </a:r>
            <a:endParaRPr lang="en-IN" altLang="en-GB" sz="1400" dirty="0">
              <a:solidFill>
                <a:schemeClr val="accent1"/>
              </a:solidFill>
              <a:latin typeface="Times New Roman" panose="02020603050405020304" pitchFamily="18" charset="0"/>
              <a:cs typeface="Times New Roman" panose="02020603050405020304" pitchFamily="18" charset="0"/>
            </a:endParaRPr>
          </a:p>
          <a:p>
            <a:pPr marL="139700" lvl="0" indent="0" algn="just" rtl="0">
              <a:lnSpc>
                <a:spcPct val="150000"/>
              </a:lnSpc>
              <a:spcBef>
                <a:spcPts val="0"/>
              </a:spcBef>
              <a:spcAft>
                <a:spcPts val="0"/>
              </a:spcAft>
              <a:buClr>
                <a:srgbClr val="0145AC"/>
              </a:buClr>
              <a:buSzPct val="80000"/>
              <a:buNone/>
            </a:pPr>
            <a:endParaRPr lang="en-IN" altLang="en-GB" sz="1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6309011" name="image30.png" descr="IMG_256"/>
          <p:cNvPicPr preferRelativeResize="0"/>
          <p:nvPr/>
        </p:nvPicPr>
        <p:blipFill>
          <a:blip r:embed="rId1" cstate="print"/>
          <a:srcRect/>
          <a:stretch>
            <a:fillRect/>
          </a:stretch>
        </p:blipFill>
        <p:spPr>
          <a:xfrm>
            <a:off x="1945958" y="461963"/>
            <a:ext cx="5250815" cy="3535045"/>
          </a:xfrm>
          <a:prstGeom prst="rect">
            <a:avLst/>
          </a:prstGeom>
        </p:spPr>
      </p:pic>
      <p:sp>
        <p:nvSpPr>
          <p:cNvPr id="5" name="Text Box 4"/>
          <p:cNvSpPr txBox="1"/>
          <p:nvPr/>
        </p:nvSpPr>
        <p:spPr>
          <a:xfrm>
            <a:off x="3428365" y="4160520"/>
            <a:ext cx="2287270" cy="245110"/>
          </a:xfrm>
          <a:prstGeom prst="rect">
            <a:avLst/>
          </a:prstGeom>
          <a:noFill/>
        </p:spPr>
        <p:txBody>
          <a:bodyPr wrap="square" rtlCol="0">
            <a:spAutoFit/>
          </a:bodyPr>
          <a:p>
            <a:r>
              <a:rPr lang="en-IN" altLang="en-US" sz="1000">
                <a:solidFill>
                  <a:schemeClr val="tx1"/>
                </a:solidFill>
              </a:rPr>
              <a:t>Working of Random Forest Algorithm</a:t>
            </a:r>
            <a:endParaRPr lang="en-IN" altLang="en-US" sz="10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97305" y="393700"/>
            <a:ext cx="7038975" cy="617855"/>
          </a:xfrm>
        </p:spPr>
        <p:txBody>
          <a:bodyPr/>
          <a:p>
            <a:r>
              <a:rPr lang="en-IN" altLang="en-US">
                <a:solidFill>
                  <a:schemeClr val="accent1"/>
                </a:solidFill>
              </a:rPr>
              <a:t>IMPLEMENTATION</a:t>
            </a:r>
            <a:endParaRPr lang="en-IN" altLang="en-US">
              <a:solidFill>
                <a:schemeClr val="accent1"/>
              </a:solidFill>
            </a:endParaRPr>
          </a:p>
        </p:txBody>
      </p:sp>
      <p:sp>
        <p:nvSpPr>
          <p:cNvPr id="3" name="Text Placeholder 2"/>
          <p:cNvSpPr>
            <a:spLocks noGrp="1"/>
          </p:cNvSpPr>
          <p:nvPr>
            <p:ph type="body" idx="1"/>
          </p:nvPr>
        </p:nvSpPr>
        <p:spPr>
          <a:xfrm>
            <a:off x="895350" y="1011555"/>
            <a:ext cx="7353300" cy="746760"/>
          </a:xfrm>
        </p:spPr>
        <p:txBody>
          <a:bodyPr>
            <a:noAutofit/>
          </a:bodyPr>
          <a:p>
            <a:pPr marL="146050" indent="0" algn="just">
              <a:lnSpc>
                <a:spcPct val="150000"/>
              </a:lnSpc>
              <a:buNone/>
            </a:pPr>
            <a:r>
              <a:rPr lang="en-US" sz="1400">
                <a:solidFill>
                  <a:schemeClr val="accent1"/>
                </a:solidFill>
                <a:latin typeface="Arial" panose="020B0604020202020204" pitchFamily="34" charset="0"/>
                <a:cs typeface="Arial" panose="020B0604020202020204" pitchFamily="34" charset="0"/>
              </a:rPr>
              <a:t>The proposed work is implemented in three modules. The first module is data collection and pre-processing, the second module is training machine learning models and the third module is spark streaming and Kafka.</a:t>
            </a:r>
            <a:endParaRPr lang="en-US" altLang="en-US" sz="1400">
              <a:solidFill>
                <a:schemeClr val="accent1"/>
              </a:solidFill>
              <a:latin typeface="Arial" panose="020B0604020202020204" pitchFamily="34" charset="0"/>
              <a:cs typeface="Arial" panose="020B0604020202020204" pitchFamily="34" charset="0"/>
            </a:endParaRPr>
          </a:p>
        </p:txBody>
      </p:sp>
      <p:sp>
        <p:nvSpPr>
          <p:cNvPr id="4" name="Text Box 3"/>
          <p:cNvSpPr txBox="1"/>
          <p:nvPr/>
        </p:nvSpPr>
        <p:spPr>
          <a:xfrm>
            <a:off x="1297305" y="2146935"/>
            <a:ext cx="5217160" cy="3646170"/>
          </a:xfrm>
          <a:prstGeom prst="rect">
            <a:avLst/>
          </a:prstGeom>
          <a:noFill/>
        </p:spPr>
        <p:txBody>
          <a:bodyPr wrap="square" rtlCol="0">
            <a:spAutoFit/>
          </a:bodyPr>
          <a:p>
            <a:r>
              <a:rPr lang="en-IN" altLang="en-US">
                <a:solidFill>
                  <a:schemeClr val="accent1"/>
                </a:solidFill>
              </a:rPr>
              <a:t>MODEL IMPLEMENTATION</a:t>
            </a:r>
            <a:endParaRPr lang="en-IN" altLang="en-US">
              <a:solidFill>
                <a:schemeClr val="accent1"/>
              </a:solidFill>
            </a:endParaRPr>
          </a:p>
          <a:p>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Setting up Spark Context and kafka</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Importing Dependencies</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Loading and extracting attributes</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Pre-processing data</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Model Training Phase using training data</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Using the model </a:t>
            </a:r>
            <a:endParaRPr lang="en-IN" altLang="en-US">
              <a:solidFill>
                <a:schemeClr val="accent1"/>
              </a:solidFill>
            </a:endParaRPr>
          </a:p>
          <a:p>
            <a:pPr marL="285750" indent="-285750">
              <a:lnSpc>
                <a:spcPct val="150000"/>
              </a:lnSpc>
              <a:buFont typeface="Arial" panose="020B0604020202020204" pitchFamily="34" charset="0"/>
              <a:buChar char="•"/>
            </a:pPr>
            <a:r>
              <a:rPr lang="en-IN" altLang="en-US">
                <a:solidFill>
                  <a:schemeClr val="accent1"/>
                </a:solidFill>
              </a:rPr>
              <a:t>spark streming and kafka</a:t>
            </a:r>
            <a:endParaRPr lang="en-IN" altLang="en-US">
              <a:solidFill>
                <a:schemeClr val="accent1"/>
              </a:solidFill>
            </a:endParaRPr>
          </a:p>
          <a:p>
            <a:pPr marL="285750" indent="-285750">
              <a:buFont typeface="Arial" panose="020B0604020202020204" pitchFamily="34" charset="0"/>
              <a:buChar char="•"/>
            </a:pPr>
            <a:endParaRPr lang="en-IN" altLang="en-US">
              <a:solidFill>
                <a:schemeClr val="accent1"/>
              </a:solidFill>
            </a:endParaRPr>
          </a:p>
          <a:p>
            <a:pPr marL="285750" indent="-285750">
              <a:buFont typeface="Arial" panose="020B0604020202020204" pitchFamily="34" charset="0"/>
              <a:buChar char="•"/>
            </a:pPr>
            <a:endParaRPr lang="en-IN" altLang="en-US">
              <a:solidFill>
                <a:schemeClr val="accent1"/>
              </a:solidFill>
            </a:endParaRPr>
          </a:p>
          <a:p>
            <a:pPr marL="285750" indent="-285750">
              <a:buFont typeface="Arial" panose="020B0604020202020204" pitchFamily="34" charset="0"/>
              <a:buChar char="•"/>
            </a:pPr>
            <a:endParaRPr lang="en-IN" altLang="en-US">
              <a:solidFill>
                <a:schemeClr val="accent1"/>
              </a:solidFill>
            </a:endParaRPr>
          </a:p>
          <a:p>
            <a:pPr marL="285750" indent="-285750">
              <a:buFont typeface="Arial" panose="020B0604020202020204" pitchFamily="34" charset="0"/>
              <a:buChar char="•"/>
            </a:pPr>
            <a:endParaRPr lang="en-IN" altLang="en-US">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305" y="956310"/>
            <a:ext cx="7038975" cy="418465"/>
          </a:xfrm>
        </p:spPr>
        <p:txBody>
          <a:bodyPr>
            <a:noAutofit/>
          </a:bodyPr>
          <a:lstStyle/>
          <a:p>
            <a:r>
              <a:rPr lang="en-IN" altLang="en-US" sz="1800" b="1">
                <a:solidFill>
                  <a:schemeClr val="accent1"/>
                </a:solidFill>
              </a:rPr>
              <a:t>IMPLEMENTATION OF RANDOM FOREST</a:t>
            </a:r>
            <a:endParaRPr lang="en-IN" altLang="en-US" sz="1800" b="1">
              <a:solidFill>
                <a:schemeClr val="accent1"/>
              </a:solidFill>
            </a:endParaRPr>
          </a:p>
        </p:txBody>
      </p:sp>
      <p:sp>
        <p:nvSpPr>
          <p:cNvPr id="3" name="Text Placeholder 2"/>
          <p:cNvSpPr>
            <a:spLocks noGrp="1"/>
          </p:cNvSpPr>
          <p:nvPr>
            <p:ph type="body" idx="1"/>
          </p:nvPr>
        </p:nvSpPr>
        <p:spPr/>
        <p:txBody>
          <a:bodyPr/>
          <a:lstStyle/>
          <a:p>
            <a:pPr marL="146050" indent="0">
              <a:buClr>
                <a:srgbClr val="1B212C"/>
              </a:buClr>
              <a:buNone/>
            </a:pPr>
            <a:r>
              <a:rPr lang="en-IN" altLang="en-US" sz="1400">
                <a:solidFill>
                  <a:schemeClr val="accent1"/>
                </a:solidFill>
              </a:rPr>
              <a:t>We need to load the dataset first. During the first step, we need to load the training as well as the test data.</a:t>
            </a:r>
            <a:endParaRPr lang="en-IN" altLang="en-US" sz="1400">
              <a:solidFill>
                <a:schemeClr val="accent1"/>
              </a:solidFill>
            </a:endParaRPr>
          </a:p>
          <a:p>
            <a:pPr marL="146050" indent="0">
              <a:lnSpc>
                <a:spcPct val="150000"/>
              </a:lnSpc>
              <a:buClr>
                <a:srgbClr val="1B212C"/>
              </a:buClr>
              <a:buNone/>
            </a:pPr>
            <a:r>
              <a:rPr lang="en-IN" altLang="en-US" sz="1400">
                <a:solidFill>
                  <a:schemeClr val="accent1"/>
                </a:solidFill>
              </a:rPr>
              <a:t>The following steps are followed during implementation:</a:t>
            </a:r>
            <a:endParaRPr lang="en-US" sz="1400">
              <a:solidFill>
                <a:schemeClr val="accent1"/>
              </a:solidFill>
            </a:endParaRPr>
          </a:p>
          <a:p>
            <a:pPr>
              <a:lnSpc>
                <a:spcPct val="150000"/>
              </a:lnSpc>
              <a:buClr>
                <a:srgbClr val="1B212C"/>
              </a:buClr>
            </a:pPr>
            <a:r>
              <a:rPr lang="en-IN" altLang="en-US" sz="1400">
                <a:solidFill>
                  <a:schemeClr val="accent1"/>
                </a:solidFill>
              </a:rPr>
              <a:t>S</a:t>
            </a:r>
            <a:r>
              <a:rPr lang="en-US" sz="1400">
                <a:solidFill>
                  <a:schemeClr val="accent1"/>
                </a:solidFill>
              </a:rPr>
              <a:t>tart with the selection of random samples from a given dataset.</a:t>
            </a:r>
            <a:endParaRPr lang="en-US" sz="1400">
              <a:solidFill>
                <a:schemeClr val="accent1"/>
              </a:solidFill>
            </a:endParaRPr>
          </a:p>
          <a:p>
            <a:pPr>
              <a:lnSpc>
                <a:spcPct val="150000"/>
              </a:lnSpc>
              <a:buClr>
                <a:srgbClr val="1B212C"/>
              </a:buClr>
            </a:pPr>
            <a:r>
              <a:rPr lang="en-US" sz="1400">
                <a:solidFill>
                  <a:schemeClr val="accent1"/>
                </a:solidFill>
              </a:rPr>
              <a:t>Next, this algorithm will construct a decision tree for every sample. Then it will get the prediction result from every decision tree.</a:t>
            </a:r>
            <a:endParaRPr lang="en-US" sz="1400">
              <a:solidFill>
                <a:schemeClr val="accent1"/>
              </a:solidFill>
            </a:endParaRPr>
          </a:p>
          <a:p>
            <a:pPr>
              <a:lnSpc>
                <a:spcPct val="150000"/>
              </a:lnSpc>
              <a:buClr>
                <a:srgbClr val="1B212C"/>
              </a:buClr>
            </a:pPr>
            <a:r>
              <a:rPr lang="en-US" sz="1400">
                <a:solidFill>
                  <a:schemeClr val="accent1"/>
                </a:solidFill>
              </a:rPr>
              <a:t>In this step, voting will be performed for every predicted result.</a:t>
            </a:r>
            <a:endParaRPr lang="en-US" sz="1400">
              <a:solidFill>
                <a:schemeClr val="accent1"/>
              </a:solidFill>
            </a:endParaRPr>
          </a:p>
          <a:p>
            <a:pPr>
              <a:lnSpc>
                <a:spcPct val="150000"/>
              </a:lnSpc>
              <a:buClr>
                <a:srgbClr val="1B212C"/>
              </a:buClr>
            </a:pPr>
            <a:r>
              <a:rPr lang="en-US" sz="1400">
                <a:solidFill>
                  <a:schemeClr val="accent1"/>
                </a:solidFill>
              </a:rPr>
              <a:t>At last, select the most voted prediction result as the final prediction result.</a:t>
            </a:r>
            <a:endParaRPr lang="en-US" sz="140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Picture 17" descr="Graphical user interface, text, application, email&#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24660" y="359410"/>
            <a:ext cx="5694045" cy="2301240"/>
          </a:xfrm>
          <a:prstGeom prst="rect">
            <a:avLst/>
          </a:prstGeom>
        </p:spPr>
      </p:pic>
      <p:pic>
        <p:nvPicPr>
          <p:cNvPr id="4" name="Picture 3" descr="WhatsApp Image 2022-06-10 at 12.44.56 AM"/>
          <p:cNvPicPr>
            <a:picLocks noChangeAspect="1"/>
          </p:cNvPicPr>
          <p:nvPr/>
        </p:nvPicPr>
        <p:blipFill>
          <a:blip r:embed="rId2"/>
          <a:stretch>
            <a:fillRect/>
          </a:stretch>
        </p:blipFill>
        <p:spPr>
          <a:xfrm>
            <a:off x="1974215" y="3130550"/>
            <a:ext cx="5195570" cy="1416050"/>
          </a:xfrm>
          <a:prstGeom prst="rect">
            <a:avLst/>
          </a:prstGeom>
        </p:spPr>
      </p:pic>
      <p:sp>
        <p:nvSpPr>
          <p:cNvPr id="101" name="Text Box 100"/>
          <p:cNvSpPr txBox="1"/>
          <p:nvPr/>
        </p:nvSpPr>
        <p:spPr>
          <a:xfrm>
            <a:off x="2031365" y="2757805"/>
            <a:ext cx="5080000" cy="275590"/>
          </a:xfrm>
          <a:prstGeom prst="rect">
            <a:avLst/>
          </a:prstGeom>
          <a:noFill/>
          <a:ln w="9525">
            <a:noFill/>
          </a:ln>
        </p:spPr>
        <p:txBody>
          <a:bodyPr>
            <a:spAutoFit/>
          </a:bodyPr>
          <a:p>
            <a:pPr marL="0" indent="0" algn="ctr"/>
            <a:r>
              <a:rPr lang="en-US" sz="1200">
                <a:solidFill>
                  <a:schemeClr val="tx1"/>
                </a:solidFill>
                <a:latin typeface="Times New Roman" panose="02020603050405020304" pitchFamily="18" charset="0"/>
                <a:ea typeface="SimSun" panose="02010600030101010101" pitchFamily="2" charset="-122"/>
              </a:rPr>
              <a:t>Creating a Kafka topic and streaming the data</a:t>
            </a:r>
            <a:endParaRPr lang="en-US" sz="1200">
              <a:solidFill>
                <a:schemeClr val="tx1"/>
              </a:solidFill>
              <a:latin typeface="Times New Roman" panose="02020603050405020304" pitchFamily="18" charset="0"/>
              <a:ea typeface="SimSun" panose="02010600030101010101" pitchFamily="2" charset="-122"/>
            </a:endParaRPr>
          </a:p>
        </p:txBody>
      </p:sp>
      <p:sp>
        <p:nvSpPr>
          <p:cNvPr id="5" name="Text Box 4"/>
          <p:cNvSpPr txBox="1"/>
          <p:nvPr/>
        </p:nvSpPr>
        <p:spPr>
          <a:xfrm>
            <a:off x="3053080" y="4643755"/>
            <a:ext cx="3035935" cy="275590"/>
          </a:xfrm>
          <a:prstGeom prst="rect">
            <a:avLst/>
          </a:prstGeom>
          <a:noFill/>
        </p:spPr>
        <p:txBody>
          <a:bodyPr wrap="none" rtlCol="0" anchor="t">
            <a:spAutoFit/>
          </a:bodyPr>
          <a:p>
            <a:r>
              <a:rPr lang="en-IN" altLang="en-US" sz="1200">
                <a:solidFill>
                  <a:schemeClr val="tx1"/>
                </a:solidFill>
                <a:latin typeface="Times New Roman" panose="02020603050405020304" pitchFamily="18" charset="0"/>
                <a:cs typeface="Times New Roman" panose="02020603050405020304" pitchFamily="18" charset="0"/>
                <a:sym typeface="+mn-ea"/>
              </a:rPr>
              <a:t>Implementing the random forest trained model</a:t>
            </a:r>
            <a:endParaRPr lang="en-IN" altLang="en-US" sz="120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2-06-10 at 12.44.56 AM"/>
          <p:cNvPicPr>
            <a:picLocks noChangeAspect="1"/>
          </p:cNvPicPr>
          <p:nvPr/>
        </p:nvPicPr>
        <p:blipFill>
          <a:blip r:embed="rId1"/>
          <a:stretch>
            <a:fillRect/>
          </a:stretch>
        </p:blipFill>
        <p:spPr>
          <a:xfrm>
            <a:off x="1623060" y="125730"/>
            <a:ext cx="6808470" cy="1855470"/>
          </a:xfrm>
          <a:prstGeom prst="rect">
            <a:avLst/>
          </a:prstGeom>
        </p:spPr>
      </p:pic>
      <p:pic>
        <p:nvPicPr>
          <p:cNvPr id="18" name="Picture 18" descr="Text, letter&#10;&#10;Description automatically generated"/>
          <p:cNvPicPr>
            <a:picLocks noChangeAspect="1"/>
          </p:cNvPicPr>
          <p:nvPr/>
        </p:nvPicPr>
        <p:blipFill>
          <a:blip r:embed="rId2" cstate="print"/>
          <a:stretch>
            <a:fillRect/>
          </a:stretch>
        </p:blipFill>
        <p:spPr>
          <a:xfrm>
            <a:off x="1945005" y="2468880"/>
            <a:ext cx="5253990" cy="2310130"/>
          </a:xfrm>
          <a:prstGeom prst="rect">
            <a:avLst/>
          </a:prstGeom>
        </p:spPr>
      </p:pic>
      <p:sp>
        <p:nvSpPr>
          <p:cNvPr id="7" name="Text Box 6"/>
          <p:cNvSpPr txBox="1"/>
          <p:nvPr/>
        </p:nvSpPr>
        <p:spPr>
          <a:xfrm>
            <a:off x="3270250" y="4779010"/>
            <a:ext cx="2603500" cy="275590"/>
          </a:xfrm>
          <a:prstGeom prst="rect">
            <a:avLst/>
          </a:prstGeom>
          <a:noFill/>
        </p:spPr>
        <p:txBody>
          <a:bodyPr wrap="square" rtlCol="0">
            <a:spAutoFit/>
          </a:bodyPr>
          <a:p>
            <a:r>
              <a:rPr lang="en-IN" altLang="en-US" sz="1200">
                <a:solidFill>
                  <a:schemeClr val="tx1"/>
                </a:solidFill>
              </a:rPr>
              <a:t>Writing the predicted data to Kafka</a:t>
            </a:r>
            <a:endParaRPr lang="en-IN" altLang="en-US" sz="1200">
              <a:solidFill>
                <a:schemeClr val="tx1"/>
              </a:solidFill>
            </a:endParaRPr>
          </a:p>
        </p:txBody>
      </p:sp>
      <p:sp>
        <p:nvSpPr>
          <p:cNvPr id="8" name="Text Box 7"/>
          <p:cNvSpPr txBox="1"/>
          <p:nvPr/>
        </p:nvSpPr>
        <p:spPr>
          <a:xfrm>
            <a:off x="2681605" y="2166620"/>
            <a:ext cx="3781425" cy="275590"/>
          </a:xfrm>
          <a:prstGeom prst="rect">
            <a:avLst/>
          </a:prstGeom>
          <a:noFill/>
        </p:spPr>
        <p:txBody>
          <a:bodyPr wrap="square" rtlCol="0">
            <a:spAutoFit/>
          </a:bodyPr>
          <a:p>
            <a:endParaRPr lang="en-IN" altLang="en-US" sz="120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rPr>
              <a:t>RESULTS</a:t>
            </a:r>
            <a:endParaRPr lang="en-IN" altLang="en-US">
              <a:solidFill>
                <a:schemeClr val="accent1"/>
              </a:solidFill>
            </a:endParaRPr>
          </a:p>
        </p:txBody>
      </p:sp>
      <p:pic>
        <p:nvPicPr>
          <p:cNvPr id="146308994" name="image2.jpg" descr="2"/>
          <p:cNvPicPr preferRelativeResize="0"/>
          <p:nvPr/>
        </p:nvPicPr>
        <p:blipFill>
          <a:blip r:embed="rId1" cstate="print"/>
          <a:srcRect/>
          <a:stretch>
            <a:fillRect/>
          </a:stretch>
        </p:blipFill>
        <p:spPr>
          <a:xfrm>
            <a:off x="1144270" y="932815"/>
            <a:ext cx="3548380" cy="3285490"/>
          </a:xfrm>
          <a:prstGeom prst="rect">
            <a:avLst/>
          </a:prstGeom>
        </p:spPr>
      </p:pic>
      <p:pic>
        <p:nvPicPr>
          <p:cNvPr id="146308995" name="image20.jpg" descr="3"/>
          <p:cNvPicPr preferRelativeResize="0"/>
          <p:nvPr/>
        </p:nvPicPr>
        <p:blipFill>
          <a:blip r:embed="rId2" cstate="print"/>
          <a:srcRect/>
          <a:stretch>
            <a:fillRect/>
          </a:stretch>
        </p:blipFill>
        <p:spPr>
          <a:xfrm>
            <a:off x="5002530" y="929005"/>
            <a:ext cx="3902075" cy="3285490"/>
          </a:xfrm>
          <a:prstGeom prst="rect">
            <a:avLst/>
          </a:prstGeom>
        </p:spPr>
      </p:pic>
      <p:sp>
        <p:nvSpPr>
          <p:cNvPr id="3" name="Text Box 2"/>
          <p:cNvSpPr txBox="1"/>
          <p:nvPr/>
        </p:nvSpPr>
        <p:spPr>
          <a:xfrm>
            <a:off x="1419860" y="4279265"/>
            <a:ext cx="2997200" cy="306705"/>
          </a:xfrm>
          <a:prstGeom prst="rect">
            <a:avLst/>
          </a:prstGeom>
          <a:noFill/>
        </p:spPr>
        <p:txBody>
          <a:bodyPr wrap="square" rtlCol="0">
            <a:spAutoFit/>
          </a:bodyPr>
          <a:p>
            <a:pPr algn="ctr"/>
            <a:r>
              <a:rPr lang="en-IN" altLang="en-US">
                <a:solidFill>
                  <a:schemeClr val="accent1"/>
                </a:solidFill>
              </a:rPr>
              <a:t>The User Interface</a:t>
            </a:r>
            <a:endParaRPr lang="en-IN" altLang="en-US">
              <a:solidFill>
                <a:schemeClr val="accent1"/>
              </a:solidFill>
            </a:endParaRPr>
          </a:p>
        </p:txBody>
      </p:sp>
      <p:sp>
        <p:nvSpPr>
          <p:cNvPr id="4" name="Text Box 3"/>
          <p:cNvSpPr txBox="1"/>
          <p:nvPr/>
        </p:nvSpPr>
        <p:spPr>
          <a:xfrm>
            <a:off x="5088890" y="4290060"/>
            <a:ext cx="3712210" cy="460375"/>
          </a:xfrm>
          <a:prstGeom prst="rect">
            <a:avLst/>
          </a:prstGeom>
          <a:noFill/>
        </p:spPr>
        <p:txBody>
          <a:bodyPr wrap="square" rtlCol="0">
            <a:spAutoFit/>
          </a:bodyPr>
          <a:p>
            <a:pPr algn="ctr"/>
            <a:r>
              <a:rPr lang="en-US" sz="1200">
                <a:solidFill>
                  <a:schemeClr val="accent1"/>
                </a:solidFill>
              </a:rPr>
              <a:t>The output displaying the presence of heart disease based on the details provided by the user</a:t>
            </a:r>
            <a:endParaRPr lang="en-US" sz="12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6308998" name="image13.jpg" descr="Chart, bar chart&#10;&#10;Description automatically generated"/>
          <p:cNvPicPr preferRelativeResize="0"/>
          <p:nvPr/>
        </p:nvPicPr>
        <p:blipFill>
          <a:blip r:embed="rId1" cstate="print"/>
          <a:srcRect/>
          <a:stretch>
            <a:fillRect/>
          </a:stretch>
        </p:blipFill>
        <p:spPr>
          <a:xfrm>
            <a:off x="1708150" y="596265"/>
            <a:ext cx="5970905" cy="3420745"/>
          </a:xfrm>
          <a:prstGeom prst="rect">
            <a:avLst/>
          </a:prstGeom>
        </p:spPr>
      </p:pic>
      <p:sp>
        <p:nvSpPr>
          <p:cNvPr id="2" name="Text Box 1"/>
          <p:cNvSpPr txBox="1"/>
          <p:nvPr/>
        </p:nvSpPr>
        <p:spPr>
          <a:xfrm>
            <a:off x="2748280" y="4121150"/>
            <a:ext cx="3890645" cy="564515"/>
          </a:xfrm>
          <a:prstGeom prst="rect">
            <a:avLst/>
          </a:prstGeom>
          <a:noFill/>
        </p:spPr>
        <p:txBody>
          <a:bodyPr wrap="square" rtlCol="0">
            <a:spAutoFit/>
          </a:bodyPr>
          <a:p>
            <a:pPr algn="ctr">
              <a:lnSpc>
                <a:spcPct val="110000"/>
              </a:lnSpc>
            </a:pPr>
            <a:r>
              <a:rPr lang="en-US">
                <a:solidFill>
                  <a:schemeClr val="accent1"/>
                </a:solidFill>
              </a:rPr>
              <a:t> Graph representation of the performance metrics of the algorithms</a:t>
            </a:r>
            <a:endParaRPr lang="en-US">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rPr>
              <a:t>CONCLUSION AND FUTURE SCOPE</a:t>
            </a:r>
            <a:endParaRPr lang="en-IN" altLang="en-US">
              <a:solidFill>
                <a:schemeClr val="accent1"/>
              </a:solidFill>
            </a:endParaRPr>
          </a:p>
        </p:txBody>
      </p:sp>
      <p:sp>
        <p:nvSpPr>
          <p:cNvPr id="3" name="Text Placeholder 2"/>
          <p:cNvSpPr>
            <a:spLocks noGrp="1"/>
          </p:cNvSpPr>
          <p:nvPr>
            <p:ph type="body" idx="1"/>
          </p:nvPr>
        </p:nvSpPr>
        <p:spPr>
          <a:xfrm>
            <a:off x="872490" y="1105535"/>
            <a:ext cx="7889240" cy="3048635"/>
          </a:xfrm>
        </p:spPr>
        <p:txBody>
          <a:bodyPr>
            <a:normAutofit fontScale="25000"/>
          </a:bodyPr>
          <a:p>
            <a:pPr marL="146050" lvl="0" indent="0" algn="just" rtl="0">
              <a:lnSpc>
                <a:spcPct val="150000"/>
              </a:lnSpc>
              <a:spcBef>
                <a:spcPts val="0"/>
              </a:spcBef>
              <a:spcAft>
                <a:spcPts val="0"/>
              </a:spcAft>
              <a:buClr>
                <a:srgbClr val="0145AC"/>
              </a:buClr>
              <a:buSzPts val="1300"/>
              <a:buNone/>
            </a:pPr>
            <a:r>
              <a:rPr lang="en-US" sz="5600" dirty="0">
                <a:solidFill>
                  <a:schemeClr val="accent1"/>
                </a:solidFill>
                <a:latin typeface="Times New Roman" panose="02020603050405020304" pitchFamily="18" charset="0"/>
                <a:cs typeface="Times New Roman" panose="02020603050405020304" pitchFamily="18" charset="0"/>
                <a:sym typeface="+mn-ea"/>
              </a:rPr>
              <a:t>Developing a distributed and real-time healthcare analytics system using traditional analytical tools is extremely complex, while exploiting open source big data technologies can do it in a simpler and more effective way.</a:t>
            </a:r>
            <a:r>
              <a:rPr lang="en-IN" altLang="en-US" sz="5600" dirty="0">
                <a:solidFill>
                  <a:schemeClr val="accent1"/>
                </a:solidFill>
                <a:latin typeface="Times New Roman" panose="02020603050405020304" pitchFamily="18" charset="0"/>
                <a:cs typeface="Times New Roman" panose="02020603050405020304" pitchFamily="18" charset="0"/>
                <a:sym typeface="+mn-ea"/>
              </a:rPr>
              <a:t> </a:t>
            </a:r>
            <a:r>
              <a:rPr lang="en-US" sz="5600" dirty="0">
                <a:solidFill>
                  <a:schemeClr val="accent1"/>
                </a:solidFill>
                <a:latin typeface="Times New Roman" panose="02020603050405020304" pitchFamily="18" charset="0"/>
                <a:cs typeface="Times New Roman" panose="02020603050405020304" pitchFamily="18" charset="0"/>
                <a:sym typeface="+mn-ea"/>
              </a:rPr>
              <a:t>For the current system, Random Forest has shown a higher accuracy compared to the other algorithms.</a:t>
            </a:r>
            <a:endParaRPr lang="en-US" sz="5600" dirty="0">
              <a:solidFill>
                <a:schemeClr val="accent1"/>
              </a:solidFill>
              <a:latin typeface="Times New Roman" panose="02020603050405020304" pitchFamily="18" charset="0"/>
              <a:cs typeface="Times New Roman" panose="02020603050405020304" pitchFamily="18" charset="0"/>
              <a:sym typeface="+mn-ea"/>
            </a:endParaRPr>
          </a:p>
          <a:p>
            <a:pPr marL="146050" lvl="0" indent="0" algn="just" rtl="0">
              <a:lnSpc>
                <a:spcPct val="150000"/>
              </a:lnSpc>
              <a:spcBef>
                <a:spcPts val="0"/>
              </a:spcBef>
              <a:spcAft>
                <a:spcPts val="0"/>
              </a:spcAft>
              <a:buClr>
                <a:srgbClr val="0145AC"/>
              </a:buClr>
              <a:buSzPts val="1300"/>
              <a:buNone/>
            </a:pPr>
            <a:endParaRPr lang="en-US" sz="5600" dirty="0">
              <a:solidFill>
                <a:schemeClr val="accent1"/>
              </a:solidFill>
              <a:latin typeface="Times New Roman" panose="02020603050405020304" pitchFamily="18" charset="0"/>
              <a:cs typeface="Times New Roman" panose="02020603050405020304" pitchFamily="18" charset="0"/>
              <a:sym typeface="+mn-ea"/>
            </a:endParaRPr>
          </a:p>
          <a:p>
            <a:pPr marL="146050" lvl="0" indent="0" algn="just" rtl="0">
              <a:lnSpc>
                <a:spcPct val="150000"/>
              </a:lnSpc>
              <a:spcBef>
                <a:spcPts val="0"/>
              </a:spcBef>
              <a:spcAft>
                <a:spcPts val="0"/>
              </a:spcAft>
              <a:buClr>
                <a:srgbClr val="0145AC"/>
              </a:buClr>
              <a:buSzPts val="1300"/>
              <a:buNone/>
            </a:pPr>
            <a:r>
              <a:rPr lang="en-US" sz="5600">
                <a:solidFill>
                  <a:schemeClr val="accent1"/>
                </a:solidFill>
                <a:latin typeface="Times New Roman" panose="02020603050405020304" pitchFamily="18" charset="0"/>
                <a:cs typeface="Times New Roman" panose="02020603050405020304" pitchFamily="18" charset="0"/>
                <a:sym typeface="+mn-ea"/>
              </a:rPr>
              <a:t>The dataset used in the current process is historical data. So, in order to increase the accuracy of the model, the data from IoT Devices, Medical Devices, Streaming Systems, etc, can be streamed in real-time through Kafka and Apache Spark. This will help get faster and accurate results with more efficiency. </a:t>
            </a:r>
            <a:endParaRPr lang="en-US" sz="5600">
              <a:solidFill>
                <a:schemeClr val="accent1"/>
              </a:solidFill>
              <a:latin typeface="Times New Roman" panose="02020603050405020304" pitchFamily="18" charset="0"/>
              <a:cs typeface="Times New Roman" panose="02020603050405020304" pitchFamily="18" charset="0"/>
            </a:endParaRPr>
          </a:p>
          <a:p>
            <a:pPr marL="146050" indent="0" algn="just">
              <a:lnSpc>
                <a:spcPct val="150000"/>
              </a:lnSpc>
              <a:buClr>
                <a:srgbClr val="0145AC"/>
              </a:buClr>
              <a:buSzPct val="80000"/>
              <a:buNone/>
            </a:pPr>
            <a:r>
              <a:rPr lang="en-US" sz="5600">
                <a:solidFill>
                  <a:schemeClr val="accent1"/>
                </a:solidFill>
                <a:latin typeface="Times New Roman" panose="02020603050405020304" pitchFamily="18" charset="0"/>
                <a:cs typeface="Times New Roman" panose="02020603050405020304" pitchFamily="18" charset="0"/>
                <a:sym typeface="+mn-ea"/>
              </a:rPr>
              <a:t>The current proposed system has only one node. More data can be collected and used through connection with multiple clusters. Having multiple clusters can help improve scalability and performance</a:t>
            </a:r>
            <a:r>
              <a:rPr lang="en-IN" altLang="en-US" sz="5600">
                <a:solidFill>
                  <a:schemeClr val="accent1"/>
                </a:solidFill>
                <a:latin typeface="Times New Roman" panose="02020603050405020304" pitchFamily="18" charset="0"/>
                <a:cs typeface="Times New Roman" panose="02020603050405020304" pitchFamily="18" charset="0"/>
                <a:sym typeface="+mn-ea"/>
              </a:rPr>
              <a:t> of the system.</a:t>
            </a:r>
            <a:endParaRPr lang="en-IN" altLang="en-US" sz="5600">
              <a:solidFill>
                <a:schemeClr val="accent1"/>
              </a:solidFill>
              <a:latin typeface="Times New Roman" panose="02020603050405020304" pitchFamily="18" charset="0"/>
              <a:cs typeface="Times New Roman" panose="02020603050405020304" pitchFamily="18" charset="0"/>
            </a:endParaRPr>
          </a:p>
          <a:p>
            <a:pPr marL="146050" lvl="0" indent="0" algn="just" rtl="0">
              <a:lnSpc>
                <a:spcPct val="150000"/>
              </a:lnSpc>
              <a:spcBef>
                <a:spcPts val="0"/>
              </a:spcBef>
              <a:spcAft>
                <a:spcPts val="0"/>
              </a:spcAft>
              <a:buClr>
                <a:srgbClr val="0145AC"/>
              </a:buClr>
              <a:buSzPts val="1300"/>
              <a:buNone/>
            </a:pPr>
            <a:endParaRPr lang="en-US" sz="1400" dirty="0">
              <a:solidFill>
                <a:schemeClr val="accent1"/>
              </a:solidFill>
              <a:latin typeface="Times New Roman" panose="02020603050405020304" pitchFamily="18" charset="0"/>
              <a:cs typeface="Times New Roman" panose="02020603050405020304" pitchFamily="18" charset="0"/>
              <a:sym typeface="+mn-ea"/>
            </a:endParaRPr>
          </a:p>
          <a:p>
            <a:pPr marL="457200" lvl="0" indent="-311150" algn="just" rtl="0">
              <a:lnSpc>
                <a:spcPct val="150000"/>
              </a:lnSpc>
              <a:spcBef>
                <a:spcPts val="0"/>
              </a:spcBef>
              <a:spcAft>
                <a:spcPts val="0"/>
              </a:spcAft>
              <a:buClr>
                <a:srgbClr val="0145AC"/>
              </a:buClr>
              <a:buSzPts val="1300"/>
              <a:buChar char="●"/>
            </a:pPr>
            <a:endParaRPr lang="en-US" sz="1400" dirty="0">
              <a:solidFill>
                <a:schemeClr val="accent1"/>
              </a:solidFill>
              <a:latin typeface="Times New Roman" panose="02020603050405020304" pitchFamily="18" charset="0"/>
              <a:cs typeface="Times New Roman" panose="02020603050405020304" pitchFamily="18" charset="0"/>
            </a:endParaRPr>
          </a:p>
          <a:p>
            <a:pPr marL="146050" indent="0">
              <a:buNone/>
            </a:pPr>
            <a:endParaRPr lang="en-US" sz="1400" dirty="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42169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IN" altLang="en-GB" b="1">
                <a:solidFill>
                  <a:schemeClr val="accent1"/>
                </a:solidFill>
              </a:rPr>
              <a:t>CONTENTS</a:t>
            </a:r>
            <a:endParaRPr lang="en-IN" altLang="en-GB" b="1">
              <a:solidFill>
                <a:schemeClr val="accent1"/>
              </a:solidFill>
            </a:endParaRPr>
          </a:p>
        </p:txBody>
      </p:sp>
      <p:sp>
        <p:nvSpPr>
          <p:cNvPr id="141" name="Google Shape;141;p14"/>
          <p:cNvSpPr txBox="1">
            <a:spLocks noGrp="1"/>
          </p:cNvSpPr>
          <p:nvPr>
            <p:ph type="body" idx="1"/>
          </p:nvPr>
        </p:nvSpPr>
        <p:spPr>
          <a:xfrm>
            <a:off x="1297500" y="1012560"/>
            <a:ext cx="7038900" cy="2911200"/>
          </a:xfrm>
          <a:prstGeom prst="rect">
            <a:avLst/>
          </a:prstGeom>
        </p:spPr>
        <p:txBody>
          <a:bodyPr spcFirstLastPara="1" wrap="square" lIns="91425" tIns="91425" rIns="91425" bIns="91425" anchor="t" anchorCtr="0">
            <a:noAutofit/>
          </a:bodyPr>
          <a:lstStyle/>
          <a:p>
            <a:pPr marL="469900" lvl="0" indent="-342900" algn="l" rtl="0">
              <a:lnSpc>
                <a:spcPct val="150000"/>
              </a:lnSpc>
              <a:spcBef>
                <a:spcPts val="0"/>
              </a:spcBef>
              <a:spcAft>
                <a:spcPts val="0"/>
              </a:spcAft>
              <a:buClr>
                <a:srgbClr val="0145AC"/>
              </a:buClr>
              <a:buSzPct val="80000"/>
              <a:buFont typeface="+mj-lt"/>
              <a:buAutoNum type="arabicPeriod"/>
            </a:pPr>
            <a:r>
              <a:rPr lang="en-US" altLang="en-IN" sz="1400" dirty="0">
                <a:solidFill>
                  <a:schemeClr val="accent1"/>
                </a:solidFill>
              </a:rPr>
              <a:t>Introduction</a:t>
            </a:r>
            <a:endParaRPr lang="en-US" altLang="en-IN"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US" sz="1400" dirty="0">
                <a:solidFill>
                  <a:schemeClr val="accent1"/>
                </a:solidFill>
              </a:rPr>
              <a:t>Literature Survey</a:t>
            </a:r>
            <a:endParaRPr lang="en-US" altLang="en-IN"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US" sz="1400" dirty="0">
                <a:solidFill>
                  <a:schemeClr val="accent1"/>
                </a:solidFill>
              </a:rPr>
              <a:t>System Requirements</a:t>
            </a:r>
            <a:r>
              <a:rPr lang="en-US" altLang="en-IN" sz="1400" dirty="0">
                <a:solidFill>
                  <a:schemeClr val="accent1"/>
                </a:solidFill>
              </a:rPr>
              <a:t> </a:t>
            </a:r>
            <a:endParaRPr lang="en-US" altLang="en-IN"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US" sz="1400" dirty="0">
                <a:solidFill>
                  <a:schemeClr val="accent1"/>
                </a:solidFill>
              </a:rPr>
              <a:t>System Design</a:t>
            </a:r>
            <a:endParaRPr lang="en-US" altLang="en-IN"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Methodology</a:t>
            </a:r>
            <a:endParaRPr lang="en-IN" altLang="en-GB"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Algorithms </a:t>
            </a:r>
            <a:endParaRPr lang="en-GB"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Implementation</a:t>
            </a:r>
            <a:endParaRPr lang="en-GB"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Results</a:t>
            </a:r>
            <a:endParaRPr lang="en-IN" altLang="en-GB"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Conclusion</a:t>
            </a:r>
            <a:endParaRPr lang="en-IN" altLang="en-GB" sz="1400" dirty="0">
              <a:solidFill>
                <a:schemeClr val="accent1"/>
              </a:solidFill>
            </a:endParaRPr>
          </a:p>
          <a:p>
            <a:pPr marL="469900" lvl="0" indent="-342900" algn="l" rtl="0">
              <a:lnSpc>
                <a:spcPct val="150000"/>
              </a:lnSpc>
              <a:spcBef>
                <a:spcPts val="0"/>
              </a:spcBef>
              <a:spcAft>
                <a:spcPts val="0"/>
              </a:spcAft>
              <a:buClr>
                <a:srgbClr val="0145AC"/>
              </a:buClr>
              <a:buSzPct val="80000"/>
              <a:buFont typeface="+mj-lt"/>
              <a:buAutoNum type="arabicPeriod"/>
            </a:pPr>
            <a:r>
              <a:rPr lang="en-IN" altLang="en-GB" sz="1400" dirty="0">
                <a:solidFill>
                  <a:schemeClr val="accent1"/>
                </a:solidFill>
              </a:rPr>
              <a:t>Future Scope</a:t>
            </a:r>
            <a:endParaRPr lang="en-IN" altLang="en-GB" sz="1400" dirty="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GB" b="1">
                <a:solidFill>
                  <a:schemeClr val="accent1"/>
                </a:solidFill>
                <a:sym typeface="+mn-ea"/>
              </a:rPr>
              <a:t>INTRODUCTION</a:t>
            </a:r>
            <a:br>
              <a:rPr lang="en-GB">
                <a:solidFill>
                  <a:schemeClr val="accent1"/>
                </a:solidFill>
              </a:rPr>
            </a:br>
            <a:endParaRPr lang="en-US"/>
          </a:p>
        </p:txBody>
      </p:sp>
      <p:sp>
        <p:nvSpPr>
          <p:cNvPr id="3" name="Text Placeholder 2"/>
          <p:cNvSpPr>
            <a:spLocks noGrp="1"/>
          </p:cNvSpPr>
          <p:nvPr>
            <p:ph type="body" idx="1"/>
          </p:nvPr>
        </p:nvSpPr>
        <p:spPr>
          <a:xfrm>
            <a:off x="1297500" y="1188455"/>
            <a:ext cx="7038900" cy="2911200"/>
          </a:xfrm>
        </p:spPr>
        <p:txBody>
          <a:bodyPr>
            <a:noAutofit/>
          </a:bodyPr>
          <a:p>
            <a:pPr marL="412750" lvl="0" indent="-285750" algn="l" rtl="0">
              <a:lnSpc>
                <a:spcPct val="150000"/>
              </a:lnSpc>
              <a:spcBef>
                <a:spcPts val="0"/>
              </a:spcBef>
              <a:spcAft>
                <a:spcPts val="0"/>
              </a:spcAft>
              <a:buClr>
                <a:srgbClr val="0145AC"/>
              </a:buClr>
              <a:buSzPct val="90000"/>
              <a:buFont typeface="Arial" panose="020B0604020202020204" pitchFamily="34" charset="0"/>
              <a:buChar char="•"/>
            </a:pPr>
            <a:r>
              <a:rPr lang="en-GB" sz="1400">
                <a:solidFill>
                  <a:schemeClr val="accent1"/>
                </a:solidFill>
                <a:latin typeface="Times New Roman" panose="02020603050405020304" pitchFamily="18" charset="0"/>
                <a:cs typeface="Times New Roman" panose="02020603050405020304" pitchFamily="18" charset="0"/>
                <a:sym typeface="+mn-ea"/>
              </a:rPr>
              <a:t>A number of technologies enabled by IoT have been used for prevention of various chronic diseases, continuous and real-time tracking system is a particularly important one.</a:t>
            </a:r>
            <a:endParaRPr sz="1400">
              <a:solidFill>
                <a:schemeClr val="accent1"/>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0145AC"/>
              </a:buClr>
              <a:buSzPct val="90000"/>
              <a:buFont typeface="Arial" panose="020B0604020202020204" pitchFamily="34" charset="0"/>
              <a:buChar char="•"/>
            </a:pPr>
            <a:r>
              <a:rPr lang="en-GB" sz="1400">
                <a:solidFill>
                  <a:schemeClr val="accent1"/>
                </a:solidFill>
                <a:latin typeface="Times New Roman" panose="02020603050405020304" pitchFamily="18" charset="0"/>
                <a:cs typeface="Times New Roman" panose="02020603050405020304" pitchFamily="18" charset="0"/>
                <a:sym typeface="+mn-ea"/>
              </a:rPr>
              <a:t>The huge amount of data which is collected is often called as streaming big data.</a:t>
            </a:r>
            <a:endParaRPr sz="1400">
              <a:solidFill>
                <a:schemeClr val="accent1"/>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0145AC"/>
              </a:buClr>
              <a:buSzPct val="90000"/>
              <a:buFont typeface="Arial" panose="020B0604020202020204" pitchFamily="34" charset="0"/>
              <a:buChar char="•"/>
            </a:pPr>
            <a:r>
              <a:rPr lang="en-GB" sz="1400">
                <a:solidFill>
                  <a:schemeClr val="accent1"/>
                </a:solidFill>
                <a:latin typeface="Times New Roman" panose="02020603050405020304" pitchFamily="18" charset="0"/>
                <a:cs typeface="Times New Roman" panose="02020603050405020304" pitchFamily="18" charset="0"/>
                <a:sym typeface="+mn-ea"/>
              </a:rPr>
              <a:t>Due to the higher speed of the data generation, it is difficult to collect, process and analyze such massive data in real-time in order to perform real-time actions in case of emergencies and extracting hidden value, using traditional methods which are limited and time-consuming.</a:t>
            </a:r>
            <a:endParaRPr sz="1400">
              <a:solidFill>
                <a:schemeClr val="accent1"/>
              </a:solidFill>
              <a:latin typeface="Times New Roman" panose="02020603050405020304" pitchFamily="18" charset="0"/>
              <a:cs typeface="Times New Roman" panose="02020603050405020304" pitchFamily="18" charset="0"/>
            </a:endParaRPr>
          </a:p>
          <a:p>
            <a:pPr marL="412750" lvl="0" indent="-285750" algn="l" rtl="0">
              <a:lnSpc>
                <a:spcPct val="150000"/>
              </a:lnSpc>
              <a:spcBef>
                <a:spcPts val="0"/>
              </a:spcBef>
              <a:spcAft>
                <a:spcPts val="0"/>
              </a:spcAft>
              <a:buClr>
                <a:srgbClr val="0145AC"/>
              </a:buClr>
              <a:buSzPct val="90000"/>
              <a:buFont typeface="Arial" panose="020B0604020202020204" pitchFamily="34" charset="0"/>
              <a:buChar char="•"/>
            </a:pPr>
            <a:r>
              <a:rPr lang="en-GB" sz="1400">
                <a:solidFill>
                  <a:schemeClr val="accent1"/>
                </a:solidFill>
                <a:latin typeface="Times New Roman" panose="02020603050405020304" pitchFamily="18" charset="0"/>
                <a:cs typeface="Times New Roman" panose="02020603050405020304" pitchFamily="18" charset="0"/>
                <a:sym typeface="+mn-ea"/>
              </a:rPr>
              <a:t>To deal with a problem, there is an essential need of detection system for awareness about diseases.</a:t>
            </a:r>
            <a:endParaRPr lang="en-GB" sz="1400">
              <a:solidFill>
                <a:schemeClr val="accent1"/>
              </a:solidFill>
              <a:latin typeface="Times New Roman" panose="02020603050405020304" pitchFamily="18" charset="0"/>
              <a:cs typeface="Times New Roman" panose="02020603050405020304" pitchFamily="18" charset="0"/>
            </a:endParaRPr>
          </a:p>
          <a:p>
            <a:pPr>
              <a:buNone/>
            </a:pPr>
            <a:endParaRPr lang="en-GB" sz="14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727650" y="12127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140" b="1">
                <a:solidFill>
                  <a:schemeClr val="accent1"/>
                </a:solidFill>
              </a:rPr>
              <a:t>LITERATURE SURVEY</a:t>
            </a:r>
            <a:endParaRPr lang="en-GB" sz="2140" b="1">
              <a:solidFill>
                <a:schemeClr val="accent1"/>
              </a:solidFill>
            </a:endParaRPr>
          </a:p>
        </p:txBody>
      </p:sp>
      <p:graphicFrame>
        <p:nvGraphicFramePr>
          <p:cNvPr id="165" name="Google Shape;165;p18"/>
          <p:cNvGraphicFramePr/>
          <p:nvPr/>
        </p:nvGraphicFramePr>
        <p:xfrm>
          <a:off x="545800" y="766165"/>
          <a:ext cx="8314055" cy="4486275"/>
        </p:xfrm>
        <a:graphic>
          <a:graphicData uri="http://schemas.openxmlformats.org/drawingml/2006/table">
            <a:tbl>
              <a:tblPr>
                <a:noFill/>
                <a:tableStyleId>{B86879D6-2709-4C9C-BEEA-F96BAB0F8086}</a:tableStyleId>
              </a:tblPr>
              <a:tblGrid>
                <a:gridCol w="1760855"/>
                <a:gridCol w="1399540"/>
                <a:gridCol w="3084830"/>
                <a:gridCol w="2068830"/>
              </a:tblGrid>
              <a:tr h="327800">
                <a:tc>
                  <a:txBody>
                    <a:bodyPr/>
                    <a:lstStyle/>
                    <a:p>
                      <a:pPr marL="0" lvl="0" indent="0" algn="ctr" rtl="0">
                        <a:spcBef>
                          <a:spcPts val="0"/>
                        </a:spcBef>
                        <a:spcAft>
                          <a:spcPts val="0"/>
                        </a:spcAft>
                        <a:buNone/>
                      </a:pPr>
                      <a:r>
                        <a:rPr lang="en-GB">
                          <a:solidFill>
                            <a:schemeClr val="accent1"/>
                          </a:solidFill>
                        </a:rPr>
                        <a:t>Title</a:t>
                      </a:r>
                      <a:endParaRPr lang="en-GB">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a:solidFill>
                            <a:schemeClr val="accent1"/>
                          </a:solidFill>
                        </a:rPr>
                        <a:t>Author</a:t>
                      </a:r>
                      <a:endParaRPr lang="en-GB">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a:solidFill>
                            <a:schemeClr val="accent1"/>
                          </a:solidFill>
                        </a:rPr>
                        <a:t>Description</a:t>
                      </a:r>
                      <a:endParaRPr lang="en-GB">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a:solidFill>
                            <a:schemeClr val="accent1"/>
                          </a:solidFill>
                        </a:rPr>
                        <a:t>Pros and Cons</a:t>
                      </a:r>
                      <a:endParaRPr lang="en-GB">
                        <a:solidFill>
                          <a:schemeClr val="accent1"/>
                        </a:solidFill>
                      </a:endParaRPr>
                    </a:p>
                  </a:txBody>
                  <a:tcPr marL="91425" marR="91425" marT="91425" marB="91425">
                    <a:solidFill>
                      <a:schemeClr val="bg2"/>
                    </a:solidFill>
                  </a:tcPr>
                </a:tc>
              </a:tr>
              <a:tr h="1805305">
                <a:tc>
                  <a:txBody>
                    <a:bodyPr/>
                    <a:lstStyle/>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Heart Disease Prediction Using Machine Learning Algorithms</a:t>
                      </a: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IEEE, ICE3-2020</a:t>
                      </a:r>
                      <a:endParaRPr lang="en-GB"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Archana Singh, </a:t>
                      </a: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Rakesh Kumar</a:t>
                      </a:r>
                      <a:endParaRPr lang="en-GB"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IN" altLang="en-GB" sz="1200">
                          <a:solidFill>
                            <a:schemeClr val="accent1"/>
                          </a:solidFill>
                          <a:latin typeface="Times New Roman" panose="02020603050405020304" pitchFamily="18" charset="0"/>
                          <a:cs typeface="Times New Roman" panose="02020603050405020304" pitchFamily="18" charset="0"/>
                        </a:rPr>
                        <a:t>In this system, the accuracy of the machine learning algorithms for predicting heart disease, is detected. The algorithms used</a:t>
                      </a:r>
                      <a:r>
                        <a:rPr lang="en-GB" sz="1200">
                          <a:solidFill>
                            <a:schemeClr val="accent1"/>
                          </a:solidFill>
                          <a:latin typeface="Times New Roman" panose="02020603050405020304" pitchFamily="18" charset="0"/>
                          <a:cs typeface="Times New Roman" panose="02020603050405020304" pitchFamily="18" charset="0"/>
                        </a:rPr>
                        <a:t> are k-nearest neighbor, decision tree, linear regression and support vector machine(SVM) by using UCI repository dataset for training and testing.</a:t>
                      </a: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The algorithms work on the same data and the one with highest accuracy is used to predict/detect for the new data provided.</a:t>
                      </a: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Real time data cannot b</a:t>
                      </a:r>
                      <a:r>
                        <a:rPr lang="en-IN" altLang="en-GB" sz="1200">
                          <a:solidFill>
                            <a:schemeClr val="accent1"/>
                          </a:solidFill>
                          <a:latin typeface="Times New Roman" panose="02020603050405020304" pitchFamily="18" charset="0"/>
                          <a:cs typeface="Times New Roman" panose="02020603050405020304" pitchFamily="18" charset="0"/>
                        </a:rPr>
                        <a:t>e handled.</a:t>
                      </a:r>
                      <a:r>
                        <a:rPr lang="en-GB" sz="1200">
                          <a:solidFill>
                            <a:schemeClr val="accent1"/>
                          </a:solidFill>
                          <a:latin typeface="Times New Roman" panose="02020603050405020304" pitchFamily="18" charset="0"/>
                          <a:cs typeface="Times New Roman" panose="02020603050405020304" pitchFamily="18" charset="0"/>
                        </a:rPr>
                        <a:t> </a:t>
                      </a:r>
                      <a:r>
                        <a:rPr lang="en-GB" sz="1200">
                          <a:solidFill>
                            <a:schemeClr val="lt1"/>
                          </a:solidFill>
                          <a:latin typeface="Times New Roman" panose="02020603050405020304" pitchFamily="18" charset="0"/>
                          <a:cs typeface="Times New Roman" panose="02020603050405020304" pitchFamily="18" charset="0"/>
                        </a:rPr>
                        <a:t>handled.</a:t>
                      </a:r>
                      <a:endParaRPr lang="en-GB" sz="1200">
                        <a:solidFill>
                          <a:schemeClr val="lt1"/>
                        </a:solidFill>
                        <a:latin typeface="Times New Roman" panose="02020603050405020304" pitchFamily="18" charset="0"/>
                        <a:cs typeface="Times New Roman" panose="02020603050405020304" pitchFamily="18" charset="0"/>
                      </a:endParaRPr>
                    </a:p>
                  </a:txBody>
                  <a:tcPr marL="91425" marR="91425" marT="91425" marB="91425"/>
                </a:tc>
              </a:tr>
              <a:tr h="2042550">
                <a:tc>
                  <a:txBody>
                    <a:bodyPr/>
                    <a:lstStyle/>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Early Heart Disease Detection Using Data Mining Techniques with Hadoop Map Reduce</a:t>
                      </a:r>
                      <a:endParaRPr lang="en-GB"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GB"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IN" altLang="en-GB" sz="1200">
                          <a:solidFill>
                            <a:schemeClr val="accent1"/>
                          </a:solidFill>
                          <a:latin typeface="Times New Roman" panose="02020603050405020304" pitchFamily="18" charset="0"/>
                          <a:cs typeface="Times New Roman" panose="02020603050405020304" pitchFamily="18" charset="0"/>
                        </a:rPr>
                        <a:t>IJPAM 2018</a:t>
                      </a:r>
                      <a:endParaRPr lang="en-IN" altLang="en-GB"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lnSpc>
                          <a:spcPct val="100000"/>
                        </a:lnSpc>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S.Bagavathy,</a:t>
                      </a:r>
                      <a:endParaRPr lang="en-GB" sz="1200">
                        <a:solidFill>
                          <a:schemeClr val="accent1"/>
                        </a:solidFill>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V.Gomathy, S.Sheeba Rani, Sujatha.K Bhuvana.M., Monica.Murugesan</a:t>
                      </a:r>
                      <a:endParaRPr lang="en-GB"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15000"/>
                        </a:lnSpc>
                        <a:spcBef>
                          <a:spcPts val="0"/>
                        </a:spcBef>
                        <a:spcAft>
                          <a:spcPts val="0"/>
                        </a:spcAft>
                        <a:buNone/>
                      </a:pPr>
                      <a:r>
                        <a:rPr lang="en-IN" altLang="en-US" sz="1200" dirty="0">
                          <a:solidFill>
                            <a:schemeClr val="accent1"/>
                          </a:solidFill>
                          <a:highlight>
                            <a:srgbClr val="FFFFFF"/>
                          </a:highlight>
                          <a:latin typeface="Times New Roman" panose="02020603050405020304" pitchFamily="18" charset="0"/>
                          <a:cs typeface="Times New Roman" panose="02020603050405020304" pitchFamily="18" charset="0"/>
                          <a:sym typeface="+mn-ea"/>
                        </a:rPr>
                        <a:t>This real-time heart detection system is</a:t>
                      </a:r>
                      <a:r>
                        <a:rPr lang="en-US" sz="1200" dirty="0">
                          <a:solidFill>
                            <a:schemeClr val="accent1"/>
                          </a:solidFill>
                          <a:highlight>
                            <a:srgbClr val="FFFFFF"/>
                          </a:highlight>
                          <a:latin typeface="Times New Roman" panose="02020603050405020304" pitchFamily="18" charset="0"/>
                          <a:cs typeface="Times New Roman" panose="02020603050405020304" pitchFamily="18" charset="0"/>
                          <a:sym typeface="+mn-ea"/>
                        </a:rPr>
                        <a:t> based on </a:t>
                      </a:r>
                      <a:r>
                        <a:rPr lang="en-US" sz="1200" dirty="0" err="1">
                          <a:solidFill>
                            <a:schemeClr val="accent1"/>
                          </a:solidFill>
                          <a:highlight>
                            <a:srgbClr val="FFFFFF"/>
                          </a:highlight>
                          <a:latin typeface="Times New Roman" panose="02020603050405020304" pitchFamily="18" charset="0"/>
                          <a:cs typeface="Times New Roman" panose="02020603050405020304" pitchFamily="18" charset="0"/>
                          <a:sym typeface="+mn-ea"/>
                        </a:rPr>
                        <a:t>apache</a:t>
                      </a:r>
                      <a:r>
                        <a:rPr lang="en-IN" altLang="en-US" sz="1200" dirty="0" err="1">
                          <a:solidFill>
                            <a:schemeClr val="accent1"/>
                          </a:solidFill>
                          <a:highlight>
                            <a:srgbClr val="FFFFFF"/>
                          </a:highlight>
                          <a:latin typeface="Times New Roman" panose="02020603050405020304" pitchFamily="18" charset="0"/>
                          <a:cs typeface="Times New Roman" panose="02020603050405020304" pitchFamily="18" charset="0"/>
                          <a:sym typeface="+mn-ea"/>
                        </a:rPr>
                        <a:t> storm</a:t>
                      </a:r>
                      <a:r>
                        <a:rPr lang="en-US" sz="1200" dirty="0">
                          <a:solidFill>
                            <a:schemeClr val="accent1"/>
                          </a:solidFill>
                          <a:highlight>
                            <a:srgbClr val="FFFFFF"/>
                          </a:highlight>
                          <a:latin typeface="Times New Roman" panose="02020603050405020304" pitchFamily="18" charset="0"/>
                          <a:cs typeface="Times New Roman" panose="02020603050405020304" pitchFamily="18" charset="0"/>
                          <a:sym typeface="+mn-ea"/>
                        </a:rPr>
                        <a:t> which stand as a strong large scale distributed computing platform that can be used successfully for streaming data event against machine learning . The system consists of two main sub parts, namely streaming processing and </a:t>
                      </a:r>
                      <a:r>
                        <a:rPr lang="en-IN" altLang="en-US" sz="1200" dirty="0">
                          <a:solidFill>
                            <a:schemeClr val="accent1"/>
                          </a:solidFill>
                          <a:highlight>
                            <a:srgbClr val="FFFFFF"/>
                          </a:highlight>
                          <a:latin typeface="Times New Roman" panose="02020603050405020304" pitchFamily="18" charset="0"/>
                          <a:cs typeface="Times New Roman" panose="02020603050405020304" pitchFamily="18" charset="0"/>
                          <a:sym typeface="+mn-ea"/>
                        </a:rPr>
                        <a:t>machine learning models.</a:t>
                      </a:r>
                      <a:endParaRPr lang="en-US" sz="1200" dirty="0">
                        <a:solidFill>
                          <a:schemeClr val="accent1"/>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a:solidFill>
                          <a:schemeClr val="lt1"/>
                        </a:solidFill>
                        <a:highlight>
                          <a:srgbClr val="FFFFFF"/>
                        </a:highlight>
                        <a:latin typeface="Times New Roman" panose="02020603050405020304" pitchFamily="18" charset="0"/>
                        <a:cs typeface="Times New Roman" panose="02020603050405020304" pitchFamily="18" charset="0"/>
                      </a:endParaRPr>
                    </a:p>
                    <a:p>
                      <a:pPr marL="0" lvl="0" indent="0" algn="just" rtl="0">
                        <a:lnSpc>
                          <a:spcPct val="115000"/>
                        </a:lnSpc>
                        <a:spcBef>
                          <a:spcPts val="0"/>
                        </a:spcBef>
                        <a:spcAft>
                          <a:spcPts val="0"/>
                        </a:spcAft>
                        <a:buNone/>
                      </a:pPr>
                      <a:endParaRPr sz="1200">
                        <a:solidFill>
                          <a:schemeClr val="lt1"/>
                        </a:solidFill>
                        <a:highlight>
                          <a:srgbClr val="FFFFFF"/>
                        </a:highlight>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The algorithm uses Strom for real time processing and Mahoot for Machine Learning and it uses Hive for processing the structural data.</a:t>
                      </a: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sz="1200">
                        <a:solidFill>
                          <a:schemeClr val="accent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200">
                          <a:solidFill>
                            <a:schemeClr val="accent1"/>
                          </a:solidFill>
                          <a:latin typeface="Times New Roman" panose="02020603050405020304" pitchFamily="18" charset="0"/>
                          <a:cs typeface="Times New Roman" panose="02020603050405020304" pitchFamily="18" charset="0"/>
                        </a:rPr>
                        <a:t>It takes more time to process.</a:t>
                      </a:r>
                      <a:endParaRPr lang="en-GB" sz="120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aphicFrame>
        <p:nvGraphicFramePr>
          <p:cNvPr id="165" name="Google Shape;165;p18"/>
          <p:cNvGraphicFramePr/>
          <p:nvPr/>
        </p:nvGraphicFramePr>
        <p:xfrm>
          <a:off x="485140" y="0"/>
          <a:ext cx="8392795" cy="4606925"/>
        </p:xfrm>
        <a:graphic>
          <a:graphicData uri="http://schemas.openxmlformats.org/drawingml/2006/table">
            <a:tbl>
              <a:tblPr>
                <a:noFill/>
                <a:tableStyleId>{60C14592-5818-48E6-A4AC-9C3D7A70E43E}</a:tableStyleId>
              </a:tblPr>
              <a:tblGrid>
                <a:gridCol w="1746885"/>
                <a:gridCol w="1301750"/>
                <a:gridCol w="3112770"/>
                <a:gridCol w="2231390"/>
              </a:tblGrid>
              <a:tr h="408305">
                <a:tc>
                  <a:txBody>
                    <a:bodyPr/>
                    <a:lstStyle/>
                    <a:p>
                      <a:pPr marL="0" lvl="0" indent="0" algn="ctr" rtl="0">
                        <a:spcBef>
                          <a:spcPts val="0"/>
                        </a:spcBef>
                        <a:spcAft>
                          <a:spcPts val="0"/>
                        </a:spcAft>
                        <a:buNone/>
                      </a:pPr>
                      <a:r>
                        <a:rPr lang="en-GB">
                          <a:solidFill>
                            <a:schemeClr val="accent1"/>
                          </a:solidFill>
                        </a:rPr>
                        <a:t>Title</a:t>
                      </a:r>
                      <a:endParaRPr lang="en-GB">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dirty="0">
                          <a:solidFill>
                            <a:schemeClr val="accent1"/>
                          </a:solidFill>
                        </a:rPr>
                        <a:t>Author</a:t>
                      </a:r>
                      <a:endParaRPr lang="en-GB" dirty="0">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dirty="0">
                          <a:solidFill>
                            <a:schemeClr val="accent1"/>
                          </a:solidFill>
                        </a:rPr>
                        <a:t>Description</a:t>
                      </a:r>
                      <a:endParaRPr lang="en-GB" dirty="0">
                        <a:solidFill>
                          <a:schemeClr val="accent1"/>
                        </a:solidFill>
                      </a:endParaRPr>
                    </a:p>
                  </a:txBody>
                  <a:tcPr marL="91425" marR="91425" marT="91425" marB="91425">
                    <a:solidFill>
                      <a:schemeClr val="bg2"/>
                    </a:solidFill>
                  </a:tcPr>
                </a:tc>
                <a:tc>
                  <a:txBody>
                    <a:bodyPr/>
                    <a:lstStyle/>
                    <a:p>
                      <a:pPr marL="0" lvl="0" indent="0" algn="ctr" rtl="0">
                        <a:spcBef>
                          <a:spcPts val="0"/>
                        </a:spcBef>
                        <a:spcAft>
                          <a:spcPts val="0"/>
                        </a:spcAft>
                        <a:buNone/>
                      </a:pPr>
                      <a:r>
                        <a:rPr lang="en-GB">
                          <a:solidFill>
                            <a:schemeClr val="accent1"/>
                          </a:solidFill>
                        </a:rPr>
                        <a:t>Pros and Cons</a:t>
                      </a:r>
                      <a:endParaRPr lang="en-GB">
                        <a:solidFill>
                          <a:schemeClr val="accent1"/>
                        </a:solidFill>
                      </a:endParaRPr>
                    </a:p>
                  </a:txBody>
                  <a:tcPr marL="91425" marR="91425" marT="91425" marB="91425">
                    <a:solidFill>
                      <a:schemeClr val="bg2"/>
                    </a:solidFill>
                  </a:tcPr>
                </a:tc>
              </a:tr>
              <a:tr h="1249045">
                <a:tc>
                  <a:txBody>
                    <a:bodyPr/>
                    <a:lstStyle/>
                    <a:p>
                      <a:pPr marL="0" lvl="0" indent="0" algn="just" rtl="0">
                        <a:lnSpc>
                          <a:spcPct val="100000"/>
                        </a:lnSpc>
                        <a:spcBef>
                          <a:spcPts val="0"/>
                        </a:spcBef>
                        <a:spcAft>
                          <a:spcPts val="0"/>
                        </a:spcAft>
                        <a:buNone/>
                      </a:pPr>
                      <a:r>
                        <a:rPr lang="en-IN" altLang="en-GB" sz="1000" dirty="0">
                          <a:solidFill>
                            <a:schemeClr val="accent1"/>
                          </a:solidFill>
                          <a:latin typeface="Times New Roman" panose="02020603050405020304" pitchFamily="18" charset="0"/>
                          <a:cs typeface="Times New Roman" panose="02020603050405020304" pitchFamily="18" charset="0"/>
                        </a:rPr>
                        <a:t>Big Data Analysis For Heart Disease Detection System Using Map Reduce Technique</a:t>
                      </a:r>
                      <a:endParaRPr lang="en-IN" altLang="en-GB"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IN" altLang="en-GB" sz="1000" dirty="0">
                          <a:solidFill>
                            <a:schemeClr val="accent1"/>
                          </a:solidFill>
                          <a:latin typeface="Times New Roman" panose="02020603050405020304" pitchFamily="18" charset="0"/>
                          <a:cs typeface="Times New Roman" panose="02020603050405020304" pitchFamily="18" charset="0"/>
                        </a:rPr>
                        <a:t>IEEE, ICE3-2020</a:t>
                      </a:r>
                      <a:endParaRPr lang="en-IN" altLang="en-GB"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00000"/>
                        </a:lnSpc>
                        <a:spcBef>
                          <a:spcPts val="0"/>
                        </a:spcBef>
                        <a:spcAft>
                          <a:spcPts val="0"/>
                        </a:spcAft>
                        <a:buNone/>
                      </a:pPr>
                      <a:r>
                        <a:rPr lang="en-GB" sz="1000" dirty="0">
                          <a:solidFill>
                            <a:schemeClr val="accent1"/>
                          </a:solidFill>
                          <a:latin typeface="Times New Roman" panose="02020603050405020304" pitchFamily="18" charset="0"/>
                          <a:cs typeface="Times New Roman" panose="02020603050405020304" pitchFamily="18" charset="0"/>
                        </a:rPr>
                        <a:t>G Vaishali, </a:t>
                      </a:r>
                      <a:endParaRPr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GB" sz="1000" dirty="0">
                          <a:solidFill>
                            <a:schemeClr val="accent1"/>
                          </a:solidFill>
                          <a:latin typeface="Times New Roman" panose="02020603050405020304" pitchFamily="18" charset="0"/>
                          <a:cs typeface="Times New Roman" panose="02020603050405020304" pitchFamily="18" charset="0"/>
                        </a:rPr>
                        <a:t>V. Kalaivani</a:t>
                      </a:r>
                      <a:endParaRPr lang="en-GB"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00000"/>
                        </a:lnSpc>
                        <a:spcBef>
                          <a:spcPts val="0"/>
                        </a:spcBef>
                        <a:spcAft>
                          <a:spcPts val="0"/>
                        </a:spcAft>
                        <a:buNone/>
                      </a:pPr>
                      <a:r>
                        <a:rPr 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In t</a:t>
                      </a:r>
                      <a:r>
                        <a:rPr lang="en-IN" alt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his  </a:t>
                      </a:r>
                      <a:r>
                        <a:rPr 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system, large set of medical records are taken as input. From th</a:t>
                      </a:r>
                      <a:r>
                        <a:rPr lang="en-IN" alt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e </a:t>
                      </a:r>
                      <a:r>
                        <a:rPr 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medical dataset, it is aimed to extract the needed information from the record of heart patients using map reduce technique.</a:t>
                      </a:r>
                      <a:endParaRPr lang="en-US" sz="1000" b="0" i="0" u="none" strike="noStrike" cap="none" dirty="0">
                        <a:solidFill>
                          <a:schemeClr val="accent1"/>
                        </a:solidFill>
                        <a:effectLst/>
                        <a:latin typeface="Times New Roman" panose="02020603050405020304" pitchFamily="18" charset="0"/>
                        <a:ea typeface="Arial" panose="020B0604020202020204"/>
                        <a:cs typeface="Times New Roman" panose="02020603050405020304" pitchFamily="18" charset="0"/>
                        <a:sym typeface="Arial" panose="020B0604020202020204"/>
                      </a:endParaRPr>
                    </a:p>
                  </a:txBody>
                  <a:tcPr marL="91425" marR="91425" marT="91425" marB="91425"/>
                </a:tc>
                <a:tc>
                  <a:txBody>
                    <a:bodyPr/>
                    <a:lstStyle/>
                    <a:p>
                      <a:pPr marL="0" lvl="0" indent="0" algn="just" rtl="0">
                        <a:lnSpc>
                          <a:spcPct val="100000"/>
                        </a:lnSpc>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The algorithm uses Strom for real time processing and </a:t>
                      </a:r>
                      <a:r>
                        <a:rPr lang="en-US" sz="1000" dirty="0" err="1">
                          <a:solidFill>
                            <a:schemeClr val="accent1"/>
                          </a:solidFill>
                          <a:latin typeface="Times New Roman" panose="02020603050405020304" pitchFamily="18" charset="0"/>
                          <a:cs typeface="Times New Roman" panose="02020603050405020304" pitchFamily="18" charset="0"/>
                        </a:rPr>
                        <a:t>Mahoot</a:t>
                      </a:r>
                      <a:r>
                        <a:rPr lang="en-US" sz="1000" dirty="0">
                          <a:solidFill>
                            <a:schemeClr val="accent1"/>
                          </a:solidFill>
                          <a:latin typeface="Times New Roman" panose="02020603050405020304" pitchFamily="18" charset="0"/>
                          <a:cs typeface="Times New Roman" panose="02020603050405020304" pitchFamily="18" charset="0"/>
                        </a:rPr>
                        <a:t> for Machine Learning and it uses Hive for processing the structural data.</a:t>
                      </a:r>
                      <a:endParaRPr lang="en-US"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It takes more time to process as we are using map reduce.</a:t>
                      </a:r>
                      <a:endParaRPr lang="en-US"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r>
              <a:tr h="1416050">
                <a:tc>
                  <a:txBody>
                    <a:bodyPr/>
                    <a:lstStyle/>
                    <a:p>
                      <a:pPr marL="0" lvl="0" indent="0" algn="just" rtl="0">
                        <a:lnSpc>
                          <a:spcPct val="100000"/>
                        </a:lnSpc>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Real-time machine learning for early detection of heart disease using big data approach</a:t>
                      </a:r>
                      <a:endParaRPr lang="en-US"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endParaRPr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GB" sz="1000" dirty="0">
                          <a:solidFill>
                            <a:schemeClr val="accent1"/>
                          </a:solidFill>
                          <a:latin typeface="Times New Roman" panose="02020603050405020304" pitchFamily="18" charset="0"/>
                          <a:cs typeface="Times New Roman" panose="02020603050405020304" pitchFamily="18" charset="0"/>
                        </a:rPr>
                        <a:t>IEEE 2019</a:t>
                      </a:r>
                      <a:endParaRPr lang="en-GB"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00000"/>
                        </a:lnSpc>
                        <a:spcBef>
                          <a:spcPts val="0"/>
                        </a:spcBef>
                        <a:spcAft>
                          <a:spcPts val="0"/>
                        </a:spcAft>
                        <a:buNone/>
                      </a:pPr>
                      <a:r>
                        <a:rPr lang="en-IN" sz="1000" dirty="0" err="1">
                          <a:solidFill>
                            <a:schemeClr val="accent1"/>
                          </a:solidFill>
                          <a:latin typeface="Times New Roman" panose="02020603050405020304" pitchFamily="18" charset="0"/>
                          <a:cs typeface="Times New Roman" panose="02020603050405020304" pitchFamily="18" charset="0"/>
                        </a:rPr>
                        <a:t>Abderrahmane</a:t>
                      </a:r>
                      <a:r>
                        <a:rPr lang="en-IN" sz="1000" dirty="0">
                          <a:solidFill>
                            <a:schemeClr val="accent1"/>
                          </a:solidFill>
                          <a:latin typeface="Times New Roman" panose="02020603050405020304" pitchFamily="18" charset="0"/>
                          <a:cs typeface="Times New Roman" panose="02020603050405020304" pitchFamily="18" charset="0"/>
                        </a:rPr>
                        <a:t> Ed-</a:t>
                      </a:r>
                      <a:r>
                        <a:rPr lang="en-IN" sz="1000" dirty="0" err="1">
                          <a:solidFill>
                            <a:schemeClr val="accent1"/>
                          </a:solidFill>
                          <a:latin typeface="Times New Roman" panose="02020603050405020304" pitchFamily="18" charset="0"/>
                          <a:cs typeface="Times New Roman" panose="02020603050405020304" pitchFamily="18" charset="0"/>
                        </a:rPr>
                        <a:t>daoudy</a:t>
                      </a:r>
                      <a:r>
                        <a:rPr lang="en-IN" sz="1000" dirty="0">
                          <a:solidFill>
                            <a:schemeClr val="accent1"/>
                          </a:solidFill>
                          <a:latin typeface="Times New Roman" panose="02020603050405020304" pitchFamily="18" charset="0"/>
                          <a:cs typeface="Times New Roman" panose="02020603050405020304" pitchFamily="18" charset="0"/>
                        </a:rPr>
                        <a:t>,</a:t>
                      </a:r>
                      <a:endParaRPr lang="en-IN"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IN" sz="1000" dirty="0">
                          <a:solidFill>
                            <a:schemeClr val="accent1"/>
                          </a:solidFill>
                          <a:latin typeface="Times New Roman" panose="02020603050405020304" pitchFamily="18" charset="0"/>
                          <a:cs typeface="Times New Roman" panose="02020603050405020304" pitchFamily="18" charset="0"/>
                        </a:rPr>
                        <a:t>Khalil </a:t>
                      </a:r>
                      <a:r>
                        <a:rPr lang="en-IN" sz="1000" dirty="0" err="1">
                          <a:solidFill>
                            <a:schemeClr val="accent1"/>
                          </a:solidFill>
                          <a:latin typeface="Times New Roman" panose="02020603050405020304" pitchFamily="18" charset="0"/>
                          <a:cs typeface="Times New Roman" panose="02020603050405020304" pitchFamily="18" charset="0"/>
                        </a:rPr>
                        <a:t>Maalmi</a:t>
                      </a:r>
                      <a:endParaRPr lang="en-IN" sz="1000" dirty="0" err="1">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00000"/>
                        </a:lnSpc>
                        <a:spcBef>
                          <a:spcPts val="0"/>
                        </a:spcBef>
                        <a:spcAft>
                          <a:spcPts val="0"/>
                        </a:spcAft>
                        <a:buNone/>
                      </a:pPr>
                      <a:r>
                        <a:rPr lang="en-IN" altLang="en-US" sz="1000" dirty="0">
                          <a:solidFill>
                            <a:schemeClr val="accent1"/>
                          </a:solidFill>
                          <a:latin typeface="Times New Roman" panose="02020603050405020304" pitchFamily="18" charset="0"/>
                          <a:cs typeface="Times New Roman" panose="02020603050405020304" pitchFamily="18" charset="0"/>
                        </a:rPr>
                        <a:t>This real-time heart detection system is</a:t>
                      </a:r>
                      <a:r>
                        <a:rPr lang="en-US" sz="1000" dirty="0">
                          <a:solidFill>
                            <a:schemeClr val="accent1"/>
                          </a:solidFill>
                          <a:latin typeface="Times New Roman" panose="02020603050405020304" pitchFamily="18" charset="0"/>
                          <a:cs typeface="Times New Roman" panose="02020603050405020304" pitchFamily="18" charset="0"/>
                        </a:rPr>
                        <a:t> based on </a:t>
                      </a:r>
                      <a:r>
                        <a:rPr lang="en-US" sz="1000" dirty="0" err="1">
                          <a:solidFill>
                            <a:schemeClr val="accent1"/>
                          </a:solidFill>
                          <a:latin typeface="Times New Roman" panose="02020603050405020304" pitchFamily="18" charset="0"/>
                          <a:cs typeface="Times New Roman" panose="02020603050405020304" pitchFamily="18" charset="0"/>
                        </a:rPr>
                        <a:t>apache</a:t>
                      </a:r>
                      <a:r>
                        <a:rPr lang="en-US" sz="1000" dirty="0">
                          <a:solidFill>
                            <a:schemeClr val="accent1"/>
                          </a:solidFill>
                          <a:latin typeface="Times New Roman" panose="02020603050405020304" pitchFamily="18" charset="0"/>
                          <a:cs typeface="Times New Roman" panose="02020603050405020304" pitchFamily="18" charset="0"/>
                        </a:rPr>
                        <a:t> Spark which stand as a strong large scale distributed computing platform that can be used successfully for streaming data event against machine learning through in-memory computations. The system consists of two main sub parts, namely streaming processing and data storage and visualization</a:t>
                      </a:r>
                      <a:endParaRPr lang="en-US"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lnSpc>
                          <a:spcPct val="100000"/>
                        </a:lnSpc>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The system focuses on applying real time classification model on heart disease attributes for continuous monitoring of the patient’s health. </a:t>
                      </a:r>
                      <a:endParaRPr lang="en-US"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endParaRPr lang="en-US" sz="1000" dirty="0">
                        <a:solidFill>
                          <a:schemeClr val="accent1"/>
                        </a:solidFill>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The dataset is small</a:t>
                      </a:r>
                      <a:endParaRPr lang="en-IN" altLang="en-US"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r>
              <a:tr h="1496695">
                <a:tc>
                  <a:txBody>
                    <a:bodyPr/>
                    <a:p>
                      <a:pPr marL="0" lvl="0" indent="0" algn="l" rtl="0">
                        <a:spcBef>
                          <a:spcPts val="0"/>
                        </a:spcBef>
                        <a:spcAft>
                          <a:spcPts val="0"/>
                        </a:spcAft>
                        <a:buNone/>
                      </a:pPr>
                      <a:r>
                        <a:rPr lang="en-GB" sz="1000" dirty="0">
                          <a:solidFill>
                            <a:schemeClr val="accent1"/>
                          </a:solidFill>
                          <a:latin typeface="Times New Roman" panose="02020603050405020304" pitchFamily="18" charset="0"/>
                          <a:cs typeface="Times New Roman" panose="02020603050405020304" pitchFamily="18" charset="0"/>
                        </a:rPr>
                        <a:t>Machine Learning Based Method for Prediction of Heart   Disease in Big Data Environment</a:t>
                      </a:r>
                      <a:endParaRPr lang="en-GB" sz="1000"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1000"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tLang="en-GB" sz="1000" dirty="0">
                          <a:solidFill>
                            <a:schemeClr val="accent1"/>
                          </a:solidFill>
                          <a:latin typeface="Times New Roman" panose="02020603050405020304" pitchFamily="18" charset="0"/>
                          <a:cs typeface="Times New Roman" panose="02020603050405020304" pitchFamily="18" charset="0"/>
                        </a:rPr>
                        <a:t>IJITEE 2020</a:t>
                      </a:r>
                      <a:endParaRPr lang="en-IN" altLang="en-GB"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p>
                      <a:pPr marL="0" lvl="0" indent="0" algn="l" rtl="0">
                        <a:spcBef>
                          <a:spcPts val="0"/>
                        </a:spcBef>
                        <a:spcAft>
                          <a:spcPts val="0"/>
                        </a:spcAft>
                        <a:buNone/>
                      </a:pPr>
                      <a:r>
                        <a:rPr lang="en-IN" sz="1000" dirty="0" err="1">
                          <a:solidFill>
                            <a:schemeClr val="accent1"/>
                          </a:solidFill>
                          <a:latin typeface="Times New Roman" panose="02020603050405020304" pitchFamily="18" charset="0"/>
                          <a:cs typeface="Times New Roman" panose="02020603050405020304" pitchFamily="18" charset="0"/>
                        </a:rPr>
                        <a:t>Sharmila Rengasamy, Chellammal Surianarayanan, Pethuru Raj Chellaih </a:t>
                      </a:r>
                      <a:endParaRPr lang="en-IN" sz="1000" dirty="0" err="1">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p>
                      <a:pPr marL="0" lvl="0" indent="0" algn="l" rtl="0">
                        <a:spcBef>
                          <a:spcPts val="0"/>
                        </a:spcBef>
                        <a:spcAft>
                          <a:spcPts val="0"/>
                        </a:spcAft>
                        <a:buNone/>
                      </a:pPr>
                      <a:r>
                        <a:rPr lang="en-US" sz="1000" dirty="0">
                          <a:solidFill>
                            <a:schemeClr val="accent1"/>
                          </a:solidFill>
                          <a:latin typeface="Times New Roman" panose="02020603050405020304" pitchFamily="18" charset="0"/>
                          <a:cs typeface="Times New Roman" panose="02020603050405020304" pitchFamily="18" charset="0"/>
                        </a:rPr>
                        <a:t>An approach for prediction of heart diseases using SVM from</a:t>
                      </a:r>
                      <a:r>
                        <a:rPr lang="en-IN" altLang="en-US" sz="1000" dirty="0">
                          <a:solidFill>
                            <a:schemeClr val="accent1"/>
                          </a:solidFill>
                          <a:latin typeface="Times New Roman" panose="02020603050405020304" pitchFamily="18" charset="0"/>
                          <a:cs typeface="Times New Roman" panose="02020603050405020304" pitchFamily="18" charset="0"/>
                        </a:rPr>
                        <a:t> </a:t>
                      </a:r>
                      <a:r>
                        <a:rPr lang="en-US" sz="1000" dirty="0">
                          <a:solidFill>
                            <a:schemeClr val="accent1"/>
                          </a:solidFill>
                          <a:latin typeface="Times New Roman" panose="02020603050405020304" pitchFamily="18" charset="0"/>
                          <a:cs typeface="Times New Roman" panose="02020603050405020304" pitchFamily="18" charset="0"/>
                        </a:rPr>
                        <a:t>Spark MLLib has been proposed in order to apply of</a:t>
                      </a:r>
                      <a:r>
                        <a:rPr lang="en-IN" altLang="en-US" sz="1000" dirty="0">
                          <a:solidFill>
                            <a:schemeClr val="accent1"/>
                          </a:solidFill>
                          <a:latin typeface="Times New Roman" panose="02020603050405020304" pitchFamily="18" charset="0"/>
                          <a:cs typeface="Times New Roman" panose="02020603050405020304" pitchFamily="18" charset="0"/>
                        </a:rPr>
                        <a:t> </a:t>
                      </a:r>
                      <a:r>
                        <a:rPr lang="en-US" sz="1000" dirty="0">
                          <a:solidFill>
                            <a:schemeClr val="accent1"/>
                          </a:solidFill>
                          <a:latin typeface="Times New Roman" panose="02020603050405020304" pitchFamily="18" charset="0"/>
                          <a:cs typeface="Times New Roman" panose="02020603050405020304" pitchFamily="18" charset="0"/>
                        </a:rPr>
                        <a:t>in-memory concept of Spark. The </a:t>
                      </a:r>
                      <a:r>
                        <a:rPr lang="en-IN" altLang="en-US" sz="1000" dirty="0">
                          <a:solidFill>
                            <a:schemeClr val="accent1"/>
                          </a:solidFill>
                          <a:latin typeface="Times New Roman" panose="02020603050405020304" pitchFamily="18" charset="0"/>
                          <a:cs typeface="Times New Roman" panose="02020603050405020304" pitchFamily="18" charset="0"/>
                        </a:rPr>
                        <a:t>model </a:t>
                      </a:r>
                      <a:r>
                        <a:rPr lang="en-US" sz="1000" dirty="0">
                          <a:solidFill>
                            <a:schemeClr val="accent1"/>
                          </a:solidFill>
                          <a:latin typeface="Times New Roman" panose="02020603050405020304" pitchFamily="18" charset="0"/>
                          <a:cs typeface="Times New Roman" panose="02020603050405020304" pitchFamily="18" charset="0"/>
                        </a:rPr>
                        <a:t>has been tested with 297</a:t>
                      </a:r>
                      <a:r>
                        <a:rPr lang="en-IN" altLang="en-US" sz="1000" dirty="0">
                          <a:solidFill>
                            <a:schemeClr val="accent1"/>
                          </a:solidFill>
                          <a:latin typeface="Times New Roman" panose="02020603050405020304" pitchFamily="18" charset="0"/>
                          <a:cs typeface="Times New Roman" panose="02020603050405020304" pitchFamily="18" charset="0"/>
                        </a:rPr>
                        <a:t> </a:t>
                      </a:r>
                      <a:r>
                        <a:rPr lang="en-US" sz="1000" dirty="0">
                          <a:solidFill>
                            <a:schemeClr val="accent1"/>
                          </a:solidFill>
                          <a:latin typeface="Times New Roman" panose="02020603050405020304" pitchFamily="18" charset="0"/>
                          <a:cs typeface="Times New Roman" panose="02020603050405020304" pitchFamily="18" charset="0"/>
                        </a:rPr>
                        <a:t>records.  In addition, it is</a:t>
                      </a:r>
                      <a:r>
                        <a:rPr lang="en-IN" altLang="en-US" sz="1000" dirty="0">
                          <a:solidFill>
                            <a:schemeClr val="accent1"/>
                          </a:solidFill>
                          <a:latin typeface="Times New Roman" panose="02020603050405020304" pitchFamily="18" charset="0"/>
                          <a:cs typeface="Times New Roman" panose="02020603050405020304" pitchFamily="18" charset="0"/>
                        </a:rPr>
                        <a:t> </a:t>
                      </a:r>
                      <a:r>
                        <a:rPr lang="en-US" sz="1000" dirty="0">
                          <a:solidFill>
                            <a:schemeClr val="accent1"/>
                          </a:solidFill>
                          <a:latin typeface="Times New Roman" panose="02020603050405020304" pitchFamily="18" charset="0"/>
                          <a:cs typeface="Times New Roman" panose="02020603050405020304" pitchFamily="18" charset="0"/>
                        </a:rPr>
                        <a:t>planned to split the data into different nodes and analyse</a:t>
                      </a:r>
                      <a:r>
                        <a:rPr lang="en-IN" altLang="en-US" sz="1000" dirty="0">
                          <a:solidFill>
                            <a:schemeClr val="accent1"/>
                          </a:solidFill>
                          <a:latin typeface="Times New Roman" panose="02020603050405020304" pitchFamily="18" charset="0"/>
                          <a:cs typeface="Times New Roman" panose="02020603050405020304" pitchFamily="18" charset="0"/>
                        </a:rPr>
                        <a:t> </a:t>
                      </a:r>
                      <a:r>
                        <a:rPr lang="en-US" sz="1000" dirty="0">
                          <a:solidFill>
                            <a:schemeClr val="accent1"/>
                          </a:solidFill>
                          <a:latin typeface="Times New Roman" panose="02020603050405020304" pitchFamily="18" charset="0"/>
                          <a:cs typeface="Times New Roman" panose="02020603050405020304" pitchFamily="18" charset="0"/>
                        </a:rPr>
                        <a:t>impact of big data tools in the accuracy of prediction.</a:t>
                      </a:r>
                      <a:endParaRPr lang="en-US"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c>
                  <a:txBody>
                    <a:bodyPr/>
                    <a:p>
                      <a:pPr marL="0" lvl="0" indent="0" algn="l" rtl="0">
                        <a:spcBef>
                          <a:spcPts val="0"/>
                        </a:spcBef>
                        <a:spcAft>
                          <a:spcPts val="0"/>
                        </a:spcAft>
                        <a:buNone/>
                      </a:pPr>
                      <a:r>
                        <a:rPr lang="en-IN" altLang="en-US" sz="1000" dirty="0">
                          <a:solidFill>
                            <a:schemeClr val="accent1"/>
                          </a:solidFill>
                          <a:latin typeface="Times New Roman" panose="02020603050405020304" pitchFamily="18" charset="0"/>
                          <a:cs typeface="Times New Roman" panose="02020603050405020304" pitchFamily="18" charset="0"/>
                        </a:rPr>
                        <a:t>It uses big data technology like spark so the processing is faster, unlike traditional techniques.</a:t>
                      </a:r>
                      <a:endParaRPr lang="en-IN" altLang="en-US" sz="1000"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IN" altLang="en-US" sz="1000" dirty="0">
                        <a:solidFill>
                          <a:schemeClr val="accent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tLang="en-US" sz="1000" dirty="0">
                          <a:solidFill>
                            <a:schemeClr val="accent1"/>
                          </a:solidFill>
                          <a:latin typeface="Times New Roman" panose="02020603050405020304" pitchFamily="18" charset="0"/>
                          <a:cs typeface="Times New Roman" panose="02020603050405020304" pitchFamily="18" charset="0"/>
                        </a:rPr>
                        <a:t>It uses only svm there  might be other algorithms which give better accuracy</a:t>
                      </a:r>
                      <a:endParaRPr lang="en-IN" altLang="en-US" sz="1000" dirty="0">
                        <a:solidFill>
                          <a:schemeClr val="accent1"/>
                        </a:solidFill>
                        <a:latin typeface="Times New Roman" panose="02020603050405020304" pitchFamily="18" charset="0"/>
                        <a:cs typeface="Times New Roman" panose="02020603050405020304" pitchFamily="18" charset="0"/>
                      </a:endParaRPr>
                    </a:p>
                  </a:txBody>
                  <a:tcPr marL="91425" marR="91425" marT="91425" marB="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b="1">
                <a:solidFill>
                  <a:schemeClr val="accent1"/>
                </a:solidFill>
              </a:rPr>
              <a:t>SYSTEM REQUIREMENTS</a:t>
            </a:r>
            <a:endParaRPr lang="en-IN" altLang="en-US" b="1">
              <a:solidFill>
                <a:schemeClr val="accent1"/>
              </a:solidFill>
            </a:endParaRPr>
          </a:p>
        </p:txBody>
      </p:sp>
      <p:sp>
        <p:nvSpPr>
          <p:cNvPr id="3" name="Text Placeholder 2"/>
          <p:cNvSpPr>
            <a:spLocks noGrp="1"/>
          </p:cNvSpPr>
          <p:nvPr>
            <p:ph type="body" idx="1"/>
          </p:nvPr>
        </p:nvSpPr>
        <p:spPr/>
        <p:txBody>
          <a:bodyPr/>
          <a:p>
            <a:pPr marL="146050" indent="0">
              <a:buNone/>
            </a:pPr>
            <a:r>
              <a:rPr lang="en-IN" altLang="en-US">
                <a:solidFill>
                  <a:schemeClr val="accent1"/>
                </a:solidFill>
              </a:rPr>
              <a:t>SOFTWARE REQUIREMENTS</a:t>
            </a:r>
            <a:endParaRPr lang="en-IN" altLang="en-US">
              <a:solidFill>
                <a:schemeClr val="accent1"/>
              </a:solidFill>
            </a:endParaRPr>
          </a:p>
          <a:p>
            <a:pPr marL="146050" indent="0">
              <a:buNone/>
            </a:pPr>
            <a:endParaRPr lang="en-IN" altLang="en-US">
              <a:solidFill>
                <a:schemeClr val="accent1"/>
              </a:solidFill>
            </a:endParaRPr>
          </a:p>
          <a:p>
            <a:pPr>
              <a:lnSpc>
                <a:spcPct val="150000"/>
              </a:lnSpc>
              <a:buClr>
                <a:srgbClr val="0145AC"/>
              </a:buClr>
              <a:buSzPct val="80000"/>
            </a:pPr>
            <a:r>
              <a:rPr lang="en-IN" altLang="en-US">
                <a:solidFill>
                  <a:schemeClr val="accent1"/>
                </a:solidFill>
              </a:rPr>
              <a:t>Ubuntu 16.04.1 LTS</a:t>
            </a:r>
            <a:endParaRPr lang="en-IN" altLang="en-US">
              <a:solidFill>
                <a:schemeClr val="accent1"/>
              </a:solidFill>
            </a:endParaRPr>
          </a:p>
          <a:p>
            <a:pPr>
              <a:lnSpc>
                <a:spcPct val="150000"/>
              </a:lnSpc>
              <a:buClr>
                <a:srgbClr val="0145AC"/>
              </a:buClr>
              <a:buSzPct val="80000"/>
            </a:pPr>
            <a:r>
              <a:rPr lang="en-IN" altLang="en-US">
                <a:solidFill>
                  <a:schemeClr val="accent1"/>
                </a:solidFill>
              </a:rPr>
              <a:t>Apache Zookeeper</a:t>
            </a:r>
            <a:endParaRPr lang="en-IN" altLang="en-US">
              <a:solidFill>
                <a:schemeClr val="accent1"/>
              </a:solidFill>
            </a:endParaRPr>
          </a:p>
          <a:p>
            <a:pPr>
              <a:lnSpc>
                <a:spcPct val="150000"/>
              </a:lnSpc>
              <a:buClr>
                <a:srgbClr val="0145AC"/>
              </a:buClr>
              <a:buSzPct val="80000"/>
            </a:pPr>
            <a:r>
              <a:rPr lang="en-IN" altLang="en-US">
                <a:solidFill>
                  <a:schemeClr val="accent1"/>
                </a:solidFill>
              </a:rPr>
              <a:t>Kafka</a:t>
            </a:r>
            <a:endParaRPr lang="en-IN" altLang="en-US">
              <a:solidFill>
                <a:schemeClr val="accent1"/>
              </a:solidFill>
            </a:endParaRPr>
          </a:p>
          <a:p>
            <a:pPr>
              <a:lnSpc>
                <a:spcPct val="150000"/>
              </a:lnSpc>
              <a:buClr>
                <a:srgbClr val="0145AC"/>
              </a:buClr>
              <a:buSzPct val="80000"/>
            </a:pPr>
            <a:r>
              <a:rPr lang="en-IN" altLang="en-US">
                <a:solidFill>
                  <a:schemeClr val="accent1"/>
                </a:solidFill>
              </a:rPr>
              <a:t>Spark</a:t>
            </a:r>
            <a:endParaRPr lang="en-IN" altLang="en-US">
              <a:solidFill>
                <a:schemeClr val="accent1"/>
              </a:solidFill>
            </a:endParaRPr>
          </a:p>
          <a:p>
            <a:pPr>
              <a:lnSpc>
                <a:spcPct val="150000"/>
              </a:lnSpc>
              <a:buClr>
                <a:srgbClr val="0145AC"/>
              </a:buClr>
              <a:buSzPct val="80000"/>
            </a:pPr>
            <a:r>
              <a:rPr lang="en-IN" altLang="en-US">
                <a:solidFill>
                  <a:schemeClr val="accent1"/>
                </a:solidFill>
              </a:rPr>
              <a:t>Hadoop</a:t>
            </a:r>
            <a:endParaRPr lang="en-IN" altLang="en-US">
              <a:solidFill>
                <a:schemeClr val="accent1"/>
              </a:solidFill>
            </a:endParaRPr>
          </a:p>
          <a:p>
            <a:pPr marL="146050" indent="0">
              <a:buClr>
                <a:srgbClr val="0145AC"/>
              </a:buClr>
              <a:buSzPct val="80000"/>
              <a:buNone/>
            </a:pPr>
            <a:endParaRPr lang="en-IN" altLang="en-US">
              <a:solidFill>
                <a:schemeClr val="accent1"/>
              </a:solidFill>
            </a:endParaRPr>
          </a:p>
          <a:p>
            <a:pPr>
              <a:buNone/>
            </a:pPr>
            <a:endParaRPr lang="en-IN" altLang="en-US">
              <a:solidFill>
                <a:schemeClr val="accent1"/>
              </a:solidFill>
            </a:endParaRPr>
          </a:p>
        </p:txBody>
      </p:sp>
      <p:sp>
        <p:nvSpPr>
          <p:cNvPr id="4" name="Text Placeholder 3"/>
          <p:cNvSpPr>
            <a:spLocks noGrp="1"/>
          </p:cNvSpPr>
          <p:nvPr>
            <p:ph type="body" idx="2"/>
          </p:nvPr>
        </p:nvSpPr>
        <p:spPr/>
        <p:txBody>
          <a:bodyPr/>
          <a:p>
            <a:pPr>
              <a:buNone/>
            </a:pPr>
            <a:r>
              <a:rPr lang="en-IN" altLang="en-US">
                <a:solidFill>
                  <a:schemeClr val="accent1"/>
                </a:solidFill>
                <a:sym typeface="+mn-ea"/>
              </a:rPr>
              <a:t>HARDWARE REQUIREMENTS</a:t>
            </a:r>
            <a:endParaRPr lang="en-IN" altLang="en-US">
              <a:solidFill>
                <a:schemeClr val="accent1"/>
              </a:solidFill>
              <a:sym typeface="+mn-ea"/>
            </a:endParaRPr>
          </a:p>
          <a:p>
            <a:pPr>
              <a:buNone/>
            </a:pPr>
            <a:endParaRPr lang="en-IN" altLang="en-US">
              <a:solidFill>
                <a:schemeClr val="accent1"/>
              </a:solidFill>
            </a:endParaRPr>
          </a:p>
          <a:p>
            <a:pPr>
              <a:lnSpc>
                <a:spcPct val="150000"/>
              </a:lnSpc>
              <a:buClr>
                <a:srgbClr val="0145AC"/>
              </a:buClr>
              <a:buSzPct val="80000"/>
            </a:pPr>
            <a:r>
              <a:rPr lang="en-IN" altLang="en-US">
                <a:solidFill>
                  <a:schemeClr val="accent1"/>
                </a:solidFill>
                <a:sym typeface="+mn-ea"/>
              </a:rPr>
              <a:t>Processor: i5 and above</a:t>
            </a:r>
            <a:endParaRPr lang="en-IN" altLang="en-US">
              <a:solidFill>
                <a:schemeClr val="accent1"/>
              </a:solidFill>
            </a:endParaRPr>
          </a:p>
          <a:p>
            <a:pPr>
              <a:lnSpc>
                <a:spcPct val="150000"/>
              </a:lnSpc>
              <a:buClr>
                <a:srgbClr val="0145AC"/>
              </a:buClr>
              <a:buSzPct val="80000"/>
            </a:pPr>
            <a:r>
              <a:rPr lang="en-IN" altLang="en-US">
                <a:solidFill>
                  <a:schemeClr val="accent1"/>
                </a:solidFill>
                <a:sym typeface="+mn-ea"/>
              </a:rPr>
              <a:t>RAM: 8 GB and above</a:t>
            </a:r>
            <a:endParaRPr lang="en-IN" altLang="en-US">
              <a:solidFill>
                <a:schemeClr val="accent1"/>
              </a:solidFill>
            </a:endParaRPr>
          </a:p>
          <a:p>
            <a:pPr>
              <a:lnSpc>
                <a:spcPct val="150000"/>
              </a:lnSpc>
              <a:buClr>
                <a:srgbClr val="0145AC"/>
              </a:buClr>
              <a:buSzPct val="80000"/>
            </a:pPr>
            <a:r>
              <a:rPr lang="en-IN" altLang="en-US">
                <a:solidFill>
                  <a:schemeClr val="accent1"/>
                </a:solidFill>
                <a:sym typeface="+mn-ea"/>
              </a:rPr>
              <a:t>Hard disk:120 GB</a:t>
            </a:r>
            <a:endParaRPr lang="en-IN" altLang="en-US">
              <a:solidFill>
                <a:schemeClr val="accent1"/>
              </a:solidFill>
            </a:endParaRPr>
          </a:p>
          <a:p>
            <a:pPr marL="14605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b="1">
                <a:solidFill>
                  <a:schemeClr val="accent1"/>
                </a:solidFill>
              </a:rPr>
              <a:t>System Design</a:t>
            </a:r>
            <a:endParaRPr lang="en-IN" altLang="en-GB" b="1">
              <a:solidFill>
                <a:schemeClr val="accent1"/>
              </a:solidFill>
            </a:endParaRPr>
          </a:p>
        </p:txBody>
      </p:sp>
      <p:sp>
        <p:nvSpPr>
          <p:cNvPr id="182" name="Google Shape;182;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32" name="Picture 32" descr="WhatsApp Image 2022-05-13 at 11.41.09 PM"/>
          <p:cNvPicPr>
            <a:picLocks noChangeAspect="1"/>
          </p:cNvPicPr>
          <p:nvPr/>
        </p:nvPicPr>
        <p:blipFill>
          <a:blip r:embed="rId1"/>
          <a:stretch>
            <a:fillRect/>
          </a:stretch>
        </p:blipFill>
        <p:spPr>
          <a:xfrm>
            <a:off x="977900" y="1308100"/>
            <a:ext cx="7678420" cy="32524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429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IN" altLang="en-GB" sz="2200" b="1">
                <a:solidFill>
                  <a:schemeClr val="accent1"/>
                </a:solidFill>
              </a:rPr>
              <a:t>METHODOLOGY</a:t>
            </a:r>
            <a:endParaRPr lang="en-IN" altLang="en-GB" sz="2200" b="1">
              <a:solidFill>
                <a:schemeClr val="accent1"/>
              </a:solidFill>
            </a:endParaRPr>
          </a:p>
        </p:txBody>
      </p:sp>
      <p:sp>
        <p:nvSpPr>
          <p:cNvPr id="153" name="Google Shape;153;p16"/>
          <p:cNvSpPr txBox="1"/>
          <p:nvPr>
            <p:ph type="body" idx="1"/>
          </p:nvPr>
        </p:nvSpPr>
        <p:spPr>
          <a:xfrm>
            <a:off x="1039495" y="851535"/>
            <a:ext cx="7554595" cy="3152775"/>
          </a:xfrm>
          <a:prstGeom prst="rect">
            <a:avLst/>
          </a:prstGeom>
        </p:spPr>
        <p:txBody>
          <a:bodyPr spcFirstLastPara="1" wrap="square" lIns="91425" tIns="91425" rIns="91425" bIns="91425" anchor="t" anchorCtr="0">
            <a:normAutofit fontScale="25000"/>
          </a:bodyPr>
          <a:lstStyle/>
          <a:p>
            <a:pPr marL="0" lvl="0" indent="0" algn="just" rtl="0">
              <a:spcBef>
                <a:spcPts val="1200"/>
              </a:spcBef>
              <a:spcAft>
                <a:spcPts val="1200"/>
              </a:spcAft>
              <a:buNone/>
            </a:pPr>
            <a:r>
              <a:rPr lang="en-IN" sz="6400" b="1">
                <a:solidFill>
                  <a:schemeClr val="accent1"/>
                </a:solidFill>
              </a:rPr>
              <a:t>Proposed System</a:t>
            </a:r>
            <a:endParaRPr sz="6400" b="1">
              <a:solidFill>
                <a:schemeClr val="accent1"/>
              </a:solidFill>
            </a:endParaRPr>
          </a:p>
          <a:p>
            <a:pPr marL="0" lvl="0" indent="0" algn="just" rtl="0">
              <a:lnSpc>
                <a:spcPct val="150000"/>
              </a:lnSpc>
              <a:spcBef>
                <a:spcPts val="1200"/>
              </a:spcBef>
              <a:spcAft>
                <a:spcPts val="1200"/>
              </a:spcAft>
              <a:buNone/>
            </a:pPr>
            <a:r>
              <a:rPr sz="5600">
                <a:solidFill>
                  <a:schemeClr val="accent1"/>
                </a:solidFill>
                <a:latin typeface="Times New Roman" panose="02020603050405020304" pitchFamily="18" charset="0"/>
                <a:cs typeface="Times New Roman" panose="02020603050405020304" pitchFamily="18" charset="0"/>
              </a:rPr>
              <a:t>The initial step in the framework is collecting data from UCI repository. The second step is pre-processing where the null values is removed from the data-set and need to convert some category values to fake values in the form of  "0" and "1". The third step is training the machine learning models like Random Forest, logistic regression, decision tree, linear support vector machine, gradient boost. The fourth step is creating a </a:t>
            </a:r>
            <a:r>
              <a:rPr lang="en-IN" sz="5600">
                <a:solidFill>
                  <a:schemeClr val="accent1"/>
                </a:solidFill>
                <a:latin typeface="Times New Roman" panose="02020603050405020304" pitchFamily="18" charset="0"/>
                <a:cs typeface="Times New Roman" panose="02020603050405020304" pitchFamily="18" charset="0"/>
              </a:rPr>
              <a:t>UI</a:t>
            </a:r>
            <a:r>
              <a:rPr sz="5600">
                <a:solidFill>
                  <a:schemeClr val="accent1"/>
                </a:solidFill>
                <a:latin typeface="Times New Roman" panose="02020603050405020304" pitchFamily="18" charset="0"/>
                <a:cs typeface="Times New Roman" panose="02020603050405020304" pitchFamily="18" charset="0"/>
              </a:rPr>
              <a:t> where user can enter the attributes of the heart disease and creating a kafka topic  to store the user data in the</a:t>
            </a:r>
            <a:r>
              <a:rPr lang="en-IN" sz="5600">
                <a:solidFill>
                  <a:schemeClr val="accent1"/>
                </a:solidFill>
                <a:latin typeface="Times New Roman" panose="02020603050405020304" pitchFamily="18" charset="0"/>
                <a:cs typeface="Times New Roman" panose="02020603050405020304" pitchFamily="18" charset="0"/>
              </a:rPr>
              <a:t> </a:t>
            </a:r>
            <a:r>
              <a:rPr sz="5600">
                <a:solidFill>
                  <a:schemeClr val="accent1"/>
                </a:solidFill>
                <a:latin typeface="Times New Roman" panose="02020603050405020304" pitchFamily="18" charset="0"/>
                <a:cs typeface="Times New Roman" panose="02020603050405020304" pitchFamily="18" charset="0"/>
              </a:rPr>
              <a:t>message system. The data is streamed by spark by using topic name and it  is tested against the stored data using the trained model. Then the predicted result is streamed back and displayed to the user.</a:t>
            </a:r>
            <a:r>
              <a:rPr lang="en-IN" sz="5600">
                <a:solidFill>
                  <a:schemeClr val="accent1"/>
                </a:solidFill>
                <a:latin typeface="Times New Roman" panose="02020603050405020304" pitchFamily="18" charset="0"/>
                <a:cs typeface="Times New Roman" panose="02020603050405020304" pitchFamily="18" charset="0"/>
              </a:rPr>
              <a:t> </a:t>
            </a:r>
            <a:r>
              <a:rPr sz="5600">
                <a:solidFill>
                  <a:schemeClr val="accent1"/>
                </a:solidFill>
                <a:latin typeface="Times New Roman" panose="02020603050405020304" pitchFamily="18" charset="0"/>
                <a:cs typeface="Times New Roman" panose="02020603050405020304" pitchFamily="18" charset="0"/>
              </a:rPr>
              <a:t>Since Kafka combines messaging, storage and stream processing to allow storage and analysis of both historical and real-time data, it can help do the processing faster and more accurately.</a:t>
            </a:r>
            <a:endParaRPr sz="56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1099185" y="252095"/>
            <a:ext cx="7038975" cy="3999230"/>
          </a:xfrm>
        </p:spPr>
        <p:txBody>
          <a:bodyPr/>
          <a:p>
            <a:pPr marL="146050" indent="0">
              <a:buNone/>
            </a:pPr>
            <a:r>
              <a:rPr lang="en-IN" altLang="en-US" sz="1600" b="1">
                <a:solidFill>
                  <a:schemeClr val="accent1"/>
                </a:solidFill>
              </a:rPr>
              <a:t>Dataset</a:t>
            </a:r>
            <a:endParaRPr lang="en-IN" altLang="en-US" sz="1600" b="1">
              <a:solidFill>
                <a:schemeClr val="accent1"/>
              </a:solidFill>
            </a:endParaRPr>
          </a:p>
          <a:p>
            <a:pPr marL="146050" indent="0">
              <a:buNone/>
            </a:pPr>
            <a:endParaRPr lang="en-IN" altLang="en-US" sz="1600" b="1">
              <a:solidFill>
                <a:schemeClr val="accent1"/>
              </a:solidFill>
            </a:endParaRPr>
          </a:p>
        </p:txBody>
      </p:sp>
      <p:pic>
        <p:nvPicPr>
          <p:cNvPr id="5" name="Picture 4"/>
          <p:cNvPicPr>
            <a:picLocks noChangeAspect="1"/>
          </p:cNvPicPr>
          <p:nvPr/>
        </p:nvPicPr>
        <p:blipFill>
          <a:blip r:embed="rId1"/>
          <a:stretch>
            <a:fillRect/>
          </a:stretch>
        </p:blipFill>
        <p:spPr>
          <a:xfrm>
            <a:off x="2054860" y="1924685"/>
            <a:ext cx="5523865" cy="3218815"/>
          </a:xfrm>
          <a:prstGeom prst="rect">
            <a:avLst/>
          </a:prstGeom>
        </p:spPr>
      </p:pic>
      <p:sp>
        <p:nvSpPr>
          <p:cNvPr id="7" name="Text Box 6"/>
          <p:cNvSpPr txBox="1"/>
          <p:nvPr/>
        </p:nvSpPr>
        <p:spPr>
          <a:xfrm>
            <a:off x="1297305" y="654685"/>
            <a:ext cx="6369050" cy="1198880"/>
          </a:xfrm>
          <a:prstGeom prst="rect">
            <a:avLst/>
          </a:prstGeom>
          <a:noFill/>
        </p:spPr>
        <p:txBody>
          <a:bodyPr wrap="square" rtlCol="0">
            <a:spAutoFit/>
          </a:bodyPr>
          <a:p>
            <a:pPr>
              <a:lnSpc>
                <a:spcPct val="150000"/>
              </a:lnSpc>
            </a:pPr>
            <a:r>
              <a:rPr lang="en-IN" altLang="en-US" sz="1200">
                <a:solidFill>
                  <a:schemeClr val="accent1"/>
                </a:solidFill>
                <a:latin typeface="Times New Roman" panose="02020603050405020304" pitchFamily="18" charset="0"/>
                <a:cs typeface="Times New Roman" panose="02020603050405020304" pitchFamily="18" charset="0"/>
              </a:rPr>
              <a:t>The data-set is freely available and used in the majority of research papers is the heart disease data-set obtained from the UCI (University of California, Irvine C.A) has been used. There are 303 records in this database. This database is divided in the ratio 70-30 for training and testing purposes respectively. Each record in the database has fourteen attributes.  </a:t>
            </a:r>
            <a:endParaRPr lang="en-IN" altLang="en-US" sz="12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8389</Words>
  <Application>WPS Presentation</Application>
  <PresentationFormat>On-screen Show (16:9)</PresentationFormat>
  <Paragraphs>203</Paragraphs>
  <Slides>19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Arial</vt:lpstr>
      <vt:lpstr>Montserrat</vt:lpstr>
      <vt:lpstr>Lato</vt:lpstr>
      <vt:lpstr>Times New Roman</vt:lpstr>
      <vt:lpstr>Microsoft YaHei</vt:lpstr>
      <vt:lpstr>Arial Unicode MS</vt:lpstr>
      <vt:lpstr>Focus</vt:lpstr>
      <vt:lpstr>HEART DISEASE DETECTION USING APACHE SPARK AND KAFKA</vt:lpstr>
      <vt:lpstr>CONTENTS</vt:lpstr>
      <vt:lpstr>INTRODUCTION </vt:lpstr>
      <vt:lpstr>LITERATURE SURVEY</vt:lpstr>
      <vt:lpstr>PowerPoint 演示文稿</vt:lpstr>
      <vt:lpstr>SYSTEM REQUIREMENTS</vt:lpstr>
      <vt:lpstr>System Design</vt:lpstr>
      <vt:lpstr>METHODOLOGY</vt:lpstr>
      <vt:lpstr>PowerPoint 演示文稿</vt:lpstr>
      <vt:lpstr>PowerPoint 演示文稿</vt:lpstr>
      <vt:lpstr>ALGORITHM</vt:lpstr>
      <vt:lpstr>PowerPoint 演示文稿</vt:lpstr>
      <vt:lpstr>IMPLEMENTATION</vt:lpstr>
      <vt:lpstr>IMPLEMENTATION OF RANDOM FOREST</vt:lpstr>
      <vt:lpstr>PowerPoint 演示文稿</vt:lpstr>
      <vt:lpstr>PowerPoint 演示文稿</vt:lpstr>
      <vt:lpstr>RESULTS</vt:lpstr>
      <vt:lpstr>PowerPoint 演示文稿</vt:lpstr>
      <vt:lpstr>CONCLUSION AND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HEART DISEASE DETECTION USING BIG DATA</dc:title>
  <dc:creator/>
  <cp:lastModifiedBy>ROHAN TALAKA</cp:lastModifiedBy>
  <cp:revision>19</cp:revision>
  <dcterms:created xsi:type="dcterms:W3CDTF">2022-04-08T16:11:00Z</dcterms:created>
  <dcterms:modified xsi:type="dcterms:W3CDTF">2022-06-10T06:21:14Z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C75868183841441A9A18051E3200EA37</vt:lpwstr>
  </property>
  <property fmtid="{D5CDD505-2E9C-101B-9397-08002B2CF9AE}" pid="3" name="KSOProductBuildVer">
    <vt:lpwstr>1033-11.2.0.11156</vt:lpwstr>
  </property>
</Properties>
</file>