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2" y="509"/>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256890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28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342900" y="4436888"/>
            <a:ext cx="8458200" cy="2054223"/>
          </a:xfrm>
          <a:prstGeom prst="rect">
            <a:avLst/>
          </a:prstGeom>
          <a:noFill/>
          <a:ln>
            <a:noFill/>
          </a:ln>
        </p:spPr>
        <p:txBody>
          <a:bodyPr spcFirstLastPara="1" wrap="square" lIns="91425" tIns="45700" rIns="91425" bIns="45700" anchor="t" anchorCtr="0">
            <a:noAutofit/>
          </a:bodyPr>
          <a:lstStyle/>
          <a:p>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a:t>
            </a:r>
            <a:r>
              <a:rPr lang="en-US" sz="2400" b="1" dirty="0">
                <a:solidFill>
                  <a:srgbClr val="24292E"/>
                </a:solidFill>
                <a:latin typeface="-apple-system"/>
              </a:rPr>
              <a:t>Content-Based Research Paper 					    Recommendation and Analytics Engine</a:t>
            </a:r>
          </a:p>
          <a:p>
            <a:pPr marL="0" marR="0" lvl="0" indent="0" algn="l" rtl="0">
              <a:spcBef>
                <a:spcPts val="0"/>
              </a:spcBef>
              <a:spcAft>
                <a:spcPts val="0"/>
              </a:spcAft>
              <a:buNone/>
            </a:pP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a:t>
            </a:r>
            <a:r>
              <a:rPr lang="en-IN" sz="2000" b="1" dirty="0">
                <a:solidFill>
                  <a:srgbClr val="24292E"/>
                </a:solidFill>
                <a:latin typeface="-apple-system"/>
              </a:rPr>
              <a:t>Prithvi MK 		     (PES1201700142)</a:t>
            </a:r>
          </a:p>
          <a:p>
            <a:r>
              <a:rPr lang="en-IN" sz="2000" b="1" dirty="0">
                <a:solidFill>
                  <a:srgbClr val="24292E"/>
                </a:solidFill>
                <a:latin typeface="-apple-system"/>
              </a:rPr>
              <a:t>		    Harikrishnan V 	     (PES1201700155)</a:t>
            </a:r>
          </a:p>
          <a:p>
            <a:r>
              <a:rPr lang="en-IN" sz="2000" b="1" dirty="0">
                <a:solidFill>
                  <a:srgbClr val="24292E"/>
                </a:solidFill>
                <a:latin typeface="-apple-system"/>
              </a:rPr>
              <a:t>		    Chintapalli Vishal Ratnam  (PES1201701775)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A1E57048-4311-4A64-BA60-905443630415}"/>
              </a:ext>
            </a:extLst>
          </p:cNvPr>
          <p:cNvSpPr txBox="1"/>
          <p:nvPr/>
        </p:nvSpPr>
        <p:spPr>
          <a:xfrm>
            <a:off x="508000" y="2246489"/>
            <a:ext cx="8071556" cy="3908762"/>
          </a:xfrm>
          <a:prstGeom prst="rect">
            <a:avLst/>
          </a:prstGeom>
          <a:noFill/>
        </p:spPr>
        <p:txBody>
          <a:bodyPr wrap="square" rtlCol="0">
            <a:spAutoFit/>
          </a:bodyPr>
          <a:lstStyle/>
          <a:p>
            <a:r>
              <a:rPr lang="en-US" sz="1800" dirty="0"/>
              <a:t>As a part of our WT-2 Project we made a Content-Based Recommendation Website to retrieve the top 10 papers for any specified topic.</a:t>
            </a:r>
          </a:p>
          <a:p>
            <a:endParaRPr lang="en-US" sz="1800" dirty="0"/>
          </a:p>
          <a:p>
            <a:r>
              <a:rPr lang="en-US" sz="1800" dirty="0"/>
              <a:t>Our UI takes a "topic" as an input from the user and sends an XMLHttpRequest to the server, where the trained model produces the recommendation and returns it back to the UI along with 2 histograms. </a:t>
            </a:r>
          </a:p>
          <a:p>
            <a:endParaRPr lang="en-US" sz="1800" dirty="0"/>
          </a:p>
          <a:p>
            <a:r>
              <a:rPr lang="en-US" sz="1800" dirty="0"/>
              <a:t>The first histogram shows the "Paper published related to the topic per year" and the second histogram shows the "Top author and number of papers".</a:t>
            </a:r>
          </a:p>
          <a:p>
            <a:br>
              <a:rPr lang="en-US" sz="1800" dirty="0"/>
            </a:br>
            <a:r>
              <a:rPr lang="en-US" sz="1800" dirty="0"/>
              <a:t>We use submission throttling to fetch the results after the user types any character. The request goes to the server which uses RESTful API through Flask to get the results and returns it back to the Browser(Client).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020D62A6-74DA-44D1-A1AB-FD1F18B2B76A}"/>
              </a:ext>
            </a:extLst>
          </p:cNvPr>
          <p:cNvSpPr txBox="1"/>
          <p:nvPr/>
        </p:nvSpPr>
        <p:spPr>
          <a:xfrm>
            <a:off x="440267" y="2144889"/>
            <a:ext cx="8139289" cy="4149018"/>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D4BF9F8-D07B-4FA0-B90C-3DCD4780B0A9}"/>
              </a:ext>
            </a:extLst>
          </p:cNvPr>
          <p:cNvSpPr txBox="1"/>
          <p:nvPr/>
        </p:nvSpPr>
        <p:spPr>
          <a:xfrm>
            <a:off x="440267" y="2144889"/>
            <a:ext cx="8116711" cy="3693319"/>
          </a:xfrm>
          <a:prstGeom prst="rect">
            <a:avLst/>
          </a:prstGeom>
          <a:noFill/>
        </p:spPr>
        <p:txBody>
          <a:bodyPr wrap="square" rtlCol="0">
            <a:spAutoFit/>
          </a:bodyPr>
          <a:lstStyle/>
          <a:p>
            <a:r>
              <a:rPr lang="en-US" sz="1800" dirty="0"/>
              <a:t>For </a:t>
            </a:r>
            <a:r>
              <a:rPr lang="en-US" sz="1800" b="1" dirty="0"/>
              <a:t>Front-End</a:t>
            </a:r>
            <a:r>
              <a:rPr lang="en-US" sz="1800" dirty="0"/>
              <a:t>, we are using </a:t>
            </a:r>
            <a:r>
              <a:rPr lang="en-US" sz="1800" b="1" dirty="0"/>
              <a:t>Vue JS Framework</a:t>
            </a:r>
            <a:r>
              <a:rPr lang="en-US" sz="1800" dirty="0"/>
              <a:t> which is an open-source Model–view–viewmodel JavaScript framework for building user interfaces and single-page applications.</a:t>
            </a:r>
          </a:p>
          <a:p>
            <a:br>
              <a:rPr lang="en-US" sz="1800" dirty="0"/>
            </a:br>
            <a:r>
              <a:rPr lang="en-US" sz="1800" dirty="0"/>
              <a:t>For </a:t>
            </a:r>
            <a:r>
              <a:rPr lang="en-US" sz="1800" b="1" dirty="0"/>
              <a:t>Back-End</a:t>
            </a:r>
            <a:r>
              <a:rPr lang="en-US" sz="1800" dirty="0"/>
              <a:t>, we are using </a:t>
            </a:r>
            <a:r>
              <a:rPr lang="en-US" sz="1800" b="1" dirty="0"/>
              <a:t>Flask Framework</a:t>
            </a:r>
            <a:r>
              <a:rPr lang="en-US" sz="1800" dirty="0"/>
              <a:t> which is a micro web framework written in Python. It is classified as a microframework because it does not require particular tools or libraries. It has no database abstraction layer, form validation, or any other components where pre-existing third-party libraries provide common functions.</a:t>
            </a:r>
          </a:p>
          <a:p>
            <a:endParaRPr lang="en-US" sz="1800" dirty="0"/>
          </a:p>
          <a:p>
            <a:r>
              <a:rPr lang="en-US" sz="1800" dirty="0"/>
              <a:t>We have also used Bootstrap and </a:t>
            </a:r>
            <a:r>
              <a:rPr lang="en-US" sz="1800" dirty="0" err="1"/>
              <a:t>Bulma</a:t>
            </a:r>
            <a:r>
              <a:rPr lang="en-US" sz="1800" dirty="0"/>
              <a:t> CSS to make the website look more cleaner and better.</a:t>
            </a:r>
          </a:p>
          <a:p>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2A4C4D27-4DAD-4B72-8012-4B172110A047}"/>
              </a:ext>
            </a:extLst>
          </p:cNvPr>
          <p:cNvSpPr txBox="1"/>
          <p:nvPr/>
        </p:nvSpPr>
        <p:spPr>
          <a:xfrm>
            <a:off x="688622" y="2212622"/>
            <a:ext cx="7620000" cy="2862322"/>
          </a:xfrm>
          <a:prstGeom prst="rect">
            <a:avLst/>
          </a:prstGeom>
          <a:noFill/>
        </p:spPr>
        <p:txBody>
          <a:bodyPr wrap="square" rtlCol="0">
            <a:spAutoFit/>
          </a:bodyPr>
          <a:lstStyle/>
          <a:p>
            <a:r>
              <a:rPr lang="en-IN" sz="1800" dirty="0"/>
              <a:t>The techniques implemented are:</a:t>
            </a:r>
          </a:p>
          <a:p>
            <a:pPr marL="342900" indent="-342900">
              <a:buFont typeface="+mj-lt"/>
              <a:buAutoNum type="arabicPeriod"/>
            </a:pPr>
            <a:r>
              <a:rPr lang="en-IN" sz="1800" dirty="0"/>
              <a:t>AJAX Pattern: (Submission Throttling)</a:t>
            </a:r>
          </a:p>
          <a:p>
            <a:r>
              <a:rPr lang="en-IN" sz="1800" dirty="0"/>
              <a:t>	We used submission throttling to fetch the top 10 recommended </a:t>
            </a:r>
          </a:p>
          <a:p>
            <a:r>
              <a:rPr lang="en-IN" sz="1800" dirty="0"/>
              <a:t>	papers from the server after the user types in any character.</a:t>
            </a:r>
          </a:p>
          <a:p>
            <a:endParaRPr lang="en-IN" sz="1800" dirty="0"/>
          </a:p>
          <a:p>
            <a:r>
              <a:rPr lang="en-IN" sz="1800" dirty="0"/>
              <a:t>2. RESTful API: </a:t>
            </a:r>
          </a:p>
          <a:p>
            <a:r>
              <a:rPr lang="en-IN" sz="1800" dirty="0"/>
              <a:t>	Using Flask, we used the RESTful concepts to run the 	recommendation model and retrieve the results that are then 	sent back to the browser.</a:t>
            </a:r>
          </a:p>
          <a:p>
            <a:r>
              <a:rPr lang="en-IN" sz="18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3EEB5696-E12B-440B-890E-289972E0D5CF}"/>
              </a:ext>
            </a:extLst>
          </p:cNvPr>
          <p:cNvSpPr txBox="1"/>
          <p:nvPr/>
        </p:nvSpPr>
        <p:spPr>
          <a:xfrm>
            <a:off x="762000" y="2507986"/>
            <a:ext cx="7620000" cy="2862322"/>
          </a:xfrm>
          <a:prstGeom prst="rect">
            <a:avLst/>
          </a:prstGeom>
          <a:noFill/>
        </p:spPr>
        <p:txBody>
          <a:bodyPr wrap="square" rtlCol="0">
            <a:spAutoFit/>
          </a:bodyPr>
          <a:lstStyle/>
          <a:p>
            <a:r>
              <a:rPr lang="en-US" sz="1800" dirty="0"/>
              <a:t>For </a:t>
            </a:r>
            <a:r>
              <a:rPr lang="en-US" sz="1800" b="1" dirty="0"/>
              <a:t>Intelligent Component</a:t>
            </a:r>
            <a:r>
              <a:rPr lang="en-US" sz="1800" dirty="0"/>
              <a:t>, we are using a </a:t>
            </a:r>
            <a:r>
              <a:rPr lang="en-US" sz="1800" b="1" dirty="0"/>
              <a:t>Content-Based Recommender model</a:t>
            </a:r>
            <a:r>
              <a:rPr lang="en-US" sz="1800" dirty="0"/>
              <a:t> trained on ARXIV dataset to provide the recommendation of the top 10 results along with 2 histograms for year and author statistics generated using matplot library in Python.</a:t>
            </a:r>
          </a:p>
          <a:p>
            <a:endParaRPr lang="en-US" sz="1800" dirty="0"/>
          </a:p>
          <a:p>
            <a:r>
              <a:rPr lang="en-US" sz="1800" dirty="0"/>
              <a:t>So every time there is an XHR request sent from the browser, the flask app receives the request and performs the appropriate action using the RESTful concept, runs the Recommendation Model to produce the recommendations by using the pre-calculated vector for content based recommendation, and sends it back to browser.</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474</Words>
  <Application>Microsoft Office PowerPoint</Application>
  <PresentationFormat>On-screen Show (4:3)</PresentationFormat>
  <Paragraphs>36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Srinivasan, Nishant</cp:lastModifiedBy>
  <cp:revision>45</cp:revision>
  <dcterms:created xsi:type="dcterms:W3CDTF">2020-04-04T14:48:00Z</dcterms:created>
  <dcterms:modified xsi:type="dcterms:W3CDTF">2020-04-14T10:48:21Z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