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9.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0.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3.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36.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7.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38.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9.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0.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44"/>
  </p:notesMasterIdLst>
  <p:handoutMasterIdLst>
    <p:handoutMasterId r:id="rId45"/>
  </p:handoutMasterIdLst>
  <p:sldIdLst>
    <p:sldId id="256" r:id="rId2"/>
    <p:sldId id="336" r:id="rId3"/>
    <p:sldId id="314" r:id="rId4"/>
    <p:sldId id="311" r:id="rId5"/>
    <p:sldId id="312" r:id="rId6"/>
    <p:sldId id="313" r:id="rId7"/>
    <p:sldId id="337" r:id="rId8"/>
    <p:sldId id="261" r:id="rId9"/>
    <p:sldId id="331" r:id="rId10"/>
    <p:sldId id="274" r:id="rId11"/>
    <p:sldId id="275" r:id="rId12"/>
    <p:sldId id="277" r:id="rId13"/>
    <p:sldId id="278" r:id="rId14"/>
    <p:sldId id="317" r:id="rId15"/>
    <p:sldId id="315" r:id="rId16"/>
    <p:sldId id="316" r:id="rId17"/>
    <p:sldId id="332" r:id="rId18"/>
    <p:sldId id="339" r:id="rId19"/>
    <p:sldId id="338" r:id="rId20"/>
    <p:sldId id="318" r:id="rId21"/>
    <p:sldId id="319" r:id="rId22"/>
    <p:sldId id="320" r:id="rId23"/>
    <p:sldId id="321" r:id="rId24"/>
    <p:sldId id="322" r:id="rId25"/>
    <p:sldId id="323" r:id="rId26"/>
    <p:sldId id="324" r:id="rId27"/>
    <p:sldId id="325" r:id="rId28"/>
    <p:sldId id="326" r:id="rId29"/>
    <p:sldId id="327" r:id="rId30"/>
    <p:sldId id="335" r:id="rId31"/>
    <p:sldId id="329" r:id="rId32"/>
    <p:sldId id="330" r:id="rId33"/>
    <p:sldId id="279" r:id="rId34"/>
    <p:sldId id="286" r:id="rId35"/>
    <p:sldId id="287" r:id="rId36"/>
    <p:sldId id="310" r:id="rId37"/>
    <p:sldId id="302" r:id="rId38"/>
    <p:sldId id="303" r:id="rId39"/>
    <p:sldId id="334" r:id="rId40"/>
    <p:sldId id="297" r:id="rId41"/>
    <p:sldId id="298" r:id="rId42"/>
    <p:sldId id="266" r:id="rId43"/>
  </p:sldIdLst>
  <p:sldSz cx="9144000" cy="6858000" type="screen4x3"/>
  <p:notesSz cx="6858000" cy="9077325"/>
  <p:custDataLst>
    <p:tags r:id="rId4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25" autoAdjust="0"/>
  </p:normalViewPr>
  <p:slideViewPr>
    <p:cSldViewPr>
      <p:cViewPr varScale="1">
        <p:scale>
          <a:sx n="79" d="100"/>
          <a:sy n="79" d="100"/>
        </p:scale>
        <p:origin x="1206" y="60"/>
      </p:cViewPr>
      <p:guideLst>
        <p:guide orient="horz" pos="2160"/>
        <p:guide pos="2880"/>
      </p:guideLst>
    </p:cSldViewPr>
  </p:slideViewPr>
  <p:outlineViewPr>
    <p:cViewPr>
      <p:scale>
        <a:sx n="33" d="100"/>
        <a:sy n="33" d="100"/>
      </p:scale>
      <p:origin x="0" y="14741"/>
    </p:cViewPr>
  </p:outlineViewPr>
  <p:notesTextViewPr>
    <p:cViewPr>
      <p:scale>
        <a:sx n="100" d="100"/>
        <a:sy n="100" d="100"/>
      </p:scale>
      <p:origin x="0" y="0"/>
    </p:cViewPr>
  </p:notesTextViewPr>
  <p:notesViewPr>
    <p:cSldViewPr>
      <p:cViewPr varScale="1">
        <p:scale>
          <a:sx n="40" d="100"/>
          <a:sy n="40" d="100"/>
        </p:scale>
        <p:origin x="-1488" y="-90"/>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1026"/>
          <p:cNvSpPr>
            <a:spLocks noGrp="1" noChangeArrowheads="1"/>
          </p:cNvSpPr>
          <p:nvPr>
            <p:ph type="hdr" sz="quarter"/>
          </p:nvPr>
        </p:nvSpPr>
        <p:spPr bwMode="auto">
          <a:xfrm>
            <a:off x="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66563" name="Rectangle 1027"/>
          <p:cNvSpPr>
            <a:spLocks noGrp="1" noChangeArrowheads="1"/>
          </p:cNvSpPr>
          <p:nvPr>
            <p:ph type="dt" sz="quarter" idx="1"/>
          </p:nvPr>
        </p:nvSpPr>
        <p:spPr bwMode="auto">
          <a:xfrm>
            <a:off x="388620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66564" name="Rectangle 1028"/>
          <p:cNvSpPr>
            <a:spLocks noGrp="1" noChangeArrowheads="1"/>
          </p:cNvSpPr>
          <p:nvPr>
            <p:ph type="ftr" sz="quarter" idx="2"/>
          </p:nvPr>
        </p:nvSpPr>
        <p:spPr bwMode="auto">
          <a:xfrm>
            <a:off x="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66565" name="Rectangle 1029"/>
          <p:cNvSpPr>
            <a:spLocks noGrp="1" noChangeArrowheads="1"/>
          </p:cNvSpPr>
          <p:nvPr>
            <p:ph type="sldNum" sz="quarter" idx="3"/>
          </p:nvPr>
        </p:nvSpPr>
        <p:spPr bwMode="auto">
          <a:xfrm>
            <a:off x="388620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6BA84F0-FEFF-4109-974F-C2B05C896945}" type="slidenum">
              <a:rPr lang="en-US"/>
              <a:pPr>
                <a:defRPr/>
              </a:pPr>
              <a:t>‹#›</a:t>
            </a:fld>
            <a:endParaRPr lang="en-US" dirty="0"/>
          </a:p>
        </p:txBody>
      </p:sp>
    </p:spTree>
    <p:extLst>
      <p:ext uri="{BB962C8B-B14F-4D97-AF65-F5344CB8AC3E}">
        <p14:creationId xmlns:p14="http://schemas.microsoft.com/office/powerpoint/2010/main" val="2324432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674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355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618331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379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69137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481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dot operator  - access to attributes/methods of an object/class</a:t>
            </a:r>
          </a:p>
        </p:txBody>
      </p:sp>
    </p:spTree>
    <p:extLst>
      <p:ext uri="{BB962C8B-B14F-4D97-AF65-F5344CB8AC3E}">
        <p14:creationId xmlns:p14="http://schemas.microsoft.com/office/powerpoint/2010/main" val="2158304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584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664406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Some languages do</a:t>
            </a:r>
            <a:r>
              <a:rPr lang="en-US" baseline="0" dirty="0" smtClean="0"/>
              <a:t> consider constructors to be methods.  In that case though, the message is not being sent to an object of the class, but to a meta-object for the class itself.  It is hard to send a message to an object that doesn’t yet exist.</a:t>
            </a:r>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14</a:t>
            </a:fld>
            <a:endParaRPr lang="en-US"/>
          </a:p>
        </p:txBody>
      </p:sp>
    </p:spTree>
    <p:extLst>
      <p:ext uri="{BB962C8B-B14F-4D97-AF65-F5344CB8AC3E}">
        <p14:creationId xmlns:p14="http://schemas.microsoft.com/office/powerpoint/2010/main" val="2741645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dirty="0"/>
          </a:p>
        </p:txBody>
      </p:sp>
    </p:spTree>
    <p:extLst>
      <p:ext uri="{BB962C8B-B14F-4D97-AF65-F5344CB8AC3E}">
        <p14:creationId xmlns:p14="http://schemas.microsoft.com/office/powerpoint/2010/main" val="2337756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r>
              <a:rPr lang="en-US" dirty="0" smtClean="0"/>
              <a:t>It is considered good practice</a:t>
            </a:r>
            <a:r>
              <a:rPr lang="en-US" baseline="0" dirty="0" smtClean="0"/>
              <a:t> to make the attributes private, because this allows you to change the implementation of a class independently of the rest of the program.  As long as the public methods behave the same, the client objects will not notice the change in implementation. We have decoupled the implementation of the objects.</a:t>
            </a:r>
            <a:endParaRPr lang="en-US" dirty="0"/>
          </a:p>
        </p:txBody>
      </p:sp>
    </p:spTree>
    <p:extLst>
      <p:ext uri="{BB962C8B-B14F-4D97-AF65-F5344CB8AC3E}">
        <p14:creationId xmlns:p14="http://schemas.microsoft.com/office/powerpoint/2010/main" val="684199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Invariants,</a:t>
            </a:r>
            <a:r>
              <a:rPr lang="en-US" baseline="0" dirty="0" smtClean="0"/>
              <a:t> Pre/Post conditions are both examples of kinds of contracts that are used.</a:t>
            </a:r>
            <a:endParaRPr lang="en-US" dirty="0" smtClean="0"/>
          </a:p>
        </p:txBody>
      </p:sp>
    </p:spTree>
    <p:extLst>
      <p:ext uri="{BB962C8B-B14F-4D97-AF65-F5344CB8AC3E}">
        <p14:creationId xmlns:p14="http://schemas.microsoft.com/office/powerpoint/2010/main" val="3374676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765611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61230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20</a:t>
            </a:fld>
            <a:endParaRPr lang="en-US"/>
          </a:p>
        </p:txBody>
      </p:sp>
    </p:spTree>
    <p:extLst>
      <p:ext uri="{BB962C8B-B14F-4D97-AF65-F5344CB8AC3E}">
        <p14:creationId xmlns:p14="http://schemas.microsoft.com/office/powerpoint/2010/main" val="267679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457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604889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21</a:t>
            </a:fld>
            <a:endParaRPr lang="en-US"/>
          </a:p>
        </p:txBody>
      </p:sp>
    </p:spTree>
    <p:extLst>
      <p:ext uri="{BB962C8B-B14F-4D97-AF65-F5344CB8AC3E}">
        <p14:creationId xmlns:p14="http://schemas.microsoft.com/office/powerpoint/2010/main" val="218310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22</a:t>
            </a:fld>
            <a:endParaRPr lang="en-US"/>
          </a:p>
        </p:txBody>
      </p:sp>
    </p:spTree>
    <p:extLst>
      <p:ext uri="{BB962C8B-B14F-4D97-AF65-F5344CB8AC3E}">
        <p14:creationId xmlns:p14="http://schemas.microsoft.com/office/powerpoint/2010/main" val="245896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23</a:t>
            </a:fld>
            <a:endParaRPr lang="en-US"/>
          </a:p>
        </p:txBody>
      </p:sp>
    </p:spTree>
    <p:extLst>
      <p:ext uri="{BB962C8B-B14F-4D97-AF65-F5344CB8AC3E}">
        <p14:creationId xmlns:p14="http://schemas.microsoft.com/office/powerpoint/2010/main" val="3260926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24</a:t>
            </a:fld>
            <a:endParaRPr lang="en-US"/>
          </a:p>
        </p:txBody>
      </p:sp>
    </p:spTree>
    <p:extLst>
      <p:ext uri="{BB962C8B-B14F-4D97-AF65-F5344CB8AC3E}">
        <p14:creationId xmlns:p14="http://schemas.microsoft.com/office/powerpoint/2010/main" val="3985621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25</a:t>
            </a:fld>
            <a:endParaRPr lang="en-US"/>
          </a:p>
        </p:txBody>
      </p:sp>
    </p:spTree>
    <p:extLst>
      <p:ext uri="{BB962C8B-B14F-4D97-AF65-F5344CB8AC3E}">
        <p14:creationId xmlns:p14="http://schemas.microsoft.com/office/powerpoint/2010/main" val="1979582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We are setting</a:t>
            </a:r>
            <a:r>
              <a:rPr lang="en-US" baseline="0" dirty="0" smtClean="0"/>
              <a:t> the values of the private (hidden) attributes.</a:t>
            </a:r>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26</a:t>
            </a:fld>
            <a:endParaRPr lang="en-US"/>
          </a:p>
        </p:txBody>
      </p:sp>
    </p:spTree>
    <p:extLst>
      <p:ext uri="{BB962C8B-B14F-4D97-AF65-F5344CB8AC3E}">
        <p14:creationId xmlns:p14="http://schemas.microsoft.com/office/powerpoint/2010/main" val="2267933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27</a:t>
            </a:fld>
            <a:endParaRPr lang="en-US"/>
          </a:p>
        </p:txBody>
      </p:sp>
    </p:spTree>
    <p:extLst>
      <p:ext uri="{BB962C8B-B14F-4D97-AF65-F5344CB8AC3E}">
        <p14:creationId xmlns:p14="http://schemas.microsoft.com/office/powerpoint/2010/main" val="2109489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28</a:t>
            </a:fld>
            <a:endParaRPr lang="en-US"/>
          </a:p>
        </p:txBody>
      </p:sp>
    </p:spTree>
    <p:extLst>
      <p:ext uri="{BB962C8B-B14F-4D97-AF65-F5344CB8AC3E}">
        <p14:creationId xmlns:p14="http://schemas.microsoft.com/office/powerpoint/2010/main" val="3561633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Thought experiment:</a:t>
            </a:r>
            <a:r>
              <a:rPr lang="en-US" baseline="0" dirty="0" smtClean="0"/>
              <a:t> </a:t>
            </a:r>
            <a:r>
              <a:rPr lang="en-US" dirty="0" smtClean="0"/>
              <a:t>Is there any way to find out the name of</a:t>
            </a:r>
            <a:r>
              <a:rPr lang="en-US" baseline="0" dirty="0" smtClean="0"/>
              <a:t> the dog given a reference to it?</a:t>
            </a:r>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29</a:t>
            </a:fld>
            <a:endParaRPr lang="en-US"/>
          </a:p>
        </p:txBody>
      </p:sp>
    </p:spTree>
    <p:extLst>
      <p:ext uri="{BB962C8B-B14F-4D97-AF65-F5344CB8AC3E}">
        <p14:creationId xmlns:p14="http://schemas.microsoft.com/office/powerpoint/2010/main" val="3431141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Tree>
    <p:extLst>
      <p:ext uri="{BB962C8B-B14F-4D97-AF65-F5344CB8AC3E}">
        <p14:creationId xmlns:p14="http://schemas.microsoft.com/office/powerpoint/2010/main" val="161330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560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242669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31</a:t>
            </a:fld>
            <a:endParaRPr lang="en-US"/>
          </a:p>
        </p:txBody>
      </p:sp>
    </p:spTree>
    <p:extLst>
      <p:ext uri="{BB962C8B-B14F-4D97-AF65-F5344CB8AC3E}">
        <p14:creationId xmlns:p14="http://schemas.microsoft.com/office/powerpoint/2010/main" val="1533495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32</a:t>
            </a:fld>
            <a:endParaRPr lang="en-US"/>
          </a:p>
        </p:txBody>
      </p:sp>
    </p:spTree>
    <p:extLst>
      <p:ext uri="{BB962C8B-B14F-4D97-AF65-F5344CB8AC3E}">
        <p14:creationId xmlns:p14="http://schemas.microsoft.com/office/powerpoint/2010/main" val="4272420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060966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186963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528496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r>
              <a:rPr lang="en-US" dirty="0" smtClean="0"/>
              <a:t>A</a:t>
            </a:r>
            <a:r>
              <a:rPr lang="en-US" baseline="0" dirty="0" smtClean="0"/>
              <a:t> </a:t>
            </a:r>
            <a:r>
              <a:rPr lang="en-US" baseline="0" dirty="0" err="1" smtClean="0"/>
              <a:t>mutator</a:t>
            </a:r>
            <a:r>
              <a:rPr lang="en-US" baseline="0" dirty="0" smtClean="0"/>
              <a:t> method has the potential to change the state of the object.  Somewhere inside the body of a </a:t>
            </a:r>
            <a:r>
              <a:rPr lang="en-US" baseline="0" dirty="0" err="1" smtClean="0"/>
              <a:t>mutator</a:t>
            </a:r>
            <a:r>
              <a:rPr lang="en-US" baseline="0" dirty="0" smtClean="0"/>
              <a:t> method will be an assignment to an attribute or an invocation of a </a:t>
            </a:r>
            <a:r>
              <a:rPr lang="en-US" baseline="0" dirty="0" err="1" smtClean="0"/>
              <a:t>mutator</a:t>
            </a:r>
            <a:r>
              <a:rPr lang="en-US" baseline="0" dirty="0" smtClean="0"/>
              <a:t> method for one of the attributes.  The </a:t>
            </a:r>
            <a:r>
              <a:rPr lang="en-US" baseline="0" dirty="0" err="1" smtClean="0"/>
              <a:t>mutator</a:t>
            </a:r>
            <a:r>
              <a:rPr lang="en-US" baseline="0" dirty="0" smtClean="0"/>
              <a:t> method is not forced to change the state.  Example:  </a:t>
            </a:r>
            <a:r>
              <a:rPr lang="en-US" baseline="0" dirty="0" err="1" smtClean="0"/>
              <a:t>setAge</a:t>
            </a:r>
            <a:r>
              <a:rPr lang="en-US" baseline="0" dirty="0" smtClean="0"/>
              <a:t> might only change the age if the parameter was a positive value.</a:t>
            </a:r>
            <a:endParaRPr lang="en-US" dirty="0"/>
          </a:p>
        </p:txBody>
      </p:sp>
    </p:spTree>
    <p:extLst>
      <p:ext uri="{BB962C8B-B14F-4D97-AF65-F5344CB8AC3E}">
        <p14:creationId xmlns:p14="http://schemas.microsoft.com/office/powerpoint/2010/main" val="12483145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650"/>
            <a:ext cx="5486400" cy="4084638"/>
          </a:xfrm>
          <a:prstGeom prst="rect">
            <a:avLst/>
          </a:prstGeom>
        </p:spPr>
        <p:txBody>
          <a:bodyPr>
            <a:normAutofit/>
          </a:bodyPr>
          <a:lstStyle/>
          <a:p>
            <a:endParaRPr lang="en-US" dirty="0"/>
          </a:p>
        </p:txBody>
      </p:sp>
    </p:spTree>
    <p:extLst>
      <p:ext uri="{BB962C8B-B14F-4D97-AF65-F5344CB8AC3E}">
        <p14:creationId xmlns:p14="http://schemas.microsoft.com/office/powerpoint/2010/main" val="1546702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650"/>
            <a:ext cx="5486400" cy="4084638"/>
          </a:xfrm>
          <a:prstGeom prst="rect">
            <a:avLst/>
          </a:prstGeom>
        </p:spPr>
        <p:txBody>
          <a:bodyPr>
            <a:normAutofit/>
          </a:bodyPr>
          <a:lstStyle/>
          <a:p>
            <a:endParaRPr lang="en-US" dirty="0"/>
          </a:p>
        </p:txBody>
      </p:sp>
    </p:spTree>
    <p:extLst>
      <p:ext uri="{BB962C8B-B14F-4D97-AF65-F5344CB8AC3E}">
        <p14:creationId xmlns:p14="http://schemas.microsoft.com/office/powerpoint/2010/main" val="1674925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Can not have two methods in</a:t>
            </a:r>
            <a:r>
              <a:rPr lang="en-US" baseline="0" dirty="0" smtClean="0"/>
              <a:t> a class with the same signature.</a:t>
            </a:r>
          </a:p>
          <a:p>
            <a:r>
              <a:rPr lang="en-US" baseline="0" dirty="0" smtClean="0"/>
              <a:t>The return type is NOT part of the signature.</a:t>
            </a:r>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39</a:t>
            </a:fld>
            <a:endParaRPr lang="en-US"/>
          </a:p>
        </p:txBody>
      </p:sp>
    </p:spTree>
    <p:extLst>
      <p:ext uri="{BB962C8B-B14F-4D97-AF65-F5344CB8AC3E}">
        <p14:creationId xmlns:p14="http://schemas.microsoft.com/office/powerpoint/2010/main" val="2327345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650"/>
            <a:ext cx="5486400" cy="4084638"/>
          </a:xfrm>
          <a:prstGeom prst="rect">
            <a:avLst/>
          </a:prstGeom>
        </p:spPr>
        <p:txBody>
          <a:bodyPr>
            <a:normAutofit/>
          </a:bodyPr>
          <a:lstStyle/>
          <a:p>
            <a:endParaRPr lang="en-US" dirty="0"/>
          </a:p>
        </p:txBody>
      </p:sp>
    </p:spTree>
    <p:extLst>
      <p:ext uri="{BB962C8B-B14F-4D97-AF65-F5344CB8AC3E}">
        <p14:creationId xmlns:p14="http://schemas.microsoft.com/office/powerpoint/2010/main" val="220065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dirty="0" smtClean="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4</a:t>
            </a:fld>
            <a:endParaRPr lang="en-US"/>
          </a:p>
        </p:txBody>
      </p:sp>
    </p:spTree>
    <p:extLst>
      <p:ext uri="{BB962C8B-B14F-4D97-AF65-F5344CB8AC3E}">
        <p14:creationId xmlns:p14="http://schemas.microsoft.com/office/powerpoint/2010/main" val="8189730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650"/>
            <a:ext cx="5486400" cy="4084638"/>
          </a:xfrm>
          <a:prstGeom prst="rect">
            <a:avLst/>
          </a:prstGeom>
        </p:spPr>
        <p:txBody>
          <a:bodyPr>
            <a:normAutofit/>
          </a:bodyPr>
          <a:lstStyle/>
          <a:p>
            <a:endParaRPr lang="en-US" dirty="0"/>
          </a:p>
        </p:txBody>
      </p:sp>
    </p:spTree>
    <p:extLst>
      <p:ext uri="{BB962C8B-B14F-4D97-AF65-F5344CB8AC3E}">
        <p14:creationId xmlns:p14="http://schemas.microsoft.com/office/powerpoint/2010/main" val="3142306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301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52323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5</a:t>
            </a:fld>
            <a:endParaRPr lang="en-US"/>
          </a:p>
        </p:txBody>
      </p:sp>
    </p:spTree>
    <p:extLst>
      <p:ext uri="{BB962C8B-B14F-4D97-AF65-F5344CB8AC3E}">
        <p14:creationId xmlns:p14="http://schemas.microsoft.com/office/powerpoint/2010/main" val="78959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p:spPr>
      </p:sp>
      <p:sp>
        <p:nvSpPr>
          <p:cNvPr id="3" name="Notes Placeholder 2"/>
          <p:cNvSpPr>
            <a:spLocks noGrp="1"/>
          </p:cNvSpPr>
          <p:nvPr>
            <p:ph type="body" idx="1"/>
          </p:nvPr>
        </p:nvSpPr>
        <p:spPr>
          <a:xfrm>
            <a:off x="685800" y="4311730"/>
            <a:ext cx="5486400" cy="4084796"/>
          </a:xfrm>
          <a:prstGeom prst="rect">
            <a:avLst/>
          </a:prstGeom>
        </p:spPr>
        <p:txBody>
          <a:bodyPr>
            <a:normAutofit/>
          </a:bodyPr>
          <a:lstStyle/>
          <a:p>
            <a:r>
              <a:rPr lang="en-US" dirty="0" smtClean="0"/>
              <a:t>Instance variable or member variable</a:t>
            </a:r>
            <a:r>
              <a:rPr lang="en-US" baseline="0" dirty="0" smtClean="0"/>
              <a:t> </a:t>
            </a:r>
            <a:r>
              <a:rPr lang="en-US" dirty="0" smtClean="0"/>
              <a:t>is more of a C++ term. I don’t remember seeing instance</a:t>
            </a:r>
            <a:r>
              <a:rPr lang="en-US" baseline="0" dirty="0" smtClean="0"/>
              <a:t> field</a:t>
            </a:r>
            <a:r>
              <a:rPr lang="en-US" dirty="0" smtClean="0"/>
              <a:t>, but the term field shows up in older languages that have records that just bundle state.</a:t>
            </a:r>
            <a:endParaRPr lang="en-US" dirty="0"/>
          </a:p>
        </p:txBody>
      </p:sp>
      <p:sp>
        <p:nvSpPr>
          <p:cNvPr id="4" name="Slide Number Placeholder 3"/>
          <p:cNvSpPr>
            <a:spLocks noGrp="1"/>
          </p:cNvSpPr>
          <p:nvPr>
            <p:ph type="sldNum" sz="quarter" idx="10"/>
          </p:nvPr>
        </p:nvSpPr>
        <p:spPr>
          <a:xfrm>
            <a:off x="3884613" y="8621883"/>
            <a:ext cx="2971800" cy="453866"/>
          </a:xfrm>
          <a:prstGeom prst="rect">
            <a:avLst/>
          </a:prstGeom>
        </p:spPr>
        <p:txBody>
          <a:bodyPr/>
          <a:lstStyle/>
          <a:p>
            <a:fld id="{B0CF6565-88AB-4E2A-BDB1-E16233A899E9}" type="slidenum">
              <a:rPr lang="en-US" smtClean="0"/>
              <a:pPr/>
              <a:t>6</a:t>
            </a:fld>
            <a:endParaRPr lang="en-US"/>
          </a:p>
        </p:txBody>
      </p:sp>
    </p:spTree>
    <p:extLst>
      <p:ext uri="{BB962C8B-B14F-4D97-AF65-F5344CB8AC3E}">
        <p14:creationId xmlns:p14="http://schemas.microsoft.com/office/powerpoint/2010/main" val="2434613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867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Method</a:t>
            </a:r>
            <a:r>
              <a:rPr lang="en-US" baseline="0" dirty="0" smtClean="0"/>
              <a:t> and message will have the same name and number/type of arguments</a:t>
            </a:r>
            <a:endParaRPr lang="en-US" dirty="0" smtClean="0"/>
          </a:p>
        </p:txBody>
      </p:sp>
    </p:spTree>
    <p:extLst>
      <p:ext uri="{BB962C8B-B14F-4D97-AF65-F5344CB8AC3E}">
        <p14:creationId xmlns:p14="http://schemas.microsoft.com/office/powerpoint/2010/main" val="2155660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2867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baseline="0" dirty="0" smtClean="0"/>
              <a:t>  </a:t>
            </a:r>
            <a:endParaRPr lang="en-US" dirty="0" smtClean="0"/>
          </a:p>
        </p:txBody>
      </p:sp>
    </p:spTree>
    <p:extLst>
      <p:ext uri="{BB962C8B-B14F-4D97-AF65-F5344CB8AC3E}">
        <p14:creationId xmlns:p14="http://schemas.microsoft.com/office/powerpoint/2010/main" val="410555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277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02744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dirty="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dirty="0"/>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dirty="0"/>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dirty="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dirty="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dirty="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dirty="0"/>
            </a:p>
          </p:txBody>
        </p:sp>
      </p:grpSp>
      <p:sp>
        <p:nvSpPr>
          <p:cNvPr id="461836"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461837"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latin typeface="+mn-lt"/>
              </a:defRPr>
            </a:lvl1pPr>
          </a:lstStyle>
          <a:p>
            <a:pPr>
              <a:defRPr/>
            </a:pPr>
            <a:endParaRPr lang="en-US" dirty="0"/>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dirty="0"/>
              <a:t>Objects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35BC6491-EF03-46CF-A1DC-53170FEFF40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5" name="Rectangle 13"/>
          <p:cNvSpPr>
            <a:spLocks noGrp="1" noChangeArrowheads="1"/>
          </p:cNvSpPr>
          <p:nvPr>
            <p:ph type="sldNum" sz="quarter" idx="11"/>
          </p:nvPr>
        </p:nvSpPr>
        <p:spPr>
          <a:ln/>
        </p:spPr>
        <p:txBody>
          <a:bodyPr/>
          <a:lstStyle>
            <a:lvl1pPr>
              <a:defRPr/>
            </a:lvl1pPr>
          </a:lstStyle>
          <a:p>
            <a:pPr>
              <a:defRPr/>
            </a:pPr>
            <a:fld id="{480F32E3-3420-4D86-92D1-6AD010C036F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5" name="Rectangle 13"/>
          <p:cNvSpPr>
            <a:spLocks noGrp="1" noChangeArrowheads="1"/>
          </p:cNvSpPr>
          <p:nvPr>
            <p:ph type="sldNum" sz="quarter" idx="11"/>
          </p:nvPr>
        </p:nvSpPr>
        <p:spPr>
          <a:ln/>
        </p:spPr>
        <p:txBody>
          <a:bodyPr/>
          <a:lstStyle>
            <a:lvl1pPr>
              <a:defRPr/>
            </a:lvl1pPr>
          </a:lstStyle>
          <a:p>
            <a:pPr>
              <a:defRPr/>
            </a:pPr>
            <a:fld id="{6501615C-4B5C-4CC0-BE69-A5D165D7A60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5" name="Rectangle 13"/>
          <p:cNvSpPr>
            <a:spLocks noGrp="1" noChangeArrowheads="1"/>
          </p:cNvSpPr>
          <p:nvPr>
            <p:ph type="sldNum" sz="quarter" idx="11"/>
          </p:nvPr>
        </p:nvSpPr>
        <p:spPr>
          <a:ln/>
        </p:spPr>
        <p:txBody>
          <a:bodyPr/>
          <a:lstStyle>
            <a:lvl1pPr>
              <a:defRPr/>
            </a:lvl1pPr>
          </a:lstStyle>
          <a:p>
            <a:pPr>
              <a:defRPr/>
            </a:pPr>
            <a:fld id="{B9C74B98-2412-42F2-A19B-87AA7BA9B4D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5" name="Rectangle 13"/>
          <p:cNvSpPr>
            <a:spLocks noGrp="1" noChangeArrowheads="1"/>
          </p:cNvSpPr>
          <p:nvPr>
            <p:ph type="sldNum" sz="quarter" idx="11"/>
          </p:nvPr>
        </p:nvSpPr>
        <p:spPr>
          <a:ln/>
        </p:spPr>
        <p:txBody>
          <a:bodyPr/>
          <a:lstStyle>
            <a:lvl1pPr>
              <a:defRPr/>
            </a:lvl1pPr>
          </a:lstStyle>
          <a:p>
            <a:pPr>
              <a:defRPr/>
            </a:pPr>
            <a:fld id="{D3CA252D-C803-4305-AA10-C80B952CBE0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6" name="Rectangle 13"/>
          <p:cNvSpPr>
            <a:spLocks noGrp="1" noChangeArrowheads="1"/>
          </p:cNvSpPr>
          <p:nvPr>
            <p:ph type="sldNum" sz="quarter" idx="11"/>
          </p:nvPr>
        </p:nvSpPr>
        <p:spPr>
          <a:ln/>
        </p:spPr>
        <p:txBody>
          <a:bodyPr/>
          <a:lstStyle>
            <a:lvl1pPr>
              <a:defRPr/>
            </a:lvl1pPr>
          </a:lstStyle>
          <a:p>
            <a:pPr>
              <a:defRPr/>
            </a:pPr>
            <a:fld id="{D49ED6EE-D906-42FF-81DB-24EB124083E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8" name="Rectangle 13"/>
          <p:cNvSpPr>
            <a:spLocks noGrp="1" noChangeArrowheads="1"/>
          </p:cNvSpPr>
          <p:nvPr>
            <p:ph type="sldNum" sz="quarter" idx="11"/>
          </p:nvPr>
        </p:nvSpPr>
        <p:spPr>
          <a:ln/>
        </p:spPr>
        <p:txBody>
          <a:bodyPr/>
          <a:lstStyle>
            <a:lvl1pPr>
              <a:defRPr/>
            </a:lvl1pPr>
          </a:lstStyle>
          <a:p>
            <a:pPr>
              <a:defRPr/>
            </a:pPr>
            <a:fld id="{4D0F5DE7-E8F7-45BD-A6E4-4C406159335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4" name="Rectangle 13"/>
          <p:cNvSpPr>
            <a:spLocks noGrp="1" noChangeArrowheads="1"/>
          </p:cNvSpPr>
          <p:nvPr>
            <p:ph type="sldNum" sz="quarter" idx="11"/>
          </p:nvPr>
        </p:nvSpPr>
        <p:spPr>
          <a:ln/>
        </p:spPr>
        <p:txBody>
          <a:bodyPr/>
          <a:lstStyle>
            <a:lvl1pPr>
              <a:defRPr/>
            </a:lvl1pPr>
          </a:lstStyle>
          <a:p>
            <a:pPr>
              <a:defRPr/>
            </a:pPr>
            <a:fld id="{0DC2402D-2174-4520-BE2A-E3FF274D3FF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3" name="Rectangle 13"/>
          <p:cNvSpPr>
            <a:spLocks noGrp="1" noChangeArrowheads="1"/>
          </p:cNvSpPr>
          <p:nvPr>
            <p:ph type="sldNum" sz="quarter" idx="11"/>
          </p:nvPr>
        </p:nvSpPr>
        <p:spPr>
          <a:ln/>
        </p:spPr>
        <p:txBody>
          <a:bodyPr/>
          <a:lstStyle>
            <a:lvl1pPr>
              <a:defRPr/>
            </a:lvl1pPr>
          </a:lstStyle>
          <a:p>
            <a:pPr>
              <a:defRPr/>
            </a:pPr>
            <a:fld id="{2444FF83-C14F-4F17-99C0-F8B42463092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6" name="Rectangle 13"/>
          <p:cNvSpPr>
            <a:spLocks noGrp="1" noChangeArrowheads="1"/>
          </p:cNvSpPr>
          <p:nvPr>
            <p:ph type="sldNum" sz="quarter" idx="11"/>
          </p:nvPr>
        </p:nvSpPr>
        <p:spPr>
          <a:ln/>
        </p:spPr>
        <p:txBody>
          <a:bodyPr/>
          <a:lstStyle>
            <a:lvl1pPr>
              <a:defRPr/>
            </a:lvl1pPr>
          </a:lstStyle>
          <a:p>
            <a:pPr>
              <a:defRPr/>
            </a:pPr>
            <a:fld id="{79B2220E-EEBF-4414-AFB1-B9C330DF5DE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dirty="0"/>
              <a:t>Objects</a:t>
            </a:r>
          </a:p>
        </p:txBody>
      </p:sp>
      <p:sp>
        <p:nvSpPr>
          <p:cNvPr id="6" name="Rectangle 13"/>
          <p:cNvSpPr>
            <a:spLocks noGrp="1" noChangeArrowheads="1"/>
          </p:cNvSpPr>
          <p:nvPr>
            <p:ph type="sldNum" sz="quarter" idx="11"/>
          </p:nvPr>
        </p:nvSpPr>
        <p:spPr>
          <a:ln/>
        </p:spPr>
        <p:txBody>
          <a:bodyPr/>
          <a:lstStyle>
            <a:lvl1pPr>
              <a:defRPr/>
            </a:lvl1pPr>
          </a:lstStyle>
          <a:p>
            <a:pPr>
              <a:defRPr/>
            </a:pPr>
            <a:fld id="{47236543-E1F9-47C2-9757-C1280A6F7A3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3" name="Rectangle 3"/>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60808" name="Rectangle 8"/>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1033"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12" name="Rectangle 12"/>
          <p:cNvSpPr>
            <a:spLocks noGrp="1" noChangeArrowheads="1"/>
          </p:cNvSpPr>
          <p:nvPr>
            <p:ph type="ftr" sz="quarter" idx="3"/>
          </p:nvPr>
        </p:nvSpPr>
        <p:spPr bwMode="auto">
          <a:xfrm>
            <a:off x="22860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latin typeface="+mn-lt"/>
              </a:defRPr>
            </a:lvl1pPr>
          </a:lstStyle>
          <a:p>
            <a:pPr>
              <a:defRPr/>
            </a:pPr>
            <a:r>
              <a:rPr lang="en-US" dirty="0"/>
              <a:t>Objects</a:t>
            </a:r>
          </a:p>
        </p:txBody>
      </p:sp>
      <p:sp>
        <p:nvSpPr>
          <p:cNvPr id="460813" name="Rectangle 13"/>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atin typeface="+mn-lt"/>
              </a:defRPr>
            </a:lvl1pPr>
          </a:lstStyle>
          <a:p>
            <a:pPr>
              <a:defRPr/>
            </a:pPr>
            <a:fld id="{D941D5C8-276C-4A97-BF49-528D8EF012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42.xml"/><Relationship Id="rId7"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2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notesSlide" Target="../notesSlides/notesSlide25.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65.xml"/><Relationship Id="rId7"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s/_rels/slide28.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3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10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41.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11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custDataLst>
              <p:tags r:id="rId1"/>
            </p:custDataLst>
          </p:nvPr>
        </p:nvSpPr>
        <p:spPr>
          <a:noFill/>
        </p:spPr>
        <p:txBody>
          <a:bodyPr lIns="92075" tIns="46038" rIns="92075" bIns="46038" anchor="ctr"/>
          <a:lstStyle/>
          <a:p>
            <a:pPr algn="ctr" eaLnBrk="1" hangingPunct="1"/>
            <a:r>
              <a:rPr lang="en-US" dirty="0" smtClean="0"/>
              <a:t>Objects And Classes</a:t>
            </a:r>
          </a:p>
        </p:txBody>
      </p:sp>
      <p:sp>
        <p:nvSpPr>
          <p:cNvPr id="3075" name="Rectangle 3"/>
          <p:cNvSpPr>
            <a:spLocks noGrp="1" noChangeArrowheads="1"/>
          </p:cNvSpPr>
          <p:nvPr>
            <p:ph type="subTitle" idx="1"/>
            <p:custDataLst>
              <p:tags r:id="rId2"/>
            </p:custDataLst>
          </p:nvPr>
        </p:nvSpPr>
        <p:spPr/>
        <p:txBody>
          <a:bodyPr lIns="92075" tIns="46038" rIns="92075" bIns="46038"/>
          <a:lstStyle/>
          <a:p>
            <a:pPr eaLnBrk="1" hangingPunct="1"/>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6A43EB32-FB89-48E4-9F96-FD492CCC6FCD}" type="slidenum">
              <a:rPr lang="en-US"/>
              <a:pPr>
                <a:defRPr/>
              </a:pPr>
              <a:t>10</a:t>
            </a:fld>
            <a:endParaRPr lang="en-US" dirty="0"/>
          </a:p>
        </p:txBody>
      </p:sp>
      <p:sp>
        <p:nvSpPr>
          <p:cNvPr id="12292" name="Rectangle 2"/>
          <p:cNvSpPr>
            <a:spLocks noGrp="1" noChangeArrowheads="1"/>
          </p:cNvSpPr>
          <p:nvPr>
            <p:ph type="title"/>
            <p:custDataLst>
              <p:tags r:id="rId1"/>
            </p:custDataLst>
          </p:nvPr>
        </p:nvSpPr>
        <p:spPr/>
        <p:txBody>
          <a:bodyPr/>
          <a:lstStyle/>
          <a:p>
            <a:pPr eaLnBrk="1" hangingPunct="1"/>
            <a:r>
              <a:rPr lang="en-US" dirty="0" smtClean="0"/>
              <a:t>A String Method</a:t>
            </a:r>
          </a:p>
        </p:txBody>
      </p:sp>
      <p:sp>
        <p:nvSpPr>
          <p:cNvPr id="12293" name="Rectangle 3"/>
          <p:cNvSpPr>
            <a:spLocks noGrp="1" noChangeArrowheads="1"/>
          </p:cNvSpPr>
          <p:nvPr>
            <p:ph type="body" idx="1"/>
            <p:custDataLst>
              <p:tags r:id="rId2"/>
            </p:custDataLst>
          </p:nvPr>
        </p:nvSpPr>
        <p:spPr/>
        <p:txBody>
          <a:bodyPr/>
          <a:lstStyle/>
          <a:p>
            <a:pPr eaLnBrk="1" hangingPunct="1"/>
            <a:r>
              <a:rPr lang="en-US" b="1" dirty="0" smtClean="0">
                <a:latin typeface="Courier New" pitchFamily="49" charset="0"/>
              </a:rPr>
              <a:t>public int length()</a:t>
            </a:r>
          </a:p>
          <a:p>
            <a:pPr lvl="1" eaLnBrk="1" hangingPunct="1"/>
            <a:r>
              <a:rPr lang="en-US" b="1" dirty="0" smtClean="0">
                <a:latin typeface="Courier New" pitchFamily="49" charset="0"/>
              </a:rPr>
              <a:t>public</a:t>
            </a:r>
            <a:r>
              <a:rPr lang="en-US" dirty="0" smtClean="0"/>
              <a:t> – This method can be seen everywhere; this method can be invoked on any </a:t>
            </a:r>
            <a:r>
              <a:rPr lang="en-US" b="1" dirty="0" smtClean="0">
                <a:latin typeface="Courier New" pitchFamily="49" charset="0"/>
              </a:rPr>
              <a:t>String</a:t>
            </a:r>
            <a:r>
              <a:rPr lang="en-US" dirty="0" smtClean="0"/>
              <a:t> object.</a:t>
            </a:r>
          </a:p>
          <a:p>
            <a:pPr lvl="1" eaLnBrk="1" hangingPunct="1"/>
            <a:r>
              <a:rPr lang="en-US" b="1" dirty="0" smtClean="0">
                <a:latin typeface="Courier New" pitchFamily="49" charset="0"/>
              </a:rPr>
              <a:t>int</a:t>
            </a:r>
            <a:r>
              <a:rPr lang="en-US" dirty="0" smtClean="0"/>
              <a:t> – This method returns an </a:t>
            </a:r>
            <a:r>
              <a:rPr lang="en-US" b="1" dirty="0" smtClean="0">
                <a:latin typeface="Courier New" pitchFamily="49" charset="0"/>
              </a:rPr>
              <a:t>int</a:t>
            </a:r>
            <a:r>
              <a:rPr lang="en-US" dirty="0" smtClean="0"/>
              <a:t> value (representing the length of the </a:t>
            </a:r>
            <a:r>
              <a:rPr lang="en-US" b="1" dirty="0" smtClean="0">
                <a:latin typeface="Courier New" pitchFamily="49" charset="0"/>
              </a:rPr>
              <a:t>String</a:t>
            </a:r>
            <a:r>
              <a:rPr lang="en-US" dirty="0" smtClean="0"/>
              <a:t> object).</a:t>
            </a:r>
          </a:p>
          <a:p>
            <a:pPr lvl="1" eaLnBrk="1" hangingPunct="1"/>
            <a:r>
              <a:rPr lang="en-US" b="1" dirty="0" smtClean="0">
                <a:latin typeface="Courier New" pitchFamily="49" charset="0"/>
              </a:rPr>
              <a:t>length()</a:t>
            </a:r>
            <a:r>
              <a:rPr lang="en-US" dirty="0" smtClean="0"/>
              <a:t> – The name of the method is </a:t>
            </a:r>
            <a:r>
              <a:rPr lang="en-US" b="1" dirty="0" smtClean="0">
                <a:latin typeface="Courier New" pitchFamily="49" charset="0"/>
              </a:rPr>
              <a:t>length</a:t>
            </a:r>
            <a:r>
              <a:rPr lang="en-US" dirty="0" smtClean="0"/>
              <a:t>, and it requires no parameters.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574BFD0E-F452-481F-BD62-FA9E7F180CFB}" type="slidenum">
              <a:rPr lang="en-US"/>
              <a:pPr>
                <a:defRPr/>
              </a:pPr>
              <a:t>11</a:t>
            </a:fld>
            <a:endParaRPr lang="en-US" dirty="0"/>
          </a:p>
        </p:txBody>
      </p:sp>
      <p:sp>
        <p:nvSpPr>
          <p:cNvPr id="13316" name="Rectangle 2"/>
          <p:cNvSpPr>
            <a:spLocks noGrp="1" noChangeArrowheads="1"/>
          </p:cNvSpPr>
          <p:nvPr>
            <p:ph type="title"/>
            <p:custDataLst>
              <p:tags r:id="rId1"/>
            </p:custDataLst>
          </p:nvPr>
        </p:nvSpPr>
        <p:spPr/>
        <p:txBody>
          <a:bodyPr/>
          <a:lstStyle/>
          <a:p>
            <a:pPr eaLnBrk="1" hangingPunct="1"/>
            <a:r>
              <a:rPr lang="en-US" dirty="0" smtClean="0"/>
              <a:t>Another String Method</a:t>
            </a:r>
          </a:p>
        </p:txBody>
      </p:sp>
      <p:sp>
        <p:nvSpPr>
          <p:cNvPr id="13317" name="Rectangle 3"/>
          <p:cNvSpPr>
            <a:spLocks noGrp="1" noChangeArrowheads="1"/>
          </p:cNvSpPr>
          <p:nvPr>
            <p:ph type="body" idx="1"/>
            <p:custDataLst>
              <p:tags r:id="rId2"/>
            </p:custDataLst>
          </p:nvPr>
        </p:nvSpPr>
        <p:spPr>
          <a:xfrm>
            <a:off x="914400" y="1524000"/>
            <a:ext cx="8040688" cy="4608513"/>
          </a:xfrm>
        </p:spPr>
        <p:txBody>
          <a:bodyPr/>
          <a:lstStyle/>
          <a:p>
            <a:pPr eaLnBrk="1" hangingPunct="1"/>
            <a:r>
              <a:rPr lang="en-US" b="1" dirty="0" smtClean="0">
                <a:latin typeface="Courier New" pitchFamily="49" charset="0"/>
              </a:rPr>
              <a:t>public int indexOf(String str)</a:t>
            </a:r>
            <a:endParaRPr lang="en-US" dirty="0" smtClean="0"/>
          </a:p>
          <a:p>
            <a:pPr lvl="1" eaLnBrk="1" hangingPunct="1"/>
            <a:r>
              <a:rPr lang="en-US" dirty="0"/>
              <a:t>R</a:t>
            </a:r>
            <a:r>
              <a:rPr lang="en-US" dirty="0" smtClean="0"/>
              <a:t>eturns the index of the first occurrence of the </a:t>
            </a:r>
            <a:r>
              <a:rPr lang="en-US" b="1" dirty="0" smtClean="0">
                <a:latin typeface="Courier New" pitchFamily="49" charset="0"/>
              </a:rPr>
              <a:t>String</a:t>
            </a:r>
            <a:r>
              <a:rPr lang="en-US" dirty="0" smtClean="0"/>
              <a:t> object </a:t>
            </a:r>
            <a:r>
              <a:rPr lang="en-US" b="1" dirty="0" smtClean="0">
                <a:latin typeface="Courier New" pitchFamily="49" charset="0"/>
              </a:rPr>
              <a:t>str</a:t>
            </a:r>
            <a:r>
              <a:rPr lang="en-US" dirty="0" smtClean="0"/>
              <a:t> in the receiver </a:t>
            </a:r>
            <a:r>
              <a:rPr lang="en-US" b="1" dirty="0" smtClean="0">
                <a:latin typeface="Courier New" pitchFamily="49" charset="0"/>
              </a:rPr>
              <a:t>String</a:t>
            </a:r>
            <a:r>
              <a:rPr lang="en-US" dirty="0" smtClean="0"/>
              <a:t> object.</a:t>
            </a:r>
          </a:p>
          <a:p>
            <a:pPr lvl="1" eaLnBrk="1" hangingPunct="1"/>
            <a:r>
              <a:rPr lang="en-US" dirty="0"/>
              <a:t>T</a:t>
            </a:r>
            <a:r>
              <a:rPr lang="en-US" dirty="0" smtClean="0"/>
              <a:t>he method has one parameter of type </a:t>
            </a:r>
            <a:r>
              <a:rPr lang="en-US" b="1" dirty="0" smtClean="0">
                <a:latin typeface="Courier New" pitchFamily="49" charset="0"/>
              </a:rPr>
              <a:t>String.</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36417A7-0C20-483D-A1A4-D2C25088036D}" type="slidenum">
              <a:rPr lang="en-US"/>
              <a:pPr>
                <a:defRPr/>
              </a:pPr>
              <a:t>12</a:t>
            </a:fld>
            <a:endParaRPr lang="en-US" dirty="0"/>
          </a:p>
        </p:txBody>
      </p:sp>
      <p:sp>
        <p:nvSpPr>
          <p:cNvPr id="14340" name="Rectangle 2"/>
          <p:cNvSpPr>
            <a:spLocks noGrp="1" noChangeArrowheads="1"/>
          </p:cNvSpPr>
          <p:nvPr>
            <p:ph type="title"/>
            <p:custDataLst>
              <p:tags r:id="rId1"/>
            </p:custDataLst>
          </p:nvPr>
        </p:nvSpPr>
        <p:spPr/>
        <p:txBody>
          <a:bodyPr/>
          <a:lstStyle/>
          <a:p>
            <a:pPr eaLnBrk="1" hangingPunct="1"/>
            <a:r>
              <a:rPr lang="en-US" dirty="0" smtClean="0"/>
              <a:t>Examples</a:t>
            </a:r>
          </a:p>
        </p:txBody>
      </p:sp>
      <p:sp>
        <p:nvSpPr>
          <p:cNvPr id="14341" name="Rectangle 3"/>
          <p:cNvSpPr>
            <a:spLocks noGrp="1" noChangeArrowheads="1"/>
          </p:cNvSpPr>
          <p:nvPr>
            <p:ph type="body" idx="1"/>
            <p:custDataLst>
              <p:tags r:id="rId2"/>
            </p:custDataLst>
          </p:nvPr>
        </p:nvSpPr>
        <p:spPr>
          <a:xfrm>
            <a:off x="1219200" y="1524000"/>
            <a:ext cx="7467600" cy="4608513"/>
          </a:xfrm>
        </p:spPr>
        <p:txBody>
          <a:bodyPr/>
          <a:lstStyle/>
          <a:p>
            <a:pPr eaLnBrk="1" hangingPunct="1"/>
            <a:r>
              <a:rPr lang="en-US" sz="2800" b="1" dirty="0" smtClean="0">
                <a:latin typeface="Courier New" pitchFamily="49" charset="0"/>
              </a:rPr>
              <a:t>"Hello World!".length()</a:t>
            </a:r>
            <a:endParaRPr lang="en-US" sz="2800" dirty="0" smtClean="0"/>
          </a:p>
          <a:p>
            <a:pPr lvl="1" eaLnBrk="1" hangingPunct="1"/>
            <a:r>
              <a:rPr lang="en-US" sz="2400" dirty="0" smtClean="0"/>
              <a:t>Returns 12</a:t>
            </a:r>
          </a:p>
          <a:p>
            <a:pPr eaLnBrk="1" hangingPunct="1"/>
            <a:r>
              <a:rPr lang="en-US" sz="2800" b="1" dirty="0" smtClean="0">
                <a:latin typeface="Courier New" pitchFamily="49" charset="0"/>
              </a:rPr>
              <a:t>"Hello World!".indexOf("World")</a:t>
            </a:r>
          </a:p>
          <a:p>
            <a:pPr lvl="1" eaLnBrk="1" hangingPunct="1"/>
            <a:r>
              <a:rPr lang="en-US" sz="2400" dirty="0"/>
              <a:t>R</a:t>
            </a:r>
            <a:r>
              <a:rPr lang="en-US" sz="2400" dirty="0" smtClean="0"/>
              <a:t>eturns 6</a:t>
            </a:r>
          </a:p>
          <a:p>
            <a:pPr lvl="1" eaLnBrk="1" hangingPunct="1"/>
            <a:r>
              <a:rPr lang="en-US" sz="2400" dirty="0"/>
              <a:t>T</a:t>
            </a:r>
            <a:r>
              <a:rPr lang="en-US" sz="2400" dirty="0" smtClean="0"/>
              <a:t>he first character in a </a:t>
            </a:r>
            <a:r>
              <a:rPr lang="en-US" sz="2400" b="1" dirty="0" smtClean="0">
                <a:latin typeface="Courier New" pitchFamily="49" charset="0"/>
              </a:rPr>
              <a:t>String</a:t>
            </a:r>
            <a:r>
              <a:rPr lang="en-US" sz="2400" dirty="0" smtClean="0"/>
              <a:t> object is at index 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0BBD91DB-C32F-4D5C-B564-45FDBE18D40A}" type="slidenum">
              <a:rPr lang="en-US"/>
              <a:pPr>
                <a:defRPr/>
              </a:pPr>
              <a:t>13</a:t>
            </a:fld>
            <a:endParaRPr lang="en-US" dirty="0"/>
          </a:p>
        </p:txBody>
      </p:sp>
      <p:sp>
        <p:nvSpPr>
          <p:cNvPr id="15364" name="Rectangle 2"/>
          <p:cNvSpPr>
            <a:spLocks noGrp="1" noChangeArrowheads="1"/>
          </p:cNvSpPr>
          <p:nvPr>
            <p:ph type="title"/>
            <p:custDataLst>
              <p:tags r:id="rId1"/>
            </p:custDataLst>
          </p:nvPr>
        </p:nvSpPr>
        <p:spPr/>
        <p:txBody>
          <a:bodyPr/>
          <a:lstStyle/>
          <a:p>
            <a:pPr eaLnBrk="1" hangingPunct="1"/>
            <a:r>
              <a:rPr lang="en-US" dirty="0" smtClean="0"/>
              <a:t>Handling Return Values</a:t>
            </a:r>
          </a:p>
        </p:txBody>
      </p:sp>
      <p:sp>
        <p:nvSpPr>
          <p:cNvPr id="15365"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n order for a return value to be useful, you must do something with it  -- for example, print it out.</a:t>
            </a:r>
          </a:p>
          <a:p>
            <a:pPr eaLnBrk="1" hangingPunct="1"/>
            <a:endParaRPr lang="en-US" dirty="0" smtClean="0"/>
          </a:p>
          <a:p>
            <a:pPr lvl="1" eaLnBrk="1" hangingPunct="1">
              <a:buFont typeface="Wingdings" pitchFamily="2" charset="2"/>
              <a:buNone/>
            </a:pPr>
            <a:r>
              <a:rPr lang="en-US" sz="2400" b="1" dirty="0" smtClean="0">
                <a:latin typeface="Courier New" pitchFamily="49" charset="0"/>
              </a:rPr>
              <a:t>System.out.println(</a:t>
            </a:r>
          </a:p>
          <a:p>
            <a:pPr lvl="1" eaLnBrk="1" hangingPunct="1">
              <a:buFont typeface="Wingdings" pitchFamily="2" charset="2"/>
              <a:buNone/>
            </a:pPr>
            <a:r>
              <a:rPr lang="en-US" sz="2400" b="1" dirty="0" smtClean="0">
                <a:latin typeface="Courier New" pitchFamily="49" charset="0"/>
              </a:rPr>
              <a:t>   "Hello World!".length());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39530626-D429-4F68-A01C-FF61D01C8DEE}" type="slidenum">
              <a:rPr lang="en-US"/>
              <a:pPr/>
              <a:t>14</a:t>
            </a:fld>
            <a:endParaRPr lang="en-US"/>
          </a:p>
        </p:txBody>
      </p:sp>
      <p:sp>
        <p:nvSpPr>
          <p:cNvPr id="92162" name="Rectangle 2"/>
          <p:cNvSpPr>
            <a:spLocks noGrp="1" noChangeArrowheads="1"/>
          </p:cNvSpPr>
          <p:nvPr>
            <p:ph type="title"/>
            <p:custDataLst>
              <p:tags r:id="rId1"/>
            </p:custDataLst>
          </p:nvPr>
        </p:nvSpPr>
        <p:spPr/>
        <p:txBody>
          <a:bodyPr/>
          <a:lstStyle/>
          <a:p>
            <a:r>
              <a:rPr lang="en-US" dirty="0"/>
              <a:t>Constructors</a:t>
            </a:r>
          </a:p>
        </p:txBody>
      </p:sp>
      <p:sp>
        <p:nvSpPr>
          <p:cNvPr id="92163" name="Rectangle 3"/>
          <p:cNvSpPr>
            <a:spLocks noGrp="1" noChangeArrowheads="1"/>
          </p:cNvSpPr>
          <p:nvPr>
            <p:ph type="body" idx="1"/>
            <p:custDataLst>
              <p:tags r:id="rId2"/>
            </p:custDataLst>
          </p:nvPr>
        </p:nvSpPr>
        <p:spPr/>
        <p:txBody>
          <a:bodyPr/>
          <a:lstStyle/>
          <a:p>
            <a:r>
              <a:rPr lang="en-US" i="1" dirty="0"/>
              <a:t>C</a:t>
            </a:r>
            <a:r>
              <a:rPr lang="en-US" i="1" dirty="0" smtClean="0"/>
              <a:t>onstructors</a:t>
            </a:r>
            <a:r>
              <a:rPr lang="en-US" dirty="0" smtClean="0"/>
              <a:t> </a:t>
            </a:r>
            <a:r>
              <a:rPr lang="en-US" dirty="0"/>
              <a:t>are used to </a:t>
            </a:r>
            <a:r>
              <a:rPr lang="en-US" dirty="0" smtClean="0"/>
              <a:t>create new objects.</a:t>
            </a:r>
            <a:endParaRPr lang="en-US" dirty="0"/>
          </a:p>
          <a:p>
            <a:r>
              <a:rPr lang="en-US" dirty="0"/>
              <a:t>C</a:t>
            </a:r>
            <a:r>
              <a:rPr lang="en-US" dirty="0" smtClean="0"/>
              <a:t>onstructors </a:t>
            </a:r>
            <a:r>
              <a:rPr lang="en-US" dirty="0"/>
              <a:t>are sometimes loosely referred to as methods, but technically, a constructor is not a </a:t>
            </a:r>
            <a:r>
              <a:rPr lang="en-US" dirty="0" smtClean="0"/>
              <a:t>method.</a:t>
            </a:r>
            <a:endParaRPr lang="en-US" dirty="0"/>
          </a:p>
          <a:p>
            <a:r>
              <a:rPr lang="en-US" dirty="0" smtClean="0"/>
              <a:t>A class </a:t>
            </a:r>
            <a:r>
              <a:rPr lang="en-US" dirty="0"/>
              <a:t>may have several constructors, providing several different ways to </a:t>
            </a:r>
            <a:r>
              <a:rPr lang="en-US" dirty="0" smtClean="0"/>
              <a:t>create a </a:t>
            </a:r>
            <a:r>
              <a:rPr lang="en-US" dirty="0"/>
              <a:t>new instance of the </a:t>
            </a:r>
            <a:r>
              <a:rPr lang="en-US" dirty="0" smtClean="0"/>
              <a:t>class.</a:t>
            </a:r>
            <a:endParaRPr lang="en-US" dirty="0"/>
          </a:p>
        </p:txBody>
      </p:sp>
    </p:spTree>
    <p:extLst>
      <p:ext uri="{BB962C8B-B14F-4D97-AF65-F5344CB8AC3E}">
        <p14:creationId xmlns:p14="http://schemas.microsoft.com/office/powerpoint/2010/main" val="3984873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p:txBody>
          <a:bodyPr/>
          <a:lstStyle/>
          <a:p>
            <a:r>
              <a:rPr lang="en-US" dirty="0"/>
              <a:t>I</a:t>
            </a:r>
            <a:r>
              <a:rPr lang="en-US" dirty="0" smtClean="0"/>
              <a:t>n the above examples,</a:t>
            </a:r>
            <a:r>
              <a:rPr lang="en-US" baseline="0" dirty="0" smtClean="0"/>
              <a:t> methods </a:t>
            </a:r>
            <a:r>
              <a:rPr lang="en-US" b="1" baseline="0" dirty="0" smtClean="0">
                <a:latin typeface="Courier New" pitchFamily="49" charset="0"/>
                <a:cs typeface="Courier New" pitchFamily="49" charset="0"/>
              </a:rPr>
              <a:t>length</a:t>
            </a:r>
            <a:r>
              <a:rPr lang="en-US" baseline="0" dirty="0" smtClean="0"/>
              <a:t> and </a:t>
            </a:r>
            <a:r>
              <a:rPr lang="en-US" b="1" dirty="0" err="1">
                <a:latin typeface="Courier New" pitchFamily="49" charset="0"/>
                <a:cs typeface="Courier New" pitchFamily="49" charset="0"/>
              </a:rPr>
              <a:t>indexOf</a:t>
            </a:r>
            <a:r>
              <a:rPr lang="en-US" baseline="0" dirty="0" smtClean="0"/>
              <a:t> were both declared as </a:t>
            </a:r>
            <a:r>
              <a:rPr lang="en-US" b="1" dirty="0">
                <a:latin typeface="Courier New" pitchFamily="49" charset="0"/>
                <a:cs typeface="Courier New" pitchFamily="49" charset="0"/>
              </a:rPr>
              <a:t>public</a:t>
            </a:r>
            <a:r>
              <a:rPr lang="en-US" baseline="0" dirty="0" smtClean="0"/>
              <a:t> – </a:t>
            </a:r>
            <a:r>
              <a:rPr lang="en-US" b="1" dirty="0">
                <a:latin typeface="Courier New" pitchFamily="49" charset="0"/>
                <a:cs typeface="Courier New" pitchFamily="49" charset="0"/>
              </a:rPr>
              <a:t>public</a:t>
            </a:r>
            <a:r>
              <a:rPr lang="en-US" baseline="0" dirty="0" smtClean="0"/>
              <a:t> is an example of an </a:t>
            </a:r>
            <a:r>
              <a:rPr lang="en-US" i="1" baseline="0" dirty="0" smtClean="0"/>
              <a:t>access</a:t>
            </a:r>
            <a:r>
              <a:rPr lang="en-US" i="1" dirty="0" smtClean="0"/>
              <a:t> specifier.</a:t>
            </a:r>
            <a:endParaRPr lang="en-US" i="1" baseline="0" dirty="0" smtClean="0"/>
          </a:p>
          <a:p>
            <a:r>
              <a:rPr lang="en-US" dirty="0"/>
              <a:t>E</a:t>
            </a:r>
            <a:r>
              <a:rPr lang="en-US" baseline="0" dirty="0" smtClean="0"/>
              <a:t>very attribute,</a:t>
            </a:r>
            <a:r>
              <a:rPr lang="en-US" dirty="0" smtClean="0"/>
              <a:t> </a:t>
            </a:r>
            <a:r>
              <a:rPr lang="en-US" baseline="0" dirty="0" smtClean="0"/>
              <a:t>method, and constructor has an access specifier</a:t>
            </a:r>
            <a:r>
              <a:rPr lang="en-US" dirty="0"/>
              <a:t> </a:t>
            </a:r>
            <a:r>
              <a:rPr lang="en-US" dirty="0" smtClean="0"/>
              <a:t>that determines its </a:t>
            </a:r>
            <a:r>
              <a:rPr lang="en-US" i="1" dirty="0" smtClean="0"/>
              <a:t>visibility</a:t>
            </a:r>
            <a:r>
              <a:rPr lang="en-US" dirty="0" smtClean="0"/>
              <a:t> for other objects.</a:t>
            </a:r>
          </a:p>
        </p:txBody>
      </p:sp>
      <p:sp>
        <p:nvSpPr>
          <p:cNvPr id="4" name="Footer Placeholder 3"/>
          <p:cNvSpPr>
            <a:spLocks noGrp="1"/>
          </p:cNvSpPr>
          <p:nvPr>
            <p:ph type="ftr" sz="quarter" idx="10"/>
          </p:nvPr>
        </p:nvSpPr>
        <p:spPr/>
        <p:txBody>
          <a:bodyPr/>
          <a:lstStyle/>
          <a:p>
            <a:pPr>
              <a:defRPr/>
            </a:pPr>
            <a:r>
              <a:rPr lang="en-US" smtClean="0"/>
              <a:t>Objects</a:t>
            </a:r>
            <a:endParaRPr lang="en-US" dirty="0"/>
          </a:p>
        </p:txBody>
      </p:sp>
      <p:sp>
        <p:nvSpPr>
          <p:cNvPr id="5" name="Slide Number Placeholder 4"/>
          <p:cNvSpPr>
            <a:spLocks noGrp="1"/>
          </p:cNvSpPr>
          <p:nvPr>
            <p:ph type="sldNum" sz="quarter" idx="11"/>
          </p:nvPr>
        </p:nvSpPr>
        <p:spPr/>
        <p:txBody>
          <a:bodyPr/>
          <a:lstStyle/>
          <a:p>
            <a:pPr>
              <a:defRPr/>
            </a:pPr>
            <a:fld id="{B9C74B98-2412-42F2-A19B-87AA7BA9B4D9}" type="slidenum">
              <a:rPr lang="en-US" smtClean="0"/>
              <a:pPr>
                <a:defRPr/>
              </a:pPr>
              <a:t>15</a:t>
            </a:fld>
            <a:endParaRPr lang="en-US" dirty="0"/>
          </a:p>
        </p:txBody>
      </p:sp>
    </p:spTree>
    <p:extLst>
      <p:ext uri="{BB962C8B-B14F-4D97-AF65-F5344CB8AC3E}">
        <p14:creationId xmlns:p14="http://schemas.microsoft.com/office/powerpoint/2010/main" val="4230665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a:xfrm>
            <a:off x="1219200" y="1295400"/>
            <a:ext cx="7772400" cy="4608513"/>
          </a:xfrm>
        </p:spPr>
        <p:txBody>
          <a:bodyPr/>
          <a:lstStyle/>
          <a:p>
            <a:r>
              <a:rPr lang="en-US" dirty="0" smtClean="0"/>
              <a:t>Typically, attributes</a:t>
            </a:r>
            <a:r>
              <a:rPr lang="en-US" baseline="0" dirty="0" smtClean="0"/>
              <a:t> have an access specifier of </a:t>
            </a:r>
            <a:r>
              <a:rPr lang="en-US" b="1" baseline="0" dirty="0" smtClean="0">
                <a:latin typeface="Courier New" pitchFamily="49" charset="0"/>
                <a:cs typeface="Courier New" pitchFamily="49" charset="0"/>
              </a:rPr>
              <a:t>private</a:t>
            </a:r>
            <a:r>
              <a:rPr lang="en-US" dirty="0"/>
              <a:t>;</a:t>
            </a:r>
            <a:r>
              <a:rPr lang="en-US" i="0" baseline="0" dirty="0" smtClean="0"/>
              <a:t> they cannot be seen outside of the class in which they are defined.</a:t>
            </a:r>
          </a:p>
          <a:p>
            <a:r>
              <a:rPr lang="en-US" dirty="0"/>
              <a:t>M</a:t>
            </a:r>
            <a:r>
              <a:rPr lang="en-US" i="0" baseline="0" dirty="0" smtClean="0"/>
              <a:t>ost methods and constructors have an access specifier of </a:t>
            </a:r>
            <a:r>
              <a:rPr lang="en-US" b="1" i="0" baseline="0" dirty="0" smtClean="0">
                <a:latin typeface="Courier New" pitchFamily="49" charset="0"/>
                <a:cs typeface="Courier New" pitchFamily="49" charset="0"/>
              </a:rPr>
              <a:t>public</a:t>
            </a:r>
            <a:r>
              <a:rPr lang="en-US" i="0" baseline="0" dirty="0" smtClean="0"/>
              <a:t>, meaning they can be seen everywhere.</a:t>
            </a:r>
          </a:p>
          <a:p>
            <a:r>
              <a:rPr lang="en-US" dirty="0" smtClean="0"/>
              <a:t>Some </a:t>
            </a:r>
            <a:r>
              <a:rPr lang="en-US" i="0" baseline="0" dirty="0" smtClean="0"/>
              <a:t>methods may be declared as </a:t>
            </a:r>
            <a:r>
              <a:rPr lang="en-US" b="1" i="0" baseline="0" dirty="0" smtClean="0">
                <a:latin typeface="Courier New" pitchFamily="49" charset="0"/>
                <a:cs typeface="Courier New" pitchFamily="49" charset="0"/>
              </a:rPr>
              <a:t>private</a:t>
            </a:r>
            <a:r>
              <a:rPr lang="en-US" i="0" baseline="0" dirty="0" smtClean="0"/>
              <a:t> if they are for internal use only.</a:t>
            </a:r>
          </a:p>
        </p:txBody>
      </p:sp>
      <p:sp>
        <p:nvSpPr>
          <p:cNvPr id="4" name="Footer Placeholder 3"/>
          <p:cNvSpPr>
            <a:spLocks noGrp="1"/>
          </p:cNvSpPr>
          <p:nvPr>
            <p:ph type="ftr" sz="quarter" idx="10"/>
          </p:nvPr>
        </p:nvSpPr>
        <p:spPr>
          <a:xfrm>
            <a:off x="304800" y="6248400"/>
            <a:ext cx="2895600" cy="457200"/>
          </a:xfrm>
        </p:spPr>
        <p:txBody>
          <a:bodyPr/>
          <a:lstStyle/>
          <a:p>
            <a:pPr>
              <a:defRPr/>
            </a:pPr>
            <a:r>
              <a:rPr lang="en-US" dirty="0" smtClean="0"/>
              <a:t>Objects</a:t>
            </a:r>
            <a:endParaRPr lang="en-US" dirty="0"/>
          </a:p>
        </p:txBody>
      </p:sp>
      <p:sp>
        <p:nvSpPr>
          <p:cNvPr id="5" name="Slide Number Placeholder 4"/>
          <p:cNvSpPr>
            <a:spLocks noGrp="1"/>
          </p:cNvSpPr>
          <p:nvPr>
            <p:ph type="sldNum" sz="quarter" idx="11"/>
          </p:nvPr>
        </p:nvSpPr>
        <p:spPr>
          <a:xfrm>
            <a:off x="7010400" y="6324600"/>
            <a:ext cx="1905000" cy="457200"/>
          </a:xfrm>
        </p:spPr>
        <p:txBody>
          <a:bodyPr/>
          <a:lstStyle/>
          <a:p>
            <a:pPr>
              <a:defRPr/>
            </a:pPr>
            <a:fld id="{B9C74B98-2412-42F2-A19B-87AA7BA9B4D9}" type="slidenum">
              <a:rPr lang="en-US" smtClean="0"/>
              <a:pPr>
                <a:defRPr/>
              </a:pPr>
              <a:t>16</a:t>
            </a:fld>
            <a:endParaRPr lang="en-US" dirty="0"/>
          </a:p>
        </p:txBody>
      </p:sp>
    </p:spTree>
    <p:extLst>
      <p:ext uri="{BB962C8B-B14F-4D97-AF65-F5344CB8AC3E}">
        <p14:creationId xmlns:p14="http://schemas.microsoft.com/office/powerpoint/2010/main" val="2163756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196F512-13C1-4348-AB81-904879108B17}" type="slidenum">
              <a:rPr lang="en-US"/>
              <a:pPr>
                <a:defRPr/>
              </a:pPr>
              <a:t>17</a:t>
            </a:fld>
            <a:endParaRPr lang="en-US" dirty="0"/>
          </a:p>
        </p:txBody>
      </p:sp>
      <p:sp>
        <p:nvSpPr>
          <p:cNvPr id="10244" name="Rectangle 2"/>
          <p:cNvSpPr>
            <a:spLocks noGrp="1" noChangeArrowheads="1"/>
          </p:cNvSpPr>
          <p:nvPr>
            <p:ph type="title"/>
            <p:custDataLst>
              <p:tags r:id="rId1"/>
            </p:custDataLst>
          </p:nvPr>
        </p:nvSpPr>
        <p:spPr/>
        <p:txBody>
          <a:bodyPr/>
          <a:lstStyle/>
          <a:p>
            <a:pPr eaLnBrk="1" hangingPunct="1"/>
            <a:r>
              <a:rPr lang="en-US" dirty="0" smtClean="0"/>
              <a:t>Public Interface of a Class</a:t>
            </a:r>
          </a:p>
        </p:txBody>
      </p:sp>
      <p:sp>
        <p:nvSpPr>
          <p:cNvPr id="10245" name="Rectangle 3"/>
          <p:cNvSpPr>
            <a:spLocks noGrp="1" noChangeArrowheads="1"/>
          </p:cNvSpPr>
          <p:nvPr>
            <p:ph type="body" idx="1"/>
            <p:custDataLst>
              <p:tags r:id="rId2"/>
            </p:custDataLst>
          </p:nvPr>
        </p:nvSpPr>
        <p:spPr/>
        <p:txBody>
          <a:bodyPr/>
          <a:lstStyle/>
          <a:p>
            <a:pPr eaLnBrk="1" hangingPunct="1"/>
            <a:r>
              <a:rPr lang="en-US" dirty="0" smtClean="0"/>
              <a:t>Each public method and attribute is part of the public interface for a class.</a:t>
            </a:r>
          </a:p>
          <a:p>
            <a:pPr eaLnBrk="1" hangingPunct="1"/>
            <a:r>
              <a:rPr lang="en-US" dirty="0" smtClean="0"/>
              <a:t>Contracts (promises of behavior) give expectations that the clients can rely on. </a:t>
            </a:r>
          </a:p>
          <a:p>
            <a:pPr eaLnBrk="1" hangingPunct="1"/>
            <a:r>
              <a:rPr lang="en-US" dirty="0" smtClean="0"/>
              <a:t>Hiding the implementation behind an  interface with well defined behavior allows us to change the implementation with minimal impact on clients. </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4044852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196F512-13C1-4348-AB81-904879108B17}" type="slidenum">
              <a:rPr lang="en-US"/>
              <a:pPr>
                <a:defRPr/>
              </a:pPr>
              <a:t>18</a:t>
            </a:fld>
            <a:endParaRPr lang="en-US" dirty="0"/>
          </a:p>
        </p:txBody>
      </p:sp>
      <p:sp>
        <p:nvSpPr>
          <p:cNvPr id="10244" name="Rectangle 2"/>
          <p:cNvSpPr>
            <a:spLocks noGrp="1" noChangeArrowheads="1"/>
          </p:cNvSpPr>
          <p:nvPr>
            <p:ph type="title"/>
            <p:custDataLst>
              <p:tags r:id="rId1"/>
            </p:custDataLst>
          </p:nvPr>
        </p:nvSpPr>
        <p:spPr/>
        <p:txBody>
          <a:bodyPr/>
          <a:lstStyle/>
          <a:p>
            <a:pPr eaLnBrk="1" hangingPunct="1"/>
            <a:r>
              <a:rPr lang="en-US" dirty="0" smtClean="0"/>
              <a:t>Public Interface of a Class</a:t>
            </a:r>
          </a:p>
        </p:txBody>
      </p:sp>
      <p:sp>
        <p:nvSpPr>
          <p:cNvPr id="10245" name="Rectangle 3"/>
          <p:cNvSpPr>
            <a:spLocks noGrp="1" noChangeArrowheads="1"/>
          </p:cNvSpPr>
          <p:nvPr>
            <p:ph type="body" idx="1"/>
            <p:custDataLst>
              <p:tags r:id="rId2"/>
            </p:custDataLst>
          </p:nvPr>
        </p:nvSpPr>
        <p:spPr/>
        <p:txBody>
          <a:bodyPr/>
          <a:lstStyle/>
          <a:p>
            <a:pPr eaLnBrk="1" hangingPunct="1"/>
            <a:r>
              <a:rPr lang="en-US" dirty="0"/>
              <a:t>The API </a:t>
            </a:r>
            <a:r>
              <a:rPr lang="en-US" dirty="0" smtClean="0"/>
              <a:t>(Application Programming Interface) documentation </a:t>
            </a:r>
            <a:r>
              <a:rPr lang="en-US" dirty="0"/>
              <a:t>for Java describes all built-in classes and their public methods and attributes.</a:t>
            </a:r>
          </a:p>
          <a:p>
            <a:pPr eaLnBrk="1" hangingPunct="1"/>
            <a:r>
              <a:rPr lang="en-US" dirty="0" smtClean="0"/>
              <a:t>A stable API promotes the design of software with reusable, loosely-coupled, modular pieces.</a:t>
            </a:r>
          </a:p>
        </p:txBody>
      </p:sp>
    </p:spTree>
    <p:extLst>
      <p:ext uri="{BB962C8B-B14F-4D97-AF65-F5344CB8AC3E}">
        <p14:creationId xmlns:p14="http://schemas.microsoft.com/office/powerpoint/2010/main" val="1333549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196F512-13C1-4348-AB81-904879108B17}" type="slidenum">
              <a:rPr lang="en-US"/>
              <a:pPr>
                <a:defRPr/>
              </a:pPr>
              <a:t>19</a:t>
            </a:fld>
            <a:endParaRPr lang="en-US" dirty="0"/>
          </a:p>
        </p:txBody>
      </p:sp>
      <p:sp>
        <p:nvSpPr>
          <p:cNvPr id="10244" name="Rectangle 2"/>
          <p:cNvSpPr>
            <a:spLocks noGrp="1" noChangeArrowheads="1"/>
          </p:cNvSpPr>
          <p:nvPr>
            <p:ph type="title"/>
            <p:custDataLst>
              <p:tags r:id="rId1"/>
            </p:custDataLst>
          </p:nvPr>
        </p:nvSpPr>
        <p:spPr/>
        <p:txBody>
          <a:bodyPr/>
          <a:lstStyle/>
          <a:p>
            <a:pPr eaLnBrk="1" hangingPunct="1"/>
            <a:r>
              <a:rPr lang="en-US" dirty="0" smtClean="0"/>
              <a:t>Public Interface of a Class</a:t>
            </a:r>
          </a:p>
        </p:txBody>
      </p:sp>
      <p:sp>
        <p:nvSpPr>
          <p:cNvPr id="10245" name="Rectangle 3"/>
          <p:cNvSpPr>
            <a:spLocks noGrp="1" noChangeArrowheads="1"/>
          </p:cNvSpPr>
          <p:nvPr>
            <p:ph type="body" idx="1"/>
            <p:custDataLst>
              <p:tags r:id="rId2"/>
            </p:custDataLst>
          </p:nvPr>
        </p:nvSpPr>
        <p:spPr/>
        <p:txBody>
          <a:bodyPr/>
          <a:lstStyle/>
          <a:p>
            <a:pPr eaLnBrk="1" hangingPunct="1"/>
            <a:r>
              <a:rPr lang="en-US" dirty="0" smtClean="0"/>
              <a:t>This idea of protecting against change by hiding the changeable parts behind a stable interface shows up in many areas of computer science.</a:t>
            </a:r>
          </a:p>
          <a:p>
            <a:pPr lvl="1" eaLnBrk="1" hangingPunct="1"/>
            <a:r>
              <a:rPr lang="en-US" dirty="0" smtClean="0"/>
              <a:t>Example – Name servers</a:t>
            </a:r>
          </a:p>
          <a:p>
            <a:pPr eaLnBrk="1" hangingPunct="1"/>
            <a:r>
              <a:rPr lang="en-US" dirty="0" smtClean="0"/>
              <a:t>We should put emphasis on designing the interface to get it correct at the start.  </a:t>
            </a:r>
          </a:p>
        </p:txBody>
      </p:sp>
    </p:spTree>
    <p:extLst>
      <p:ext uri="{BB962C8B-B14F-4D97-AF65-F5344CB8AC3E}">
        <p14:creationId xmlns:p14="http://schemas.microsoft.com/office/powerpoint/2010/main" val="353199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913ADE88-5196-4ED8-AF93-E159BC6C35A6}" type="slidenum">
              <a:rPr lang="en-US"/>
              <a:pPr>
                <a:defRPr/>
              </a:pPr>
              <a:t>2</a:t>
            </a:fld>
            <a:endParaRPr lang="en-US" dirty="0"/>
          </a:p>
        </p:txBody>
      </p:sp>
      <p:sp>
        <p:nvSpPr>
          <p:cNvPr id="4100" name="Rectangle 2"/>
          <p:cNvSpPr>
            <a:spLocks noGrp="1" noChangeArrowheads="1"/>
          </p:cNvSpPr>
          <p:nvPr>
            <p:ph type="title"/>
            <p:custDataLst>
              <p:tags r:id="rId1"/>
            </p:custDataLst>
          </p:nvPr>
        </p:nvSpPr>
        <p:spPr/>
        <p:txBody>
          <a:bodyPr/>
          <a:lstStyle/>
          <a:p>
            <a:pPr eaLnBrk="1" hangingPunct="1"/>
            <a:r>
              <a:rPr lang="en-US" dirty="0" smtClean="0"/>
              <a:t>Objects</a:t>
            </a:r>
          </a:p>
        </p:txBody>
      </p:sp>
      <p:sp>
        <p:nvSpPr>
          <p:cNvPr id="4101"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n </a:t>
            </a:r>
            <a:r>
              <a:rPr lang="en-US" i="1" dirty="0" smtClean="0"/>
              <a:t>object</a:t>
            </a:r>
            <a:r>
              <a:rPr lang="en-US" dirty="0" smtClean="0"/>
              <a:t> is a representation of a thing that has </a:t>
            </a:r>
            <a:r>
              <a:rPr lang="en-US" i="1" dirty="0" smtClean="0"/>
              <a:t>state</a:t>
            </a:r>
            <a:r>
              <a:rPr lang="en-US" dirty="0" smtClean="0"/>
              <a:t> and </a:t>
            </a:r>
            <a:r>
              <a:rPr lang="en-US" i="1" dirty="0" smtClean="0"/>
              <a:t>behavior</a:t>
            </a:r>
            <a:r>
              <a:rPr lang="en-US" dirty="0" smtClean="0"/>
              <a:t>.</a:t>
            </a:r>
          </a:p>
          <a:p>
            <a:pPr lvl="1" eaLnBrk="1" hangingPunct="1"/>
            <a:r>
              <a:rPr lang="en-US" dirty="0"/>
              <a:t>M</a:t>
            </a:r>
            <a:r>
              <a:rPr lang="en-US" dirty="0" smtClean="0"/>
              <a:t>ay be tangible or intangible</a:t>
            </a:r>
          </a:p>
          <a:p>
            <a:pPr eaLnBrk="1" hangingPunct="1"/>
            <a:r>
              <a:rPr lang="en-US" dirty="0" smtClean="0"/>
              <a:t>Examples:</a:t>
            </a:r>
          </a:p>
          <a:p>
            <a:pPr lvl="1" eaLnBrk="1" hangingPunct="1"/>
            <a:r>
              <a:rPr lang="en-US" dirty="0"/>
              <a:t>M</a:t>
            </a:r>
            <a:r>
              <a:rPr lang="en-US" dirty="0" smtClean="0"/>
              <a:t>y dog Midge</a:t>
            </a:r>
          </a:p>
          <a:p>
            <a:pPr lvl="1" eaLnBrk="1" hangingPunct="1"/>
            <a:r>
              <a:rPr lang="en-US" dirty="0"/>
              <a:t>T</a:t>
            </a:r>
            <a:r>
              <a:rPr lang="en-US" dirty="0" smtClean="0"/>
              <a:t>he string "Hello World!"</a:t>
            </a:r>
          </a:p>
        </p:txBody>
      </p:sp>
    </p:spTree>
    <p:extLst>
      <p:ext uri="{BB962C8B-B14F-4D97-AF65-F5344CB8AC3E}">
        <p14:creationId xmlns:p14="http://schemas.microsoft.com/office/powerpoint/2010/main" val="422492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E1C92C54-7B8E-4BB2-8BB1-A1599908D506}" type="slidenum">
              <a:rPr lang="en-US"/>
              <a:pPr/>
              <a:t>20</a:t>
            </a:fld>
            <a:endParaRPr lang="en-US"/>
          </a:p>
        </p:txBody>
      </p:sp>
      <p:sp>
        <p:nvSpPr>
          <p:cNvPr id="29698" name="Rectangle 2"/>
          <p:cNvSpPr>
            <a:spLocks noGrp="1" noChangeArrowheads="1"/>
          </p:cNvSpPr>
          <p:nvPr>
            <p:ph type="title"/>
            <p:custDataLst>
              <p:tags r:id="rId1"/>
            </p:custDataLst>
          </p:nvPr>
        </p:nvSpPr>
        <p:spPr/>
        <p:txBody>
          <a:bodyPr/>
          <a:lstStyle/>
          <a:p>
            <a:r>
              <a:rPr lang="en-US" dirty="0"/>
              <a:t>A </a:t>
            </a:r>
            <a:r>
              <a:rPr lang="en-US" b="1" dirty="0">
                <a:latin typeface="Courier New" pitchFamily="49" charset="0"/>
              </a:rPr>
              <a:t>Dog</a:t>
            </a:r>
            <a:r>
              <a:rPr lang="en-US" dirty="0"/>
              <a:t> Class</a:t>
            </a:r>
          </a:p>
        </p:txBody>
      </p:sp>
      <p:sp>
        <p:nvSpPr>
          <p:cNvPr id="29699" name="Rectangle 3"/>
          <p:cNvSpPr>
            <a:spLocks noGrp="1" noChangeArrowheads="1"/>
          </p:cNvSpPr>
          <p:nvPr>
            <p:ph type="body" idx="1"/>
            <p:custDataLst>
              <p:tags r:id="rId2"/>
            </p:custDataLst>
          </p:nvPr>
        </p:nvSpPr>
        <p:spPr/>
        <p:txBody>
          <a:bodyPr/>
          <a:lstStyle/>
          <a:p>
            <a:r>
              <a:rPr lang="en-US" dirty="0"/>
              <a:t>S</a:t>
            </a:r>
            <a:r>
              <a:rPr lang="en-US" dirty="0" smtClean="0"/>
              <a:t>uppose </a:t>
            </a:r>
            <a:r>
              <a:rPr lang="en-US" dirty="0"/>
              <a:t>we want to write a program concerning </a:t>
            </a:r>
            <a:r>
              <a:rPr lang="en-US" dirty="0" smtClean="0"/>
              <a:t>dogs.</a:t>
            </a:r>
            <a:endParaRPr lang="en-US" dirty="0"/>
          </a:p>
          <a:p>
            <a:r>
              <a:rPr lang="en-US" dirty="0"/>
              <a:t>W</a:t>
            </a:r>
            <a:r>
              <a:rPr lang="en-US" dirty="0" smtClean="0"/>
              <a:t>e </a:t>
            </a:r>
            <a:r>
              <a:rPr lang="en-US" dirty="0"/>
              <a:t>need to represent dog objects, so we need to define a </a:t>
            </a:r>
            <a:r>
              <a:rPr lang="en-US" b="1" dirty="0">
                <a:latin typeface="Courier New" pitchFamily="49" charset="0"/>
              </a:rPr>
              <a:t>Dog</a:t>
            </a:r>
            <a:r>
              <a:rPr lang="en-US" dirty="0"/>
              <a:t> </a:t>
            </a:r>
            <a:r>
              <a:rPr lang="en-US" dirty="0" smtClean="0"/>
              <a:t>class.</a:t>
            </a:r>
            <a:endParaRPr lang="en-US" dirty="0"/>
          </a:p>
        </p:txBody>
      </p:sp>
    </p:spTree>
    <p:extLst>
      <p:ext uri="{BB962C8B-B14F-4D97-AF65-F5344CB8AC3E}">
        <p14:creationId xmlns:p14="http://schemas.microsoft.com/office/powerpoint/2010/main" val="1814801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B49CE96F-FF20-45B7-90A2-36A98B7A62D3}" type="slidenum">
              <a:rPr lang="en-US"/>
              <a:pPr/>
              <a:t>21</a:t>
            </a:fld>
            <a:endParaRPr lang="en-US"/>
          </a:p>
        </p:txBody>
      </p:sp>
      <p:sp>
        <p:nvSpPr>
          <p:cNvPr id="30722" name="Rectangle 2"/>
          <p:cNvSpPr>
            <a:spLocks noGrp="1" noChangeArrowheads="1"/>
          </p:cNvSpPr>
          <p:nvPr>
            <p:ph type="title"/>
            <p:custDataLst>
              <p:tags r:id="rId1"/>
            </p:custDataLst>
          </p:nvPr>
        </p:nvSpPr>
        <p:spPr/>
        <p:txBody>
          <a:bodyPr/>
          <a:lstStyle/>
          <a:p>
            <a:r>
              <a:rPr lang="en-US" b="1" dirty="0">
                <a:latin typeface="Courier New" pitchFamily="49" charset="0"/>
              </a:rPr>
              <a:t>Dog</a:t>
            </a:r>
            <a:r>
              <a:rPr lang="en-US" dirty="0"/>
              <a:t> Attributes</a:t>
            </a:r>
          </a:p>
        </p:txBody>
      </p:sp>
      <p:sp>
        <p:nvSpPr>
          <p:cNvPr id="30723" name="Rectangle 3"/>
          <p:cNvSpPr>
            <a:spLocks noGrp="1" noChangeArrowheads="1"/>
          </p:cNvSpPr>
          <p:nvPr>
            <p:ph type="body" idx="1"/>
            <p:custDataLst>
              <p:tags r:id="rId2"/>
            </p:custDataLst>
          </p:nvPr>
        </p:nvSpPr>
        <p:spPr/>
        <p:txBody>
          <a:bodyPr/>
          <a:lstStyle/>
          <a:p>
            <a:r>
              <a:rPr lang="en-US" dirty="0"/>
              <a:t>D</a:t>
            </a:r>
            <a:r>
              <a:rPr lang="en-US" dirty="0" smtClean="0"/>
              <a:t>ogs </a:t>
            </a:r>
            <a:r>
              <a:rPr lang="en-US" dirty="0"/>
              <a:t>have several attributes of interest; for this class we will use </a:t>
            </a:r>
            <a:r>
              <a:rPr lang="en-US" dirty="0" smtClean="0"/>
              <a:t>attributes:</a:t>
            </a:r>
            <a:endParaRPr lang="en-US" dirty="0"/>
          </a:p>
          <a:p>
            <a:pPr lvl="1"/>
            <a:r>
              <a:rPr lang="en-US" dirty="0"/>
              <a:t>name</a:t>
            </a:r>
          </a:p>
          <a:p>
            <a:pPr lvl="1"/>
            <a:r>
              <a:rPr lang="en-US" dirty="0"/>
              <a:t>breed</a:t>
            </a:r>
          </a:p>
          <a:p>
            <a:pPr lvl="1"/>
            <a:r>
              <a:rPr lang="en-US" dirty="0"/>
              <a:t>age</a:t>
            </a:r>
          </a:p>
          <a:p>
            <a:r>
              <a:rPr lang="en-US" dirty="0"/>
              <a:t>F</a:t>
            </a:r>
            <a:r>
              <a:rPr lang="en-US" dirty="0" smtClean="0"/>
              <a:t>or </a:t>
            </a:r>
            <a:r>
              <a:rPr lang="en-US" dirty="0"/>
              <a:t>example, </a:t>
            </a:r>
            <a:r>
              <a:rPr lang="en-US" dirty="0" smtClean="0"/>
              <a:t>Carmen is </a:t>
            </a:r>
            <a:r>
              <a:rPr lang="en-US" dirty="0"/>
              <a:t>a Standard Poodle who is 9 years </a:t>
            </a:r>
            <a:r>
              <a:rPr lang="en-US" dirty="0" smtClean="0"/>
              <a:t>old.</a:t>
            </a:r>
            <a:endParaRPr lang="en-US" dirty="0"/>
          </a:p>
        </p:txBody>
      </p:sp>
    </p:spTree>
    <p:extLst>
      <p:ext uri="{BB962C8B-B14F-4D97-AF65-F5344CB8AC3E}">
        <p14:creationId xmlns:p14="http://schemas.microsoft.com/office/powerpoint/2010/main" val="2113901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6C4C479A-7C5F-4896-BBD2-0CFE6660FA8F}" type="slidenum">
              <a:rPr lang="en-US"/>
              <a:pPr/>
              <a:t>22</a:t>
            </a:fld>
            <a:endParaRPr lang="en-US"/>
          </a:p>
        </p:txBody>
      </p:sp>
      <p:sp>
        <p:nvSpPr>
          <p:cNvPr id="31746" name="Rectangle 2"/>
          <p:cNvSpPr>
            <a:spLocks noGrp="1" noChangeArrowheads="1"/>
          </p:cNvSpPr>
          <p:nvPr>
            <p:ph type="title"/>
            <p:custDataLst>
              <p:tags r:id="rId1"/>
            </p:custDataLst>
          </p:nvPr>
        </p:nvSpPr>
        <p:spPr/>
        <p:txBody>
          <a:bodyPr/>
          <a:lstStyle/>
          <a:p>
            <a:r>
              <a:rPr lang="en-US" b="1" dirty="0">
                <a:latin typeface="Courier New" pitchFamily="49" charset="0"/>
              </a:rPr>
              <a:t>Dog</a:t>
            </a:r>
            <a:r>
              <a:rPr lang="en-US" dirty="0"/>
              <a:t> Constructors</a:t>
            </a:r>
          </a:p>
        </p:txBody>
      </p:sp>
      <p:sp>
        <p:nvSpPr>
          <p:cNvPr id="31747" name="Rectangle 3"/>
          <p:cNvSpPr>
            <a:spLocks noGrp="1" noChangeArrowheads="1"/>
          </p:cNvSpPr>
          <p:nvPr>
            <p:ph type="body" idx="1"/>
            <p:custDataLst>
              <p:tags r:id="rId2"/>
            </p:custDataLst>
          </p:nvPr>
        </p:nvSpPr>
        <p:spPr/>
        <p:txBody>
          <a:bodyPr/>
          <a:lstStyle/>
          <a:p>
            <a:r>
              <a:rPr lang="en-US" dirty="0"/>
              <a:t>W</a:t>
            </a:r>
            <a:r>
              <a:rPr lang="en-US" dirty="0" smtClean="0"/>
              <a:t>e </a:t>
            </a:r>
            <a:r>
              <a:rPr lang="en-US" dirty="0"/>
              <a:t>need to define one or more constructors so we can create </a:t>
            </a:r>
            <a:r>
              <a:rPr lang="en-US" b="1" dirty="0">
                <a:latin typeface="Courier New" pitchFamily="49" charset="0"/>
              </a:rPr>
              <a:t>Dog</a:t>
            </a:r>
            <a:r>
              <a:rPr lang="en-US" dirty="0"/>
              <a:t> </a:t>
            </a:r>
            <a:r>
              <a:rPr lang="en-US" dirty="0" smtClean="0"/>
              <a:t>objects, as shown in this statement.</a:t>
            </a:r>
            <a:endParaRPr lang="en-US" dirty="0"/>
          </a:p>
          <a:p>
            <a:endParaRPr lang="en-US" dirty="0"/>
          </a:p>
          <a:p>
            <a:pPr>
              <a:buFont typeface="Wingdings" pitchFamily="2" charset="2"/>
              <a:buNone/>
            </a:pPr>
            <a:r>
              <a:rPr lang="en-US" b="1" dirty="0">
                <a:latin typeface="Courier New" pitchFamily="49" charset="0"/>
              </a:rPr>
              <a:t>Dog </a:t>
            </a:r>
            <a:r>
              <a:rPr lang="en-US" b="1" dirty="0" err="1" smtClean="0">
                <a:latin typeface="Courier New" pitchFamily="49" charset="0"/>
              </a:rPr>
              <a:t>carmen</a:t>
            </a:r>
            <a:endParaRPr lang="en-US" b="1" dirty="0">
              <a:latin typeface="Courier New" pitchFamily="49" charset="0"/>
            </a:endParaRPr>
          </a:p>
          <a:p>
            <a:pPr>
              <a:buNone/>
            </a:pPr>
            <a:r>
              <a:rPr lang="en-US" b="1" dirty="0">
                <a:latin typeface="Courier New" pitchFamily="49" charset="0"/>
              </a:rPr>
              <a:t>= new Dog</a:t>
            </a:r>
            <a:r>
              <a:rPr lang="en-US" b="1" dirty="0" smtClean="0">
                <a:latin typeface="Courier New" pitchFamily="49" charset="0"/>
              </a:rPr>
              <a:t>( "Carmen",</a:t>
            </a:r>
            <a:endParaRPr lang="en-US" b="1" dirty="0">
              <a:latin typeface="Courier New" pitchFamily="49" charset="0"/>
            </a:endParaRPr>
          </a:p>
          <a:p>
            <a:pPr>
              <a:buFont typeface="Wingdings" pitchFamily="2" charset="2"/>
              <a:buNone/>
            </a:pPr>
            <a:r>
              <a:rPr lang="en-US" b="1" dirty="0">
                <a:latin typeface="Courier New" pitchFamily="49" charset="0"/>
              </a:rPr>
              <a:t>           "Standard Poodle",</a:t>
            </a:r>
          </a:p>
          <a:p>
            <a:pPr>
              <a:buFont typeface="Wingdings" pitchFamily="2" charset="2"/>
              <a:buNone/>
            </a:pPr>
            <a:r>
              <a:rPr lang="en-US" b="1" dirty="0">
                <a:latin typeface="Courier New" pitchFamily="49" charset="0"/>
              </a:rPr>
              <a:t>           9 );</a:t>
            </a:r>
          </a:p>
        </p:txBody>
      </p:sp>
    </p:spTree>
    <p:extLst>
      <p:ext uri="{BB962C8B-B14F-4D97-AF65-F5344CB8AC3E}">
        <p14:creationId xmlns:p14="http://schemas.microsoft.com/office/powerpoint/2010/main" val="566165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Introduction to Classes</a:t>
            </a:r>
          </a:p>
        </p:txBody>
      </p:sp>
      <p:sp>
        <p:nvSpPr>
          <p:cNvPr id="33794" name="Rectangle 2"/>
          <p:cNvSpPr>
            <a:spLocks noGrp="1" noChangeArrowheads="1"/>
          </p:cNvSpPr>
          <p:nvPr>
            <p:ph type="title"/>
            <p:custDataLst>
              <p:tags r:id="rId1"/>
            </p:custDataLst>
          </p:nvPr>
        </p:nvSpPr>
        <p:spPr/>
        <p:txBody>
          <a:bodyPr/>
          <a:lstStyle/>
          <a:p>
            <a:r>
              <a:rPr lang="en-US" b="1" dirty="0">
                <a:latin typeface="Courier New" pitchFamily="49" charset="0"/>
              </a:rPr>
              <a:t>Dog</a:t>
            </a:r>
            <a:r>
              <a:rPr lang="en-US" dirty="0"/>
              <a:t> Methods</a:t>
            </a:r>
          </a:p>
        </p:txBody>
      </p:sp>
      <p:sp>
        <p:nvSpPr>
          <p:cNvPr id="33795" name="Rectangle 3"/>
          <p:cNvSpPr>
            <a:spLocks noGrp="1" noChangeArrowheads="1"/>
          </p:cNvSpPr>
          <p:nvPr>
            <p:ph type="body" idx="1"/>
            <p:custDataLst>
              <p:tags r:id="rId2"/>
            </p:custDataLst>
          </p:nvPr>
        </p:nvSpPr>
        <p:spPr/>
        <p:txBody>
          <a:bodyPr/>
          <a:lstStyle/>
          <a:p>
            <a:r>
              <a:rPr lang="en-US" dirty="0"/>
              <a:t>W</a:t>
            </a:r>
            <a:r>
              <a:rPr lang="en-US" dirty="0" smtClean="0"/>
              <a:t>e </a:t>
            </a:r>
            <a:r>
              <a:rPr lang="en-US" dirty="0"/>
              <a:t>might implement methods </a:t>
            </a:r>
            <a:r>
              <a:rPr lang="en-US" dirty="0" smtClean="0"/>
              <a:t>like:</a:t>
            </a:r>
            <a:endParaRPr lang="en-US" dirty="0"/>
          </a:p>
          <a:p>
            <a:pPr lvl="1"/>
            <a:r>
              <a:rPr lang="en-US" b="1" dirty="0" err="1">
                <a:latin typeface="Courier New" pitchFamily="49" charset="0"/>
              </a:rPr>
              <a:t>getAge</a:t>
            </a:r>
            <a:r>
              <a:rPr lang="en-US" b="1" dirty="0">
                <a:latin typeface="Courier New" pitchFamily="49" charset="0"/>
              </a:rPr>
              <a:t>()</a:t>
            </a:r>
          </a:p>
          <a:p>
            <a:pPr lvl="2"/>
            <a:r>
              <a:rPr lang="en-US" dirty="0"/>
              <a:t>T</a:t>
            </a:r>
            <a:r>
              <a:rPr lang="en-US" dirty="0" smtClean="0"/>
              <a:t>o </a:t>
            </a:r>
            <a:r>
              <a:rPr lang="en-US" dirty="0"/>
              <a:t>find out the age of a </a:t>
            </a:r>
            <a:r>
              <a:rPr lang="en-US" b="1" dirty="0">
                <a:latin typeface="Courier New" pitchFamily="49" charset="0"/>
              </a:rPr>
              <a:t>Dog</a:t>
            </a:r>
            <a:r>
              <a:rPr lang="en-US" dirty="0"/>
              <a:t> </a:t>
            </a:r>
            <a:r>
              <a:rPr lang="en-US" dirty="0" smtClean="0"/>
              <a:t>object.</a:t>
            </a:r>
            <a:endParaRPr lang="en-US" dirty="0"/>
          </a:p>
          <a:p>
            <a:pPr lvl="1"/>
            <a:r>
              <a:rPr lang="en-US" b="1" dirty="0" err="1">
                <a:latin typeface="Courier New" pitchFamily="49" charset="0"/>
              </a:rPr>
              <a:t>setAge</a:t>
            </a:r>
            <a:r>
              <a:rPr lang="en-US" b="1" dirty="0">
                <a:latin typeface="Courier New" pitchFamily="49" charset="0"/>
              </a:rPr>
              <a:t>(</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ageIn</a:t>
            </a:r>
            <a:r>
              <a:rPr lang="en-US" b="1" dirty="0">
                <a:latin typeface="Courier New" pitchFamily="49" charset="0"/>
              </a:rPr>
              <a:t>)</a:t>
            </a:r>
          </a:p>
          <a:p>
            <a:pPr lvl="2"/>
            <a:r>
              <a:rPr lang="en-US" dirty="0"/>
              <a:t>T</a:t>
            </a:r>
            <a:r>
              <a:rPr lang="en-US" dirty="0" smtClean="0"/>
              <a:t>o </a:t>
            </a:r>
            <a:r>
              <a:rPr lang="en-US" dirty="0"/>
              <a:t>set a </a:t>
            </a:r>
            <a:r>
              <a:rPr lang="en-US" b="1" dirty="0">
                <a:latin typeface="Courier New" pitchFamily="49" charset="0"/>
              </a:rPr>
              <a:t>Dog</a:t>
            </a:r>
            <a:r>
              <a:rPr lang="en-US" dirty="0"/>
              <a:t>'s age to a specified </a:t>
            </a:r>
            <a:r>
              <a:rPr lang="en-US" dirty="0" smtClean="0"/>
              <a:t>value.</a:t>
            </a:r>
            <a:endParaRPr lang="en-US" dirty="0"/>
          </a:p>
          <a:p>
            <a:pPr lvl="1"/>
            <a:r>
              <a:rPr lang="en-US" b="1" dirty="0" err="1">
                <a:latin typeface="Courier New" pitchFamily="49" charset="0"/>
              </a:rPr>
              <a:t>incrementAge</a:t>
            </a:r>
            <a:r>
              <a:rPr lang="en-US" b="1" dirty="0">
                <a:latin typeface="Courier New" pitchFamily="49" charset="0"/>
              </a:rPr>
              <a:t>()</a:t>
            </a:r>
          </a:p>
          <a:p>
            <a:pPr lvl="2"/>
            <a:r>
              <a:rPr lang="en-US" dirty="0"/>
              <a:t>T</a:t>
            </a:r>
            <a:r>
              <a:rPr lang="en-US" dirty="0" smtClean="0"/>
              <a:t>o </a:t>
            </a:r>
            <a:r>
              <a:rPr lang="en-US" dirty="0"/>
              <a:t>change the age of a </a:t>
            </a:r>
            <a:r>
              <a:rPr lang="en-US" b="1" dirty="0">
                <a:latin typeface="Courier New" pitchFamily="49" charset="0"/>
              </a:rPr>
              <a:t>Dog</a:t>
            </a:r>
            <a:r>
              <a:rPr lang="en-US" dirty="0"/>
              <a:t> object when it has a </a:t>
            </a:r>
            <a:r>
              <a:rPr lang="en-US" dirty="0" smtClean="0"/>
              <a:t>birthday.</a:t>
            </a:r>
            <a:endParaRPr lang="en-US" dirty="0"/>
          </a:p>
        </p:txBody>
      </p:sp>
      <p:sp>
        <p:nvSpPr>
          <p:cNvPr id="33796" name="Text Box 4"/>
          <p:cNvSpPr txBox="1">
            <a:spLocks noChangeArrowheads="1"/>
          </p:cNvSpPr>
          <p:nvPr>
            <p:custDataLst>
              <p:tags r:id="rId3"/>
            </p:custDataLst>
          </p:nvPr>
        </p:nvSpPr>
        <p:spPr bwMode="auto">
          <a:xfrm>
            <a:off x="4114800" y="2133600"/>
            <a:ext cx="2209800" cy="461665"/>
          </a:xfrm>
          <a:prstGeom prst="rect">
            <a:avLst/>
          </a:prstGeom>
          <a:solidFill>
            <a:srgbClr val="CCFFFF"/>
          </a:solidFill>
          <a:ln w="9525">
            <a:solidFill>
              <a:schemeClr val="tx1"/>
            </a:solidFill>
            <a:miter lim="800000"/>
            <a:headEnd/>
            <a:tailEnd/>
          </a:ln>
          <a:effectLst/>
        </p:spPr>
        <p:txBody>
          <a:bodyPr wrap="square">
            <a:spAutoFit/>
          </a:bodyPr>
          <a:lstStyle/>
          <a:p>
            <a:pPr>
              <a:spcBef>
                <a:spcPct val="50000"/>
              </a:spcBef>
            </a:pPr>
            <a:r>
              <a:rPr lang="en-US" dirty="0"/>
              <a:t>A</a:t>
            </a:r>
            <a:r>
              <a:rPr lang="en-US" dirty="0" smtClean="0">
                <a:latin typeface="Times New Roman" pitchFamily="18" charset="0"/>
              </a:rPr>
              <a:t> </a:t>
            </a:r>
            <a:r>
              <a:rPr lang="en-US" i="1" dirty="0">
                <a:latin typeface="Times New Roman" pitchFamily="18" charset="0"/>
              </a:rPr>
              <a:t>getter</a:t>
            </a:r>
            <a:r>
              <a:rPr lang="en-US" dirty="0">
                <a:latin typeface="Times New Roman" pitchFamily="18" charset="0"/>
              </a:rPr>
              <a:t> method</a:t>
            </a:r>
          </a:p>
        </p:txBody>
      </p:sp>
      <p:sp>
        <p:nvSpPr>
          <p:cNvPr id="33797" name="Line 5"/>
          <p:cNvSpPr>
            <a:spLocks noChangeShapeType="1"/>
          </p:cNvSpPr>
          <p:nvPr>
            <p:custDataLst>
              <p:tags r:id="rId4"/>
            </p:custDataLst>
          </p:nvPr>
        </p:nvSpPr>
        <p:spPr bwMode="auto">
          <a:xfrm flipH="1">
            <a:off x="3733800" y="2362200"/>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798" name="Text Box 6"/>
          <p:cNvSpPr txBox="1">
            <a:spLocks noChangeArrowheads="1"/>
          </p:cNvSpPr>
          <p:nvPr>
            <p:custDataLst>
              <p:tags r:id="rId5"/>
            </p:custDataLst>
          </p:nvPr>
        </p:nvSpPr>
        <p:spPr bwMode="auto">
          <a:xfrm>
            <a:off x="6019800" y="3048000"/>
            <a:ext cx="2133600" cy="466725"/>
          </a:xfrm>
          <a:prstGeom prst="rect">
            <a:avLst/>
          </a:prstGeom>
          <a:solidFill>
            <a:srgbClr val="CCFFFF"/>
          </a:solidFill>
          <a:ln w="9525">
            <a:solidFill>
              <a:schemeClr val="tx1"/>
            </a:solidFill>
            <a:miter lim="800000"/>
            <a:headEnd/>
            <a:tailEnd/>
          </a:ln>
          <a:effectLst/>
        </p:spPr>
        <p:txBody>
          <a:bodyPr>
            <a:spAutoFit/>
          </a:bodyPr>
          <a:lstStyle/>
          <a:p>
            <a:pPr>
              <a:spcBef>
                <a:spcPct val="50000"/>
              </a:spcBef>
            </a:pPr>
            <a:r>
              <a:rPr lang="en-US" dirty="0"/>
              <a:t>A</a:t>
            </a:r>
            <a:r>
              <a:rPr lang="en-US" dirty="0" smtClean="0">
                <a:latin typeface="Times New Roman" pitchFamily="18" charset="0"/>
              </a:rPr>
              <a:t> </a:t>
            </a:r>
            <a:r>
              <a:rPr lang="en-US" i="1" dirty="0">
                <a:latin typeface="Times New Roman" pitchFamily="18" charset="0"/>
              </a:rPr>
              <a:t>setter</a:t>
            </a:r>
            <a:r>
              <a:rPr lang="en-US" dirty="0">
                <a:latin typeface="Times New Roman" pitchFamily="18" charset="0"/>
              </a:rPr>
              <a:t> method</a:t>
            </a:r>
          </a:p>
        </p:txBody>
      </p:sp>
      <p:sp>
        <p:nvSpPr>
          <p:cNvPr id="33799" name="Line 7"/>
          <p:cNvSpPr>
            <a:spLocks noChangeShapeType="1"/>
          </p:cNvSpPr>
          <p:nvPr>
            <p:custDataLst>
              <p:tags r:id="rId6"/>
            </p:custDataLst>
          </p:nvPr>
        </p:nvSpPr>
        <p:spPr bwMode="auto">
          <a:xfrm flipH="1">
            <a:off x="5638800" y="3276600"/>
            <a:ext cx="381000" cy="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213108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EC529C06-BDF9-4B31-A8BD-A99E65EE3C66}" type="slidenum">
              <a:rPr lang="en-US"/>
              <a:pPr/>
              <a:t>24</a:t>
            </a:fld>
            <a:endParaRPr lang="en-US"/>
          </a:p>
        </p:txBody>
      </p:sp>
      <p:sp>
        <p:nvSpPr>
          <p:cNvPr id="61442" name="Rectangle 2"/>
          <p:cNvSpPr>
            <a:spLocks noGrp="1" noChangeArrowheads="1"/>
          </p:cNvSpPr>
          <p:nvPr>
            <p:ph type="title"/>
            <p:custDataLst>
              <p:tags r:id="rId1"/>
            </p:custDataLst>
          </p:nvPr>
        </p:nvSpPr>
        <p:spPr/>
        <p:txBody>
          <a:bodyPr/>
          <a:lstStyle/>
          <a:p>
            <a:r>
              <a:rPr lang="en-US" b="1" dirty="0">
                <a:latin typeface="Courier New" pitchFamily="49" charset="0"/>
              </a:rPr>
              <a:t>Dog</a:t>
            </a:r>
            <a:r>
              <a:rPr lang="en-US" dirty="0"/>
              <a:t> Class</a:t>
            </a:r>
          </a:p>
        </p:txBody>
      </p:sp>
      <p:sp>
        <p:nvSpPr>
          <p:cNvPr id="61443" name="Rectangle 3"/>
          <p:cNvSpPr>
            <a:spLocks noGrp="1" noChangeArrowheads="1"/>
          </p:cNvSpPr>
          <p:nvPr>
            <p:ph type="body" idx="1"/>
            <p:custDataLst>
              <p:tags r:id="rId2"/>
            </p:custDataLst>
          </p:nvPr>
        </p:nvSpPr>
        <p:spPr/>
        <p:txBody>
          <a:bodyPr/>
          <a:lstStyle/>
          <a:p>
            <a:r>
              <a:rPr lang="en-US" dirty="0"/>
              <a:t>T</a:t>
            </a:r>
            <a:r>
              <a:rPr lang="en-US" dirty="0" smtClean="0"/>
              <a:t>he </a:t>
            </a:r>
            <a:r>
              <a:rPr lang="en-US" dirty="0"/>
              <a:t>following slides show the complete definition of the </a:t>
            </a:r>
            <a:r>
              <a:rPr lang="en-US" b="1" dirty="0">
                <a:latin typeface="Courier New" pitchFamily="49" charset="0"/>
              </a:rPr>
              <a:t>Dog</a:t>
            </a:r>
            <a:r>
              <a:rPr lang="en-US" dirty="0"/>
              <a:t> </a:t>
            </a:r>
            <a:r>
              <a:rPr lang="en-US" dirty="0" smtClean="0"/>
              <a:t>class.</a:t>
            </a:r>
            <a:endParaRPr lang="en-US" dirty="0"/>
          </a:p>
        </p:txBody>
      </p:sp>
    </p:spTree>
    <p:extLst>
      <p:ext uri="{BB962C8B-B14F-4D97-AF65-F5344CB8AC3E}">
        <p14:creationId xmlns:p14="http://schemas.microsoft.com/office/powerpoint/2010/main" val="1843486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Introduction to Classes</a:t>
            </a:r>
          </a:p>
        </p:txBody>
      </p:sp>
      <p:sp>
        <p:nvSpPr>
          <p:cNvPr id="7" name="Slide Number Placeholder 4"/>
          <p:cNvSpPr>
            <a:spLocks noGrp="1"/>
          </p:cNvSpPr>
          <p:nvPr>
            <p:ph type="sldNum" sz="quarter" idx="11"/>
          </p:nvPr>
        </p:nvSpPr>
        <p:spPr/>
        <p:txBody>
          <a:bodyPr/>
          <a:lstStyle/>
          <a:p>
            <a:fld id="{45C87839-98B2-4729-93F1-F002EC2AE407}" type="slidenum">
              <a:rPr lang="en-US"/>
              <a:pPr/>
              <a:t>25</a:t>
            </a:fld>
            <a:endParaRPr lang="en-US"/>
          </a:p>
        </p:txBody>
      </p:sp>
      <p:sp>
        <p:nvSpPr>
          <p:cNvPr id="63490"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63491"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public class Dog</a:t>
            </a:r>
          </a:p>
          <a:p>
            <a:pPr>
              <a:buFont typeface="Wingdings" pitchFamily="2" charset="2"/>
              <a:buNone/>
            </a:pPr>
            <a:r>
              <a:rPr lang="en-US" b="1" dirty="0">
                <a:latin typeface="Courier New" pitchFamily="49" charset="0"/>
              </a:rPr>
              <a:t>{</a:t>
            </a:r>
          </a:p>
          <a:p>
            <a:pPr>
              <a:buFont typeface="Wingdings" pitchFamily="2" charset="2"/>
              <a:buNone/>
            </a:pPr>
            <a:r>
              <a:rPr lang="en-US" b="1" dirty="0">
                <a:latin typeface="Courier New" pitchFamily="49" charset="0"/>
              </a:rPr>
              <a:t>  // instance variables</a:t>
            </a:r>
          </a:p>
          <a:p>
            <a:pPr>
              <a:buFont typeface="Wingdings" pitchFamily="2" charset="2"/>
              <a:buNone/>
            </a:pPr>
            <a:r>
              <a:rPr lang="en-US" b="1" dirty="0">
                <a:latin typeface="Courier New" pitchFamily="49" charset="0"/>
              </a:rPr>
              <a:t>  private String name;</a:t>
            </a:r>
          </a:p>
          <a:p>
            <a:pPr>
              <a:buFont typeface="Wingdings" pitchFamily="2" charset="2"/>
              <a:buNone/>
            </a:pPr>
            <a:r>
              <a:rPr lang="en-US" b="1" dirty="0">
                <a:latin typeface="Courier New" pitchFamily="49" charset="0"/>
              </a:rPr>
              <a:t>  private String breed;</a:t>
            </a:r>
          </a:p>
          <a:p>
            <a:pPr>
              <a:buFont typeface="Wingdings" pitchFamily="2" charset="2"/>
              <a:buNone/>
            </a:pPr>
            <a:r>
              <a:rPr lang="en-US" b="1" dirty="0">
                <a:latin typeface="Courier New" pitchFamily="49" charset="0"/>
              </a:rPr>
              <a:t>  private </a:t>
            </a:r>
            <a:r>
              <a:rPr lang="en-US" b="1" dirty="0" err="1">
                <a:latin typeface="Courier New" pitchFamily="49" charset="0"/>
              </a:rPr>
              <a:t>int</a:t>
            </a:r>
            <a:r>
              <a:rPr lang="en-US" b="1" dirty="0">
                <a:latin typeface="Courier New" pitchFamily="49" charset="0"/>
              </a:rPr>
              <a:t> age;</a:t>
            </a:r>
          </a:p>
        </p:txBody>
      </p:sp>
      <p:sp>
        <p:nvSpPr>
          <p:cNvPr id="63492" name="Text Box 4"/>
          <p:cNvSpPr txBox="1">
            <a:spLocks noChangeArrowheads="1"/>
          </p:cNvSpPr>
          <p:nvPr>
            <p:custDataLst>
              <p:tags r:id="rId3"/>
            </p:custDataLst>
          </p:nvPr>
        </p:nvSpPr>
        <p:spPr bwMode="auto">
          <a:xfrm>
            <a:off x="1752600" y="5334000"/>
            <a:ext cx="6629400" cy="831850"/>
          </a:xfrm>
          <a:prstGeom prst="rect">
            <a:avLst/>
          </a:prstGeom>
          <a:solidFill>
            <a:srgbClr val="CCFFFF"/>
          </a:solidFill>
          <a:ln w="9525">
            <a:solidFill>
              <a:schemeClr val="tx1"/>
            </a:solidFill>
            <a:miter lim="800000"/>
            <a:headEnd/>
            <a:tailEnd/>
          </a:ln>
          <a:effectLst/>
        </p:spPr>
        <p:txBody>
          <a:bodyPr>
            <a:spAutoFit/>
          </a:bodyPr>
          <a:lstStyle/>
          <a:p>
            <a:r>
              <a:rPr lang="en-US" b="1" i="1" dirty="0"/>
              <a:t>V</a:t>
            </a:r>
            <a:r>
              <a:rPr lang="en-US" b="1" i="1" dirty="0" smtClean="0">
                <a:latin typeface="Times New Roman" pitchFamily="18" charset="0"/>
              </a:rPr>
              <a:t>isibility</a:t>
            </a:r>
            <a:r>
              <a:rPr lang="en-US" b="1" i="1" dirty="0">
                <a:latin typeface="Times New Roman" pitchFamily="18" charset="0"/>
              </a:rPr>
              <a:t>: </a:t>
            </a:r>
            <a:r>
              <a:rPr lang="en-US" b="1" dirty="0">
                <a:latin typeface="Courier New" pitchFamily="49" charset="0"/>
              </a:rPr>
              <a:t>private</a:t>
            </a:r>
            <a:r>
              <a:rPr lang="en-US" dirty="0">
                <a:latin typeface="Times New Roman" pitchFamily="18" charset="0"/>
              </a:rPr>
              <a:t> means the variable </a:t>
            </a:r>
            <a:r>
              <a:rPr lang="en-US" b="1" dirty="0">
                <a:latin typeface="Courier New" pitchFamily="49" charset="0"/>
              </a:rPr>
              <a:t>age</a:t>
            </a:r>
            <a:r>
              <a:rPr lang="en-US" dirty="0">
                <a:latin typeface="Times New Roman" pitchFamily="18" charset="0"/>
              </a:rPr>
              <a:t> can only be accessed by code inside the </a:t>
            </a:r>
            <a:r>
              <a:rPr lang="en-US" b="1" dirty="0">
                <a:latin typeface="Courier New" pitchFamily="49" charset="0"/>
              </a:rPr>
              <a:t>Dog</a:t>
            </a:r>
            <a:r>
              <a:rPr lang="en-US" dirty="0">
                <a:latin typeface="Times New Roman" pitchFamily="18" charset="0"/>
              </a:rPr>
              <a:t> </a:t>
            </a:r>
            <a:r>
              <a:rPr lang="en-US" dirty="0" smtClean="0">
                <a:latin typeface="Times New Roman" pitchFamily="18" charset="0"/>
              </a:rPr>
              <a:t>class.</a:t>
            </a:r>
            <a:endParaRPr lang="en-US" dirty="0">
              <a:latin typeface="Times New Roman" pitchFamily="18" charset="0"/>
            </a:endParaRPr>
          </a:p>
        </p:txBody>
      </p:sp>
      <p:sp>
        <p:nvSpPr>
          <p:cNvPr id="63493" name="Line 5"/>
          <p:cNvSpPr>
            <a:spLocks noChangeShapeType="1"/>
          </p:cNvSpPr>
          <p:nvPr>
            <p:custDataLst>
              <p:tags r:id="rId4"/>
            </p:custDataLst>
          </p:nvPr>
        </p:nvSpPr>
        <p:spPr bwMode="auto">
          <a:xfrm flipH="1" flipV="1">
            <a:off x="2819400" y="4953000"/>
            <a:ext cx="304800" cy="38100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438540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a:t>Introduction to Classes</a:t>
            </a:r>
          </a:p>
        </p:txBody>
      </p:sp>
      <p:sp>
        <p:nvSpPr>
          <p:cNvPr id="14" name="Slide Number Placeholder 4"/>
          <p:cNvSpPr>
            <a:spLocks noGrp="1"/>
          </p:cNvSpPr>
          <p:nvPr>
            <p:ph type="sldNum" sz="quarter" idx="11"/>
          </p:nvPr>
        </p:nvSpPr>
        <p:spPr/>
        <p:txBody>
          <a:bodyPr/>
          <a:lstStyle/>
          <a:p>
            <a:fld id="{C9A5BA3A-E1C2-4557-9546-69578BE8E733}" type="slidenum">
              <a:rPr lang="en-US"/>
              <a:pPr/>
              <a:t>26</a:t>
            </a:fld>
            <a:endParaRPr lang="en-US"/>
          </a:p>
        </p:txBody>
      </p:sp>
      <p:sp>
        <p:nvSpPr>
          <p:cNvPr id="65538"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65539" name="Rectangle 3"/>
          <p:cNvSpPr>
            <a:spLocks noGrp="1" noChangeArrowheads="1"/>
          </p:cNvSpPr>
          <p:nvPr>
            <p:ph type="body" idx="1"/>
            <p:custDataLst>
              <p:tags r:id="rId2"/>
            </p:custDataLst>
          </p:nvPr>
        </p:nvSpPr>
        <p:spPr/>
        <p:txBody>
          <a:bodyPr/>
          <a:lstStyle/>
          <a:p>
            <a:pPr>
              <a:lnSpc>
                <a:spcPct val="90000"/>
              </a:lnSpc>
              <a:buFont typeface="Wingdings" pitchFamily="2" charset="2"/>
              <a:buNone/>
            </a:pPr>
            <a:r>
              <a:rPr lang="en-US" sz="2800" b="1" dirty="0">
                <a:latin typeface="Courier New" pitchFamily="49" charset="0"/>
              </a:rPr>
              <a:t>// constructor</a:t>
            </a:r>
          </a:p>
          <a:p>
            <a:pPr>
              <a:lnSpc>
                <a:spcPct val="90000"/>
              </a:lnSpc>
              <a:buFont typeface="Wingdings" pitchFamily="2" charset="2"/>
              <a:buNone/>
            </a:pPr>
            <a:r>
              <a:rPr lang="en-US" sz="2800" b="1" dirty="0">
                <a:latin typeface="Courier New" pitchFamily="49" charset="0"/>
              </a:rPr>
              <a:t>public Dog( String </a:t>
            </a:r>
            <a:r>
              <a:rPr lang="en-US" sz="2800" b="1" dirty="0" err="1">
                <a:latin typeface="Courier New" pitchFamily="49" charset="0"/>
              </a:rPr>
              <a:t>nameIn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String </a:t>
            </a:r>
            <a:r>
              <a:rPr lang="en-US" sz="2800" b="1" dirty="0" err="1">
                <a:latin typeface="Courier New" pitchFamily="49" charset="0"/>
              </a:rPr>
              <a:t>breedIn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a:t>
            </a:r>
            <a:r>
              <a:rPr lang="en-US" sz="2800" b="1" dirty="0" err="1">
                <a:latin typeface="Courier New" pitchFamily="49" charset="0"/>
              </a:rPr>
              <a:t>int</a:t>
            </a:r>
            <a:r>
              <a:rPr lang="en-US" sz="2800" b="1" dirty="0">
                <a:latin typeface="Courier New" pitchFamily="49" charset="0"/>
              </a:rPr>
              <a:t> </a:t>
            </a:r>
            <a:r>
              <a:rPr lang="en-US" sz="2800" b="1" dirty="0" err="1">
                <a:latin typeface="Courier New" pitchFamily="49" charset="0"/>
              </a:rPr>
              <a:t>ageIn</a:t>
            </a:r>
            <a:r>
              <a:rPr lang="en-US" sz="2800" b="1" dirty="0">
                <a:latin typeface="Courier New" pitchFamily="49" charset="0"/>
              </a:rPr>
              <a:t> )</a:t>
            </a:r>
          </a:p>
          <a:p>
            <a:pPr>
              <a:lnSpc>
                <a:spcPct val="90000"/>
              </a:lnSpc>
              <a:buFont typeface="Wingdings" pitchFamily="2" charset="2"/>
              <a:buNone/>
            </a:pP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name = </a:t>
            </a:r>
            <a:r>
              <a:rPr lang="en-US" sz="2800" b="1" dirty="0" err="1">
                <a:latin typeface="Courier New" pitchFamily="49" charset="0"/>
              </a:rPr>
              <a:t>nameIn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breed = </a:t>
            </a:r>
            <a:r>
              <a:rPr lang="en-US" sz="2800" b="1" dirty="0" err="1">
                <a:latin typeface="Courier New" pitchFamily="49" charset="0"/>
              </a:rPr>
              <a:t>breedIn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age = </a:t>
            </a:r>
            <a:r>
              <a:rPr lang="en-US" sz="2800" b="1" dirty="0" err="1">
                <a:latin typeface="Courier New" pitchFamily="49" charset="0"/>
              </a:rPr>
              <a:t>ageIn</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a:t>
            </a:r>
          </a:p>
        </p:txBody>
      </p:sp>
      <p:sp>
        <p:nvSpPr>
          <p:cNvPr id="65540" name="Text Box 4"/>
          <p:cNvSpPr txBox="1">
            <a:spLocks noChangeArrowheads="1"/>
          </p:cNvSpPr>
          <p:nvPr>
            <p:custDataLst>
              <p:tags r:id="rId3"/>
            </p:custDataLst>
          </p:nvPr>
        </p:nvSpPr>
        <p:spPr bwMode="auto">
          <a:xfrm>
            <a:off x="609600" y="2590800"/>
            <a:ext cx="2835275" cy="831850"/>
          </a:xfrm>
          <a:prstGeom prst="rect">
            <a:avLst/>
          </a:prstGeom>
          <a:solidFill>
            <a:srgbClr val="CCFFFF"/>
          </a:solidFill>
          <a:ln w="9525">
            <a:solidFill>
              <a:schemeClr val="tx1"/>
            </a:solidFill>
            <a:miter lim="800000"/>
            <a:headEnd/>
            <a:tailEnd/>
          </a:ln>
          <a:effectLst/>
        </p:spPr>
        <p:txBody>
          <a:bodyPr>
            <a:spAutoFit/>
          </a:bodyPr>
          <a:lstStyle/>
          <a:p>
            <a:r>
              <a:rPr lang="en-US" dirty="0"/>
              <a:t>C</a:t>
            </a:r>
            <a:r>
              <a:rPr lang="en-US" dirty="0" smtClean="0">
                <a:latin typeface="Times New Roman" pitchFamily="18" charset="0"/>
              </a:rPr>
              <a:t>an </a:t>
            </a:r>
            <a:r>
              <a:rPr lang="en-US" dirty="0">
                <a:latin typeface="Times New Roman" pitchFamily="18" charset="0"/>
              </a:rPr>
              <a:t>be used by code outside this </a:t>
            </a:r>
            <a:r>
              <a:rPr lang="en-US" dirty="0" smtClean="0">
                <a:latin typeface="Times New Roman" pitchFamily="18" charset="0"/>
              </a:rPr>
              <a:t>class.</a:t>
            </a:r>
            <a:endParaRPr lang="en-US" dirty="0">
              <a:latin typeface="Times New Roman" pitchFamily="18" charset="0"/>
            </a:endParaRPr>
          </a:p>
        </p:txBody>
      </p:sp>
      <p:sp>
        <p:nvSpPr>
          <p:cNvPr id="65541" name="Line 5"/>
          <p:cNvSpPr>
            <a:spLocks noChangeShapeType="1"/>
          </p:cNvSpPr>
          <p:nvPr>
            <p:custDataLst>
              <p:tags r:id="rId4"/>
            </p:custDataLst>
          </p:nvPr>
        </p:nvSpPr>
        <p:spPr bwMode="auto">
          <a:xfrm flipV="1">
            <a:off x="1828800" y="2362200"/>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5542" name="Text Box 6"/>
          <p:cNvSpPr txBox="1">
            <a:spLocks noChangeArrowheads="1"/>
          </p:cNvSpPr>
          <p:nvPr>
            <p:custDataLst>
              <p:tags r:id="rId5"/>
            </p:custDataLst>
          </p:nvPr>
        </p:nvSpPr>
        <p:spPr bwMode="auto">
          <a:xfrm>
            <a:off x="6477000" y="304800"/>
            <a:ext cx="2438400" cy="1562100"/>
          </a:xfrm>
          <a:prstGeom prst="rect">
            <a:avLst/>
          </a:prstGeom>
          <a:solidFill>
            <a:srgbClr val="CCFFFF"/>
          </a:solidFill>
          <a:ln w="9525">
            <a:solidFill>
              <a:schemeClr val="tx1"/>
            </a:solidFill>
            <a:miter lim="800000"/>
            <a:headEnd/>
            <a:tailEnd/>
          </a:ln>
          <a:effectLst/>
        </p:spPr>
        <p:txBody>
          <a:bodyPr>
            <a:spAutoFit/>
          </a:bodyPr>
          <a:lstStyle/>
          <a:p>
            <a:r>
              <a:rPr lang="en-US" b="1" i="1" dirty="0"/>
              <a:t>P</a:t>
            </a:r>
            <a:r>
              <a:rPr lang="en-US" b="1" i="1" dirty="0" smtClean="0">
                <a:latin typeface="Times New Roman" pitchFamily="18" charset="0"/>
              </a:rPr>
              <a:t>arameter</a:t>
            </a:r>
            <a:endParaRPr lang="en-US" b="1" i="1" dirty="0">
              <a:latin typeface="Times New Roman" pitchFamily="18" charset="0"/>
            </a:endParaRPr>
          </a:p>
          <a:p>
            <a:r>
              <a:rPr lang="en-US" dirty="0">
                <a:latin typeface="Times New Roman" pitchFamily="18" charset="0"/>
              </a:rPr>
              <a:t>used to receive a value from the </a:t>
            </a:r>
            <a:r>
              <a:rPr lang="en-US" dirty="0" smtClean="0">
                <a:latin typeface="Times New Roman" pitchFamily="18" charset="0"/>
              </a:rPr>
              <a:t>caller.</a:t>
            </a:r>
            <a:endParaRPr lang="en-US" dirty="0">
              <a:latin typeface="Times New Roman" pitchFamily="18" charset="0"/>
            </a:endParaRPr>
          </a:p>
        </p:txBody>
      </p:sp>
      <p:sp>
        <p:nvSpPr>
          <p:cNvPr id="65543" name="Line 7"/>
          <p:cNvSpPr>
            <a:spLocks noChangeShapeType="1"/>
          </p:cNvSpPr>
          <p:nvPr>
            <p:custDataLst>
              <p:tags r:id="rId6"/>
            </p:custDataLst>
          </p:nvPr>
        </p:nvSpPr>
        <p:spPr bwMode="auto">
          <a:xfrm flipH="1">
            <a:off x="6019800" y="1524000"/>
            <a:ext cx="457200" cy="533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5544" name="Text Box 8"/>
          <p:cNvSpPr txBox="1">
            <a:spLocks noChangeArrowheads="1"/>
          </p:cNvSpPr>
          <p:nvPr>
            <p:custDataLst>
              <p:tags r:id="rId7"/>
            </p:custDataLst>
          </p:nvPr>
        </p:nvSpPr>
        <p:spPr bwMode="auto">
          <a:xfrm>
            <a:off x="5867400" y="3886200"/>
            <a:ext cx="3063875" cy="831850"/>
          </a:xfrm>
          <a:prstGeom prst="rect">
            <a:avLst/>
          </a:prstGeom>
          <a:solidFill>
            <a:srgbClr val="CCFFFF"/>
          </a:solidFill>
          <a:ln w="9525">
            <a:solidFill>
              <a:schemeClr val="tx1"/>
            </a:solidFill>
            <a:miter lim="800000"/>
            <a:headEnd/>
            <a:tailEnd/>
          </a:ln>
          <a:effectLst/>
        </p:spPr>
        <p:txBody>
          <a:bodyPr>
            <a:spAutoFit/>
          </a:bodyPr>
          <a:lstStyle/>
          <a:p>
            <a:r>
              <a:rPr lang="en-US" i="1" dirty="0"/>
              <a:t>B</a:t>
            </a:r>
            <a:r>
              <a:rPr lang="en-US" i="1" dirty="0" smtClean="0"/>
              <a:t>ody</a:t>
            </a:r>
            <a:r>
              <a:rPr lang="en-US" dirty="0" smtClean="0">
                <a:latin typeface="Times New Roman" pitchFamily="18" charset="0"/>
              </a:rPr>
              <a:t> </a:t>
            </a:r>
            <a:r>
              <a:rPr lang="en-US" dirty="0">
                <a:latin typeface="Times New Roman" pitchFamily="18" charset="0"/>
              </a:rPr>
              <a:t>– implementation of the </a:t>
            </a:r>
            <a:r>
              <a:rPr lang="en-US" dirty="0" smtClean="0">
                <a:latin typeface="Times New Roman" pitchFamily="18" charset="0"/>
              </a:rPr>
              <a:t>method.</a:t>
            </a:r>
            <a:endParaRPr lang="en-US" dirty="0">
              <a:latin typeface="Times New Roman" pitchFamily="18" charset="0"/>
            </a:endParaRPr>
          </a:p>
        </p:txBody>
      </p:sp>
      <p:sp>
        <p:nvSpPr>
          <p:cNvPr id="65545" name="Line 9"/>
          <p:cNvSpPr>
            <a:spLocks noChangeShapeType="1"/>
          </p:cNvSpPr>
          <p:nvPr>
            <p:custDataLst>
              <p:tags r:id="rId8"/>
            </p:custDataLst>
          </p:nvPr>
        </p:nvSpPr>
        <p:spPr bwMode="auto">
          <a:xfrm>
            <a:off x="4800600" y="3810000"/>
            <a:ext cx="457200" cy="0"/>
          </a:xfrm>
          <a:prstGeom prst="line">
            <a:avLst/>
          </a:prstGeom>
          <a:noFill/>
          <a:ln w="9525">
            <a:solidFill>
              <a:schemeClr val="tx1"/>
            </a:solidFill>
            <a:miter lim="800000"/>
            <a:headEnd/>
            <a:tailEnd/>
          </a:ln>
          <a:effectLst/>
        </p:spPr>
        <p:txBody>
          <a:bodyPr wrap="none"/>
          <a:lstStyle/>
          <a:p>
            <a:endParaRPr lang="en-US"/>
          </a:p>
        </p:txBody>
      </p:sp>
      <p:sp>
        <p:nvSpPr>
          <p:cNvPr id="65546" name="Line 10"/>
          <p:cNvSpPr>
            <a:spLocks noChangeShapeType="1"/>
          </p:cNvSpPr>
          <p:nvPr>
            <p:custDataLst>
              <p:tags r:id="rId9"/>
            </p:custDataLst>
          </p:nvPr>
        </p:nvSpPr>
        <p:spPr bwMode="auto">
          <a:xfrm>
            <a:off x="4800600" y="5334000"/>
            <a:ext cx="457200" cy="0"/>
          </a:xfrm>
          <a:prstGeom prst="line">
            <a:avLst/>
          </a:prstGeom>
          <a:noFill/>
          <a:ln w="9525">
            <a:solidFill>
              <a:schemeClr val="tx1"/>
            </a:solidFill>
            <a:miter lim="800000"/>
            <a:headEnd/>
            <a:tailEnd/>
          </a:ln>
          <a:effectLst/>
        </p:spPr>
        <p:txBody>
          <a:bodyPr wrap="none"/>
          <a:lstStyle/>
          <a:p>
            <a:endParaRPr lang="en-US"/>
          </a:p>
        </p:txBody>
      </p:sp>
      <p:sp>
        <p:nvSpPr>
          <p:cNvPr id="65547" name="Line 11"/>
          <p:cNvSpPr>
            <a:spLocks noChangeShapeType="1"/>
          </p:cNvSpPr>
          <p:nvPr>
            <p:custDataLst>
              <p:tags r:id="rId10"/>
            </p:custDataLst>
          </p:nvPr>
        </p:nvSpPr>
        <p:spPr bwMode="auto">
          <a:xfrm>
            <a:off x="5257800" y="3810000"/>
            <a:ext cx="0" cy="1524000"/>
          </a:xfrm>
          <a:prstGeom prst="line">
            <a:avLst/>
          </a:prstGeom>
          <a:noFill/>
          <a:ln w="9525">
            <a:solidFill>
              <a:schemeClr val="tx1"/>
            </a:solidFill>
            <a:miter lim="800000"/>
            <a:headEnd/>
            <a:tailEnd/>
          </a:ln>
          <a:effectLst/>
        </p:spPr>
        <p:txBody>
          <a:bodyPr wrap="none"/>
          <a:lstStyle/>
          <a:p>
            <a:endParaRPr lang="en-US"/>
          </a:p>
        </p:txBody>
      </p:sp>
      <p:sp>
        <p:nvSpPr>
          <p:cNvPr id="65548" name="Line 12"/>
          <p:cNvSpPr>
            <a:spLocks noChangeShapeType="1"/>
          </p:cNvSpPr>
          <p:nvPr>
            <p:custDataLst>
              <p:tags r:id="rId11"/>
            </p:custDataLst>
          </p:nvPr>
        </p:nvSpPr>
        <p:spPr bwMode="auto">
          <a:xfrm flipH="1">
            <a:off x="5257800" y="4343400"/>
            <a:ext cx="609600" cy="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1590076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Introduction to Classes</a:t>
            </a:r>
          </a:p>
        </p:txBody>
      </p:sp>
      <p:sp>
        <p:nvSpPr>
          <p:cNvPr id="9" name="Slide Number Placeholder 4"/>
          <p:cNvSpPr>
            <a:spLocks noGrp="1"/>
          </p:cNvSpPr>
          <p:nvPr>
            <p:ph type="sldNum" sz="quarter" idx="11"/>
          </p:nvPr>
        </p:nvSpPr>
        <p:spPr/>
        <p:txBody>
          <a:bodyPr/>
          <a:lstStyle/>
          <a:p>
            <a:fld id="{4333794B-EADF-478D-9444-F02DDBB8BF98}" type="slidenum">
              <a:rPr lang="en-US"/>
              <a:pPr/>
              <a:t>27</a:t>
            </a:fld>
            <a:endParaRPr lang="en-US"/>
          </a:p>
        </p:txBody>
      </p:sp>
      <p:sp>
        <p:nvSpPr>
          <p:cNvPr id="67586"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67587"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  // methods</a:t>
            </a:r>
          </a:p>
          <a:p>
            <a:pPr>
              <a:buFont typeface="Wingdings" pitchFamily="2" charset="2"/>
              <a:buNone/>
            </a:pPr>
            <a:r>
              <a:rPr lang="en-US" b="1" dirty="0">
                <a:latin typeface="Courier New" pitchFamily="49" charset="0"/>
              </a:rPr>
              <a:t>  public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getAge</a:t>
            </a:r>
            <a:r>
              <a:rPr lang="en-US" b="1" dirty="0">
                <a:latin typeface="Courier New" pitchFamily="49" charset="0"/>
              </a:rPr>
              <a:t>()</a:t>
            </a:r>
          </a:p>
          <a:p>
            <a:pPr>
              <a:buFont typeface="Wingdings" pitchFamily="2" charset="2"/>
              <a:buNone/>
            </a:pPr>
            <a:r>
              <a:rPr lang="en-US" b="1" dirty="0">
                <a:latin typeface="Courier New" pitchFamily="49" charset="0"/>
              </a:rPr>
              <a:t>  {</a:t>
            </a:r>
          </a:p>
          <a:p>
            <a:pPr>
              <a:buFont typeface="Wingdings" pitchFamily="2" charset="2"/>
              <a:buNone/>
            </a:pPr>
            <a:r>
              <a:rPr lang="en-US" b="1" dirty="0">
                <a:latin typeface="Courier New" pitchFamily="49" charset="0"/>
              </a:rPr>
              <a:t>    return age;</a:t>
            </a:r>
          </a:p>
          <a:p>
            <a:pPr>
              <a:buFont typeface="Wingdings" pitchFamily="2" charset="2"/>
              <a:buNone/>
            </a:pPr>
            <a:r>
              <a:rPr lang="en-US" b="1" dirty="0">
                <a:latin typeface="Courier New" pitchFamily="49" charset="0"/>
              </a:rPr>
              <a:t>  }</a:t>
            </a:r>
          </a:p>
        </p:txBody>
      </p:sp>
      <p:sp>
        <p:nvSpPr>
          <p:cNvPr id="67588" name="Text Box 4"/>
          <p:cNvSpPr txBox="1">
            <a:spLocks noChangeArrowheads="1"/>
          </p:cNvSpPr>
          <p:nvPr>
            <p:custDataLst>
              <p:tags r:id="rId3"/>
            </p:custDataLst>
          </p:nvPr>
        </p:nvSpPr>
        <p:spPr bwMode="auto">
          <a:xfrm>
            <a:off x="6003925" y="3081338"/>
            <a:ext cx="1997075" cy="830997"/>
          </a:xfrm>
          <a:prstGeom prst="rect">
            <a:avLst/>
          </a:prstGeom>
          <a:solidFill>
            <a:srgbClr val="CCFFFF"/>
          </a:solidFill>
          <a:ln w="9525">
            <a:solidFill>
              <a:schemeClr val="tx1"/>
            </a:solidFill>
            <a:miter lim="800000"/>
            <a:headEnd/>
            <a:tailEnd/>
          </a:ln>
          <a:effectLst/>
        </p:spPr>
        <p:txBody>
          <a:bodyPr wrap="square">
            <a:spAutoFit/>
          </a:bodyPr>
          <a:lstStyle/>
          <a:p>
            <a:r>
              <a:rPr lang="en-US" dirty="0"/>
              <a:t>T</a:t>
            </a:r>
            <a:r>
              <a:rPr lang="en-US" dirty="0" smtClean="0">
                <a:latin typeface="Times New Roman" pitchFamily="18" charset="0"/>
              </a:rPr>
              <a:t>ype </a:t>
            </a:r>
            <a:r>
              <a:rPr lang="en-US" dirty="0">
                <a:latin typeface="Times New Roman" pitchFamily="18" charset="0"/>
              </a:rPr>
              <a:t>of value </a:t>
            </a:r>
            <a:r>
              <a:rPr lang="en-US" dirty="0" smtClean="0">
                <a:latin typeface="Times New Roman" pitchFamily="18" charset="0"/>
              </a:rPr>
              <a:t>returned.</a:t>
            </a:r>
            <a:endParaRPr lang="en-US" dirty="0">
              <a:latin typeface="Times New Roman" pitchFamily="18" charset="0"/>
            </a:endParaRPr>
          </a:p>
        </p:txBody>
      </p:sp>
      <p:sp>
        <p:nvSpPr>
          <p:cNvPr id="67589" name="Line 5"/>
          <p:cNvSpPr>
            <a:spLocks noChangeShapeType="1"/>
          </p:cNvSpPr>
          <p:nvPr>
            <p:custDataLst>
              <p:tags r:id="rId4"/>
            </p:custDataLst>
          </p:nvPr>
        </p:nvSpPr>
        <p:spPr bwMode="auto">
          <a:xfrm flipH="1" flipV="1">
            <a:off x="4038600" y="2667000"/>
            <a:ext cx="198120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7590" name="Text Box 6"/>
          <p:cNvSpPr txBox="1">
            <a:spLocks noChangeArrowheads="1"/>
          </p:cNvSpPr>
          <p:nvPr>
            <p:custDataLst>
              <p:tags r:id="rId5"/>
            </p:custDataLst>
          </p:nvPr>
        </p:nvSpPr>
        <p:spPr bwMode="auto">
          <a:xfrm>
            <a:off x="3489325" y="4452938"/>
            <a:ext cx="4359275" cy="1196975"/>
          </a:xfrm>
          <a:prstGeom prst="rect">
            <a:avLst/>
          </a:prstGeom>
          <a:solidFill>
            <a:srgbClr val="CCFFFF"/>
          </a:solidFill>
          <a:ln w="9525">
            <a:solidFill>
              <a:schemeClr val="tx1"/>
            </a:solidFill>
            <a:miter lim="800000"/>
            <a:headEnd/>
            <a:tailEnd/>
          </a:ln>
          <a:effectLst/>
        </p:spPr>
        <p:txBody>
          <a:bodyPr>
            <a:spAutoFit/>
          </a:bodyPr>
          <a:lstStyle/>
          <a:p>
            <a:r>
              <a:rPr lang="en-US" dirty="0"/>
              <a:t>T</a:t>
            </a:r>
            <a:r>
              <a:rPr lang="en-US" dirty="0" smtClean="0">
                <a:latin typeface="Times New Roman" pitchFamily="18" charset="0"/>
              </a:rPr>
              <a:t>erminate </a:t>
            </a:r>
            <a:r>
              <a:rPr lang="en-US" dirty="0">
                <a:latin typeface="Times New Roman" pitchFamily="18" charset="0"/>
              </a:rPr>
              <a:t>execution of the method and send value back to the caller of the </a:t>
            </a:r>
            <a:r>
              <a:rPr lang="en-US" dirty="0" smtClean="0">
                <a:latin typeface="Times New Roman" pitchFamily="18" charset="0"/>
              </a:rPr>
              <a:t>method.</a:t>
            </a:r>
            <a:endParaRPr lang="en-US" dirty="0">
              <a:latin typeface="Times New Roman" pitchFamily="18" charset="0"/>
            </a:endParaRPr>
          </a:p>
        </p:txBody>
      </p:sp>
      <p:sp>
        <p:nvSpPr>
          <p:cNvPr id="67591" name="Line 7"/>
          <p:cNvSpPr>
            <a:spLocks noChangeShapeType="1"/>
          </p:cNvSpPr>
          <p:nvPr>
            <p:custDataLst>
              <p:tags r:id="rId6"/>
            </p:custDataLst>
          </p:nvPr>
        </p:nvSpPr>
        <p:spPr bwMode="auto">
          <a:xfrm flipH="1" flipV="1">
            <a:off x="3200400" y="3810000"/>
            <a:ext cx="304800" cy="60960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2512075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Introduction to Classes</a:t>
            </a:r>
          </a:p>
        </p:txBody>
      </p:sp>
      <p:sp>
        <p:nvSpPr>
          <p:cNvPr id="7" name="Slide Number Placeholder 4"/>
          <p:cNvSpPr>
            <a:spLocks noGrp="1"/>
          </p:cNvSpPr>
          <p:nvPr>
            <p:ph type="sldNum" sz="quarter" idx="11"/>
          </p:nvPr>
        </p:nvSpPr>
        <p:spPr/>
        <p:txBody>
          <a:bodyPr/>
          <a:lstStyle/>
          <a:p>
            <a:fld id="{32B659E7-13A9-498B-A1C9-598090BC15D9}" type="slidenum">
              <a:rPr lang="en-US"/>
              <a:pPr/>
              <a:t>28</a:t>
            </a:fld>
            <a:endParaRPr lang="en-US"/>
          </a:p>
        </p:txBody>
      </p:sp>
      <p:sp>
        <p:nvSpPr>
          <p:cNvPr id="82946"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82947"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public void </a:t>
            </a:r>
            <a:r>
              <a:rPr lang="en-US" b="1" dirty="0" err="1">
                <a:latin typeface="Courier New" pitchFamily="49" charset="0"/>
              </a:rPr>
              <a:t>setAge</a:t>
            </a:r>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ageIn</a:t>
            </a:r>
            <a:r>
              <a:rPr lang="en-US" b="1" dirty="0">
                <a:latin typeface="Courier New" pitchFamily="49" charset="0"/>
              </a:rPr>
              <a:t> )</a:t>
            </a:r>
          </a:p>
          <a:p>
            <a:pPr>
              <a:buFont typeface="Wingdings" pitchFamily="2" charset="2"/>
              <a:buNone/>
            </a:pPr>
            <a:r>
              <a:rPr lang="en-US" b="1" dirty="0">
                <a:latin typeface="Courier New" pitchFamily="49" charset="0"/>
              </a:rPr>
              <a:t>{</a:t>
            </a:r>
          </a:p>
          <a:p>
            <a:pPr>
              <a:buFont typeface="Wingdings" pitchFamily="2" charset="2"/>
              <a:buNone/>
            </a:pPr>
            <a:r>
              <a:rPr lang="en-US" b="1" dirty="0">
                <a:latin typeface="Courier New" pitchFamily="49" charset="0"/>
              </a:rPr>
              <a:t>  age = </a:t>
            </a:r>
            <a:r>
              <a:rPr lang="en-US" b="1" dirty="0" err="1">
                <a:latin typeface="Courier New" pitchFamily="49" charset="0"/>
              </a:rPr>
              <a:t>ageIn</a:t>
            </a:r>
            <a:r>
              <a:rPr lang="en-US" b="1" dirty="0">
                <a:latin typeface="Courier New" pitchFamily="49" charset="0"/>
              </a:rPr>
              <a:t>;</a:t>
            </a:r>
          </a:p>
          <a:p>
            <a:pPr>
              <a:buFont typeface="Wingdings" pitchFamily="2" charset="2"/>
              <a:buNone/>
            </a:pPr>
            <a:r>
              <a:rPr lang="en-US" b="1" dirty="0">
                <a:latin typeface="Courier New" pitchFamily="49" charset="0"/>
              </a:rPr>
              <a:t>}</a:t>
            </a:r>
          </a:p>
        </p:txBody>
      </p:sp>
      <p:sp>
        <p:nvSpPr>
          <p:cNvPr id="82948" name="Text Box 4"/>
          <p:cNvSpPr txBox="1">
            <a:spLocks noChangeArrowheads="1"/>
          </p:cNvSpPr>
          <p:nvPr>
            <p:custDataLst>
              <p:tags r:id="rId3"/>
            </p:custDataLst>
          </p:nvPr>
        </p:nvSpPr>
        <p:spPr bwMode="auto">
          <a:xfrm>
            <a:off x="5775325" y="3005138"/>
            <a:ext cx="2911475" cy="1196975"/>
          </a:xfrm>
          <a:prstGeom prst="rect">
            <a:avLst/>
          </a:prstGeom>
          <a:solidFill>
            <a:srgbClr val="CCFFFF"/>
          </a:solidFill>
          <a:ln w="9525">
            <a:solidFill>
              <a:schemeClr val="tx1"/>
            </a:solidFill>
            <a:miter lim="800000"/>
            <a:headEnd/>
            <a:tailEnd/>
          </a:ln>
          <a:effectLst/>
        </p:spPr>
        <p:txBody>
          <a:bodyPr>
            <a:spAutoFit/>
          </a:bodyPr>
          <a:lstStyle/>
          <a:p>
            <a:r>
              <a:rPr lang="en-US">
                <a:latin typeface="Times New Roman" pitchFamily="18" charset="0"/>
              </a:rPr>
              <a:t>use return type </a:t>
            </a:r>
            <a:r>
              <a:rPr lang="en-US" b="1">
                <a:latin typeface="Courier New" pitchFamily="49" charset="0"/>
              </a:rPr>
              <a:t>void</a:t>
            </a:r>
            <a:r>
              <a:rPr lang="en-US">
                <a:latin typeface="Times New Roman" pitchFamily="18" charset="0"/>
              </a:rPr>
              <a:t> for methods that do not return a value</a:t>
            </a:r>
          </a:p>
        </p:txBody>
      </p:sp>
      <p:sp>
        <p:nvSpPr>
          <p:cNvPr id="82949" name="Line 5"/>
          <p:cNvSpPr>
            <a:spLocks noChangeShapeType="1"/>
          </p:cNvSpPr>
          <p:nvPr>
            <p:custDataLst>
              <p:tags r:id="rId4"/>
            </p:custDataLst>
          </p:nvPr>
        </p:nvSpPr>
        <p:spPr bwMode="auto">
          <a:xfrm flipH="1" flipV="1">
            <a:off x="3733800" y="1981200"/>
            <a:ext cx="2057400" cy="99060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1328589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31EB3BD6-9124-4C27-B81D-D9BF8491FB39}" type="slidenum">
              <a:rPr lang="en-US"/>
              <a:pPr/>
              <a:t>29</a:t>
            </a:fld>
            <a:endParaRPr lang="en-US"/>
          </a:p>
        </p:txBody>
      </p:sp>
      <p:sp>
        <p:nvSpPr>
          <p:cNvPr id="69634" name="Rectangle 2"/>
          <p:cNvSpPr>
            <a:spLocks noGrp="1" noChangeArrowheads="1"/>
          </p:cNvSpPr>
          <p:nvPr>
            <p:ph type="title"/>
            <p:custDataLst>
              <p:tags r:id="rId1"/>
            </p:custDataLst>
          </p:nvPr>
        </p:nvSpPr>
        <p:spPr/>
        <p:txBody>
          <a:bodyPr/>
          <a:lstStyle/>
          <a:p>
            <a:r>
              <a:rPr lang="en-US" dirty="0"/>
              <a:t>Class </a:t>
            </a:r>
            <a:r>
              <a:rPr lang="en-US" dirty="0" smtClean="0"/>
              <a:t>Definition</a:t>
            </a:r>
            <a:endParaRPr lang="en-US" dirty="0"/>
          </a:p>
        </p:txBody>
      </p:sp>
      <p:sp>
        <p:nvSpPr>
          <p:cNvPr id="69635"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  public void </a:t>
            </a:r>
            <a:r>
              <a:rPr lang="en-US" b="1" dirty="0" err="1">
                <a:latin typeface="Courier New" pitchFamily="49" charset="0"/>
              </a:rPr>
              <a:t>incrementAge</a:t>
            </a:r>
            <a:r>
              <a:rPr lang="en-US" b="1" dirty="0">
                <a:latin typeface="Courier New" pitchFamily="49" charset="0"/>
              </a:rPr>
              <a:t>()</a:t>
            </a:r>
          </a:p>
          <a:p>
            <a:pPr>
              <a:buFont typeface="Wingdings" pitchFamily="2" charset="2"/>
              <a:buNone/>
            </a:pPr>
            <a:r>
              <a:rPr lang="en-US" b="1" dirty="0">
                <a:latin typeface="Courier New" pitchFamily="49" charset="0"/>
              </a:rPr>
              <a:t>  {</a:t>
            </a:r>
          </a:p>
          <a:p>
            <a:pPr>
              <a:buFont typeface="Wingdings" pitchFamily="2" charset="2"/>
              <a:buNone/>
            </a:pPr>
            <a:r>
              <a:rPr lang="en-US" b="1" dirty="0">
                <a:latin typeface="Courier New" pitchFamily="49" charset="0"/>
              </a:rPr>
              <a:t>    </a:t>
            </a:r>
            <a:r>
              <a:rPr lang="en-US" b="1" dirty="0" smtClean="0">
                <a:latin typeface="Courier New" pitchFamily="49" charset="0"/>
              </a:rPr>
              <a:t>age++;</a:t>
            </a:r>
            <a:endParaRPr lang="en-US" b="1" dirty="0">
              <a:latin typeface="Courier New" pitchFamily="49" charset="0"/>
            </a:endParaRPr>
          </a:p>
          <a:p>
            <a:pPr>
              <a:buFont typeface="Wingdings" pitchFamily="2" charset="2"/>
              <a:buNone/>
            </a:pPr>
            <a:r>
              <a:rPr lang="en-US" b="1" dirty="0">
                <a:latin typeface="Courier New" pitchFamily="49" charset="0"/>
              </a:rPr>
              <a:t>  }</a:t>
            </a:r>
          </a:p>
          <a:p>
            <a:pPr>
              <a:buFont typeface="Wingdings" pitchFamily="2" charset="2"/>
              <a:buNone/>
            </a:pPr>
            <a:endParaRPr lang="en-US" b="1" dirty="0">
              <a:latin typeface="Courier New" pitchFamily="49" charset="0"/>
            </a:endParaRPr>
          </a:p>
          <a:p>
            <a:pPr>
              <a:buFont typeface="Wingdings" pitchFamily="2" charset="2"/>
              <a:buNone/>
            </a:pPr>
            <a:r>
              <a:rPr lang="en-US" b="1" dirty="0">
                <a:latin typeface="Courier New" pitchFamily="49" charset="0"/>
              </a:rPr>
              <a:t>} // end class Dog</a:t>
            </a:r>
          </a:p>
        </p:txBody>
      </p:sp>
    </p:spTree>
    <p:extLst>
      <p:ext uri="{BB962C8B-B14F-4D97-AF65-F5344CB8AC3E}">
        <p14:creationId xmlns:p14="http://schemas.microsoft.com/office/powerpoint/2010/main" val="2955140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9517E580-8A4B-491B-A103-7331C6AA0897}" type="slidenum">
              <a:rPr lang="en-US"/>
              <a:pPr>
                <a:defRPr/>
              </a:pPr>
              <a:t>3</a:t>
            </a:fld>
            <a:endParaRPr lang="en-US" dirty="0"/>
          </a:p>
        </p:txBody>
      </p:sp>
      <p:sp>
        <p:nvSpPr>
          <p:cNvPr id="5124" name="Rectangle 2"/>
          <p:cNvSpPr>
            <a:spLocks noGrp="1" noChangeArrowheads="1"/>
          </p:cNvSpPr>
          <p:nvPr>
            <p:ph type="title"/>
            <p:custDataLst>
              <p:tags r:id="rId1"/>
            </p:custDataLst>
          </p:nvPr>
        </p:nvSpPr>
        <p:spPr/>
        <p:txBody>
          <a:bodyPr/>
          <a:lstStyle/>
          <a:p>
            <a:pPr eaLnBrk="1" hangingPunct="1"/>
            <a:r>
              <a:rPr lang="en-US" dirty="0" smtClean="0"/>
              <a:t>Classes</a:t>
            </a:r>
          </a:p>
        </p:txBody>
      </p:sp>
      <p:sp>
        <p:nvSpPr>
          <p:cNvPr id="5125" name="Rectangle 3"/>
          <p:cNvSpPr>
            <a:spLocks noGrp="1" noChangeArrowheads="1"/>
          </p:cNvSpPr>
          <p:nvPr>
            <p:ph type="body" idx="1"/>
            <p:custDataLst>
              <p:tags r:id="rId2"/>
            </p:custDataLst>
          </p:nvPr>
        </p:nvSpPr>
        <p:spPr/>
        <p:txBody>
          <a:bodyPr/>
          <a:lstStyle/>
          <a:p>
            <a:pPr eaLnBrk="1" hangingPunct="1"/>
            <a:r>
              <a:rPr lang="en-US" dirty="0" smtClean="0"/>
              <a:t>A</a:t>
            </a:r>
            <a:r>
              <a:rPr lang="en-US" dirty="0"/>
              <a:t> </a:t>
            </a:r>
            <a:r>
              <a:rPr lang="en-US" i="1" dirty="0" smtClean="0"/>
              <a:t>class</a:t>
            </a:r>
            <a:r>
              <a:rPr lang="en-US" dirty="0" smtClean="0"/>
              <a:t> is a set of objects that have individual state and shared behaviors (objects are </a:t>
            </a:r>
            <a:r>
              <a:rPr lang="en-US" i="1" dirty="0" smtClean="0"/>
              <a:t>members</a:t>
            </a:r>
            <a:r>
              <a:rPr lang="en-US" dirty="0" smtClean="0"/>
              <a:t> of classes).</a:t>
            </a:r>
            <a:endParaRPr lang="en-US" i="1" dirty="0" smtClean="0"/>
          </a:p>
          <a:p>
            <a:pPr eaLnBrk="1" hangingPunct="1"/>
            <a:r>
              <a:rPr lang="en-US" dirty="0" smtClean="0"/>
              <a:t>Java has many built-in classes.</a:t>
            </a:r>
          </a:p>
          <a:p>
            <a:pPr lvl="1" eaLnBrk="1" hangingPunct="1"/>
            <a:r>
              <a:rPr lang="en-US" b="1" dirty="0" smtClean="0">
                <a:latin typeface="Courier New" pitchFamily="49" charset="0"/>
              </a:rPr>
              <a:t>String</a:t>
            </a:r>
          </a:p>
          <a:p>
            <a:pPr lvl="1" eaLnBrk="1" hangingPunct="1"/>
            <a:r>
              <a:rPr lang="en-US" b="1" dirty="0" smtClean="0">
                <a:latin typeface="Courier New" pitchFamily="49" charset="0"/>
              </a:rPr>
              <a:t>Rectangle</a:t>
            </a:r>
          </a:p>
          <a:p>
            <a:pPr lvl="1" eaLnBrk="1" hangingPunct="1"/>
            <a:r>
              <a:rPr lang="en-US" b="1" dirty="0" err="1" smtClean="0">
                <a:latin typeface="Courier New" pitchFamily="49" charset="0"/>
              </a:rPr>
              <a:t>ArrayList</a:t>
            </a:r>
            <a:endParaRPr lang="en-US" b="1" dirty="0" smtClean="0">
              <a:latin typeface="Courier New" pitchFamily="49" charset="0"/>
            </a:endParaRPr>
          </a:p>
          <a:p>
            <a:pPr eaLnBrk="1" hangingPunct="1"/>
            <a:r>
              <a:rPr lang="en-US" dirty="0"/>
              <a:t>Y</a:t>
            </a:r>
            <a:r>
              <a:rPr lang="en-US" dirty="0" smtClean="0"/>
              <a:t>ou can also define your own classes.</a:t>
            </a:r>
          </a:p>
          <a:p>
            <a:pPr lvl="1" eaLnBrk="1" hangingPunct="1"/>
            <a:r>
              <a:rPr lang="en-US" dirty="0" smtClean="0"/>
              <a:t>the </a:t>
            </a:r>
            <a:r>
              <a:rPr lang="en-US" b="1" dirty="0" smtClean="0">
                <a:latin typeface="Courier New" pitchFamily="49" charset="0"/>
              </a:rPr>
              <a:t>Dog</a:t>
            </a:r>
            <a:r>
              <a:rPr lang="en-US" dirty="0" smtClean="0"/>
              <a:t> class</a:t>
            </a:r>
          </a:p>
        </p:txBody>
      </p:sp>
    </p:spTree>
    <p:extLst>
      <p:ext uri="{BB962C8B-B14F-4D97-AF65-F5344CB8AC3E}">
        <p14:creationId xmlns:p14="http://schemas.microsoft.com/office/powerpoint/2010/main" val="3751606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Constructors and this</a:t>
            </a:r>
          </a:p>
        </p:txBody>
      </p:sp>
      <p:sp>
        <p:nvSpPr>
          <p:cNvPr id="5" name="Slide Number Placeholder 4"/>
          <p:cNvSpPr>
            <a:spLocks noGrp="1"/>
          </p:cNvSpPr>
          <p:nvPr>
            <p:ph type="sldNum" sz="quarter" idx="11"/>
          </p:nvPr>
        </p:nvSpPr>
        <p:spPr/>
        <p:txBody>
          <a:bodyPr/>
          <a:lstStyle/>
          <a:p>
            <a:fld id="{F13B9A7E-744E-4DB8-BF15-4DBE87BC5C3E}" type="slidenum">
              <a:rPr lang="en-US"/>
              <a:pPr/>
              <a:t>30</a:t>
            </a:fld>
            <a:endParaRPr lang="en-US"/>
          </a:p>
        </p:txBody>
      </p:sp>
      <p:sp>
        <p:nvSpPr>
          <p:cNvPr id="598018" name="Rectangle 2"/>
          <p:cNvSpPr>
            <a:spLocks noGrp="1" noChangeArrowheads="1"/>
          </p:cNvSpPr>
          <p:nvPr>
            <p:ph type="title"/>
            <p:custDataLst>
              <p:tags r:id="rId1"/>
            </p:custDataLst>
          </p:nvPr>
        </p:nvSpPr>
        <p:spPr/>
        <p:txBody>
          <a:bodyPr/>
          <a:lstStyle/>
          <a:p>
            <a:r>
              <a:rPr lang="en-US" dirty="0"/>
              <a:t>Testing Your Class</a:t>
            </a:r>
          </a:p>
        </p:txBody>
      </p:sp>
      <p:sp>
        <p:nvSpPr>
          <p:cNvPr id="598019" name="Rectangle 3"/>
          <p:cNvSpPr>
            <a:spLocks noGrp="1" noChangeArrowheads="1"/>
          </p:cNvSpPr>
          <p:nvPr>
            <p:ph type="body" idx="1"/>
            <p:custDataLst>
              <p:tags r:id="rId2"/>
            </p:custDataLst>
          </p:nvPr>
        </p:nvSpPr>
        <p:spPr/>
        <p:txBody>
          <a:bodyPr/>
          <a:lstStyle/>
          <a:p>
            <a:r>
              <a:rPr lang="en-US" dirty="0"/>
              <a:t>O</a:t>
            </a:r>
            <a:r>
              <a:rPr lang="en-US" dirty="0" smtClean="0"/>
              <a:t>nce </a:t>
            </a:r>
            <a:r>
              <a:rPr lang="en-US" dirty="0"/>
              <a:t>you have created a class, you should write a </a:t>
            </a:r>
            <a:r>
              <a:rPr lang="en-US" i="1" dirty="0"/>
              <a:t>driver</a:t>
            </a:r>
            <a:r>
              <a:rPr lang="en-US" dirty="0"/>
              <a:t> class for </a:t>
            </a:r>
            <a:r>
              <a:rPr lang="en-US" dirty="0" smtClean="0"/>
              <a:t>testing.</a:t>
            </a:r>
            <a:endParaRPr lang="en-US" dirty="0"/>
          </a:p>
          <a:p>
            <a:r>
              <a:rPr lang="en-US" dirty="0"/>
              <a:t>T</a:t>
            </a:r>
            <a:r>
              <a:rPr lang="en-US" dirty="0" smtClean="0"/>
              <a:t>he </a:t>
            </a:r>
            <a:r>
              <a:rPr lang="en-US" dirty="0"/>
              <a:t>driver class will have a method </a:t>
            </a:r>
            <a:r>
              <a:rPr lang="en-US" b="1" dirty="0">
                <a:latin typeface="Courier New" pitchFamily="49" charset="0"/>
              </a:rPr>
              <a:t>main</a:t>
            </a:r>
            <a:r>
              <a:rPr lang="en-US" dirty="0"/>
              <a:t> </a:t>
            </a:r>
            <a:r>
              <a:rPr lang="en-US" dirty="0" smtClean="0"/>
              <a:t>defined as:</a:t>
            </a:r>
            <a:endParaRPr lang="en-US" dirty="0"/>
          </a:p>
          <a:p>
            <a:pPr>
              <a:buFont typeface="Wingdings" pitchFamily="2" charset="2"/>
              <a:buNone/>
            </a:pPr>
            <a:r>
              <a:rPr lang="en-US" dirty="0"/>
              <a:t>	</a:t>
            </a:r>
            <a:r>
              <a:rPr lang="en-US" sz="2400" b="1" dirty="0">
                <a:latin typeface="Courier New" pitchFamily="49" charset="0"/>
              </a:rPr>
              <a:t>public static void main(String[] </a:t>
            </a:r>
            <a:r>
              <a:rPr lang="en-US" sz="2400" b="1" dirty="0" err="1">
                <a:latin typeface="Courier New" pitchFamily="49" charset="0"/>
              </a:rPr>
              <a:t>args</a:t>
            </a:r>
            <a:r>
              <a:rPr lang="en-US" sz="2400" b="1" dirty="0">
                <a:latin typeface="Courier New" pitchFamily="49" charset="0"/>
              </a:rPr>
              <a:t>)</a:t>
            </a:r>
          </a:p>
          <a:p>
            <a:r>
              <a:rPr lang="en-US" dirty="0"/>
              <a:t>M</a:t>
            </a:r>
            <a:r>
              <a:rPr lang="en-US" dirty="0" smtClean="0"/>
              <a:t>ethod </a:t>
            </a:r>
            <a:r>
              <a:rPr lang="en-US" b="1" dirty="0">
                <a:latin typeface="Courier New" pitchFamily="49" charset="0"/>
              </a:rPr>
              <a:t>main</a:t>
            </a:r>
            <a:r>
              <a:rPr lang="en-US" dirty="0"/>
              <a:t> should create one or more instances of your class and invoke each method at least </a:t>
            </a:r>
            <a:r>
              <a:rPr lang="en-US" dirty="0" smtClean="0"/>
              <a:t>once.</a:t>
            </a:r>
            <a:endParaRPr lang="en-US" dirty="0"/>
          </a:p>
        </p:txBody>
      </p:sp>
    </p:spTree>
    <p:extLst>
      <p:ext uri="{BB962C8B-B14F-4D97-AF65-F5344CB8AC3E}">
        <p14:creationId xmlns:p14="http://schemas.microsoft.com/office/powerpoint/2010/main" val="3449577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Introduction to Classes</a:t>
            </a:r>
          </a:p>
        </p:txBody>
      </p:sp>
      <p:sp>
        <p:nvSpPr>
          <p:cNvPr id="10" name="Slide Number Placeholder 4"/>
          <p:cNvSpPr>
            <a:spLocks noGrp="1"/>
          </p:cNvSpPr>
          <p:nvPr>
            <p:ph type="sldNum" sz="quarter" idx="11"/>
          </p:nvPr>
        </p:nvSpPr>
        <p:spPr/>
        <p:txBody>
          <a:bodyPr/>
          <a:lstStyle/>
          <a:p>
            <a:fld id="{28C9DE38-046B-441E-B993-FE4513B5A5C1}" type="slidenum">
              <a:rPr lang="en-US"/>
              <a:pPr/>
              <a:t>31</a:t>
            </a:fld>
            <a:endParaRPr lang="en-US"/>
          </a:p>
        </p:txBody>
      </p:sp>
      <p:sp>
        <p:nvSpPr>
          <p:cNvPr id="73730" name="Rectangle 1026"/>
          <p:cNvSpPr>
            <a:spLocks noGrp="1" noChangeArrowheads="1"/>
          </p:cNvSpPr>
          <p:nvPr>
            <p:ph type="title"/>
            <p:custDataLst>
              <p:tags r:id="rId1"/>
            </p:custDataLst>
          </p:nvPr>
        </p:nvSpPr>
        <p:spPr/>
        <p:txBody>
          <a:bodyPr/>
          <a:lstStyle/>
          <a:p>
            <a:r>
              <a:rPr lang="en-US" dirty="0"/>
              <a:t>Example </a:t>
            </a:r>
            <a:r>
              <a:rPr lang="en-US" dirty="0" smtClean="0"/>
              <a:t>Driver</a:t>
            </a:r>
            <a:endParaRPr lang="en-US" dirty="0"/>
          </a:p>
        </p:txBody>
      </p:sp>
      <p:sp>
        <p:nvSpPr>
          <p:cNvPr id="73731" name="Rectangle 1027"/>
          <p:cNvSpPr>
            <a:spLocks noGrp="1" noChangeArrowheads="1"/>
          </p:cNvSpPr>
          <p:nvPr>
            <p:ph type="body" idx="1"/>
            <p:custDataLst>
              <p:tags r:id="rId2"/>
            </p:custDataLst>
          </p:nvPr>
        </p:nvSpPr>
        <p:spPr/>
        <p:txBody>
          <a:bodyPr/>
          <a:lstStyle/>
          <a:p>
            <a:pPr>
              <a:lnSpc>
                <a:spcPct val="90000"/>
              </a:lnSpc>
              <a:buFont typeface="Wingdings" pitchFamily="2" charset="2"/>
              <a:buNone/>
            </a:pPr>
            <a:r>
              <a:rPr lang="en-US" sz="2800" b="1" dirty="0">
                <a:latin typeface="Courier New" pitchFamily="49" charset="0"/>
              </a:rPr>
              <a:t>public class Driver</a:t>
            </a:r>
          </a:p>
          <a:p>
            <a:pPr>
              <a:lnSpc>
                <a:spcPct val="90000"/>
              </a:lnSpc>
              <a:buFont typeface="Wingdings" pitchFamily="2" charset="2"/>
              <a:buNone/>
            </a:pP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public static void</a:t>
            </a:r>
          </a:p>
          <a:p>
            <a:pPr>
              <a:lnSpc>
                <a:spcPct val="90000"/>
              </a:lnSpc>
              <a:buFont typeface="Wingdings" pitchFamily="2" charset="2"/>
              <a:buNone/>
            </a:pPr>
            <a:r>
              <a:rPr lang="en-US" sz="2800" b="1" dirty="0">
                <a:latin typeface="Courier New" pitchFamily="49" charset="0"/>
              </a:rPr>
              <a:t>  main(String[] </a:t>
            </a:r>
            <a:r>
              <a:rPr lang="en-US" sz="2800" b="1" dirty="0" err="1">
                <a:latin typeface="Courier New" pitchFamily="49" charset="0"/>
              </a:rPr>
              <a:t>args</a:t>
            </a:r>
            <a:r>
              <a:rPr lang="en-US" sz="2800" b="1" dirty="0">
                <a:latin typeface="Courier New" pitchFamily="49" charset="0"/>
              </a:rPr>
              <a:t>)</a:t>
            </a:r>
          </a:p>
          <a:p>
            <a:pPr>
              <a:lnSpc>
                <a:spcPct val="90000"/>
              </a:lnSpc>
              <a:buFont typeface="Wingdings" pitchFamily="2" charset="2"/>
              <a:buNone/>
            </a:pPr>
            <a:r>
              <a:rPr lang="en-US" sz="2800" b="1" dirty="0">
                <a:latin typeface="Courier New" pitchFamily="49" charset="0"/>
              </a:rPr>
              <a:t>  {</a:t>
            </a:r>
          </a:p>
          <a:p>
            <a:pPr>
              <a:lnSpc>
                <a:spcPct val="90000"/>
              </a:lnSpc>
              <a:buFont typeface="Wingdings" pitchFamily="2" charset="2"/>
              <a:buNone/>
            </a:pPr>
            <a:r>
              <a:rPr lang="en-US" sz="2800" b="1" dirty="0">
                <a:latin typeface="Courier New" pitchFamily="49" charset="0"/>
              </a:rPr>
              <a:t>    // local variables</a:t>
            </a:r>
          </a:p>
          <a:p>
            <a:pPr>
              <a:lnSpc>
                <a:spcPct val="90000"/>
              </a:lnSpc>
              <a:buFont typeface="Wingdings" pitchFamily="2" charset="2"/>
              <a:buNone/>
            </a:pPr>
            <a:r>
              <a:rPr lang="en-US" sz="2800" b="1" dirty="0">
                <a:latin typeface="Courier New" pitchFamily="49" charset="0"/>
              </a:rPr>
              <a:t>    Dog </a:t>
            </a:r>
            <a:r>
              <a:rPr lang="en-US" sz="2800" b="1" dirty="0" err="1" smtClean="0">
                <a:latin typeface="Courier New" pitchFamily="49" charset="0"/>
              </a:rPr>
              <a:t>carmen</a:t>
            </a:r>
            <a:endParaRPr lang="en-US" sz="2800" b="1" dirty="0">
              <a:latin typeface="Courier New" pitchFamily="49" charset="0"/>
            </a:endParaRPr>
          </a:p>
          <a:p>
            <a:pPr>
              <a:lnSpc>
                <a:spcPct val="90000"/>
              </a:lnSpc>
              <a:buNone/>
            </a:pPr>
            <a:r>
              <a:rPr lang="en-US" sz="2800" b="1" dirty="0">
                <a:latin typeface="Courier New" pitchFamily="49" charset="0"/>
              </a:rPr>
              <a:t>    = new Dog</a:t>
            </a:r>
            <a:r>
              <a:rPr lang="en-US" sz="2800" b="1" dirty="0" smtClean="0">
                <a:latin typeface="Courier New" pitchFamily="49" charset="0"/>
              </a:rPr>
              <a:t>( "Carmen",</a:t>
            </a:r>
            <a:endParaRPr lang="en-US" sz="2800" b="1" dirty="0">
              <a:latin typeface="Courier New" pitchFamily="49" charset="0"/>
            </a:endParaRPr>
          </a:p>
          <a:p>
            <a:pPr>
              <a:lnSpc>
                <a:spcPct val="90000"/>
              </a:lnSpc>
              <a:buFont typeface="Wingdings" pitchFamily="2" charset="2"/>
              <a:buNone/>
            </a:pPr>
            <a:r>
              <a:rPr lang="en-US" sz="2800" b="1" dirty="0">
                <a:latin typeface="Courier New" pitchFamily="49" charset="0"/>
              </a:rPr>
              <a:t>               "Standard Poodle",</a:t>
            </a:r>
          </a:p>
          <a:p>
            <a:pPr>
              <a:lnSpc>
                <a:spcPct val="90000"/>
              </a:lnSpc>
              <a:buFont typeface="Wingdings" pitchFamily="2" charset="2"/>
              <a:buNone/>
            </a:pPr>
            <a:r>
              <a:rPr lang="en-US" sz="2800" b="1" dirty="0">
                <a:latin typeface="Courier New" pitchFamily="49" charset="0"/>
              </a:rPr>
              <a:t>               </a:t>
            </a:r>
            <a:r>
              <a:rPr lang="en-US" sz="2800" b="1" dirty="0" smtClean="0">
                <a:latin typeface="Courier New" pitchFamily="49" charset="0"/>
              </a:rPr>
              <a:t>7 </a:t>
            </a:r>
            <a:r>
              <a:rPr lang="en-US" sz="2800" b="1" dirty="0">
                <a:latin typeface="Courier New" pitchFamily="49" charset="0"/>
              </a:rPr>
              <a:t>);</a:t>
            </a:r>
          </a:p>
        </p:txBody>
      </p:sp>
      <p:sp>
        <p:nvSpPr>
          <p:cNvPr id="73735" name="Text Box 1031"/>
          <p:cNvSpPr txBox="1">
            <a:spLocks noChangeArrowheads="1"/>
          </p:cNvSpPr>
          <p:nvPr>
            <p:custDataLst>
              <p:tags r:id="rId3"/>
            </p:custDataLst>
          </p:nvPr>
        </p:nvSpPr>
        <p:spPr bwMode="auto">
          <a:xfrm>
            <a:off x="6400800" y="3505200"/>
            <a:ext cx="2530475" cy="1562100"/>
          </a:xfrm>
          <a:prstGeom prst="rect">
            <a:avLst/>
          </a:prstGeom>
          <a:solidFill>
            <a:srgbClr val="CCFFFF"/>
          </a:solidFill>
          <a:ln w="9525">
            <a:solidFill>
              <a:schemeClr val="tx1"/>
            </a:solidFill>
            <a:miter lim="800000"/>
            <a:headEnd/>
            <a:tailEnd/>
          </a:ln>
          <a:effectLst/>
        </p:spPr>
        <p:txBody>
          <a:bodyPr>
            <a:spAutoFit/>
          </a:bodyPr>
          <a:lstStyle/>
          <a:p>
            <a:r>
              <a:rPr lang="en-US" b="1" i="1" dirty="0"/>
              <a:t>L</a:t>
            </a:r>
            <a:r>
              <a:rPr lang="en-US" b="1" i="1" dirty="0" smtClean="0">
                <a:latin typeface="Times New Roman" pitchFamily="18" charset="0"/>
              </a:rPr>
              <a:t>ocal variable:</a:t>
            </a:r>
            <a:endParaRPr lang="en-US" b="1" i="1" dirty="0">
              <a:latin typeface="Times New Roman" pitchFamily="18" charset="0"/>
            </a:endParaRPr>
          </a:p>
          <a:p>
            <a:r>
              <a:rPr lang="en-US" dirty="0"/>
              <a:t>C</a:t>
            </a:r>
            <a:r>
              <a:rPr lang="en-US" dirty="0" smtClean="0">
                <a:latin typeface="Times New Roman" pitchFamily="18" charset="0"/>
              </a:rPr>
              <a:t>an </a:t>
            </a:r>
            <a:r>
              <a:rPr lang="en-US" dirty="0">
                <a:latin typeface="Times New Roman" pitchFamily="18" charset="0"/>
              </a:rPr>
              <a:t>only be accessed inside this </a:t>
            </a:r>
            <a:r>
              <a:rPr lang="en-US" dirty="0" smtClean="0">
                <a:latin typeface="Times New Roman" pitchFamily="18" charset="0"/>
              </a:rPr>
              <a:t>method.</a:t>
            </a:r>
            <a:endParaRPr lang="en-US" dirty="0">
              <a:latin typeface="Times New Roman" pitchFamily="18" charset="0"/>
            </a:endParaRPr>
          </a:p>
        </p:txBody>
      </p:sp>
      <p:sp>
        <p:nvSpPr>
          <p:cNvPr id="73736" name="Line 1032"/>
          <p:cNvSpPr>
            <a:spLocks noChangeShapeType="1"/>
          </p:cNvSpPr>
          <p:nvPr>
            <p:custDataLst>
              <p:tags r:id="rId4"/>
            </p:custDataLst>
          </p:nvPr>
        </p:nvSpPr>
        <p:spPr bwMode="auto">
          <a:xfrm flipH="1">
            <a:off x="4267200" y="4572000"/>
            <a:ext cx="21336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73737" name="Text Box 1033"/>
          <p:cNvSpPr txBox="1">
            <a:spLocks noChangeArrowheads="1"/>
          </p:cNvSpPr>
          <p:nvPr>
            <p:custDataLst>
              <p:tags r:id="rId5"/>
            </p:custDataLst>
          </p:nvPr>
        </p:nvSpPr>
        <p:spPr bwMode="auto">
          <a:xfrm>
            <a:off x="5943600" y="914400"/>
            <a:ext cx="2911475" cy="1569660"/>
          </a:xfrm>
          <a:prstGeom prst="rect">
            <a:avLst/>
          </a:prstGeom>
          <a:solidFill>
            <a:srgbClr val="CCFFFF"/>
          </a:solidFill>
          <a:ln w="9525">
            <a:solidFill>
              <a:schemeClr val="tx1"/>
            </a:solidFill>
            <a:miter lim="800000"/>
            <a:headEnd/>
            <a:tailEnd/>
          </a:ln>
          <a:effectLst/>
        </p:spPr>
        <p:txBody>
          <a:bodyPr wrap="square">
            <a:spAutoFit/>
          </a:bodyPr>
          <a:lstStyle/>
          <a:p>
            <a:r>
              <a:rPr lang="en-US" b="1" i="1" dirty="0"/>
              <a:t>M</a:t>
            </a:r>
            <a:r>
              <a:rPr lang="en-US" b="1" i="1" dirty="0" smtClean="0">
                <a:latin typeface="Times New Roman" pitchFamily="18" charset="0"/>
              </a:rPr>
              <a:t>ethod main:</a:t>
            </a:r>
            <a:endParaRPr lang="en-US" b="1" i="1" dirty="0">
              <a:latin typeface="Times New Roman" pitchFamily="18" charset="0"/>
            </a:endParaRPr>
          </a:p>
          <a:p>
            <a:r>
              <a:rPr lang="en-US" dirty="0"/>
              <a:t>D</a:t>
            </a:r>
            <a:r>
              <a:rPr lang="en-US" dirty="0" smtClean="0">
                <a:latin typeface="Times New Roman" pitchFamily="18" charset="0"/>
              </a:rPr>
              <a:t>river </a:t>
            </a:r>
            <a:r>
              <a:rPr lang="en-US" dirty="0">
                <a:latin typeface="Times New Roman" pitchFamily="18" charset="0"/>
              </a:rPr>
              <a:t>programs always have a method named </a:t>
            </a:r>
            <a:r>
              <a:rPr lang="en-US" b="1" dirty="0" smtClean="0">
                <a:latin typeface="Courier New" pitchFamily="49" charset="0"/>
              </a:rPr>
              <a:t>main</a:t>
            </a:r>
            <a:r>
              <a:rPr lang="en-US" dirty="0" smtClean="0"/>
              <a:t>.</a:t>
            </a:r>
            <a:endParaRPr lang="en-US" b="1" dirty="0">
              <a:latin typeface="Courier New" pitchFamily="49" charset="0"/>
            </a:endParaRPr>
          </a:p>
        </p:txBody>
      </p:sp>
      <p:sp>
        <p:nvSpPr>
          <p:cNvPr id="73739" name="Line 1035"/>
          <p:cNvSpPr>
            <a:spLocks noChangeShapeType="1"/>
          </p:cNvSpPr>
          <p:nvPr>
            <p:custDataLst>
              <p:tags r:id="rId6"/>
            </p:custDataLst>
          </p:nvPr>
        </p:nvSpPr>
        <p:spPr bwMode="auto">
          <a:xfrm>
            <a:off x="7467600" y="2514600"/>
            <a:ext cx="0" cy="533400"/>
          </a:xfrm>
          <a:prstGeom prst="line">
            <a:avLst/>
          </a:prstGeom>
          <a:noFill/>
          <a:ln w="9525">
            <a:solidFill>
              <a:schemeClr val="tx1"/>
            </a:solidFill>
            <a:miter lim="800000"/>
            <a:headEnd/>
            <a:tailEnd/>
          </a:ln>
          <a:effectLst/>
        </p:spPr>
        <p:txBody>
          <a:bodyPr wrap="none"/>
          <a:lstStyle/>
          <a:p>
            <a:endParaRPr lang="en-US"/>
          </a:p>
        </p:txBody>
      </p:sp>
      <p:sp>
        <p:nvSpPr>
          <p:cNvPr id="73740" name="Line 1036"/>
          <p:cNvSpPr>
            <a:spLocks noChangeShapeType="1"/>
          </p:cNvSpPr>
          <p:nvPr>
            <p:custDataLst>
              <p:tags r:id="rId7"/>
            </p:custDataLst>
          </p:nvPr>
        </p:nvSpPr>
        <p:spPr bwMode="auto">
          <a:xfrm flipH="1">
            <a:off x="5791200" y="3048000"/>
            <a:ext cx="1676400" cy="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3491500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Introduction to Classes</a:t>
            </a:r>
          </a:p>
        </p:txBody>
      </p:sp>
      <p:sp>
        <p:nvSpPr>
          <p:cNvPr id="7" name="Slide Number Placeholder 4"/>
          <p:cNvSpPr>
            <a:spLocks noGrp="1"/>
          </p:cNvSpPr>
          <p:nvPr>
            <p:ph type="sldNum" sz="quarter" idx="11"/>
          </p:nvPr>
        </p:nvSpPr>
        <p:spPr/>
        <p:txBody>
          <a:bodyPr/>
          <a:lstStyle/>
          <a:p>
            <a:fld id="{F779AD66-CD6A-45A0-A6B6-C988D148EC88}" type="slidenum">
              <a:rPr lang="en-US"/>
              <a:pPr/>
              <a:t>32</a:t>
            </a:fld>
            <a:endParaRPr lang="en-US"/>
          </a:p>
        </p:txBody>
      </p:sp>
      <p:sp>
        <p:nvSpPr>
          <p:cNvPr id="78850" name="Rectangle 2"/>
          <p:cNvSpPr>
            <a:spLocks noGrp="1" noChangeArrowheads="1"/>
          </p:cNvSpPr>
          <p:nvPr>
            <p:ph type="title"/>
            <p:custDataLst>
              <p:tags r:id="rId1"/>
            </p:custDataLst>
          </p:nvPr>
        </p:nvSpPr>
        <p:spPr/>
        <p:txBody>
          <a:bodyPr/>
          <a:lstStyle/>
          <a:p>
            <a:r>
              <a:rPr lang="en-US" dirty="0"/>
              <a:t>Example </a:t>
            </a:r>
            <a:r>
              <a:rPr lang="en-US" dirty="0" smtClean="0"/>
              <a:t>Driver</a:t>
            </a:r>
            <a:endParaRPr lang="en-US" dirty="0"/>
          </a:p>
        </p:txBody>
      </p:sp>
      <p:sp>
        <p:nvSpPr>
          <p:cNvPr id="78851" name="Rectangle 3"/>
          <p:cNvSpPr>
            <a:spLocks noGrp="1" noChangeArrowheads="1"/>
          </p:cNvSpPr>
          <p:nvPr>
            <p:ph type="body" idx="1"/>
            <p:custDataLst>
              <p:tags r:id="rId2"/>
            </p:custDataLst>
          </p:nvPr>
        </p:nvSpPr>
        <p:spPr/>
        <p:txBody>
          <a:bodyPr/>
          <a:lstStyle/>
          <a:p>
            <a:pPr>
              <a:buFont typeface="Wingdings" pitchFamily="2" charset="2"/>
              <a:buNone/>
            </a:pPr>
            <a:r>
              <a:rPr lang="en-US" b="1" dirty="0">
                <a:latin typeface="Courier New" pitchFamily="49" charset="0"/>
              </a:rPr>
              <a:t>  // logic for main</a:t>
            </a:r>
          </a:p>
          <a:p>
            <a:pPr>
              <a:buFont typeface="Wingdings" pitchFamily="2" charset="2"/>
              <a:buNone/>
            </a:pPr>
            <a:r>
              <a:rPr lang="en-US" b="1" dirty="0">
                <a:latin typeface="Courier New" pitchFamily="49" charset="0"/>
              </a:rPr>
              <a:t>  </a:t>
            </a:r>
            <a:r>
              <a:rPr lang="en-US" b="1" dirty="0" err="1" smtClean="0">
                <a:latin typeface="Courier New" pitchFamily="49" charset="0"/>
              </a:rPr>
              <a:t>carmen.setAge</a:t>
            </a:r>
            <a:r>
              <a:rPr lang="en-US" b="1" dirty="0">
                <a:latin typeface="Courier New" pitchFamily="49" charset="0"/>
              </a:rPr>
              <a:t>( 9 );</a:t>
            </a:r>
          </a:p>
          <a:p>
            <a:pPr>
              <a:buFont typeface="Wingdings" pitchFamily="2" charset="2"/>
              <a:buNone/>
            </a:pPr>
            <a:endParaRPr lang="en-US" b="1" dirty="0">
              <a:latin typeface="Courier New" pitchFamily="49" charset="0"/>
            </a:endParaRPr>
          </a:p>
          <a:p>
            <a:pPr>
              <a:buFont typeface="Wingdings" pitchFamily="2" charset="2"/>
              <a:buNone/>
            </a:pPr>
            <a:r>
              <a:rPr lang="en-US" b="1" dirty="0">
                <a:latin typeface="Courier New" pitchFamily="49" charset="0"/>
              </a:rPr>
              <a:t>  </a:t>
            </a:r>
            <a:r>
              <a:rPr lang="en-US" b="1" dirty="0" err="1">
                <a:latin typeface="Courier New" pitchFamily="49" charset="0"/>
              </a:rPr>
              <a:t>System.out.println</a:t>
            </a:r>
            <a:r>
              <a:rPr lang="en-US" b="1" dirty="0">
                <a:latin typeface="Courier New" pitchFamily="49" charset="0"/>
              </a:rPr>
              <a:t>(</a:t>
            </a:r>
          </a:p>
          <a:p>
            <a:pPr>
              <a:buFont typeface="Wingdings" pitchFamily="2" charset="2"/>
              <a:buNone/>
            </a:pPr>
            <a:r>
              <a:rPr lang="en-US" b="1" dirty="0">
                <a:latin typeface="Courier New" pitchFamily="49" charset="0"/>
              </a:rPr>
              <a:t>          </a:t>
            </a:r>
            <a:r>
              <a:rPr lang="en-US" b="1" dirty="0" err="1" smtClean="0">
                <a:latin typeface="Courier New" pitchFamily="49" charset="0"/>
              </a:rPr>
              <a:t>carmen.getAge</a:t>
            </a:r>
            <a:r>
              <a:rPr lang="en-US" b="1" dirty="0">
                <a:latin typeface="Courier New" pitchFamily="49" charset="0"/>
              </a:rPr>
              <a:t>());</a:t>
            </a:r>
          </a:p>
          <a:p>
            <a:pPr>
              <a:buFont typeface="Wingdings" pitchFamily="2" charset="2"/>
              <a:buNone/>
            </a:pPr>
            <a:r>
              <a:rPr lang="en-US" b="1" dirty="0">
                <a:latin typeface="Courier New" pitchFamily="49" charset="0"/>
              </a:rPr>
              <a:t>}</a:t>
            </a:r>
          </a:p>
        </p:txBody>
      </p:sp>
      <p:sp>
        <p:nvSpPr>
          <p:cNvPr id="78852" name="Text Box 4"/>
          <p:cNvSpPr txBox="1">
            <a:spLocks noChangeArrowheads="1"/>
          </p:cNvSpPr>
          <p:nvPr>
            <p:custDataLst>
              <p:tags r:id="rId3"/>
            </p:custDataLst>
          </p:nvPr>
        </p:nvSpPr>
        <p:spPr bwMode="auto">
          <a:xfrm>
            <a:off x="6248400" y="609600"/>
            <a:ext cx="2667000" cy="2292350"/>
          </a:xfrm>
          <a:prstGeom prst="rect">
            <a:avLst/>
          </a:prstGeom>
          <a:solidFill>
            <a:srgbClr val="CCFFFF"/>
          </a:solidFill>
          <a:ln w="9525">
            <a:solidFill>
              <a:schemeClr val="tx1"/>
            </a:solidFill>
            <a:miter lim="800000"/>
            <a:headEnd/>
            <a:tailEnd/>
          </a:ln>
          <a:effectLst/>
        </p:spPr>
        <p:txBody>
          <a:bodyPr>
            <a:spAutoFit/>
          </a:bodyPr>
          <a:lstStyle/>
          <a:p>
            <a:r>
              <a:rPr lang="en-US" b="1" i="1" dirty="0" smtClean="0"/>
              <a:t>A</a:t>
            </a:r>
            <a:r>
              <a:rPr lang="en-US" b="1" i="1" dirty="0" smtClean="0">
                <a:latin typeface="Times New Roman" pitchFamily="18" charset="0"/>
              </a:rPr>
              <a:t>rgument:</a:t>
            </a:r>
            <a:endParaRPr lang="en-US" b="1" i="1" dirty="0">
              <a:latin typeface="Times New Roman" pitchFamily="18" charset="0"/>
            </a:endParaRPr>
          </a:p>
          <a:p>
            <a:r>
              <a:rPr lang="en-US" dirty="0"/>
              <a:t>C</a:t>
            </a:r>
            <a:r>
              <a:rPr lang="en-US" dirty="0" smtClean="0">
                <a:latin typeface="Times New Roman" pitchFamily="18" charset="0"/>
              </a:rPr>
              <a:t>orresponding </a:t>
            </a:r>
            <a:r>
              <a:rPr lang="en-US" dirty="0">
                <a:latin typeface="Times New Roman" pitchFamily="18" charset="0"/>
              </a:rPr>
              <a:t>parameter is initialized to this value when the method is </a:t>
            </a:r>
            <a:r>
              <a:rPr lang="en-US" dirty="0" smtClean="0">
                <a:latin typeface="Times New Roman" pitchFamily="18" charset="0"/>
              </a:rPr>
              <a:t>called.</a:t>
            </a:r>
            <a:endParaRPr lang="en-US" dirty="0">
              <a:latin typeface="Times New Roman" pitchFamily="18" charset="0"/>
            </a:endParaRPr>
          </a:p>
        </p:txBody>
      </p:sp>
      <p:sp>
        <p:nvSpPr>
          <p:cNvPr id="78853" name="Line 5"/>
          <p:cNvSpPr>
            <a:spLocks noChangeShapeType="1"/>
          </p:cNvSpPr>
          <p:nvPr>
            <p:custDataLst>
              <p:tags r:id="rId4"/>
            </p:custDataLst>
          </p:nvPr>
        </p:nvSpPr>
        <p:spPr bwMode="auto">
          <a:xfrm flipH="1">
            <a:off x="5410200" y="1905000"/>
            <a:ext cx="838200" cy="304800"/>
          </a:xfrm>
          <a:prstGeom prst="line">
            <a:avLst/>
          </a:prstGeom>
          <a:noFill/>
          <a:ln w="9525">
            <a:solidFill>
              <a:schemeClr val="tx1"/>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2646289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8239F93C-9973-4218-BA41-1E4A25DDF271}" type="slidenum">
              <a:rPr lang="en-US"/>
              <a:pPr>
                <a:defRPr/>
              </a:pPr>
              <a:t>33</a:t>
            </a:fld>
            <a:endParaRPr lang="en-US" dirty="0"/>
          </a:p>
        </p:txBody>
      </p:sp>
      <p:sp>
        <p:nvSpPr>
          <p:cNvPr id="16388"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smtClean="0">
                <a:latin typeface="Courier New" pitchFamily="49" charset="0"/>
              </a:rPr>
              <a:t>System.out</a:t>
            </a:r>
            <a:r>
              <a:rPr lang="en-US" dirty="0" smtClean="0"/>
              <a:t> Object</a:t>
            </a:r>
          </a:p>
        </p:txBody>
      </p:sp>
      <p:sp>
        <p:nvSpPr>
          <p:cNvPr id="16389" name="Rectangle 3"/>
          <p:cNvSpPr>
            <a:spLocks noGrp="1" noChangeArrowheads="1"/>
          </p:cNvSpPr>
          <p:nvPr>
            <p:ph type="body" idx="1"/>
            <p:custDataLst>
              <p:tags r:id="rId2"/>
            </p:custDataLst>
          </p:nvPr>
        </p:nvSpPr>
        <p:spPr/>
        <p:txBody>
          <a:bodyPr/>
          <a:lstStyle/>
          <a:p>
            <a:pPr eaLnBrk="1" hangingPunct="1"/>
            <a:r>
              <a:rPr lang="en-US" dirty="0" smtClean="0"/>
              <a:t>Java has a </a:t>
            </a:r>
            <a:r>
              <a:rPr lang="en-US" b="1" dirty="0" smtClean="0">
                <a:latin typeface="Courier New" pitchFamily="49" charset="0"/>
              </a:rPr>
              <a:t>PrintStream</a:t>
            </a:r>
            <a:r>
              <a:rPr lang="en-US" dirty="0" smtClean="0"/>
              <a:t> class that can be used for printing information.</a:t>
            </a:r>
          </a:p>
          <a:p>
            <a:pPr eaLnBrk="1" hangingPunct="1"/>
            <a:r>
              <a:rPr lang="en-US" b="1" dirty="0" smtClean="0">
                <a:latin typeface="Courier New" pitchFamily="49" charset="0"/>
              </a:rPr>
              <a:t>System.out</a:t>
            </a:r>
            <a:r>
              <a:rPr lang="en-US" dirty="0" smtClean="0"/>
              <a:t> is an object of the </a:t>
            </a:r>
            <a:r>
              <a:rPr lang="en-US" b="1" dirty="0" smtClean="0">
                <a:latin typeface="Courier New" pitchFamily="49" charset="0"/>
              </a:rPr>
              <a:t>PrintStream</a:t>
            </a:r>
            <a:r>
              <a:rPr lang="en-US" dirty="0" smtClean="0"/>
              <a:t> class that enables you to print to the standard output device.</a:t>
            </a:r>
          </a:p>
          <a:p>
            <a:pPr eaLnBrk="1" hangingPunct="1"/>
            <a:r>
              <a:rPr lang="en-US" dirty="0" smtClean="0"/>
              <a:t>Every </a:t>
            </a:r>
            <a:r>
              <a:rPr lang="en-US" b="1" dirty="0" smtClean="0">
                <a:latin typeface="Courier New" pitchFamily="49" charset="0"/>
              </a:rPr>
              <a:t>PrintStream</a:t>
            </a:r>
            <a:r>
              <a:rPr lang="en-US" dirty="0" smtClean="0"/>
              <a:t> object has a </a:t>
            </a:r>
            <a:r>
              <a:rPr lang="en-US" b="1" dirty="0" err="1" smtClean="0">
                <a:latin typeface="Courier New" pitchFamily="49" charset="0"/>
              </a:rPr>
              <a:t>println</a:t>
            </a:r>
            <a:r>
              <a:rPr lang="en-US" dirty="0" smtClean="0"/>
              <a:t> method.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6AC31192-4825-4192-8A02-06FDCBEB13EB}" type="slidenum">
              <a:rPr lang="en-US"/>
              <a:pPr>
                <a:defRPr/>
              </a:pPr>
              <a:t>34</a:t>
            </a:fld>
            <a:endParaRPr lang="en-US" dirty="0"/>
          </a:p>
        </p:txBody>
      </p:sp>
      <p:sp>
        <p:nvSpPr>
          <p:cNvPr id="17412"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smtClean="0">
                <a:latin typeface="Courier New" pitchFamily="49" charset="0"/>
              </a:rPr>
              <a:t>println</a:t>
            </a:r>
            <a:r>
              <a:rPr lang="en-US" dirty="0" smtClean="0"/>
              <a:t> Method</a:t>
            </a:r>
          </a:p>
        </p:txBody>
      </p:sp>
      <p:sp>
        <p:nvSpPr>
          <p:cNvPr id="17413"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smtClean="0">
                <a:latin typeface="Courier New" pitchFamily="49" charset="0"/>
              </a:rPr>
              <a:t>println</a:t>
            </a:r>
            <a:r>
              <a:rPr lang="en-US" dirty="0" smtClean="0"/>
              <a:t> method prints a string and adds a line separator.</a:t>
            </a:r>
          </a:p>
          <a:p>
            <a:pPr eaLnBrk="1" hangingPunct="1"/>
            <a:r>
              <a:rPr lang="en-US" dirty="0"/>
              <a:t>T</a:t>
            </a:r>
            <a:r>
              <a:rPr lang="en-US" dirty="0" smtClean="0"/>
              <a:t>here are actually several different versions of </a:t>
            </a:r>
            <a:r>
              <a:rPr lang="en-US" b="1" dirty="0" err="1" smtClean="0">
                <a:latin typeface="Courier New" pitchFamily="49" charset="0"/>
              </a:rPr>
              <a:t>println</a:t>
            </a:r>
            <a:r>
              <a:rPr lang="en-US" b="1" dirty="0" smtClean="0">
                <a:latin typeface="Courier New" pitchFamily="49" charset="0"/>
              </a:rPr>
              <a:t>.</a:t>
            </a:r>
          </a:p>
          <a:p>
            <a:pPr lvl="1" eaLnBrk="1" hangingPunct="1"/>
            <a:r>
              <a:rPr lang="en-US" dirty="0"/>
              <a:t>T</a:t>
            </a:r>
            <a:r>
              <a:rPr lang="en-US" dirty="0" smtClean="0"/>
              <a:t>hey have the same name</a:t>
            </a:r>
          </a:p>
          <a:p>
            <a:pPr lvl="1" eaLnBrk="1" hangingPunct="1"/>
            <a:r>
              <a:rPr lang="en-US" dirty="0"/>
              <a:t>B</a:t>
            </a:r>
            <a:r>
              <a:rPr lang="en-US" dirty="0" smtClean="0"/>
              <a:t>ut have different types of parameters</a:t>
            </a:r>
          </a:p>
          <a:p>
            <a:pPr lvl="2" eaLnBrk="1" hangingPunct="1"/>
            <a:r>
              <a:rPr lang="en-US" dirty="0" smtClean="0"/>
              <a:t>strings, integers, etc.</a:t>
            </a:r>
          </a:p>
          <a:p>
            <a:pPr lvl="1" eaLnBrk="1" hangingPunct="1"/>
            <a:r>
              <a:rPr lang="en-US" b="1" dirty="0" smtClean="0">
                <a:latin typeface="Courier New" pitchFamily="49" charset="0"/>
              </a:rPr>
              <a:t>println</a:t>
            </a:r>
            <a:r>
              <a:rPr lang="en-US" dirty="0" smtClean="0"/>
              <a:t> is said to be an </a:t>
            </a:r>
            <a:r>
              <a:rPr lang="en-US" i="1" dirty="0" smtClean="0"/>
              <a:t>overloaded</a:t>
            </a:r>
            <a:r>
              <a:rPr lang="en-US" dirty="0" smtClean="0"/>
              <a:t> method.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B328D73F-DF14-4917-961A-24F7A59E8C4D}" type="slidenum">
              <a:rPr lang="en-US"/>
              <a:pPr>
                <a:defRPr/>
              </a:pPr>
              <a:t>35</a:t>
            </a:fld>
            <a:endParaRPr lang="en-US" dirty="0"/>
          </a:p>
        </p:txBody>
      </p:sp>
      <p:sp>
        <p:nvSpPr>
          <p:cNvPr id="18436"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smtClean="0">
                <a:latin typeface="Courier New" pitchFamily="49" charset="0"/>
              </a:rPr>
              <a:t>print</a:t>
            </a:r>
            <a:r>
              <a:rPr lang="en-US" dirty="0" smtClean="0"/>
              <a:t> Method</a:t>
            </a:r>
          </a:p>
        </p:txBody>
      </p:sp>
      <p:sp>
        <p:nvSpPr>
          <p:cNvPr id="18437"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a:t>
            </a:r>
            <a:r>
              <a:rPr lang="en-US" b="1" dirty="0" smtClean="0">
                <a:latin typeface="Courier New" pitchFamily="49" charset="0"/>
              </a:rPr>
              <a:t>print</a:t>
            </a:r>
            <a:r>
              <a:rPr lang="en-US" dirty="0" smtClean="0"/>
              <a:t> method works exactly the same as </a:t>
            </a:r>
            <a:r>
              <a:rPr lang="en-US" b="1" dirty="0" smtClean="0">
                <a:latin typeface="Courier New" pitchFamily="49" charset="0"/>
              </a:rPr>
              <a:t>println</a:t>
            </a:r>
            <a:r>
              <a:rPr lang="en-US" dirty="0" smtClean="0"/>
              <a:t>, except that it does not add a line separator.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and </a:t>
            </a:r>
            <a:r>
              <a:rPr lang="en-US" dirty="0" err="1" smtClean="0"/>
              <a:t>Mutator</a:t>
            </a:r>
            <a:r>
              <a:rPr lang="en-US" dirty="0" smtClean="0"/>
              <a:t> Methods</a:t>
            </a:r>
            <a:endParaRPr lang="en-US" dirty="0"/>
          </a:p>
        </p:txBody>
      </p:sp>
      <p:sp>
        <p:nvSpPr>
          <p:cNvPr id="3" name="Content Placeholder 2"/>
          <p:cNvSpPr>
            <a:spLocks noGrp="1"/>
          </p:cNvSpPr>
          <p:nvPr>
            <p:ph idx="1"/>
          </p:nvPr>
        </p:nvSpPr>
        <p:spPr/>
        <p:txBody>
          <a:bodyPr/>
          <a:lstStyle/>
          <a:p>
            <a:pPr rtl="0" eaLnBrk="1" fontAlgn="base" hangingPunct="1"/>
            <a:r>
              <a:rPr lang="en-US" dirty="0"/>
              <a:t>A</a:t>
            </a:r>
            <a:r>
              <a:rPr lang="en-US" sz="3200" dirty="0" smtClean="0">
                <a:solidFill>
                  <a:schemeClr val="tx1"/>
                </a:solidFill>
                <a:effectLst/>
                <a:latin typeface="+mn-lt"/>
                <a:ea typeface="+mn-ea"/>
                <a:cs typeface="+mn-cs"/>
              </a:rPr>
              <a:t>n </a:t>
            </a:r>
            <a:r>
              <a:rPr lang="en-US" sz="3200" i="1" dirty="0" err="1" smtClean="0">
                <a:solidFill>
                  <a:schemeClr val="tx1"/>
                </a:solidFill>
                <a:effectLst/>
                <a:latin typeface="+mn-lt"/>
                <a:ea typeface="+mn-ea"/>
                <a:cs typeface="+mn-cs"/>
              </a:rPr>
              <a:t>accessor</a:t>
            </a:r>
            <a:r>
              <a:rPr lang="en-US" sz="3200" dirty="0" smtClean="0">
                <a:solidFill>
                  <a:schemeClr val="tx1"/>
                </a:solidFill>
                <a:effectLst/>
                <a:latin typeface="+mn-lt"/>
                <a:ea typeface="+mn-ea"/>
                <a:cs typeface="+mn-cs"/>
              </a:rPr>
              <a:t> method</a:t>
            </a:r>
            <a:endParaRPr lang="en-US" sz="3200" dirty="0" smtClean="0">
              <a:effectLst/>
            </a:endParaRPr>
          </a:p>
          <a:p>
            <a:pPr lvl="1" eaLnBrk="1" hangingPunct="1"/>
            <a:r>
              <a:rPr lang="en-US" dirty="0">
                <a:ea typeface="+mn-ea"/>
                <a:cs typeface="+mn-cs"/>
              </a:rPr>
              <a:t>R</a:t>
            </a:r>
            <a:r>
              <a:rPr lang="en-US" sz="2800" dirty="0" smtClean="0">
                <a:solidFill>
                  <a:schemeClr val="tx1"/>
                </a:solidFill>
                <a:effectLst/>
                <a:latin typeface="+mn-lt"/>
                <a:ea typeface="+mn-ea"/>
                <a:cs typeface="+mn-cs"/>
              </a:rPr>
              <a:t>eturns information about the object.</a:t>
            </a:r>
            <a:endParaRPr lang="en-US" dirty="0" smtClean="0">
              <a:effectLst/>
            </a:endParaRPr>
          </a:p>
          <a:p>
            <a:pPr lvl="1" eaLnBrk="1" hangingPunct="1"/>
            <a:r>
              <a:rPr lang="en-US" dirty="0">
                <a:ea typeface="+mn-ea"/>
                <a:cs typeface="+mn-cs"/>
              </a:rPr>
              <a:t>D</a:t>
            </a:r>
            <a:r>
              <a:rPr lang="en-US" sz="2800" dirty="0" smtClean="0">
                <a:solidFill>
                  <a:schemeClr val="tx1"/>
                </a:solidFill>
                <a:effectLst/>
                <a:latin typeface="+mn-lt"/>
                <a:ea typeface="+mn-ea"/>
                <a:cs typeface="+mn-cs"/>
              </a:rPr>
              <a:t>oes not change the object.</a:t>
            </a:r>
            <a:endParaRPr lang="en-US" dirty="0" smtClean="0">
              <a:effectLst/>
            </a:endParaRPr>
          </a:p>
          <a:p>
            <a:r>
              <a:rPr lang="en-US" dirty="0"/>
              <a:t>A</a:t>
            </a:r>
            <a:r>
              <a:rPr lang="en-US" i="1" dirty="0" smtClean="0"/>
              <a:t> </a:t>
            </a:r>
            <a:r>
              <a:rPr lang="en-US" i="1" dirty="0" err="1" smtClean="0"/>
              <a:t>mutator</a:t>
            </a:r>
            <a:r>
              <a:rPr lang="en-US" i="1" dirty="0" smtClean="0"/>
              <a:t> </a:t>
            </a:r>
            <a:r>
              <a:rPr lang="en-US" dirty="0" smtClean="0"/>
              <a:t>method</a:t>
            </a:r>
          </a:p>
          <a:p>
            <a:pPr lvl="1"/>
            <a:r>
              <a:rPr lang="en-US" dirty="0" smtClean="0"/>
              <a:t>May modify the state of the object.</a:t>
            </a:r>
            <a:endParaRPr lang="en-US" dirty="0"/>
          </a:p>
        </p:txBody>
      </p:sp>
      <p:sp>
        <p:nvSpPr>
          <p:cNvPr id="4" name="Footer Placeholder 3"/>
          <p:cNvSpPr>
            <a:spLocks noGrp="1"/>
          </p:cNvSpPr>
          <p:nvPr>
            <p:ph type="ftr" sz="quarter" idx="10"/>
          </p:nvPr>
        </p:nvSpPr>
        <p:spPr/>
        <p:txBody>
          <a:bodyPr/>
          <a:lstStyle/>
          <a:p>
            <a:pPr>
              <a:defRPr/>
            </a:pPr>
            <a:r>
              <a:rPr lang="en-US" smtClean="0"/>
              <a:t>Objects</a:t>
            </a:r>
            <a:endParaRPr lang="en-US" dirty="0"/>
          </a:p>
        </p:txBody>
      </p:sp>
      <p:sp>
        <p:nvSpPr>
          <p:cNvPr id="5" name="Slide Number Placeholder 4"/>
          <p:cNvSpPr>
            <a:spLocks noGrp="1"/>
          </p:cNvSpPr>
          <p:nvPr>
            <p:ph type="sldNum" sz="quarter" idx="11"/>
          </p:nvPr>
        </p:nvSpPr>
        <p:spPr/>
        <p:txBody>
          <a:bodyPr/>
          <a:lstStyle/>
          <a:p>
            <a:pPr>
              <a:defRPr/>
            </a:pPr>
            <a:fld id="{B9C74B98-2412-42F2-A19B-87AA7BA9B4D9}" type="slidenum">
              <a:rPr lang="en-US" smtClean="0"/>
              <a:pPr>
                <a:defRPr/>
              </a:pPr>
              <a:t>36</a:t>
            </a:fld>
            <a:endParaRPr lang="en-US" dirty="0"/>
          </a:p>
        </p:txBody>
      </p:sp>
    </p:spTree>
    <p:extLst>
      <p:ext uri="{BB962C8B-B14F-4D97-AF65-F5344CB8AC3E}">
        <p14:creationId xmlns:p14="http://schemas.microsoft.com/office/powerpoint/2010/main" val="2671866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dirty="0"/>
              <a:t>Using Objects</a:t>
            </a:r>
          </a:p>
        </p:txBody>
      </p:sp>
      <p:sp>
        <p:nvSpPr>
          <p:cNvPr id="5" name="Slide Number Placeholder 4"/>
          <p:cNvSpPr>
            <a:spLocks noGrp="1"/>
          </p:cNvSpPr>
          <p:nvPr>
            <p:ph type="sldNum" sz="quarter" idx="11"/>
            <p:custDataLst>
              <p:tags r:id="rId2"/>
            </p:custDataLst>
          </p:nvPr>
        </p:nvSpPr>
        <p:spPr/>
        <p:txBody>
          <a:bodyPr/>
          <a:lstStyle/>
          <a:p>
            <a:pPr>
              <a:defRPr/>
            </a:pPr>
            <a:fld id="{DC27E7E5-8E19-47BA-8618-03BAEFFCF438}" type="slidenum">
              <a:rPr lang="en-US"/>
              <a:pPr>
                <a:defRPr/>
              </a:pPr>
              <a:t>37</a:t>
            </a:fld>
            <a:endParaRPr lang="en-US" dirty="0"/>
          </a:p>
        </p:txBody>
      </p:sp>
      <p:sp>
        <p:nvSpPr>
          <p:cNvPr id="12292" name="Rectangle 2"/>
          <p:cNvSpPr>
            <a:spLocks noGrp="1" noChangeArrowheads="1"/>
          </p:cNvSpPr>
          <p:nvPr>
            <p:ph type="title"/>
            <p:custDataLst>
              <p:tags r:id="rId3"/>
            </p:custDataLst>
          </p:nvPr>
        </p:nvSpPr>
        <p:spPr/>
        <p:txBody>
          <a:bodyPr/>
          <a:lstStyle/>
          <a:p>
            <a:pPr eaLnBrk="1" hangingPunct="1"/>
            <a:r>
              <a:rPr lang="en-US" dirty="0" smtClean="0"/>
              <a:t>Example</a:t>
            </a:r>
          </a:p>
        </p:txBody>
      </p:sp>
      <p:sp>
        <p:nvSpPr>
          <p:cNvPr id="12293" name="Rectangle 3"/>
          <p:cNvSpPr>
            <a:spLocks noGrp="1" noChangeArrowheads="1"/>
          </p:cNvSpPr>
          <p:nvPr>
            <p:ph type="body" idx="1"/>
            <p:custDataLst>
              <p:tags r:id="rId4"/>
            </p:custDataLst>
          </p:nvPr>
        </p:nvSpPr>
        <p:spPr/>
        <p:txBody>
          <a:bodyPr/>
          <a:lstStyle/>
          <a:p>
            <a:pPr eaLnBrk="1" hangingPunct="1"/>
            <a:r>
              <a:rPr lang="en-US" dirty="0" smtClean="0"/>
              <a:t>A </a:t>
            </a:r>
            <a:r>
              <a:rPr lang="en-US" b="1" dirty="0" smtClean="0">
                <a:latin typeface="Courier New" pitchFamily="49" charset="0"/>
              </a:rPr>
              <a:t>Rectangle</a:t>
            </a:r>
            <a:r>
              <a:rPr lang="en-US" dirty="0" smtClean="0"/>
              <a:t> object has four </a:t>
            </a:r>
            <a:r>
              <a:rPr lang="en-US" b="1" dirty="0" err="1" smtClean="0">
                <a:latin typeface="Courier New" pitchFamily="49" charset="0"/>
              </a:rPr>
              <a:t>int</a:t>
            </a:r>
            <a:r>
              <a:rPr lang="en-US" dirty="0" smtClean="0"/>
              <a:t> attributes:</a:t>
            </a:r>
          </a:p>
          <a:p>
            <a:pPr lvl="1" eaLnBrk="1" hangingPunct="1"/>
            <a:r>
              <a:rPr lang="en-US" b="1" dirty="0" smtClean="0">
                <a:latin typeface="Courier New" pitchFamily="49" charset="0"/>
              </a:rPr>
              <a:t>x</a:t>
            </a:r>
            <a:r>
              <a:rPr lang="en-US" dirty="0" smtClean="0"/>
              <a:t>, </a:t>
            </a:r>
            <a:r>
              <a:rPr lang="en-US" b="1" dirty="0" smtClean="0">
                <a:latin typeface="Courier New" pitchFamily="49" charset="0"/>
              </a:rPr>
              <a:t>y</a:t>
            </a:r>
            <a:r>
              <a:rPr lang="en-US" dirty="0" smtClean="0"/>
              <a:t>, </a:t>
            </a:r>
            <a:r>
              <a:rPr lang="en-US" b="1" dirty="0" smtClean="0">
                <a:latin typeface="Courier New" pitchFamily="49" charset="0"/>
              </a:rPr>
              <a:t>width</a:t>
            </a:r>
            <a:r>
              <a:rPr lang="en-US" dirty="0" smtClean="0"/>
              <a:t>, </a:t>
            </a:r>
            <a:r>
              <a:rPr lang="en-US" b="1" dirty="0" smtClean="0">
                <a:latin typeface="Courier New" pitchFamily="49" charset="0"/>
              </a:rPr>
              <a:t>height</a:t>
            </a:r>
          </a:p>
          <a:p>
            <a:pPr lvl="1" eaLnBrk="1" hangingPunct="1"/>
            <a:r>
              <a:rPr lang="en-US" dirty="0"/>
              <a:t>T</a:t>
            </a:r>
            <a:r>
              <a:rPr lang="en-US" dirty="0" smtClean="0"/>
              <a:t>he point (</a:t>
            </a:r>
            <a:r>
              <a:rPr lang="en-US" b="1" dirty="0" smtClean="0">
                <a:latin typeface="Courier New" pitchFamily="49" charset="0"/>
              </a:rPr>
              <a:t>x</a:t>
            </a:r>
            <a:r>
              <a:rPr lang="en-US" dirty="0" smtClean="0"/>
              <a:t>, </a:t>
            </a:r>
            <a:r>
              <a:rPr lang="en-US" b="1" dirty="0" smtClean="0">
                <a:latin typeface="Courier New" pitchFamily="49" charset="0"/>
              </a:rPr>
              <a:t>y</a:t>
            </a:r>
            <a:r>
              <a:rPr lang="en-US" dirty="0" smtClean="0"/>
              <a:t>) is the top-left corner of the rectangle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dirty="0"/>
              <a:t>Using Objects</a:t>
            </a:r>
          </a:p>
        </p:txBody>
      </p:sp>
      <p:sp>
        <p:nvSpPr>
          <p:cNvPr id="5" name="Slide Number Placeholder 4"/>
          <p:cNvSpPr>
            <a:spLocks noGrp="1"/>
          </p:cNvSpPr>
          <p:nvPr>
            <p:ph type="sldNum" sz="quarter" idx="11"/>
            <p:custDataLst>
              <p:tags r:id="rId2"/>
            </p:custDataLst>
          </p:nvPr>
        </p:nvSpPr>
        <p:spPr/>
        <p:txBody>
          <a:bodyPr/>
          <a:lstStyle/>
          <a:p>
            <a:pPr>
              <a:defRPr/>
            </a:pPr>
            <a:fld id="{EE192553-8BD6-4B62-BC9D-6A739B7DD651}" type="slidenum">
              <a:rPr lang="en-US"/>
              <a:pPr>
                <a:defRPr/>
              </a:pPr>
              <a:t>38</a:t>
            </a:fld>
            <a:endParaRPr lang="en-US" dirty="0"/>
          </a:p>
        </p:txBody>
      </p:sp>
      <p:sp>
        <p:nvSpPr>
          <p:cNvPr id="16388" name="Rectangle 2"/>
          <p:cNvSpPr>
            <a:spLocks noGrp="1" noChangeArrowheads="1"/>
          </p:cNvSpPr>
          <p:nvPr>
            <p:ph type="title"/>
            <p:custDataLst>
              <p:tags r:id="rId3"/>
            </p:custDataLst>
          </p:nvPr>
        </p:nvSpPr>
        <p:spPr/>
        <p:txBody>
          <a:bodyPr/>
          <a:lstStyle/>
          <a:p>
            <a:pPr eaLnBrk="1" hangingPunct="1"/>
            <a:r>
              <a:rPr lang="en-US" dirty="0" smtClean="0"/>
              <a:t>Example</a:t>
            </a:r>
          </a:p>
        </p:txBody>
      </p:sp>
      <p:sp>
        <p:nvSpPr>
          <p:cNvPr id="16389" name="Rectangle 3"/>
          <p:cNvSpPr>
            <a:spLocks noGrp="1" noChangeArrowheads="1"/>
          </p:cNvSpPr>
          <p:nvPr>
            <p:ph type="body" idx="1"/>
            <p:custDataLst>
              <p:tags r:id="rId4"/>
            </p:custDataLst>
          </p:nvPr>
        </p:nvSpPr>
        <p:spPr/>
        <p:txBody>
          <a:bodyPr/>
          <a:lstStyle/>
          <a:p>
            <a:pPr eaLnBrk="1" hangingPunct="1"/>
            <a:r>
              <a:rPr lang="en-US" b="1" dirty="0" err="1">
                <a:latin typeface="Courier New" pitchFamily="49" charset="0"/>
              </a:rPr>
              <a:t>getHeight</a:t>
            </a:r>
            <a:r>
              <a:rPr lang="en-US" dirty="0" smtClean="0"/>
              <a:t> returns the height of a </a:t>
            </a:r>
            <a:r>
              <a:rPr lang="en-US" b="1" dirty="0" smtClean="0">
                <a:latin typeface="Courier New" pitchFamily="49" charset="0"/>
              </a:rPr>
              <a:t>Rectangle</a:t>
            </a:r>
            <a:r>
              <a:rPr lang="en-US" dirty="0" smtClean="0"/>
              <a:t> object, so it is an </a:t>
            </a:r>
            <a:r>
              <a:rPr lang="en-US" dirty="0" err="1" smtClean="0"/>
              <a:t>accessor</a:t>
            </a:r>
            <a:r>
              <a:rPr lang="en-US" dirty="0" smtClean="0"/>
              <a:t> method.</a:t>
            </a:r>
          </a:p>
          <a:p>
            <a:pPr lvl="1" eaLnBrk="1" hangingPunct="1"/>
            <a:r>
              <a:rPr lang="en-US" b="1" dirty="0" err="1">
                <a:latin typeface="Courier New" pitchFamily="49" charset="0"/>
                <a:cs typeface="Courier New" pitchFamily="49" charset="0"/>
              </a:rPr>
              <a:t>box.getHeight</a:t>
            </a:r>
            <a:r>
              <a:rPr lang="en-US" b="1" dirty="0">
                <a:latin typeface="Courier New" pitchFamily="49" charset="0"/>
                <a:cs typeface="Courier New" pitchFamily="49" charset="0"/>
              </a:rPr>
              <a:t>();</a:t>
            </a:r>
          </a:p>
          <a:p>
            <a:pPr eaLnBrk="1" hangingPunct="1"/>
            <a:r>
              <a:rPr lang="en-US" b="1" dirty="0">
                <a:latin typeface="Courier New" pitchFamily="49" charset="0"/>
              </a:rPr>
              <a:t>translate</a:t>
            </a:r>
            <a:r>
              <a:rPr lang="en-US" dirty="0" smtClean="0"/>
              <a:t> moves the </a:t>
            </a:r>
            <a:r>
              <a:rPr lang="en-US" b="1" dirty="0">
                <a:latin typeface="Courier New" pitchFamily="49" charset="0"/>
              </a:rPr>
              <a:t>Rectangle</a:t>
            </a:r>
            <a:r>
              <a:rPr lang="en-US" dirty="0" smtClean="0"/>
              <a:t> object to a new location, so it is a </a:t>
            </a:r>
            <a:r>
              <a:rPr lang="en-US" dirty="0" err="1" smtClean="0"/>
              <a:t>mutator</a:t>
            </a:r>
            <a:r>
              <a:rPr lang="en-US" dirty="0" smtClean="0"/>
              <a:t> method.</a:t>
            </a:r>
          </a:p>
          <a:p>
            <a:pPr lvl="1" eaLnBrk="1" hangingPunct="1"/>
            <a:r>
              <a:rPr lang="en-US" b="1" dirty="0" err="1" smtClean="0">
                <a:latin typeface="Courier New" pitchFamily="49" charset="0"/>
                <a:cs typeface="Courier New" pitchFamily="49" charset="0"/>
              </a:rPr>
              <a:t>box.translate</a:t>
            </a:r>
            <a:r>
              <a:rPr lang="en-US" b="1" dirty="0" smtClean="0">
                <a:latin typeface="Courier New" pitchFamily="49" charset="0"/>
                <a:cs typeface="Courier New" pitchFamily="49" charset="0"/>
              </a:rPr>
              <a:t>(10, 20);</a:t>
            </a:r>
          </a:p>
        </p:txBody>
      </p:sp>
      <p:sp>
        <p:nvSpPr>
          <p:cNvPr id="6" name="TextBox 5"/>
          <p:cNvSpPr txBox="1"/>
          <p:nvPr/>
        </p:nvSpPr>
        <p:spPr>
          <a:xfrm>
            <a:off x="1752600" y="5791200"/>
            <a:ext cx="5638800" cy="461665"/>
          </a:xfrm>
          <a:prstGeom prst="rect">
            <a:avLst/>
          </a:prstGeom>
          <a:solidFill>
            <a:schemeClr val="accent1">
              <a:lumMod val="20000"/>
              <a:lumOff val="80000"/>
            </a:schemeClr>
          </a:solidFill>
          <a:ln w="6350">
            <a:solidFill>
              <a:schemeClr val="tx1"/>
            </a:solidFill>
          </a:ln>
        </p:spPr>
        <p:txBody>
          <a:bodyPr wrap="square" rtlCol="0">
            <a:spAutoFit/>
          </a:bodyPr>
          <a:lstStyle/>
          <a:p>
            <a:r>
              <a:rPr lang="en-US" dirty="0"/>
              <a:t>N</a:t>
            </a:r>
            <a:r>
              <a:rPr lang="en-US" dirty="0" smtClean="0"/>
              <a:t>ote</a:t>
            </a:r>
            <a:r>
              <a:rPr lang="en-US" dirty="0"/>
              <a:t>: </a:t>
            </a:r>
            <a:r>
              <a:rPr lang="en-US" b="1" dirty="0" smtClean="0">
                <a:latin typeface="Courier New" pitchFamily="49" charset="0"/>
                <a:cs typeface="Courier New" pitchFamily="49" charset="0"/>
              </a:rPr>
              <a:t>box</a:t>
            </a:r>
            <a:r>
              <a:rPr lang="en-US" dirty="0" smtClean="0"/>
              <a:t> is an object of type </a:t>
            </a:r>
            <a:r>
              <a:rPr lang="en-US" b="1" dirty="0" err="1" smtClean="0">
                <a:latin typeface="Courier New" pitchFamily="49" charset="0"/>
                <a:cs typeface="Courier New" pitchFamily="49" charset="0"/>
              </a:rPr>
              <a:t>Retangle</a:t>
            </a:r>
            <a:r>
              <a:rPr lang="en-US"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364404CC-60FE-4E90-8F03-AF7469D0E45D}" type="slidenum">
              <a:rPr lang="en-US"/>
              <a:pPr/>
              <a:t>39</a:t>
            </a:fld>
            <a:endParaRPr lang="en-US"/>
          </a:p>
        </p:txBody>
      </p:sp>
      <p:sp>
        <p:nvSpPr>
          <p:cNvPr id="79874" name="Rectangle 2"/>
          <p:cNvSpPr>
            <a:spLocks noGrp="1" noChangeArrowheads="1"/>
          </p:cNvSpPr>
          <p:nvPr>
            <p:ph type="title"/>
            <p:custDataLst>
              <p:tags r:id="rId1"/>
            </p:custDataLst>
          </p:nvPr>
        </p:nvSpPr>
        <p:spPr/>
        <p:txBody>
          <a:bodyPr/>
          <a:lstStyle/>
          <a:p>
            <a:r>
              <a:rPr lang="en-US" dirty="0"/>
              <a:t>Signature of a Method</a:t>
            </a:r>
          </a:p>
        </p:txBody>
      </p:sp>
      <p:sp>
        <p:nvSpPr>
          <p:cNvPr id="79875" name="Rectangle 3"/>
          <p:cNvSpPr>
            <a:spLocks noGrp="1" noChangeArrowheads="1"/>
          </p:cNvSpPr>
          <p:nvPr>
            <p:ph type="body" idx="1"/>
            <p:custDataLst>
              <p:tags r:id="rId2"/>
            </p:custDataLst>
          </p:nvPr>
        </p:nvSpPr>
        <p:spPr/>
        <p:txBody>
          <a:bodyPr/>
          <a:lstStyle/>
          <a:p>
            <a:r>
              <a:rPr lang="en-US" dirty="0"/>
              <a:t>I</a:t>
            </a:r>
            <a:r>
              <a:rPr lang="en-US" dirty="0" smtClean="0"/>
              <a:t>dentifier </a:t>
            </a:r>
            <a:r>
              <a:rPr lang="en-US" dirty="0"/>
              <a:t>(name of method)</a:t>
            </a:r>
          </a:p>
          <a:p>
            <a:r>
              <a:rPr lang="en-US" dirty="0"/>
              <a:t>L</a:t>
            </a:r>
            <a:r>
              <a:rPr lang="en-US" dirty="0" smtClean="0"/>
              <a:t>ist </a:t>
            </a:r>
            <a:r>
              <a:rPr lang="en-US" dirty="0"/>
              <a:t>of data types of parameters</a:t>
            </a:r>
          </a:p>
          <a:p>
            <a:endParaRPr lang="en-US" dirty="0"/>
          </a:p>
          <a:p>
            <a:pPr>
              <a:buFont typeface="Wingdings" pitchFamily="2" charset="2"/>
              <a:buNone/>
            </a:pPr>
            <a:r>
              <a:rPr lang="en-US" b="1" dirty="0" err="1">
                <a:latin typeface="Courier New" pitchFamily="49" charset="0"/>
              </a:rPr>
              <a:t>getAge</a:t>
            </a:r>
            <a:r>
              <a:rPr lang="en-US" b="1" dirty="0">
                <a:latin typeface="Courier New" pitchFamily="49" charset="0"/>
              </a:rPr>
              <a:t>()</a:t>
            </a:r>
          </a:p>
          <a:p>
            <a:pPr>
              <a:buFont typeface="Wingdings" pitchFamily="2" charset="2"/>
              <a:buNone/>
            </a:pPr>
            <a:r>
              <a:rPr lang="en-US" b="1" dirty="0" err="1" smtClean="0">
                <a:latin typeface="Courier New" pitchFamily="49" charset="0"/>
              </a:rPr>
              <a:t>setAge</a:t>
            </a: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a:t>
            </a:r>
          </a:p>
          <a:p>
            <a:pPr>
              <a:buFont typeface="Wingdings" pitchFamily="2" charset="2"/>
              <a:buNone/>
            </a:pPr>
            <a:endParaRPr lang="en-US" b="1" dirty="0">
              <a:latin typeface="Courier New" pitchFamily="49" charset="0"/>
            </a:endParaRPr>
          </a:p>
          <a:p>
            <a:pPr>
              <a:buNone/>
            </a:pPr>
            <a:r>
              <a:rPr lang="en-US" dirty="0" smtClean="0"/>
              <a:t>Java decides which method to invoke based on signature.</a:t>
            </a:r>
            <a:endParaRPr lang="en-US" b="1" dirty="0">
              <a:latin typeface="Courier New" pitchFamily="49" charset="0"/>
            </a:endParaRPr>
          </a:p>
        </p:txBody>
      </p:sp>
    </p:spTree>
    <p:extLst>
      <p:ext uri="{BB962C8B-B14F-4D97-AF65-F5344CB8AC3E}">
        <p14:creationId xmlns:p14="http://schemas.microsoft.com/office/powerpoint/2010/main" val="1469287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ED9D3A23-9DDA-4F0D-95E3-F1F44A2EACB3}" type="slidenum">
              <a:rPr lang="en-US"/>
              <a:pPr/>
              <a:t>4</a:t>
            </a:fld>
            <a:endParaRPr lang="en-US"/>
          </a:p>
        </p:txBody>
      </p:sp>
      <p:sp>
        <p:nvSpPr>
          <p:cNvPr id="84994" name="Rectangle 1026"/>
          <p:cNvSpPr>
            <a:spLocks noGrp="1" noChangeArrowheads="1"/>
          </p:cNvSpPr>
          <p:nvPr>
            <p:ph type="title"/>
            <p:custDataLst>
              <p:tags r:id="rId1"/>
            </p:custDataLst>
          </p:nvPr>
        </p:nvSpPr>
        <p:spPr/>
        <p:txBody>
          <a:bodyPr/>
          <a:lstStyle/>
          <a:p>
            <a:r>
              <a:rPr lang="en-US" dirty="0"/>
              <a:t>Naming Classes</a:t>
            </a:r>
          </a:p>
        </p:txBody>
      </p:sp>
      <p:sp>
        <p:nvSpPr>
          <p:cNvPr id="84995" name="Rectangle 1027"/>
          <p:cNvSpPr>
            <a:spLocks noGrp="1" noChangeArrowheads="1"/>
          </p:cNvSpPr>
          <p:nvPr>
            <p:ph type="body" idx="1"/>
            <p:custDataLst>
              <p:tags r:id="rId2"/>
            </p:custDataLst>
          </p:nvPr>
        </p:nvSpPr>
        <p:spPr/>
        <p:txBody>
          <a:bodyPr/>
          <a:lstStyle/>
          <a:p>
            <a:r>
              <a:rPr lang="en-US" dirty="0"/>
              <a:t>C</a:t>
            </a:r>
            <a:r>
              <a:rPr lang="en-US" dirty="0" smtClean="0"/>
              <a:t>lass </a:t>
            </a:r>
            <a:r>
              <a:rPr lang="en-US" dirty="0"/>
              <a:t>names begin with a capital </a:t>
            </a:r>
            <a:r>
              <a:rPr lang="en-US" dirty="0" smtClean="0"/>
              <a:t>letter.</a:t>
            </a:r>
          </a:p>
          <a:p>
            <a:r>
              <a:rPr lang="en-US" dirty="0"/>
              <a:t>R</a:t>
            </a:r>
            <a:r>
              <a:rPr lang="en-US" dirty="0" smtClean="0"/>
              <a:t>emaining </a:t>
            </a:r>
            <a:r>
              <a:rPr lang="en-US" dirty="0"/>
              <a:t>letters are </a:t>
            </a:r>
            <a:r>
              <a:rPr lang="en-US" dirty="0" smtClean="0"/>
              <a:t>lowercase</a:t>
            </a:r>
          </a:p>
          <a:p>
            <a:pPr lvl="1"/>
            <a:r>
              <a:rPr lang="en-US" dirty="0"/>
              <a:t>E</a:t>
            </a:r>
            <a:r>
              <a:rPr lang="en-US" dirty="0" smtClean="0"/>
              <a:t>xcept </a:t>
            </a:r>
            <a:r>
              <a:rPr lang="en-US" dirty="0"/>
              <a:t>for occasional uppercase letters to mark the beginning of an embedded </a:t>
            </a:r>
            <a:r>
              <a:rPr lang="en-US" dirty="0" smtClean="0"/>
              <a:t>word</a:t>
            </a:r>
            <a:endParaRPr lang="en-US" dirty="0"/>
          </a:p>
          <a:p>
            <a:r>
              <a:rPr lang="en-US" dirty="0" smtClean="0"/>
              <a:t>Examples:</a:t>
            </a:r>
          </a:p>
          <a:p>
            <a:pPr lvl="1"/>
            <a:r>
              <a:rPr lang="en-US" dirty="0" smtClean="0"/>
              <a:t>String</a:t>
            </a:r>
          </a:p>
          <a:p>
            <a:pPr lvl="1"/>
            <a:r>
              <a:rPr lang="en-US" dirty="0" err="1" smtClean="0"/>
              <a:t>BankAccount</a:t>
            </a:r>
            <a:endParaRPr lang="en-US" dirty="0" smtClean="0"/>
          </a:p>
          <a:p>
            <a:pPr lvl="1"/>
            <a:r>
              <a:rPr lang="en-US" dirty="0" err="1" smtClean="0"/>
              <a:t>AClassWithAVeryLongName</a:t>
            </a:r>
            <a:endParaRPr lang="en-US" dirty="0" smtClean="0"/>
          </a:p>
          <a:p>
            <a:pPr lvl="1"/>
            <a:endParaRPr lang="en-US" dirty="0" smtClean="0"/>
          </a:p>
        </p:txBody>
      </p:sp>
    </p:spTree>
    <p:extLst>
      <p:ext uri="{BB962C8B-B14F-4D97-AF65-F5344CB8AC3E}">
        <p14:creationId xmlns:p14="http://schemas.microsoft.com/office/powerpoint/2010/main" val="4131516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dirty="0"/>
              <a:t>Using Objects</a:t>
            </a:r>
          </a:p>
        </p:txBody>
      </p:sp>
      <p:sp>
        <p:nvSpPr>
          <p:cNvPr id="5" name="Slide Number Placeholder 4"/>
          <p:cNvSpPr>
            <a:spLocks noGrp="1"/>
          </p:cNvSpPr>
          <p:nvPr>
            <p:ph type="sldNum" sz="quarter" idx="11"/>
            <p:custDataLst>
              <p:tags r:id="rId2"/>
            </p:custDataLst>
          </p:nvPr>
        </p:nvSpPr>
        <p:spPr/>
        <p:txBody>
          <a:bodyPr/>
          <a:lstStyle/>
          <a:p>
            <a:pPr>
              <a:defRPr/>
            </a:pPr>
            <a:fld id="{7D890EF4-E1BA-439F-BAAE-58F6B6C2BF19}" type="slidenum">
              <a:rPr lang="en-US"/>
              <a:pPr>
                <a:defRPr/>
              </a:pPr>
              <a:t>40</a:t>
            </a:fld>
            <a:endParaRPr lang="en-US" dirty="0"/>
          </a:p>
        </p:txBody>
      </p:sp>
      <p:sp>
        <p:nvSpPr>
          <p:cNvPr id="13316" name="Rectangle 2"/>
          <p:cNvSpPr>
            <a:spLocks noGrp="1" noChangeArrowheads="1"/>
          </p:cNvSpPr>
          <p:nvPr>
            <p:ph type="title"/>
            <p:custDataLst>
              <p:tags r:id="rId3"/>
            </p:custDataLst>
          </p:nvPr>
        </p:nvSpPr>
        <p:spPr/>
        <p:txBody>
          <a:bodyPr/>
          <a:lstStyle/>
          <a:p>
            <a:pPr eaLnBrk="1" hangingPunct="1"/>
            <a:r>
              <a:rPr lang="en-US" dirty="0" smtClean="0"/>
              <a:t>Packages</a:t>
            </a:r>
          </a:p>
        </p:txBody>
      </p:sp>
      <p:sp>
        <p:nvSpPr>
          <p:cNvPr id="13317" name="Rectangle 3"/>
          <p:cNvSpPr>
            <a:spLocks noGrp="1" noChangeArrowheads="1"/>
          </p:cNvSpPr>
          <p:nvPr>
            <p:ph type="body" idx="1"/>
            <p:custDataLst>
              <p:tags r:id="rId4"/>
            </p:custDataLst>
          </p:nvPr>
        </p:nvSpPr>
        <p:spPr/>
        <p:txBody>
          <a:bodyPr/>
          <a:lstStyle/>
          <a:p>
            <a:pPr eaLnBrk="1" hangingPunct="1"/>
            <a:r>
              <a:rPr lang="en-US" dirty="0" smtClean="0"/>
              <a:t>A package is a collection of classes with a related purpose.</a:t>
            </a:r>
          </a:p>
          <a:p>
            <a:pPr eaLnBrk="1" hangingPunct="1"/>
            <a:r>
              <a:rPr lang="en-US" dirty="0"/>
              <a:t>T</a:t>
            </a:r>
            <a:r>
              <a:rPr lang="en-US" dirty="0" smtClean="0"/>
              <a:t>he </a:t>
            </a:r>
            <a:r>
              <a:rPr lang="en-US" b="1" dirty="0" smtClean="0">
                <a:latin typeface="Courier New" pitchFamily="49" charset="0"/>
              </a:rPr>
              <a:t>Rectangle</a:t>
            </a:r>
            <a:r>
              <a:rPr lang="en-US" dirty="0" smtClean="0"/>
              <a:t> class is defined in a package called </a:t>
            </a:r>
            <a:r>
              <a:rPr lang="en-US" b="1" dirty="0" smtClean="0">
                <a:latin typeface="Courier New" pitchFamily="49" charset="0"/>
              </a:rPr>
              <a:t>java.awt</a:t>
            </a:r>
          </a:p>
          <a:p>
            <a:pPr eaLnBrk="1" hangingPunct="1"/>
            <a:r>
              <a:rPr lang="en-US" dirty="0"/>
              <a:t>T</a:t>
            </a:r>
            <a:r>
              <a:rPr lang="en-US" dirty="0" smtClean="0"/>
              <a:t>he </a:t>
            </a:r>
            <a:r>
              <a:rPr lang="en-US" b="1" dirty="0" smtClean="0">
                <a:latin typeface="Courier New" pitchFamily="49" charset="0"/>
              </a:rPr>
              <a:t>String </a:t>
            </a:r>
            <a:r>
              <a:rPr lang="en-US" dirty="0" smtClean="0"/>
              <a:t>class is defined in a package called </a:t>
            </a:r>
            <a:r>
              <a:rPr lang="en-US" b="1" dirty="0" smtClean="0">
                <a:latin typeface="Courier New" pitchFamily="49" charset="0"/>
              </a:rPr>
              <a:t>java.lang</a:t>
            </a:r>
          </a:p>
          <a:p>
            <a:pPr eaLnBrk="1" hangingPunct="1"/>
            <a:r>
              <a:rPr lang="en-US" dirty="0"/>
              <a:t>A</a:t>
            </a:r>
            <a:r>
              <a:rPr lang="en-US" dirty="0" smtClean="0"/>
              <a:t>ll classes in </a:t>
            </a:r>
            <a:r>
              <a:rPr lang="en-US" b="1" dirty="0" smtClean="0">
                <a:latin typeface="Courier New" pitchFamily="49" charset="0"/>
              </a:rPr>
              <a:t>java.lang </a:t>
            </a:r>
            <a:r>
              <a:rPr lang="en-US" dirty="0" smtClean="0"/>
              <a:t>are immediately available for use in any Java program.</a:t>
            </a:r>
            <a:endParaRPr lang="en-US" b="1" dirty="0" smtClean="0">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dirty="0"/>
              <a:t>Using Objects</a:t>
            </a:r>
          </a:p>
        </p:txBody>
      </p:sp>
      <p:sp>
        <p:nvSpPr>
          <p:cNvPr id="5" name="Slide Number Placeholder 4"/>
          <p:cNvSpPr>
            <a:spLocks noGrp="1"/>
          </p:cNvSpPr>
          <p:nvPr>
            <p:ph type="sldNum" sz="quarter" idx="11"/>
            <p:custDataLst>
              <p:tags r:id="rId2"/>
            </p:custDataLst>
          </p:nvPr>
        </p:nvSpPr>
        <p:spPr/>
        <p:txBody>
          <a:bodyPr/>
          <a:lstStyle/>
          <a:p>
            <a:pPr>
              <a:defRPr/>
            </a:pPr>
            <a:fld id="{ABA8B0C4-9380-42D6-AAD0-EC5CAE79E116}" type="slidenum">
              <a:rPr lang="en-US"/>
              <a:pPr>
                <a:defRPr/>
              </a:pPr>
              <a:t>41</a:t>
            </a:fld>
            <a:endParaRPr lang="en-US" dirty="0"/>
          </a:p>
        </p:txBody>
      </p:sp>
      <p:sp>
        <p:nvSpPr>
          <p:cNvPr id="14340" name="Rectangle 2"/>
          <p:cNvSpPr>
            <a:spLocks noGrp="1" noChangeArrowheads="1"/>
          </p:cNvSpPr>
          <p:nvPr>
            <p:ph type="title"/>
            <p:custDataLst>
              <p:tags r:id="rId3"/>
            </p:custDataLst>
          </p:nvPr>
        </p:nvSpPr>
        <p:spPr/>
        <p:txBody>
          <a:bodyPr/>
          <a:lstStyle/>
          <a:p>
            <a:pPr eaLnBrk="1" hangingPunct="1"/>
            <a:r>
              <a:rPr lang="en-US" dirty="0" smtClean="0"/>
              <a:t>Packages</a:t>
            </a:r>
          </a:p>
        </p:txBody>
      </p:sp>
      <p:sp>
        <p:nvSpPr>
          <p:cNvPr id="14341" name="Rectangle 3"/>
          <p:cNvSpPr>
            <a:spLocks noGrp="1" noChangeArrowheads="1"/>
          </p:cNvSpPr>
          <p:nvPr>
            <p:ph type="body" idx="1"/>
            <p:custDataLst>
              <p:tags r:id="rId4"/>
            </p:custDataLst>
          </p:nvPr>
        </p:nvSpPr>
        <p:spPr/>
        <p:txBody>
          <a:bodyPr/>
          <a:lstStyle/>
          <a:p>
            <a:pPr eaLnBrk="1" hangingPunct="1"/>
            <a:r>
              <a:rPr lang="en-US" dirty="0"/>
              <a:t>C</a:t>
            </a:r>
            <a:r>
              <a:rPr lang="en-US" dirty="0" smtClean="0"/>
              <a:t>lasses in other packages must be </a:t>
            </a:r>
            <a:r>
              <a:rPr lang="en-US" i="1" dirty="0" smtClean="0"/>
              <a:t>imported</a:t>
            </a:r>
            <a:r>
              <a:rPr lang="en-US" dirty="0" smtClean="0"/>
              <a:t> into the program before you can use them.</a:t>
            </a:r>
          </a:p>
          <a:p>
            <a:pPr eaLnBrk="1" hangingPunct="1"/>
            <a:r>
              <a:rPr lang="en-US" dirty="0"/>
              <a:t>T</a:t>
            </a:r>
            <a:r>
              <a:rPr lang="en-US" dirty="0" smtClean="0"/>
              <a:t>o use the </a:t>
            </a:r>
            <a:r>
              <a:rPr lang="en-US" b="1" dirty="0" smtClean="0">
                <a:latin typeface="Courier New" pitchFamily="49" charset="0"/>
              </a:rPr>
              <a:t>Rectangle</a:t>
            </a:r>
            <a:r>
              <a:rPr lang="en-US" dirty="0" smtClean="0"/>
              <a:t> class in a program, use the following statement to import the class</a:t>
            </a:r>
          </a:p>
          <a:p>
            <a:pPr eaLnBrk="1" hangingPunct="1">
              <a:buFont typeface="Wingdings" pitchFamily="2" charset="2"/>
              <a:buNone/>
            </a:pPr>
            <a:r>
              <a:rPr lang="en-US" b="1" dirty="0" smtClean="0">
                <a:latin typeface="Courier New" pitchFamily="49" charset="0"/>
              </a:rPr>
              <a:t>  import java.awt.Rectangle;</a:t>
            </a:r>
          </a:p>
          <a:p>
            <a:pPr eaLnBrk="1" hangingPunct="1"/>
            <a:r>
              <a:rPr lang="en-US" dirty="0"/>
              <a:t>T</a:t>
            </a:r>
            <a:r>
              <a:rPr lang="en-US" dirty="0" smtClean="0"/>
              <a:t>his statement precedes your class header.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noFill/>
        </p:spPr>
        <p:txBody>
          <a:bodyPr lIns="92075" tIns="46038" rIns="92075" bIns="46038" anchor="ctr"/>
          <a:lstStyle/>
          <a:p>
            <a:pPr algn="ctr" eaLnBrk="1" hangingPunct="1"/>
            <a:r>
              <a:rPr lang="en-US" dirty="0" smtClean="0"/>
              <a:t>Objects And Classes</a:t>
            </a:r>
          </a:p>
        </p:txBody>
      </p:sp>
      <p:sp>
        <p:nvSpPr>
          <p:cNvPr id="22531" name="Rectangle 3"/>
          <p:cNvSpPr>
            <a:spLocks noGrp="1" noChangeArrowheads="1"/>
          </p:cNvSpPr>
          <p:nvPr>
            <p:ph type="subTitle" idx="1"/>
            <p:custDataLst>
              <p:tags r:id="rId2"/>
            </p:custDataLst>
          </p:nvPr>
        </p:nvSpPr>
        <p:spPr>
          <a:noFill/>
        </p:spPr>
        <p:txBody>
          <a:bodyPr lIns="92075" tIns="46038" rIns="92075" bIns="46038"/>
          <a:lstStyle/>
          <a:p>
            <a:pPr eaLnBrk="1" hangingPunct="1"/>
            <a:r>
              <a:rPr lang="en-US" dirty="0" smtClean="0"/>
              <a:t>The End</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4791F9FE-6FFF-42D3-A7F1-59F580573162}" type="slidenum">
              <a:rPr lang="en-US"/>
              <a:pPr/>
              <a:t>5</a:t>
            </a:fld>
            <a:endParaRPr lang="en-US"/>
          </a:p>
        </p:txBody>
      </p:sp>
      <p:sp>
        <p:nvSpPr>
          <p:cNvPr id="87042" name="Rectangle 1026"/>
          <p:cNvSpPr>
            <a:spLocks noGrp="1" noChangeArrowheads="1"/>
          </p:cNvSpPr>
          <p:nvPr>
            <p:ph type="title"/>
            <p:custDataLst>
              <p:tags r:id="rId1"/>
            </p:custDataLst>
          </p:nvPr>
        </p:nvSpPr>
        <p:spPr/>
        <p:txBody>
          <a:bodyPr/>
          <a:lstStyle/>
          <a:p>
            <a:r>
              <a:rPr lang="en-US" dirty="0"/>
              <a:t>Defining Classes</a:t>
            </a:r>
          </a:p>
        </p:txBody>
      </p:sp>
      <p:sp>
        <p:nvSpPr>
          <p:cNvPr id="87043" name="Rectangle 1027"/>
          <p:cNvSpPr>
            <a:spLocks noGrp="1" noChangeArrowheads="1"/>
          </p:cNvSpPr>
          <p:nvPr>
            <p:ph type="body" idx="1"/>
            <p:custDataLst>
              <p:tags r:id="rId2"/>
            </p:custDataLst>
          </p:nvPr>
        </p:nvSpPr>
        <p:spPr/>
        <p:txBody>
          <a:bodyPr/>
          <a:lstStyle/>
          <a:p>
            <a:r>
              <a:rPr lang="en-US" dirty="0"/>
              <a:t>T</a:t>
            </a:r>
            <a:r>
              <a:rPr lang="en-US" dirty="0" smtClean="0"/>
              <a:t>o </a:t>
            </a:r>
            <a:r>
              <a:rPr lang="en-US" dirty="0"/>
              <a:t>define a class, one must </a:t>
            </a:r>
            <a:r>
              <a:rPr lang="en-US" dirty="0" smtClean="0"/>
              <a:t>specify:</a:t>
            </a:r>
            <a:endParaRPr lang="en-US" dirty="0"/>
          </a:p>
          <a:p>
            <a:pPr lvl="1"/>
            <a:r>
              <a:rPr lang="en-US" dirty="0"/>
              <a:t>A</a:t>
            </a:r>
            <a:r>
              <a:rPr lang="en-US" dirty="0" smtClean="0"/>
              <a:t>ttributes</a:t>
            </a:r>
            <a:endParaRPr lang="en-US" dirty="0"/>
          </a:p>
          <a:p>
            <a:pPr lvl="1"/>
            <a:r>
              <a:rPr lang="en-US" dirty="0"/>
              <a:t>M</a:t>
            </a:r>
            <a:r>
              <a:rPr lang="en-US" dirty="0" smtClean="0"/>
              <a:t>ethods</a:t>
            </a:r>
            <a:endParaRPr lang="en-US" dirty="0"/>
          </a:p>
          <a:p>
            <a:pPr lvl="1"/>
            <a:r>
              <a:rPr lang="en-US" dirty="0"/>
              <a:t>C</a:t>
            </a:r>
            <a:r>
              <a:rPr lang="en-US" dirty="0" smtClean="0"/>
              <a:t>onstructors </a:t>
            </a:r>
          </a:p>
          <a:p>
            <a:r>
              <a:rPr lang="en-US" dirty="0"/>
              <a:t>C</a:t>
            </a:r>
            <a:r>
              <a:rPr lang="en-US" dirty="0" smtClean="0"/>
              <a:t>omments </a:t>
            </a:r>
            <a:r>
              <a:rPr lang="en-US" dirty="0"/>
              <a:t>should be included to describe all methods and </a:t>
            </a:r>
            <a:r>
              <a:rPr lang="en-US" dirty="0" smtClean="0"/>
              <a:t>constructors.</a:t>
            </a:r>
            <a:endParaRPr lang="en-US" dirty="0"/>
          </a:p>
          <a:p>
            <a:r>
              <a:rPr lang="en-US" dirty="0"/>
              <a:t>U</a:t>
            </a:r>
            <a:r>
              <a:rPr lang="en-US" dirty="0" smtClean="0"/>
              <a:t>se </a:t>
            </a:r>
            <a:r>
              <a:rPr lang="en-US" b="1" dirty="0" err="1">
                <a:latin typeface="Courier New" pitchFamily="49" charset="0"/>
              </a:rPr>
              <a:t>javadoc</a:t>
            </a:r>
            <a:r>
              <a:rPr lang="en-US" dirty="0"/>
              <a:t> comments to generate standard Java-style </a:t>
            </a:r>
            <a:r>
              <a:rPr lang="en-US" dirty="0" smtClean="0"/>
              <a:t>documentation.</a:t>
            </a:r>
            <a:endParaRPr lang="en-US" dirty="0"/>
          </a:p>
        </p:txBody>
      </p:sp>
    </p:spTree>
    <p:extLst>
      <p:ext uri="{BB962C8B-B14F-4D97-AF65-F5344CB8AC3E}">
        <p14:creationId xmlns:p14="http://schemas.microsoft.com/office/powerpoint/2010/main" val="501294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Introduction to Classes</a:t>
            </a:r>
          </a:p>
        </p:txBody>
      </p:sp>
      <p:sp>
        <p:nvSpPr>
          <p:cNvPr id="5" name="Slide Number Placeholder 4"/>
          <p:cNvSpPr>
            <a:spLocks noGrp="1"/>
          </p:cNvSpPr>
          <p:nvPr>
            <p:ph type="sldNum" sz="quarter" idx="11"/>
          </p:nvPr>
        </p:nvSpPr>
        <p:spPr/>
        <p:txBody>
          <a:bodyPr/>
          <a:lstStyle/>
          <a:p>
            <a:fld id="{9DF826DC-8052-490C-A28F-4B6BD902F8DA}" type="slidenum">
              <a:rPr lang="en-US"/>
              <a:pPr/>
              <a:t>6</a:t>
            </a:fld>
            <a:endParaRPr lang="en-US"/>
          </a:p>
        </p:txBody>
      </p:sp>
      <p:sp>
        <p:nvSpPr>
          <p:cNvPr id="26626" name="Rectangle 2"/>
          <p:cNvSpPr>
            <a:spLocks noGrp="1" noChangeArrowheads="1"/>
          </p:cNvSpPr>
          <p:nvPr>
            <p:ph type="title"/>
            <p:custDataLst>
              <p:tags r:id="rId1"/>
            </p:custDataLst>
          </p:nvPr>
        </p:nvSpPr>
        <p:spPr/>
        <p:txBody>
          <a:bodyPr/>
          <a:lstStyle/>
          <a:p>
            <a:r>
              <a:rPr lang="en-US" dirty="0"/>
              <a:t>Attributes</a:t>
            </a:r>
          </a:p>
        </p:txBody>
      </p:sp>
      <p:sp>
        <p:nvSpPr>
          <p:cNvPr id="26627" name="Rectangle 3"/>
          <p:cNvSpPr>
            <a:spLocks noGrp="1" noChangeArrowheads="1"/>
          </p:cNvSpPr>
          <p:nvPr>
            <p:ph type="body" idx="1"/>
            <p:custDataLst>
              <p:tags r:id="rId2"/>
            </p:custDataLst>
          </p:nvPr>
        </p:nvSpPr>
        <p:spPr/>
        <p:txBody>
          <a:bodyPr/>
          <a:lstStyle/>
          <a:p>
            <a:r>
              <a:rPr lang="en-US" i="1" dirty="0" smtClean="0"/>
              <a:t>Attributes</a:t>
            </a:r>
            <a:r>
              <a:rPr lang="en-US" dirty="0" smtClean="0"/>
              <a:t> </a:t>
            </a:r>
            <a:r>
              <a:rPr lang="en-US" dirty="0"/>
              <a:t>provide a way to store the </a:t>
            </a:r>
            <a:r>
              <a:rPr lang="en-US" i="1" dirty="0"/>
              <a:t>state</a:t>
            </a:r>
            <a:r>
              <a:rPr lang="en-US" dirty="0"/>
              <a:t> of an </a:t>
            </a:r>
            <a:r>
              <a:rPr lang="en-US" dirty="0" smtClean="0"/>
              <a:t>object.</a:t>
            </a:r>
            <a:endParaRPr lang="en-US" dirty="0"/>
          </a:p>
          <a:p>
            <a:r>
              <a:rPr lang="en-US" dirty="0"/>
              <a:t>A</a:t>
            </a:r>
            <a:r>
              <a:rPr lang="en-US" dirty="0" smtClean="0"/>
              <a:t>ttributes </a:t>
            </a:r>
            <a:r>
              <a:rPr lang="en-US" dirty="0"/>
              <a:t>for the </a:t>
            </a:r>
            <a:r>
              <a:rPr lang="en-US" b="1" dirty="0">
                <a:latin typeface="Courier New" pitchFamily="49" charset="0"/>
              </a:rPr>
              <a:t>Dog</a:t>
            </a:r>
            <a:r>
              <a:rPr lang="en-US" dirty="0"/>
              <a:t> class </a:t>
            </a:r>
            <a:r>
              <a:rPr lang="en-US" dirty="0" smtClean="0"/>
              <a:t>might include </a:t>
            </a:r>
            <a:r>
              <a:rPr lang="en-US" dirty="0"/>
              <a:t>name, breed, </a:t>
            </a:r>
            <a:r>
              <a:rPr lang="en-US" dirty="0" smtClean="0"/>
              <a:t>and age.</a:t>
            </a:r>
          </a:p>
          <a:p>
            <a:r>
              <a:rPr lang="en-US" dirty="0"/>
              <a:t>A</a:t>
            </a:r>
            <a:r>
              <a:rPr lang="en-US" dirty="0" smtClean="0"/>
              <a:t>ttributes </a:t>
            </a:r>
            <a:r>
              <a:rPr lang="en-US" dirty="0"/>
              <a:t>are selected based on the way the class will be </a:t>
            </a:r>
            <a:r>
              <a:rPr lang="en-US" dirty="0" smtClean="0"/>
              <a:t>used.</a:t>
            </a:r>
          </a:p>
          <a:p>
            <a:r>
              <a:rPr lang="en-US" dirty="0" smtClean="0"/>
              <a:t>Attributes </a:t>
            </a:r>
            <a:r>
              <a:rPr lang="en-US" dirty="0"/>
              <a:t>are also called </a:t>
            </a:r>
            <a:r>
              <a:rPr lang="en-US" i="1" dirty="0"/>
              <a:t>instance fields</a:t>
            </a:r>
            <a:r>
              <a:rPr lang="en-US" dirty="0"/>
              <a:t> or </a:t>
            </a:r>
            <a:r>
              <a:rPr lang="en-US" i="1" dirty="0"/>
              <a:t>instance </a:t>
            </a:r>
            <a:r>
              <a:rPr lang="en-US" i="1" dirty="0" smtClean="0"/>
              <a:t>variables.</a:t>
            </a:r>
            <a:endParaRPr lang="en-US" i="1" dirty="0"/>
          </a:p>
          <a:p>
            <a:endParaRPr lang="en-US" dirty="0"/>
          </a:p>
        </p:txBody>
      </p:sp>
    </p:spTree>
    <p:extLst>
      <p:ext uri="{BB962C8B-B14F-4D97-AF65-F5344CB8AC3E}">
        <p14:creationId xmlns:p14="http://schemas.microsoft.com/office/powerpoint/2010/main" val="1643791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5B378594-FF21-4D46-B482-32F0217123A3}" type="slidenum">
              <a:rPr lang="en-US"/>
              <a:pPr>
                <a:defRPr/>
              </a:pPr>
              <a:t>7</a:t>
            </a:fld>
            <a:endParaRPr lang="en-US" dirty="0"/>
          </a:p>
        </p:txBody>
      </p:sp>
      <p:sp>
        <p:nvSpPr>
          <p:cNvPr id="8196" name="Rectangle 2"/>
          <p:cNvSpPr>
            <a:spLocks noGrp="1" noChangeArrowheads="1"/>
          </p:cNvSpPr>
          <p:nvPr>
            <p:ph type="title"/>
            <p:custDataLst>
              <p:tags r:id="rId1"/>
            </p:custDataLst>
          </p:nvPr>
        </p:nvSpPr>
        <p:spPr/>
        <p:txBody>
          <a:bodyPr/>
          <a:lstStyle/>
          <a:p>
            <a:pPr eaLnBrk="1" hangingPunct="1"/>
            <a:r>
              <a:rPr lang="en-US" dirty="0" smtClean="0"/>
              <a:t>Methods</a:t>
            </a:r>
          </a:p>
        </p:txBody>
      </p:sp>
      <p:sp>
        <p:nvSpPr>
          <p:cNvPr id="8197" name="Rectangle 3"/>
          <p:cNvSpPr>
            <a:spLocks noGrp="1" noChangeArrowheads="1"/>
          </p:cNvSpPr>
          <p:nvPr>
            <p:ph type="body" idx="1"/>
            <p:custDataLst>
              <p:tags r:id="rId2"/>
            </p:custDataLst>
          </p:nvPr>
        </p:nvSpPr>
        <p:spPr/>
        <p:txBody>
          <a:bodyPr/>
          <a:lstStyle/>
          <a:p>
            <a:pPr eaLnBrk="1" hangingPunct="1"/>
            <a:r>
              <a:rPr lang="en-US" i="1" dirty="0" smtClean="0"/>
              <a:t>Methods</a:t>
            </a:r>
            <a:r>
              <a:rPr lang="en-US" dirty="0" smtClean="0"/>
              <a:t> implement the </a:t>
            </a:r>
            <a:r>
              <a:rPr lang="en-US" i="1" dirty="0" smtClean="0"/>
              <a:t>behavior</a:t>
            </a:r>
            <a:r>
              <a:rPr lang="en-US" dirty="0" smtClean="0"/>
              <a:t> of the object.</a:t>
            </a:r>
          </a:p>
          <a:p>
            <a:pPr eaLnBrk="1" hangingPunct="1"/>
            <a:r>
              <a:rPr lang="en-US" dirty="0" smtClean="0"/>
              <a:t>In the classic Object Oriented view, a </a:t>
            </a:r>
            <a:r>
              <a:rPr lang="en-US" i="1" dirty="0" smtClean="0"/>
              <a:t>message</a:t>
            </a:r>
            <a:r>
              <a:rPr lang="en-US" dirty="0" smtClean="0"/>
              <a:t> is sent to a </a:t>
            </a:r>
            <a:r>
              <a:rPr lang="en-US" i="1" dirty="0" smtClean="0"/>
              <a:t>receiver</a:t>
            </a:r>
            <a:r>
              <a:rPr lang="en-US" dirty="0" smtClean="0"/>
              <a:t> object which then uses a method to respond.</a:t>
            </a:r>
          </a:p>
        </p:txBody>
      </p:sp>
      <p:sp>
        <p:nvSpPr>
          <p:cNvPr id="2" name="Cloud 1"/>
          <p:cNvSpPr/>
          <p:nvPr/>
        </p:nvSpPr>
        <p:spPr bwMode="auto">
          <a:xfrm>
            <a:off x="3951582" y="4132921"/>
            <a:ext cx="4354218" cy="1734479"/>
          </a:xfrm>
          <a:prstGeom prst="cloud">
            <a:avLst/>
          </a:prstGeom>
          <a:solidFill>
            <a:schemeClr val="accent1">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6" name="Straight Arrow Connector 5"/>
          <p:cNvCxnSpPr>
            <a:endCxn id="2" idx="2"/>
          </p:cNvCxnSpPr>
          <p:nvPr/>
        </p:nvCxnSpPr>
        <p:spPr bwMode="auto">
          <a:xfrm>
            <a:off x="1692469" y="4594587"/>
            <a:ext cx="2272619" cy="40557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9" name="TextBox 8"/>
          <p:cNvSpPr txBox="1"/>
          <p:nvPr/>
        </p:nvSpPr>
        <p:spPr>
          <a:xfrm>
            <a:off x="1716203" y="4211569"/>
            <a:ext cx="1090363" cy="461665"/>
          </a:xfrm>
          <a:prstGeom prst="rect">
            <a:avLst/>
          </a:prstGeom>
          <a:noFill/>
        </p:spPr>
        <p:txBody>
          <a:bodyPr wrap="none" rtlCol="0">
            <a:spAutoFit/>
          </a:bodyPr>
          <a:lstStyle/>
          <a:p>
            <a:r>
              <a:rPr lang="en-US" dirty="0" smtClean="0"/>
              <a:t>bark(4)</a:t>
            </a:r>
            <a:endParaRPr lang="en-US" dirty="0"/>
          </a:p>
        </p:txBody>
      </p:sp>
      <p:sp>
        <p:nvSpPr>
          <p:cNvPr id="12" name="TextBox 11"/>
          <p:cNvSpPr txBox="1"/>
          <p:nvPr/>
        </p:nvSpPr>
        <p:spPr>
          <a:xfrm>
            <a:off x="4477974" y="4584841"/>
            <a:ext cx="3078087" cy="461665"/>
          </a:xfrm>
          <a:prstGeom prst="rect">
            <a:avLst/>
          </a:prstGeom>
          <a:noFill/>
        </p:spPr>
        <p:txBody>
          <a:bodyPr wrap="none" rtlCol="0">
            <a:spAutoFit/>
          </a:bodyPr>
          <a:lstStyle/>
          <a:p>
            <a:r>
              <a:rPr lang="en-US" dirty="0" smtClean="0"/>
              <a:t>bark(integer times): ….</a:t>
            </a:r>
            <a:endParaRPr lang="en-US" dirty="0"/>
          </a:p>
        </p:txBody>
      </p:sp>
      <p:sp>
        <p:nvSpPr>
          <p:cNvPr id="14" name="TextBox 13"/>
          <p:cNvSpPr txBox="1"/>
          <p:nvPr/>
        </p:nvSpPr>
        <p:spPr>
          <a:xfrm>
            <a:off x="3829146" y="4132922"/>
            <a:ext cx="731290" cy="461665"/>
          </a:xfrm>
          <a:prstGeom prst="rect">
            <a:avLst/>
          </a:prstGeom>
          <a:noFill/>
        </p:spPr>
        <p:txBody>
          <a:bodyPr wrap="none" rtlCol="0">
            <a:spAutoFit/>
          </a:bodyPr>
          <a:lstStyle/>
          <a:p>
            <a:r>
              <a:rPr lang="en-US" dirty="0" smtClean="0"/>
              <a:t>obj1</a:t>
            </a:r>
            <a:endParaRPr lang="en-US" dirty="0"/>
          </a:p>
        </p:txBody>
      </p:sp>
    </p:spTree>
    <p:extLst>
      <p:ext uri="{BB962C8B-B14F-4D97-AF65-F5344CB8AC3E}">
        <p14:creationId xmlns:p14="http://schemas.microsoft.com/office/powerpoint/2010/main" val="745751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Objects</a:t>
            </a:r>
          </a:p>
        </p:txBody>
      </p:sp>
      <p:sp>
        <p:nvSpPr>
          <p:cNvPr id="5" name="Slide Number Placeholder 4"/>
          <p:cNvSpPr>
            <a:spLocks noGrp="1"/>
          </p:cNvSpPr>
          <p:nvPr>
            <p:ph type="sldNum" sz="quarter" idx="11"/>
          </p:nvPr>
        </p:nvSpPr>
        <p:spPr/>
        <p:txBody>
          <a:bodyPr/>
          <a:lstStyle/>
          <a:p>
            <a:pPr>
              <a:defRPr/>
            </a:pPr>
            <a:fld id="{5B378594-FF21-4D46-B482-32F0217123A3}" type="slidenum">
              <a:rPr lang="en-US"/>
              <a:pPr>
                <a:defRPr/>
              </a:pPr>
              <a:t>8</a:t>
            </a:fld>
            <a:endParaRPr lang="en-US" dirty="0"/>
          </a:p>
        </p:txBody>
      </p:sp>
      <p:sp>
        <p:nvSpPr>
          <p:cNvPr id="8196" name="Rectangle 2"/>
          <p:cNvSpPr>
            <a:spLocks noGrp="1" noChangeArrowheads="1"/>
          </p:cNvSpPr>
          <p:nvPr>
            <p:ph type="title"/>
            <p:custDataLst>
              <p:tags r:id="rId1"/>
            </p:custDataLst>
          </p:nvPr>
        </p:nvSpPr>
        <p:spPr/>
        <p:txBody>
          <a:bodyPr/>
          <a:lstStyle/>
          <a:p>
            <a:pPr eaLnBrk="1" hangingPunct="1"/>
            <a:r>
              <a:rPr lang="en-US" dirty="0" smtClean="0"/>
              <a:t>Methods</a:t>
            </a:r>
          </a:p>
        </p:txBody>
      </p:sp>
      <p:sp>
        <p:nvSpPr>
          <p:cNvPr id="8197" name="Rectangle 3"/>
          <p:cNvSpPr>
            <a:spLocks noGrp="1" noChangeArrowheads="1"/>
          </p:cNvSpPr>
          <p:nvPr>
            <p:ph type="body" idx="1"/>
            <p:custDataLst>
              <p:tags r:id="rId2"/>
            </p:custDataLst>
          </p:nvPr>
        </p:nvSpPr>
        <p:spPr/>
        <p:txBody>
          <a:bodyPr/>
          <a:lstStyle/>
          <a:p>
            <a:pPr eaLnBrk="1" hangingPunct="1"/>
            <a:r>
              <a:rPr lang="en-US" dirty="0" smtClean="0"/>
              <a:t>Objects of different classes may respond to the same message with different behavior.</a:t>
            </a:r>
          </a:p>
          <a:p>
            <a:pPr eaLnBrk="1" hangingPunct="1"/>
            <a:r>
              <a:rPr lang="en-US" dirty="0" smtClean="0"/>
              <a:t>With Java, the distinction between message and method is often ignored.</a:t>
            </a:r>
          </a:p>
          <a:p>
            <a:pPr eaLnBrk="1" hangingPunct="1"/>
            <a:r>
              <a:rPr lang="en-US" dirty="0" smtClean="0"/>
              <a:t>This process </a:t>
            </a:r>
            <a:r>
              <a:rPr lang="en-US" baseline="0" dirty="0" smtClean="0"/>
              <a:t>is called </a:t>
            </a:r>
            <a:r>
              <a:rPr lang="en-US" i="1" baseline="0" dirty="0" smtClean="0"/>
              <a:t>invoking</a:t>
            </a:r>
            <a:r>
              <a:rPr lang="en-US" i="0" baseline="0" dirty="0" smtClean="0"/>
              <a:t> or </a:t>
            </a:r>
            <a:r>
              <a:rPr lang="en-US" i="1" baseline="0" dirty="0" smtClean="0"/>
              <a:t>calling </a:t>
            </a:r>
            <a:r>
              <a:rPr lang="en-US" i="0" baseline="0" dirty="0" smtClean="0"/>
              <a:t>the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pPr eaLnBrk="1" hangingPunct="1"/>
            <a:r>
              <a:rPr lang="en-US" dirty="0" smtClean="0"/>
              <a:t>Examples:</a:t>
            </a:r>
          </a:p>
          <a:p>
            <a:pPr lvl="1" eaLnBrk="1" hangingPunct="1"/>
            <a:r>
              <a:rPr lang="en-US" dirty="0"/>
              <a:t>W</a:t>
            </a:r>
            <a:r>
              <a:rPr lang="en-US" dirty="0" smtClean="0"/>
              <a:t>e can write a method to increment the age of a </a:t>
            </a:r>
            <a:r>
              <a:rPr lang="en-US" b="1" dirty="0" smtClean="0">
                <a:latin typeface="Courier New" pitchFamily="49" charset="0"/>
              </a:rPr>
              <a:t>Dog</a:t>
            </a:r>
            <a:r>
              <a:rPr lang="en-US" dirty="0" smtClean="0"/>
              <a:t> object.</a:t>
            </a:r>
          </a:p>
          <a:p>
            <a:pPr lvl="1" eaLnBrk="1" hangingPunct="1"/>
            <a:r>
              <a:rPr lang="en-US" dirty="0" smtClean="0"/>
              <a:t>Java’s </a:t>
            </a:r>
            <a:r>
              <a:rPr lang="en-US" b="1" dirty="0" smtClean="0">
                <a:latin typeface="Courier New" pitchFamily="49" charset="0"/>
              </a:rPr>
              <a:t>String</a:t>
            </a:r>
            <a:r>
              <a:rPr lang="en-US" dirty="0" smtClean="0"/>
              <a:t> class provides a </a:t>
            </a:r>
            <a:r>
              <a:rPr lang="en-US" b="1" dirty="0" smtClean="0">
                <a:latin typeface="Courier New" pitchFamily="49" charset="0"/>
              </a:rPr>
              <a:t>length</a:t>
            </a:r>
            <a:r>
              <a:rPr lang="en-US" dirty="0" smtClean="0"/>
              <a:t> method to find the length of a </a:t>
            </a:r>
            <a:r>
              <a:rPr lang="en-US" b="1" dirty="0" smtClean="0">
                <a:latin typeface="Courier New" pitchFamily="49" charset="0"/>
              </a:rPr>
              <a:t>String</a:t>
            </a:r>
            <a:r>
              <a:rPr lang="en-US" dirty="0" smtClean="0"/>
              <a:t> object.</a:t>
            </a:r>
            <a:endParaRPr lang="en-US" dirty="0"/>
          </a:p>
        </p:txBody>
      </p:sp>
      <p:sp>
        <p:nvSpPr>
          <p:cNvPr id="4" name="Footer Placeholder 3"/>
          <p:cNvSpPr>
            <a:spLocks noGrp="1"/>
          </p:cNvSpPr>
          <p:nvPr>
            <p:ph type="ftr" sz="quarter" idx="10"/>
          </p:nvPr>
        </p:nvSpPr>
        <p:spPr/>
        <p:txBody>
          <a:bodyPr/>
          <a:lstStyle/>
          <a:p>
            <a:pPr>
              <a:defRPr/>
            </a:pPr>
            <a:r>
              <a:rPr lang="en-US" smtClean="0"/>
              <a:t>Objects</a:t>
            </a:r>
            <a:endParaRPr lang="en-US" dirty="0"/>
          </a:p>
        </p:txBody>
      </p:sp>
      <p:sp>
        <p:nvSpPr>
          <p:cNvPr id="5" name="Slide Number Placeholder 4"/>
          <p:cNvSpPr>
            <a:spLocks noGrp="1"/>
          </p:cNvSpPr>
          <p:nvPr>
            <p:ph type="sldNum" sz="quarter" idx="11"/>
          </p:nvPr>
        </p:nvSpPr>
        <p:spPr/>
        <p:txBody>
          <a:bodyPr/>
          <a:lstStyle/>
          <a:p>
            <a:pPr>
              <a:defRPr/>
            </a:pPr>
            <a:fld id="{B9C74B98-2412-42F2-A19B-87AA7BA9B4D9}" type="slidenum">
              <a:rPr lang="en-US" smtClean="0"/>
              <a:pPr>
                <a:defRPr/>
              </a:pPr>
              <a:t>9</a:t>
            </a:fld>
            <a:endParaRPr lang="en-US" dirty="0"/>
          </a:p>
        </p:txBody>
      </p:sp>
    </p:spTree>
    <p:extLst>
      <p:ext uri="{BB962C8B-B14F-4D97-AF65-F5344CB8AC3E}">
        <p14:creationId xmlns:p14="http://schemas.microsoft.com/office/powerpoint/2010/main" val="25387570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GaryNew">
  <a:themeElements>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GaryNew">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aryNew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GaryNew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GaryNew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GaryNew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GaryNew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GaryNew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Designs\GaryNew.pot</Template>
  <TotalTime>11873</TotalTime>
  <Words>2054</Words>
  <Application>Microsoft Office PowerPoint</Application>
  <PresentationFormat>On-screen Show (4:3)</PresentationFormat>
  <Paragraphs>348</Paragraphs>
  <Slides>42</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Courier New</vt:lpstr>
      <vt:lpstr>Tahoma</vt:lpstr>
      <vt:lpstr>Times New Roman</vt:lpstr>
      <vt:lpstr>Wingdings</vt:lpstr>
      <vt:lpstr>GaryNew</vt:lpstr>
      <vt:lpstr>Objects And Classes</vt:lpstr>
      <vt:lpstr>Objects</vt:lpstr>
      <vt:lpstr>Classes</vt:lpstr>
      <vt:lpstr>Naming Classes</vt:lpstr>
      <vt:lpstr>Defining Classes</vt:lpstr>
      <vt:lpstr>Attributes</vt:lpstr>
      <vt:lpstr>Methods</vt:lpstr>
      <vt:lpstr>Methods</vt:lpstr>
      <vt:lpstr>Methods</vt:lpstr>
      <vt:lpstr>A String Method</vt:lpstr>
      <vt:lpstr>Another String Method</vt:lpstr>
      <vt:lpstr>Examples</vt:lpstr>
      <vt:lpstr>Handling Return Values</vt:lpstr>
      <vt:lpstr>Constructors</vt:lpstr>
      <vt:lpstr>Access Specifiers</vt:lpstr>
      <vt:lpstr>Access Specifiers</vt:lpstr>
      <vt:lpstr>Public Interface of a Class</vt:lpstr>
      <vt:lpstr>Public Interface of a Class</vt:lpstr>
      <vt:lpstr>Public Interface of a Class</vt:lpstr>
      <vt:lpstr>A Dog Class</vt:lpstr>
      <vt:lpstr>Dog Attributes</vt:lpstr>
      <vt:lpstr>Dog Constructors</vt:lpstr>
      <vt:lpstr>Dog Methods</vt:lpstr>
      <vt:lpstr>Dog Class</vt:lpstr>
      <vt:lpstr>Class Definition</vt:lpstr>
      <vt:lpstr>Class Definition</vt:lpstr>
      <vt:lpstr>Class Definition</vt:lpstr>
      <vt:lpstr>Class Definition</vt:lpstr>
      <vt:lpstr>Class Definition</vt:lpstr>
      <vt:lpstr>Testing Your Class</vt:lpstr>
      <vt:lpstr>Example Driver</vt:lpstr>
      <vt:lpstr>Example Driver</vt:lpstr>
      <vt:lpstr>The System.out Object</vt:lpstr>
      <vt:lpstr>The println Method</vt:lpstr>
      <vt:lpstr>The print Method</vt:lpstr>
      <vt:lpstr>Accessor and Mutator Methods</vt:lpstr>
      <vt:lpstr>Example</vt:lpstr>
      <vt:lpstr>Example</vt:lpstr>
      <vt:lpstr>Signature of a Method</vt:lpstr>
      <vt:lpstr>Packages</vt:lpstr>
      <vt:lpstr>Packages</vt:lpstr>
      <vt:lpstr>Objects And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Vennavaram,Vishal Reddy</cp:lastModifiedBy>
  <cp:revision>390</cp:revision>
  <cp:lastPrinted>2000-01-16T21:57:57Z</cp:lastPrinted>
  <dcterms:created xsi:type="dcterms:W3CDTF">1995-06-02T22:19:30Z</dcterms:created>
  <dcterms:modified xsi:type="dcterms:W3CDTF">2020-01-21T19:39:26Z</dcterms:modified>
</cp:coreProperties>
</file>