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markets/quote?tvwidgetsymbol=fb" TargetMode="External"/><Relationship Id="rId2" Type="http://schemas.openxmlformats.org/officeDocument/2006/relationships/hyperlink" Target="https://www.investopedia.com/markets/quote?tvwidgetsymbol=D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markets/quote?tvwidgetsymbol=ebay" TargetMode="External"/><Relationship Id="rId4" Type="http://schemas.openxmlformats.org/officeDocument/2006/relationships/hyperlink" Target="https://www.investopedia.com/markets/quote?tvwidgetsymbol=aap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bootstrap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zvrasta.github.io/bootstrap-material-design/" TargetMode="Externa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Rajeshwari-Rudra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Saikrishna15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github.com/vineetha1996" TargetMode="External"/><Relationship Id="rId4" Type="http://schemas.openxmlformats.org/officeDocument/2006/relationships/hyperlink" Target="https://github.com/Vishalreddy114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4" y="403906"/>
            <a:ext cx="8791575" cy="2387600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sz="7200" dirty="0" smtClean="0"/>
              <a:t>Bootstrap                     	material   design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1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bootstrapped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3075"/>
            <a:ext cx="9905999" cy="45720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Many of the successful companies that we see today had their humble beginnings as a </a:t>
            </a:r>
            <a:r>
              <a:rPr lang="en-US" sz="8000" dirty="0" smtClean="0"/>
              <a:t>bootstrapped</a:t>
            </a:r>
          </a:p>
          <a:p>
            <a:pPr marL="0" indent="0">
              <a:buNone/>
            </a:pPr>
            <a:r>
              <a:rPr lang="en-US" sz="8000" dirty="0" smtClean="0"/>
              <a:t> </a:t>
            </a:r>
            <a:r>
              <a:rPr lang="en-US" sz="8000" dirty="0"/>
              <a:t>enterprise. Examples of these include:</a:t>
            </a:r>
          </a:p>
          <a:p>
            <a:r>
              <a:rPr lang="en-US" sz="8000" dirty="0"/>
              <a:t>Dell Computers (</a:t>
            </a:r>
            <a:r>
              <a:rPr lang="en-US" sz="8000" u="sng" dirty="0">
                <a:hlinkClick r:id="rId2"/>
              </a:rPr>
              <a:t>DELL</a:t>
            </a:r>
            <a:r>
              <a:rPr lang="en-US" sz="8000" dirty="0"/>
              <a:t>)</a:t>
            </a:r>
          </a:p>
          <a:p>
            <a:r>
              <a:rPr lang="en-US" sz="8000" dirty="0"/>
              <a:t>Facebook Inc. (</a:t>
            </a:r>
            <a:r>
              <a:rPr lang="en-US" sz="8000" u="sng" dirty="0">
                <a:hlinkClick r:id="rId3"/>
              </a:rPr>
              <a:t>FB</a:t>
            </a:r>
            <a:r>
              <a:rPr lang="en-US" sz="8000" dirty="0"/>
              <a:t>)</a:t>
            </a:r>
          </a:p>
          <a:p>
            <a:r>
              <a:rPr lang="en-US" sz="8000" dirty="0"/>
              <a:t>Apple Inc. (</a:t>
            </a:r>
            <a:r>
              <a:rPr lang="en-US" sz="8000" u="sng" dirty="0">
                <a:hlinkClick r:id="rId4"/>
              </a:rPr>
              <a:t>AAPL</a:t>
            </a:r>
            <a:r>
              <a:rPr lang="en-US" sz="8000" dirty="0" smtClean="0"/>
              <a:t>)</a:t>
            </a:r>
            <a:endParaRPr lang="en-US" sz="8000" dirty="0"/>
          </a:p>
          <a:p>
            <a:r>
              <a:rPr lang="en-US" sz="8000" dirty="0"/>
              <a:t>Coca Cola Co. (KO)</a:t>
            </a:r>
          </a:p>
          <a:p>
            <a:r>
              <a:rPr lang="en-US" sz="8000" dirty="0"/>
              <a:t>Hewlett-Packard (HPQ)</a:t>
            </a:r>
          </a:p>
          <a:p>
            <a:r>
              <a:rPr lang="en-US" sz="8000" dirty="0"/>
              <a:t>Microsoft Corp. (MSFT)</a:t>
            </a:r>
          </a:p>
          <a:p>
            <a:r>
              <a:rPr lang="en-US" sz="8000" dirty="0"/>
              <a:t>Oracle Corp. ( ORCL)</a:t>
            </a:r>
          </a:p>
          <a:p>
            <a:r>
              <a:rPr lang="en-US" sz="8000" dirty="0"/>
              <a:t>eBay Inc. (</a:t>
            </a:r>
            <a:r>
              <a:rPr lang="en-US" sz="8000" u="sng" dirty="0">
                <a:hlinkClick r:id="rId5"/>
              </a:rPr>
              <a:t>EBAY</a:t>
            </a:r>
            <a:r>
              <a:rPr lang="en-US" sz="8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fields that we use: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Alerts: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class</a:t>
            </a:r>
            <a:r>
              <a:rPr lang="en-US" dirty="0" smtClean="0"/>
              <a:t>--</a:t>
            </a:r>
            <a:r>
              <a:rPr lang="en-US" sz="2400" dirty="0" smtClean="0"/>
              <a:t>---(.alert)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Examples : </a:t>
            </a:r>
            <a:r>
              <a:rPr lang="en-US" sz="2400" b="1" dirty="0" smtClean="0"/>
              <a:t>Success!, Warning!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Warning</a:t>
            </a:r>
            <a:r>
              <a:rPr lang="en-US" sz="2400" b="1" dirty="0"/>
              <a:t>!</a:t>
            </a:r>
            <a:r>
              <a:rPr lang="en-US" sz="2400" dirty="0"/>
              <a:t> </a:t>
            </a:r>
            <a:r>
              <a:rPr lang="en-US" sz="2400" dirty="0" smtClean="0"/>
              <a:t>(This </a:t>
            </a:r>
            <a:r>
              <a:rPr lang="en-US" sz="2400" dirty="0"/>
              <a:t>alert box indicates a </a:t>
            </a:r>
            <a:r>
              <a:rPr lang="en-US" sz="2400" dirty="0" smtClean="0"/>
              <a:t>warning)</a:t>
            </a:r>
          </a:p>
          <a:p>
            <a:pPr marL="914400" lvl="2" indent="0">
              <a:buNone/>
            </a:pPr>
            <a:r>
              <a:rPr lang="en-US" sz="2400" b="1" dirty="0" smtClean="0"/>
              <a:t>Success!</a:t>
            </a:r>
            <a:r>
              <a:rPr lang="en-US" sz="2400" dirty="0" smtClean="0"/>
              <a:t>(</a:t>
            </a:r>
            <a:r>
              <a:rPr lang="en-US" sz="2400" dirty="0"/>
              <a:t>This alert box indicates a successful or positive action</a:t>
            </a:r>
            <a:r>
              <a:rPr lang="en-US" sz="2400" dirty="0" smtClean="0"/>
              <a:t>)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dirty="0" smtClean="0"/>
              <a:t>Buttons: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tags : &lt;input&gt;  &lt;button&gt;</a:t>
            </a:r>
          </a:p>
          <a:p>
            <a:pPr marL="0" indent="0">
              <a:buNone/>
            </a:pPr>
            <a:r>
              <a:rPr lang="en-US" sz="2400" dirty="0" smtClean="0"/>
              <a:t>	Examples:</a:t>
            </a:r>
          </a:p>
          <a:p>
            <a:pPr marL="0" indent="0">
              <a:buNone/>
            </a:pPr>
            <a:r>
              <a:rPr lang="en-US" sz="2400" dirty="0" smtClean="0"/>
              <a:t>             &lt;</a:t>
            </a:r>
            <a:r>
              <a:rPr lang="en-US" sz="2400" dirty="0"/>
              <a:t>button type="button" class="btn </a:t>
            </a:r>
            <a:r>
              <a:rPr lang="en-US" sz="2400" dirty="0" err="1" smtClean="0"/>
              <a:t>btn</a:t>
            </a:r>
            <a:r>
              <a:rPr lang="en-US" sz="2400" dirty="0" smtClean="0"/>
              <a:t> primary</a:t>
            </a:r>
            <a:r>
              <a:rPr lang="en-US" sz="2400" dirty="0"/>
              <a:t>"&gt;Primary&lt;/button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11087" y="5114101"/>
            <a:ext cx="1358537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95350" y="5114101"/>
            <a:ext cx="1123406" cy="32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adio buttons: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sz="1800" dirty="0" smtClean="0"/>
              <a:t>Male</a:t>
            </a:r>
            <a:r>
              <a:rPr lang="en-US" dirty="0" smtClean="0"/>
              <a:t>              	</a:t>
            </a:r>
            <a:r>
              <a:rPr lang="en-US" sz="1800" dirty="0" smtClean="0"/>
              <a:t>Female 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	Only one option can be selected at a time.</a:t>
            </a:r>
            <a:endParaRPr lang="en-US" dirty="0"/>
          </a:p>
          <a:p>
            <a:r>
              <a:rPr lang="en-US" dirty="0" smtClean="0"/>
              <a:t>nav bars: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this we use .navbar class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class: (.table)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Consists of any number of rows and columns.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various tags used are &lt;table&gt; &lt;td&gt; &lt;tr&gt;</a:t>
            </a:r>
          </a:p>
        </p:txBody>
      </p:sp>
      <p:sp>
        <p:nvSpPr>
          <p:cNvPr id="10" name="Donut 9"/>
          <p:cNvSpPr/>
          <p:nvPr/>
        </p:nvSpPr>
        <p:spPr>
          <a:xfrm>
            <a:off x="2246811" y="1188720"/>
            <a:ext cx="235131" cy="235131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193176" y="1188720"/>
            <a:ext cx="248195" cy="235130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6811" y="3148150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0846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Academics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4881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463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98229" y="4254141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44639" y="5153703"/>
            <a:ext cx="953588" cy="439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5181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06935" y="5153703"/>
            <a:ext cx="953589" cy="4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51819" y="4700452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44639" y="4704810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02581" y="4711738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760525" y="5148948"/>
            <a:ext cx="944884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904412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6800" dirty="0" smtClean="0"/>
              <a:t>Textbox:</a:t>
            </a:r>
          </a:p>
          <a:p>
            <a:pPr marL="0" indent="0">
              <a:buNone/>
            </a:pPr>
            <a:r>
              <a:rPr lang="en-US" sz="6800" dirty="0" smtClean="0"/>
              <a:t>The </a:t>
            </a:r>
            <a:r>
              <a:rPr lang="en-US" sz="6800" dirty="0"/>
              <a:t>major  </a:t>
            </a:r>
            <a:r>
              <a:rPr lang="en-US" sz="6800" dirty="0" smtClean="0"/>
              <a:t>difference between textarea</a:t>
            </a:r>
            <a:r>
              <a:rPr lang="en-US" sz="6800" dirty="0"/>
              <a:t> and a text </a:t>
            </a:r>
            <a:r>
              <a:rPr lang="en-US" sz="6800" dirty="0" smtClean="0"/>
              <a:t>field, </a:t>
            </a:r>
            <a:r>
              <a:rPr lang="en-US" sz="6800" dirty="0"/>
              <a:t>is that a text field only has one line, whereas a </a:t>
            </a:r>
            <a:r>
              <a:rPr lang="en-US" sz="6800" dirty="0" smtClean="0"/>
              <a:t>textarea</a:t>
            </a:r>
            <a:r>
              <a:rPr lang="en-US" sz="6800" dirty="0"/>
              <a:t> usually has multiple </a:t>
            </a:r>
            <a:r>
              <a:rPr lang="en-US" sz="6800" dirty="0" smtClean="0"/>
              <a:t>lines.</a:t>
            </a:r>
          </a:p>
          <a:p>
            <a:pPr marL="0" indent="0">
              <a:buNone/>
            </a:pPr>
            <a:r>
              <a:rPr lang="en-US" sz="6800" dirty="0" smtClean="0"/>
              <a:t>Defining a </a:t>
            </a:r>
            <a:r>
              <a:rPr lang="en-US" sz="6800" dirty="0" err="1" smtClean="0"/>
              <a:t>textfield</a:t>
            </a:r>
            <a:r>
              <a:rPr lang="en-US" sz="6800" dirty="0" smtClean="0"/>
              <a:t>:</a:t>
            </a:r>
          </a:p>
          <a:p>
            <a:pPr marL="0" indent="0">
              <a:buNone/>
            </a:pPr>
            <a:r>
              <a:rPr lang="en-US" sz="6800" dirty="0"/>
              <a:t> &lt;label for</a:t>
            </a:r>
            <a:r>
              <a:rPr lang="en-US" sz="6800" dirty="0" smtClean="0"/>
              <a:t>=“fname"&gt;First </a:t>
            </a:r>
            <a:r>
              <a:rPr lang="en-US" sz="6800" dirty="0"/>
              <a:t>name:&lt;/label</a:t>
            </a:r>
            <a:r>
              <a:rPr lang="en-US" sz="6800" dirty="0" smtClean="0"/>
              <a:t>&gt;</a:t>
            </a:r>
          </a:p>
          <a:p>
            <a:pPr marL="0" indent="0">
              <a:buNone/>
            </a:pPr>
            <a:r>
              <a:rPr lang="en-US" sz="6800" dirty="0"/>
              <a:t> &lt;input type="text" id</a:t>
            </a:r>
            <a:r>
              <a:rPr lang="en-US" sz="6800" dirty="0" smtClean="0"/>
              <a:t>=“fname</a:t>
            </a:r>
            <a:r>
              <a:rPr lang="en-US" sz="6800" dirty="0"/>
              <a:t>" name</a:t>
            </a:r>
            <a:r>
              <a:rPr lang="en-US" sz="6800" dirty="0" smtClean="0"/>
              <a:t>=“fname"&gt;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7200" dirty="0" smtClean="0"/>
              <a:t>First name</a:t>
            </a:r>
            <a:r>
              <a:rPr lang="en-US" sz="5500" dirty="0" smtClean="0"/>
              <a:t>:</a:t>
            </a:r>
            <a:endParaRPr lang="en-US" sz="55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/>
              <a:t>Textarea :	This is where we enter the text.</a:t>
            </a:r>
          </a:p>
          <a:p>
            <a:pPr marL="0" indent="0">
              <a:buNone/>
            </a:pPr>
            <a:r>
              <a:rPr lang="en-US" sz="7200" dirty="0" smtClean="0"/>
              <a:t>		 Enter text here: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5500" dirty="0" smtClean="0"/>
          </a:p>
          <a:p>
            <a:pPr marL="0" indent="0">
              <a:buNone/>
            </a:pPr>
            <a:r>
              <a:rPr lang="en-US" sz="7200" dirty="0" smtClean="0"/>
              <a:t>The </a:t>
            </a:r>
            <a:r>
              <a:rPr lang="en-US" sz="7200" dirty="0"/>
              <a:t>size of a text area can be specified by the cols and rows attributes, or even better; through CSS' height and width properties.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247606" y="3990021"/>
            <a:ext cx="2782389" cy="1018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9474" y="2980672"/>
            <a:ext cx="3226526" cy="35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HTML </a:t>
            </a:r>
            <a:r>
              <a:rPr lang="en-US" sz="1800" dirty="0"/>
              <a:t>stands for Hyper Text Markup </a:t>
            </a:r>
            <a:r>
              <a:rPr lang="en-US" sz="1800" dirty="0" smtClean="0"/>
              <a:t>Language . It </a:t>
            </a:r>
            <a:r>
              <a:rPr lang="en-US" sz="1800" dirty="0"/>
              <a:t>describes the structure of a Web </a:t>
            </a:r>
            <a:r>
              <a:rPr lang="en-US" sz="1800" dirty="0" smtClean="0"/>
              <a:t>page.</a:t>
            </a:r>
          </a:p>
          <a:p>
            <a:pPr marL="0" indent="0">
              <a:buNone/>
            </a:pPr>
            <a:r>
              <a:rPr lang="en-US" sz="1800" dirty="0" smtClean="0"/>
              <a:t>Html Syntax :</a:t>
            </a:r>
          </a:p>
          <a:p>
            <a:pPr marL="0" indent="0">
              <a:buNone/>
            </a:pPr>
            <a:r>
              <a:rPr lang="en-US" sz="1800" dirty="0" smtClean="0"/>
              <a:t>&lt;!</a:t>
            </a:r>
            <a:r>
              <a:rPr lang="en-US" sz="1800" dirty="0"/>
              <a:t>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&lt;head&gt;</a:t>
            </a:r>
            <a:br>
              <a:rPr lang="en-US" sz="1800" dirty="0"/>
            </a:br>
            <a:r>
              <a:rPr lang="en-US" sz="1800" dirty="0"/>
              <a:t>&lt;title&gt;Page Title&lt;/title&gt;</a:t>
            </a:r>
            <a:br>
              <a:rPr lang="en-US" sz="1800" dirty="0"/>
            </a:br>
            <a:r>
              <a:rPr lang="en-US" sz="1800" dirty="0"/>
              <a:t>&lt;/head&gt;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&lt;h1&gt;My First Heading&lt;/h1&gt;</a:t>
            </a:r>
            <a:br>
              <a:rPr lang="en-US" sz="1800" dirty="0"/>
            </a:br>
            <a:r>
              <a:rPr lang="en-US" sz="1800" dirty="0"/>
              <a:t>&lt;p&gt;My first paragraph.&lt;/p&gt;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38666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1" y="663030"/>
            <a:ext cx="10515600" cy="55548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CSS:</a:t>
            </a:r>
          </a:p>
          <a:p>
            <a:pPr marL="0" indent="0">
              <a:buNone/>
            </a:pPr>
            <a:r>
              <a:rPr lang="en-US" sz="1800" dirty="0" smtClean="0"/>
              <a:t>CSS stands for cascading style </a:t>
            </a:r>
            <a:r>
              <a:rPr lang="en-US" sz="1800" dirty="0" err="1" smtClean="0"/>
              <a:t>sheets.It</a:t>
            </a:r>
            <a:r>
              <a:rPr lang="en-US" sz="1800" dirty="0" smtClean="0"/>
              <a:t> </a:t>
            </a:r>
            <a:r>
              <a:rPr lang="en-US" sz="1800" dirty="0"/>
              <a:t>is a language that describes the style of an HTML </a:t>
            </a:r>
            <a:r>
              <a:rPr lang="en-US" sz="1800" dirty="0" smtClean="0"/>
              <a:t>document.</a:t>
            </a:r>
          </a:p>
          <a:p>
            <a:pPr marL="0" indent="0">
              <a:buNone/>
            </a:pPr>
            <a:r>
              <a:rPr lang="en-US" sz="1800" dirty="0" smtClean="0"/>
              <a:t>CSS </a:t>
            </a:r>
            <a:r>
              <a:rPr lang="en-US" sz="1800" dirty="0"/>
              <a:t>describes how HTML elements should be </a:t>
            </a:r>
            <a:r>
              <a:rPr lang="en-US" sz="1800" dirty="0" smtClean="0"/>
              <a:t>displayed.</a:t>
            </a:r>
          </a:p>
          <a:p>
            <a:pPr marL="0" indent="0">
              <a:buNone/>
            </a:pPr>
            <a:r>
              <a:rPr lang="en-US" sz="1900" dirty="0" smtClean="0"/>
              <a:t>body {</a:t>
            </a:r>
            <a:br>
              <a:rPr lang="en-US" sz="1900" dirty="0" smtClean="0"/>
            </a:br>
            <a:r>
              <a:rPr lang="en-US" sz="1900" dirty="0" smtClean="0"/>
              <a:t>  background-color: </a:t>
            </a:r>
            <a:r>
              <a:rPr lang="en-US" sz="1900" dirty="0" err="1" smtClean="0"/>
              <a:t>lightblue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h1 {</a:t>
            </a:r>
            <a:br>
              <a:rPr lang="en-US" sz="1900" dirty="0" smtClean="0"/>
            </a:br>
            <a:r>
              <a:rPr lang="en-US" sz="1900" dirty="0" smtClean="0"/>
              <a:t>  color: white;</a:t>
            </a:r>
            <a:br>
              <a:rPr lang="en-US" sz="1900" dirty="0" smtClean="0"/>
            </a:br>
            <a:r>
              <a:rPr lang="en-US" sz="1900" dirty="0" smtClean="0"/>
              <a:t>  text-align: center;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p {</a:t>
            </a:r>
            <a:br>
              <a:rPr lang="en-US" sz="1900" dirty="0" smtClean="0"/>
            </a:br>
            <a:r>
              <a:rPr lang="en-US" sz="1900" dirty="0" smtClean="0"/>
              <a:t>  font-family: Sans-serif;</a:t>
            </a:r>
            <a:br>
              <a:rPr lang="en-US" sz="1900" dirty="0" smtClean="0"/>
            </a:br>
            <a:r>
              <a:rPr lang="en-US" sz="1900" dirty="0" smtClean="0"/>
              <a:t>  font-size: 20px;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r>
              <a:rPr lang="en-US" sz="1800" dirty="0" smtClean="0"/>
              <a:t>JavaScript</a:t>
            </a:r>
            <a:r>
              <a:rPr lang="en-US" sz="1800" baseline="30000" dirty="0"/>
              <a:t> </a:t>
            </a:r>
            <a:r>
              <a:rPr lang="en-US" sz="1800" dirty="0" smtClean="0"/>
              <a:t>(often </a:t>
            </a:r>
            <a:r>
              <a:rPr lang="en-US" sz="1800" dirty="0"/>
              <a:t>shortened to JS) is a lightweight, interpreted, object-oriented language with </a:t>
            </a:r>
            <a:r>
              <a:rPr lang="en-US" sz="1800" dirty="0" smtClean="0"/>
              <a:t>first class functions, </a:t>
            </a:r>
            <a:r>
              <a:rPr lang="en-US" sz="1800" dirty="0"/>
              <a:t>and is best known as the scripting language for Web pages, but it's </a:t>
            </a:r>
            <a:r>
              <a:rPr lang="en-US" sz="1800" dirty="0" smtClean="0"/>
              <a:t>used in many non browser environments</a:t>
            </a:r>
            <a:r>
              <a:rPr lang="en-US" sz="1800" dirty="0"/>
              <a:t> as well. It is a </a:t>
            </a:r>
            <a:r>
              <a:rPr lang="en-US" sz="1800" dirty="0" smtClean="0"/>
              <a:t> </a:t>
            </a:r>
            <a:r>
              <a:rPr lang="en-US" sz="1800" dirty="0"/>
              <a:t>multi-paradigm scripting language that is dynamic, and supports object-oriented, imperative, and functional programming styles.</a:t>
            </a:r>
          </a:p>
          <a:p>
            <a:r>
              <a:rPr lang="en-US" sz="1800" dirty="0"/>
              <a:t>JavaScript runs on the client side of the web, which can be used to design / program how the web pages behave on the occurrence of an </a:t>
            </a:r>
            <a:r>
              <a:rPr lang="en-US" sz="1800" dirty="0" smtClean="0"/>
              <a:t>event.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Basic JavaScript Syntax: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var</a:t>
            </a:r>
            <a:r>
              <a:rPr lang="en-US" sz="1800" dirty="0"/>
              <a:t> x, y, z;       // How to declare variables</a:t>
            </a:r>
            <a:br>
              <a:rPr lang="en-US" sz="1800" dirty="0"/>
            </a:br>
            <a:r>
              <a:rPr lang="en-US" sz="1800" dirty="0" smtClean="0"/>
              <a:t>     	  x </a:t>
            </a:r>
            <a:r>
              <a:rPr lang="en-US" sz="1800" dirty="0"/>
              <a:t>= 5; y = 6;      // How to assign values</a:t>
            </a:r>
            <a:br>
              <a:rPr lang="en-US" sz="1800" dirty="0"/>
            </a:br>
            <a:r>
              <a:rPr lang="en-US" sz="1800" dirty="0" smtClean="0"/>
              <a:t>    	  z </a:t>
            </a:r>
            <a:r>
              <a:rPr lang="en-US" sz="1800" dirty="0"/>
              <a:t>= x + y;         // How to compute values</a:t>
            </a:r>
          </a:p>
        </p:txBody>
      </p:sp>
    </p:spTree>
    <p:extLst>
      <p:ext uri="{BB962C8B-B14F-4D97-AF65-F5344CB8AC3E}">
        <p14:creationId xmlns:p14="http://schemas.microsoft.com/office/powerpoint/2010/main" val="3369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7238"/>
            <a:ext cx="9905999" cy="55006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References:</a:t>
            </a:r>
          </a:p>
          <a:p>
            <a:r>
              <a:rPr lang="en-US" sz="3200" dirty="0">
                <a:hlinkClick r:id="rId2"/>
              </a:rPr>
              <a:t>https://www.w3schools.com/bootstrap4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3"/>
              </a:rPr>
              <a:t>https://www.w3schools.com/css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www.w3schools.com/js/default.asp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https://fezvrasta.github.io/bootstrap-material-design/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4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581" y="17105"/>
            <a:ext cx="4748849" cy="140053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28" y="733629"/>
            <a:ext cx="4112282" cy="442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Vineetha Yenugula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575" y="3695171"/>
            <a:ext cx="346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Vishal Reddy Vennavaram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297163" y="3695171"/>
            <a:ext cx="308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200" dirty="0" smtClean="0"/>
              <a:t>Rajeshwari Rudravaram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21219" y="812056"/>
            <a:ext cx="595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sz="2200" dirty="0" smtClean="0"/>
              <a:t>Saikrishna Emmadishetty</a:t>
            </a:r>
            <a:r>
              <a:rPr lang="en-US" sz="2200" dirty="0" smtClean="0">
                <a:latin typeface="Century Gothic" panose="020B0502020202020204" pitchFamily="34" charset="0"/>
                <a:hlinkClick r:id="rId2"/>
              </a:rPr>
              <a:t>         </a:t>
            </a:r>
            <a:r>
              <a:rPr lang="en-US" dirty="0" smtClean="0">
                <a:latin typeface="Century Gothic" panose="020B0502020202020204" pitchFamily="34" charset="0"/>
                <a:hlinkClick r:id="rId2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://github.com/Saikrishna1545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829" y="3955787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3"/>
              </a:rPr>
              <a:t>https://github.com/Rajeshwari-Rudra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501" y="3961341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hlinkClick r:id="rId4"/>
              </a:rPr>
              <a:t>https://github.com/Vishalreddy114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342" y="105289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5"/>
              </a:rPr>
              <a:t>https://github.com/vineetha1996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4" y="1458388"/>
            <a:ext cx="2231865" cy="231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9" y="4416221"/>
            <a:ext cx="2227221" cy="2311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8" y="1458388"/>
            <a:ext cx="2227222" cy="223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3" y="4416221"/>
            <a:ext cx="2231865" cy="2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bootstrap: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Bootstrap</a:t>
            </a:r>
            <a:r>
              <a:rPr lang="en-US" dirty="0"/>
              <a:t>, originally named Twitter Blueprint, was developed by Mark Otto and </a:t>
            </a:r>
            <a:r>
              <a:rPr lang="en-US" b="1" dirty="0"/>
              <a:t>Jacob</a:t>
            </a:r>
            <a:r>
              <a:rPr lang="en-US" dirty="0"/>
              <a:t> Thornton at Twitter as a framework to encourage consistency across internal tools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&gt; Bootstrap is an updated version of CSS</a:t>
            </a:r>
            <a:r>
              <a:rPr lang="en-US" dirty="0" smtClean="0"/>
              <a:t>.</a:t>
            </a:r>
            <a:r>
              <a:rPr lang="en-US" dirty="0"/>
              <a:t> Bootstrap is great for responsive, simple, and professional </a:t>
            </a:r>
            <a:r>
              <a:rPr lang="en-US" dirty="0" smtClean="0"/>
              <a:t>websites.</a:t>
            </a:r>
            <a:r>
              <a:rPr lang="en-US" dirty="0"/>
              <a:t> It enjoys immense support and documentation, making it easy for developers to work with it. So, if you are working on a project that needs to be completed within a short time, opt for </a:t>
            </a:r>
            <a:r>
              <a:rPr lang="en-US" dirty="0" smtClean="0"/>
              <a:t>Bootstrap.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It</a:t>
            </a:r>
            <a:r>
              <a:rPr lang="en-US" dirty="0"/>
              <a:t> is a framework to help you </a:t>
            </a:r>
            <a:r>
              <a:rPr lang="en-US" dirty="0" smtClean="0"/>
              <a:t>to design </a:t>
            </a:r>
            <a:r>
              <a:rPr lang="en-US" dirty="0"/>
              <a:t>websites faster and easier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includes HTML and CSS based design templates for typography, forms, buttons, tables, navigation, modals, image carousels, </a:t>
            </a: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Bootstrap's </a:t>
            </a:r>
            <a:r>
              <a:rPr lang="en-US" dirty="0"/>
              <a:t>responsive CSS adjusts to phones, tablets, and </a:t>
            </a:r>
            <a:r>
              <a:rPr lang="en-US" dirty="0" smtClean="0"/>
              <a:t>desktop.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also gives you support for JavaScript </a:t>
            </a:r>
            <a:r>
              <a:rPr lang="en-US" dirty="0" smtClean="0"/>
              <a:t>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is compatible with all modern browsers (Chrome, Firefox, Internet Explorer, Safari, and Opera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consistent framework that supports major of all browsers and CSS compatibility fixes</a:t>
            </a:r>
            <a:r>
              <a:rPr lang="en-US" dirty="0" smtClean="0"/>
              <a:t>.</a:t>
            </a:r>
          </a:p>
          <a:p>
            <a:r>
              <a:rPr lang="en-US" dirty="0"/>
              <a:t>Fewer Cross browser bugs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Lightweight and customizable.</a:t>
            </a:r>
          </a:p>
          <a:p>
            <a:r>
              <a:rPr lang="en-US" dirty="0"/>
              <a:t>Responsive structures and styles.</a:t>
            </a:r>
          </a:p>
          <a:p>
            <a:r>
              <a:rPr lang="en-US" dirty="0"/>
              <a:t>Several JavaScript plugins using the jQuery.</a:t>
            </a:r>
          </a:p>
          <a:p>
            <a:r>
              <a:rPr lang="en-US" dirty="0"/>
              <a:t>Good documentation and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892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Material Design: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3" y="230173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Material Design, on the other hand, is specific as a design language and great for building websites that focus on appearance, innovative designs, and beautiful animations. You can use Material Design for your portfolio sites, for instance.</a:t>
            </a:r>
          </a:p>
          <a:p>
            <a:r>
              <a:rPr lang="en-US" dirty="0"/>
              <a:t>The framework is pretty detailed and straightforward to use and helps you create websites with striking effects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It does not replaces the original data.</a:t>
            </a:r>
          </a:p>
          <a:p>
            <a:pPr marL="0" indent="0">
              <a:buNone/>
            </a:pPr>
            <a:r>
              <a:rPr lang="en-US" dirty="0" smtClean="0"/>
              <a:t>&gt; We use Bootstrap distribution as a way to estimate the variation in a statistic based on original data.</a:t>
            </a:r>
          </a:p>
          <a:p>
            <a:pPr marL="0" indent="0">
              <a:buNone/>
            </a:pPr>
            <a:r>
              <a:rPr lang="en-US" dirty="0" smtClean="0"/>
              <a:t>&gt; Grid systems are used for creating page layouts , which consists of “rows” and “columns”.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Rows must be placed within a .container (fixed-width) or .container-fluid(full-width) for alignment and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rows to create horizontal group of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row consists of 12 columns, which can be divided as either (6,6),(8,4) or (4,4,4)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Bootstrap Grid system has four classes: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Xs</a:t>
            </a:r>
            <a:r>
              <a:rPr lang="en-US" dirty="0" smtClean="0"/>
              <a:t> (for phones)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 (for tablets)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Md</a:t>
            </a:r>
            <a:r>
              <a:rPr lang="en-US" dirty="0" smtClean="0"/>
              <a:t> (for desktops)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</a:t>
            </a:r>
            <a:r>
              <a:rPr lang="en-US" dirty="0" err="1" smtClean="0"/>
              <a:t>g</a:t>
            </a:r>
            <a:r>
              <a:rPr lang="en-US" dirty="0" smtClean="0"/>
              <a:t> (for larger desktops)</a:t>
            </a:r>
          </a:p>
          <a:p>
            <a:pPr marL="0" indent="0">
              <a:buNone/>
            </a:pPr>
            <a:r>
              <a:rPr lang="en-US" dirty="0" smtClean="0"/>
              <a:t>The classes above can be combined to create more dynamic and flexible layouts.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</TotalTime>
  <Words>1177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Trebuchet MS</vt:lpstr>
      <vt:lpstr>Tw Cen MT</vt:lpstr>
      <vt:lpstr>Wingdings</vt:lpstr>
      <vt:lpstr>Circuit</vt:lpstr>
      <vt:lpstr>          Bootstrap                      material   design</vt:lpstr>
      <vt:lpstr>TEAM MEMBERS</vt:lpstr>
      <vt:lpstr>Introduction of bootstrap:</vt:lpstr>
      <vt:lpstr>Uses of bootstrap</vt:lpstr>
      <vt:lpstr>ADVANTAGES OF BOOTSTRAP</vt:lpstr>
      <vt:lpstr>Bootstrap Material Design:</vt:lpstr>
      <vt:lpstr>BOOTSTRAP DISTRIBUTION</vt:lpstr>
      <vt:lpstr>Grid</vt:lpstr>
      <vt:lpstr>Grid classes:</vt:lpstr>
      <vt:lpstr>Successful bootstrapped companies</vt:lpstr>
      <vt:lpstr>Various fields that we use: </vt:lpstr>
      <vt:lpstr>PowerPoint Presentation</vt:lpstr>
      <vt:lpstr>PowerPoint Presentation</vt:lpstr>
      <vt:lpstr>PowerPoint Presentation</vt:lpstr>
      <vt:lpstr>PowerPoint Presentation</vt:lpstr>
      <vt:lpstr>JavaScript: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             material            design</dc:title>
  <dc:creator>Rudravaram,Rajeshwari</dc:creator>
  <cp:lastModifiedBy>Vennavaram,Vishal Reddy</cp:lastModifiedBy>
  <cp:revision>37</cp:revision>
  <dcterms:created xsi:type="dcterms:W3CDTF">2020-02-12T17:40:47Z</dcterms:created>
  <dcterms:modified xsi:type="dcterms:W3CDTF">2020-02-26T14:28:42Z</dcterms:modified>
</cp:coreProperties>
</file>