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kaggle.com/" TargetMode="External"/><Relationship Id="rId3" Type="http://schemas.openxmlformats.org/officeDocument/2006/relationships/hyperlink" Target="https://www.kaggle.com/jedipro/flats-for-rent-in-mumbai/data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508" y="849627"/>
            <a:ext cx="6173470" cy="3247390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algn="r" marR="68580">
              <a:lnSpc>
                <a:spcPct val="100000"/>
              </a:lnSpc>
              <a:spcBef>
                <a:spcPts val="1055"/>
              </a:spcBef>
            </a:pPr>
            <a:r>
              <a:rPr dirty="0" sz="1400" spc="-5">
                <a:latin typeface="Calibri"/>
                <a:cs typeface="Calibri"/>
              </a:rPr>
              <a:t>Date: 24</a:t>
            </a:r>
            <a:r>
              <a:rPr dirty="0" baseline="27777" sz="1350" spc="-7">
                <a:latin typeface="Calibri"/>
                <a:cs typeface="Calibri"/>
              </a:rPr>
              <a:t>th</a:t>
            </a:r>
            <a:r>
              <a:rPr dirty="0" baseline="27777" sz="1350" spc="-97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Jan,2021</a:t>
            </a:r>
            <a:endParaRPr sz="1400">
              <a:latin typeface="Calibri"/>
              <a:cs typeface="Calibri"/>
            </a:endParaRPr>
          </a:p>
          <a:p>
            <a:pPr algn="ctr" marL="897890" marR="1236980">
              <a:lnSpc>
                <a:spcPct val="128899"/>
              </a:lnSpc>
              <a:spcBef>
                <a:spcPts val="565"/>
              </a:spcBef>
            </a:pPr>
            <a:r>
              <a:rPr dirty="0" sz="1600" spc="-5" b="1">
                <a:solidFill>
                  <a:srgbClr val="292929"/>
                </a:solidFill>
                <a:latin typeface="Lucida Sans Unicode"/>
                <a:cs typeface="Lucida Sans Unicode"/>
              </a:rPr>
              <a:t>Analysing </a:t>
            </a:r>
            <a:r>
              <a:rPr dirty="0" sz="1600" b="1">
                <a:solidFill>
                  <a:srgbClr val="292929"/>
                </a:solidFill>
                <a:latin typeface="Lucida Sans Unicode"/>
                <a:cs typeface="Lucida Sans Unicode"/>
              </a:rPr>
              <a:t>&amp; </a:t>
            </a:r>
            <a:r>
              <a:rPr dirty="0" sz="1600" spc="-5" b="1">
                <a:solidFill>
                  <a:srgbClr val="292929"/>
                </a:solidFill>
                <a:latin typeface="Lucida Sans Unicode"/>
                <a:cs typeface="Lucida Sans Unicode"/>
              </a:rPr>
              <a:t>Visualizing rent houses data  in</a:t>
            </a:r>
            <a:r>
              <a:rPr dirty="0" sz="1600" b="1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5" b="1">
                <a:solidFill>
                  <a:srgbClr val="292929"/>
                </a:solidFill>
                <a:latin typeface="Lucida Sans Unicode"/>
                <a:cs typeface="Lucida Sans Unicode"/>
              </a:rPr>
              <a:t>Mumbai</a:t>
            </a: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Lucida Sans Unicode"/>
              <a:cs typeface="Lucida Sans Unicode"/>
            </a:endParaRPr>
          </a:p>
          <a:p>
            <a:pPr algn="ctr" marR="340360">
              <a:lnSpc>
                <a:spcPct val="100000"/>
              </a:lnSpc>
            </a:pPr>
            <a:r>
              <a:rPr dirty="0" sz="1200" spc="-5">
                <a:solidFill>
                  <a:srgbClr val="292929"/>
                </a:solidFill>
                <a:latin typeface="Lucida Sans Unicode"/>
                <a:cs typeface="Lucida Sans Unicode"/>
              </a:rPr>
              <a:t>Vishal Sudhir</a:t>
            </a:r>
            <a:r>
              <a:rPr dirty="0" sz="1200" spc="-2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292929"/>
                </a:solidFill>
                <a:latin typeface="Lucida Sans Unicode"/>
                <a:cs typeface="Lucida Sans Unicode"/>
              </a:rPr>
              <a:t>Sawant</a:t>
            </a:r>
            <a:endParaRPr sz="1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2050">
              <a:latin typeface="Lucida Sans Unicode"/>
              <a:cs typeface="Lucida Sans Unicode"/>
            </a:endParaRPr>
          </a:p>
          <a:p>
            <a:pPr algn="just" marL="38100">
              <a:lnSpc>
                <a:spcPct val="100000"/>
              </a:lnSpc>
            </a:pPr>
            <a:r>
              <a:rPr dirty="0" sz="1100" spc="-15" b="1">
                <a:solidFill>
                  <a:srgbClr val="292929"/>
                </a:solidFill>
                <a:latin typeface="Lucida Sans Unicode"/>
                <a:cs typeface="Lucida Sans Unicode"/>
              </a:rPr>
              <a:t>1.1</a:t>
            </a:r>
            <a:r>
              <a:rPr dirty="0" sz="1100" spc="125" b="1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0" b="1">
                <a:solidFill>
                  <a:srgbClr val="292929"/>
                </a:solidFill>
                <a:latin typeface="Lucida Sans Unicode"/>
                <a:cs typeface="Lucida Sans Unicode"/>
              </a:rPr>
              <a:t>Introduction</a:t>
            </a:r>
            <a:endParaRPr sz="1100">
              <a:latin typeface="Lucida Sans Unicode"/>
              <a:cs typeface="Lucida Sans Unicode"/>
            </a:endParaRPr>
          </a:p>
          <a:p>
            <a:pPr algn="just" marL="43815" marR="439420">
              <a:lnSpc>
                <a:spcPct val="200100"/>
              </a:lnSpc>
              <a:spcBef>
                <a:spcPts val="1010"/>
              </a:spcBef>
            </a:pP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Mumbai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is </a:t>
            </a:r>
            <a:r>
              <a:rPr dirty="0" sz="1000" spc="-15">
                <a:solidFill>
                  <a:srgbClr val="292929"/>
                </a:solidFill>
                <a:latin typeface="Lucida Sans Unicode"/>
                <a:cs typeface="Lucida Sans Unicode"/>
              </a:rPr>
              <a:t>densely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populated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city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on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India’s west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coast.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A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financial center. It’s </a:t>
            </a:r>
            <a:r>
              <a:rPr dirty="0" sz="1000" spc="-15">
                <a:solidFill>
                  <a:srgbClr val="292929"/>
                </a:solidFill>
                <a:latin typeface="Lucida Sans Unicode"/>
                <a:cs typeface="Lucida Sans Unicode"/>
              </a:rPr>
              <a:t>India's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largest 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city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with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over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603.4km </a:t>
            </a:r>
            <a:r>
              <a:rPr dirty="0" sz="1000" spc="-20">
                <a:solidFill>
                  <a:srgbClr val="292929"/>
                </a:solidFill>
                <a:latin typeface="Lucida Sans Unicode"/>
                <a:cs typeface="Lucida Sans Unicode"/>
              </a:rPr>
              <a:t>area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and a </a:t>
            </a:r>
            <a:r>
              <a:rPr dirty="0" sz="1000" spc="-20">
                <a:solidFill>
                  <a:srgbClr val="292929"/>
                </a:solidFill>
                <a:latin typeface="Lucida Sans Unicode"/>
                <a:cs typeface="Lucida Sans Unicode"/>
              </a:rPr>
              <a:t>population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of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1.84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crores. </a:t>
            </a:r>
            <a:r>
              <a:rPr dirty="0" sz="1000" spc="-15">
                <a:solidFill>
                  <a:srgbClr val="292929"/>
                </a:solidFill>
                <a:latin typeface="Lucida Sans Unicode"/>
                <a:cs typeface="Lucida Sans Unicode"/>
              </a:rPr>
              <a:t>It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serves </a:t>
            </a:r>
            <a:r>
              <a:rPr dirty="0" sz="1000" spc="10">
                <a:solidFill>
                  <a:srgbClr val="292929"/>
                </a:solidFill>
                <a:latin typeface="Lucida Sans Unicode"/>
                <a:cs typeface="Lucida Sans Unicode"/>
              </a:rPr>
              <a:t>as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an </a:t>
            </a:r>
            <a:r>
              <a:rPr dirty="0" sz="1000" spc="-20">
                <a:solidFill>
                  <a:srgbClr val="292929"/>
                </a:solidFill>
                <a:latin typeface="Lucida Sans Unicode"/>
                <a:cs typeface="Lucida Sans Unicode"/>
              </a:rPr>
              <a:t>economic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hub of 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India,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contributing 10% of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factory </a:t>
            </a:r>
            <a:r>
              <a:rPr dirty="0" sz="1000" spc="-20">
                <a:solidFill>
                  <a:srgbClr val="292929"/>
                </a:solidFill>
                <a:latin typeface="Lucida Sans Unicode"/>
                <a:cs typeface="Lucida Sans Unicode"/>
              </a:rPr>
              <a:t>employment,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25%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of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industrial</a:t>
            </a:r>
            <a:r>
              <a:rPr dirty="0" sz="1000" spc="-11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output.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527041"/>
            <a:ext cx="5582920" cy="1090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As I mentioned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earlier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that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Mumbai serves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as an economical hub of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India,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lots of</a:t>
            </a:r>
            <a:r>
              <a:rPr dirty="0" sz="1000" spc="-8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peoples</a:t>
            </a:r>
            <a:endParaRPr sz="1000">
              <a:latin typeface="Lucida Sans Unicode"/>
              <a:cs typeface="Lucida Sans Unicode"/>
            </a:endParaRPr>
          </a:p>
          <a:p>
            <a:pPr marL="12700" marR="5080">
              <a:lnSpc>
                <a:spcPct val="199000"/>
              </a:lnSpc>
              <a:spcBef>
                <a:spcPts val="15"/>
              </a:spcBef>
            </a:pP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move to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Mumbai for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doing a job,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finding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a job, education, labour work,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etc.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as we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know 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Mumbai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is a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densely populated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city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so, it's hard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to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find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the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house on rent(in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the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budget </a:t>
            </a:r>
            <a:r>
              <a:rPr dirty="0" sz="1000" spc="10">
                <a:solidFill>
                  <a:srgbClr val="292929"/>
                </a:solidFill>
                <a:latin typeface="Lucida Sans Unicode"/>
                <a:cs typeface="Lucida Sans Unicode"/>
              </a:rPr>
              <a:t>of 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person)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in this type of</a:t>
            </a:r>
            <a:r>
              <a:rPr dirty="0" sz="1000" spc="-5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city.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051550"/>
            <a:ext cx="5518785" cy="483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So,</a:t>
            </a:r>
            <a:r>
              <a:rPr dirty="0" sz="1000" spc="-6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to</a:t>
            </a:r>
            <a:r>
              <a:rPr dirty="0" sz="1000" spc="-2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solve</a:t>
            </a:r>
            <a:r>
              <a:rPr dirty="0" sz="1000" spc="-6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this</a:t>
            </a:r>
            <a:r>
              <a:rPr dirty="0" sz="1000" spc="-3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0">
                <a:solidFill>
                  <a:srgbClr val="292929"/>
                </a:solidFill>
                <a:latin typeface="Lucida Sans Unicode"/>
                <a:cs typeface="Lucida Sans Unicode"/>
              </a:rPr>
              <a:t>problem</a:t>
            </a:r>
            <a:r>
              <a:rPr dirty="0" sz="1000" spc="-3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I</a:t>
            </a:r>
            <a:r>
              <a:rPr dirty="0" sz="1000" spc="-3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will</a:t>
            </a:r>
            <a:r>
              <a:rPr dirty="0" sz="1000" spc="-1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be</a:t>
            </a:r>
            <a:r>
              <a:rPr dirty="0" sz="1000" spc="-3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going</a:t>
            </a:r>
            <a:r>
              <a:rPr dirty="0" sz="1000" spc="-5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to</a:t>
            </a:r>
            <a:r>
              <a:rPr dirty="0" sz="1000" spc="-2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analyse</a:t>
            </a:r>
            <a:r>
              <a:rPr dirty="0" sz="1000" spc="-3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all</a:t>
            </a:r>
            <a:r>
              <a:rPr dirty="0" sz="1000" spc="-3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the</a:t>
            </a:r>
            <a:r>
              <a:rPr dirty="0" sz="1000" spc="-3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rents</a:t>
            </a:r>
            <a:r>
              <a:rPr dirty="0" sz="1000" spc="-4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house</a:t>
            </a:r>
            <a:r>
              <a:rPr dirty="0" sz="1000" spc="-3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data</a:t>
            </a:r>
            <a:r>
              <a:rPr dirty="0" sz="1000" spc="-5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of</a:t>
            </a:r>
            <a:r>
              <a:rPr dirty="0" sz="1000" spc="-3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Mumbai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and</a:t>
            </a:r>
            <a:endParaRPr sz="10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find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some reliable house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for</a:t>
            </a:r>
            <a:r>
              <a:rPr dirty="0" sz="1000" spc="-21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users.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5908" y="6908418"/>
            <a:ext cx="5707380" cy="12401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5" b="1">
                <a:solidFill>
                  <a:srgbClr val="292929"/>
                </a:solidFill>
                <a:latin typeface="Lucida Sans Unicode"/>
                <a:cs typeface="Lucida Sans Unicode"/>
              </a:rPr>
              <a:t>1.2 </a:t>
            </a:r>
            <a:r>
              <a:rPr dirty="0" sz="1100" spc="-30" b="1">
                <a:solidFill>
                  <a:srgbClr val="292929"/>
                </a:solidFill>
                <a:latin typeface="Lucida Sans Unicode"/>
                <a:cs typeface="Lucida Sans Unicode"/>
              </a:rPr>
              <a:t>Description </a:t>
            </a:r>
            <a:r>
              <a:rPr dirty="0" sz="1100" spc="-20" b="1">
                <a:solidFill>
                  <a:srgbClr val="292929"/>
                </a:solidFill>
                <a:latin typeface="Lucida Sans Unicode"/>
                <a:cs typeface="Lucida Sans Unicode"/>
              </a:rPr>
              <a:t>of </a:t>
            </a:r>
            <a:r>
              <a:rPr dirty="0" sz="1100" spc="-25" b="1">
                <a:solidFill>
                  <a:srgbClr val="292929"/>
                </a:solidFill>
                <a:latin typeface="Lucida Sans Unicode"/>
                <a:cs typeface="Lucida Sans Unicode"/>
              </a:rPr>
              <a:t>the</a:t>
            </a:r>
            <a:r>
              <a:rPr dirty="0" sz="1100" spc="-235" b="1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 b="1">
                <a:solidFill>
                  <a:srgbClr val="292929"/>
                </a:solidFill>
                <a:latin typeface="Lucida Sans Unicode"/>
                <a:cs typeface="Lucida Sans Unicode"/>
              </a:rPr>
              <a:t>data</a:t>
            </a:r>
            <a:endParaRPr sz="1100">
              <a:latin typeface="Lucida Sans Unicode"/>
              <a:cs typeface="Lucida Sans Unicode"/>
            </a:endParaRPr>
          </a:p>
          <a:p>
            <a:pPr algn="just" marL="18415" marR="5080">
              <a:lnSpc>
                <a:spcPct val="201100"/>
              </a:lnSpc>
              <a:spcBef>
                <a:spcPts val="994"/>
              </a:spcBef>
            </a:pP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After searching a couple of data </a:t>
            </a:r>
            <a:r>
              <a:rPr dirty="0" sz="1000" spc="-20">
                <a:solidFill>
                  <a:srgbClr val="292929"/>
                </a:solidFill>
                <a:latin typeface="Lucida Sans Unicode"/>
                <a:cs typeface="Lucida Sans Unicode"/>
              </a:rPr>
              <a:t>provider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sites,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I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have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found </a:t>
            </a:r>
            <a:r>
              <a:rPr dirty="0" sz="1000" spc="-20">
                <a:solidFill>
                  <a:srgbClr val="292929"/>
                </a:solidFill>
                <a:latin typeface="Lucida Sans Unicode"/>
                <a:cs typeface="Lucida Sans Unicode"/>
              </a:rPr>
              <a:t>perfect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data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set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on </a:t>
            </a:r>
            <a:r>
              <a:rPr dirty="0" sz="1000" b="1">
                <a:solidFill>
                  <a:srgbClr val="0000FF"/>
                </a:solidFill>
                <a:latin typeface="Lucida Sans Unicode"/>
                <a:cs typeface="Lucida Sans Unicode"/>
                <a:hlinkClick r:id="rId2"/>
              </a:rPr>
              <a:t>kaggle.com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, 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I’m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going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to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use </a:t>
            </a:r>
            <a:r>
              <a:rPr dirty="0" sz="1000" b="1">
                <a:solidFill>
                  <a:srgbClr val="0000FF"/>
                </a:solidFill>
                <a:latin typeface="Lucida Sans Unicode"/>
                <a:cs typeface="Lucida Sans Unicode"/>
                <a:hlinkClick r:id="rId3"/>
              </a:rPr>
              <a:t>“Flats </a:t>
            </a:r>
            <a:r>
              <a:rPr dirty="0" sz="1000" spc="-20" b="1">
                <a:solidFill>
                  <a:srgbClr val="0000FF"/>
                </a:solidFill>
                <a:latin typeface="Lucida Sans Unicode"/>
                <a:cs typeface="Lucida Sans Unicode"/>
                <a:hlinkClick r:id="rId3"/>
              </a:rPr>
              <a:t>for </a:t>
            </a:r>
            <a:r>
              <a:rPr dirty="0" sz="1000" b="1">
                <a:solidFill>
                  <a:srgbClr val="0000FF"/>
                </a:solidFill>
                <a:latin typeface="Lucida Sans Unicode"/>
                <a:cs typeface="Lucida Sans Unicode"/>
                <a:hlinkClick r:id="rId3"/>
              </a:rPr>
              <a:t>Rent in </a:t>
            </a:r>
            <a:r>
              <a:rPr dirty="0" sz="1000" spc="-15" b="1">
                <a:solidFill>
                  <a:srgbClr val="0000FF"/>
                </a:solidFill>
                <a:latin typeface="Lucida Sans Unicode"/>
                <a:cs typeface="Lucida Sans Unicode"/>
                <a:hlinkClick r:id="rId3"/>
              </a:rPr>
              <a:t>Mumbai”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data </a:t>
            </a:r>
            <a:r>
              <a:rPr dirty="0" sz="1000" spc="-15">
                <a:solidFill>
                  <a:srgbClr val="292929"/>
                </a:solidFill>
                <a:latin typeface="Lucida Sans Unicode"/>
                <a:cs typeface="Lucida Sans Unicode"/>
              </a:rPr>
              <a:t>set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from </a:t>
            </a:r>
            <a:r>
              <a:rPr dirty="0" sz="1000" spc="-20">
                <a:solidFill>
                  <a:srgbClr val="292929"/>
                </a:solidFill>
                <a:latin typeface="Lucida Sans Unicode"/>
                <a:cs typeface="Lucida Sans Unicode"/>
              </a:rPr>
              <a:t>Kaggle</a:t>
            </a:r>
            <a:r>
              <a:rPr dirty="0" sz="1000" spc="-20" b="1">
                <a:solidFill>
                  <a:srgbClr val="292929"/>
                </a:solidFill>
                <a:latin typeface="Lucida Sans Unicode"/>
                <a:cs typeface="Lucida Sans Unicode"/>
              </a:rPr>
              <a:t>.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This data </a:t>
            </a:r>
            <a:r>
              <a:rPr dirty="0" sz="1000" spc="-20">
                <a:solidFill>
                  <a:srgbClr val="292929"/>
                </a:solidFill>
                <a:latin typeface="Lucida Sans Unicode"/>
                <a:cs typeface="Lucida Sans Unicode"/>
              </a:rPr>
              <a:t>set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contains data 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from </a:t>
            </a:r>
            <a:r>
              <a:rPr dirty="0" sz="1000" spc="-15">
                <a:solidFill>
                  <a:srgbClr val="292929"/>
                </a:solidFill>
                <a:latin typeface="Lucida Sans Unicode"/>
                <a:cs typeface="Lucida Sans Unicode"/>
              </a:rPr>
              <a:t>12/08/2019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to </a:t>
            </a:r>
            <a:r>
              <a:rPr dirty="0" sz="1000" spc="-20">
                <a:solidFill>
                  <a:srgbClr val="292929"/>
                </a:solidFill>
                <a:latin typeface="Lucida Sans Unicode"/>
                <a:cs typeface="Lucida Sans Unicode"/>
              </a:rPr>
              <a:t>14/01/2020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total of </a:t>
            </a:r>
            <a:r>
              <a:rPr dirty="0" sz="1000" spc="-10">
                <a:solidFill>
                  <a:srgbClr val="292929"/>
                </a:solidFill>
                <a:latin typeface="Lucida Sans Unicode"/>
                <a:cs typeface="Lucida Sans Unicode"/>
              </a:rPr>
              <a:t>34349</a:t>
            </a:r>
            <a:r>
              <a:rPr dirty="0" sz="1000" spc="-14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292929"/>
                </a:solidFill>
                <a:latin typeface="Lucida Sans Unicode"/>
                <a:cs typeface="Lucida Sans Unicode"/>
              </a:rPr>
              <a:t>rows.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8673465"/>
            <a:ext cx="402082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b="1">
                <a:solidFill>
                  <a:srgbClr val="292929"/>
                </a:solidFill>
                <a:latin typeface="Lucida Sans Unicode"/>
                <a:cs typeface="Lucida Sans Unicode"/>
              </a:rPr>
              <a:t>Followings are a </a:t>
            </a:r>
            <a:r>
              <a:rPr dirty="0" sz="1000" spc="-5" b="1">
                <a:solidFill>
                  <a:srgbClr val="292929"/>
                </a:solidFill>
                <a:latin typeface="Lucida Sans Unicode"/>
                <a:cs typeface="Lucida Sans Unicode"/>
              </a:rPr>
              <a:t>list </a:t>
            </a:r>
            <a:r>
              <a:rPr dirty="0" sz="1000" b="1">
                <a:solidFill>
                  <a:srgbClr val="292929"/>
                </a:solidFill>
                <a:latin typeface="Lucida Sans Unicode"/>
                <a:cs typeface="Lucida Sans Unicode"/>
              </a:rPr>
              <a:t>of columns with a </a:t>
            </a:r>
            <a:r>
              <a:rPr dirty="0" sz="1000" spc="-5" b="1">
                <a:solidFill>
                  <a:srgbClr val="292929"/>
                </a:solidFill>
                <a:latin typeface="Lucida Sans Unicode"/>
                <a:cs typeface="Lucida Sans Unicode"/>
              </a:rPr>
              <a:t>small description </a:t>
            </a:r>
            <a:r>
              <a:rPr dirty="0" sz="1000" b="1">
                <a:solidFill>
                  <a:srgbClr val="292929"/>
                </a:solidFill>
                <a:latin typeface="Lucida Sans Unicode"/>
                <a:cs typeface="Lucida Sans Unicode"/>
              </a:rPr>
              <a:t>of</a:t>
            </a:r>
            <a:r>
              <a:rPr dirty="0" sz="1000" spc="-75" b="1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000" b="1">
                <a:solidFill>
                  <a:srgbClr val="292929"/>
                </a:solidFill>
                <a:latin typeface="Lucida Sans Unicode"/>
                <a:cs typeface="Lucida Sans Unicode"/>
              </a:rPr>
              <a:t>each: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53160" y="990853"/>
          <a:ext cx="5504180" cy="9455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7645"/>
                <a:gridCol w="2747010"/>
              </a:tblGrid>
              <a:tr h="441959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000" spc="-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area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Floor </a:t>
                      </a:r>
                      <a:r>
                        <a:rPr dirty="0" sz="1000" spc="-2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area </a:t>
                      </a: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of </a:t>
                      </a:r>
                      <a:r>
                        <a:rPr dirty="0" sz="1000" spc="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dirty="0" sz="1000" spc="-19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 spc="-1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property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38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7412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000" spc="-2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bathroom_num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1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 spc="-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Number </a:t>
                      </a: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of </a:t>
                      </a:r>
                      <a:r>
                        <a:rPr dirty="0" sz="1000" spc="-1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bathrooms</a:t>
                      </a:r>
                      <a:r>
                        <a:rPr dirty="0" sz="1000" spc="-114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 spc="-1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available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38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8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dirty="0" sz="1000" spc="-2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bedroom_num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000" spc="-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Number </a:t>
                      </a: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of </a:t>
                      </a:r>
                      <a:r>
                        <a:rPr dirty="0" sz="1000" spc="-2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bedrooms</a:t>
                      </a:r>
                      <a:r>
                        <a:rPr dirty="0" sz="1000" spc="-13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 spc="-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available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63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5261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000" spc="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city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7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000" spc="-2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City </a:t>
                      </a: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in </a:t>
                      </a:r>
                      <a:r>
                        <a:rPr dirty="0" sz="1000" spc="-2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which property </a:t>
                      </a: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dirty="0" sz="1000" spc="-8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located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69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000" spc="-2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desc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Text </a:t>
                      </a:r>
                      <a:r>
                        <a:rPr dirty="0" sz="1000" spc="-2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description </a:t>
                      </a: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of </a:t>
                      </a:r>
                      <a:r>
                        <a:rPr dirty="0" sz="1000" spc="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dirty="0" sz="1000" spc="-9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 spc="-2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property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5284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000" spc="-1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dev_name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Name of </a:t>
                      </a:r>
                      <a:r>
                        <a:rPr dirty="0" sz="1000" spc="-2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property</a:t>
                      </a:r>
                      <a:r>
                        <a:rPr dirty="0" sz="1000" spc="-9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 spc="-2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developer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000" spc="-2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floor_count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Total </a:t>
                      </a:r>
                      <a:r>
                        <a:rPr dirty="0" sz="1000" spc="-1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number </a:t>
                      </a: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of </a:t>
                      </a:r>
                      <a:r>
                        <a:rPr dirty="0" sz="1000" spc="-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floors </a:t>
                      </a: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in</a:t>
                      </a:r>
                      <a:r>
                        <a:rPr dirty="0" sz="1000" spc="-18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 spc="-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building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38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334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000" spc="-2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floor_num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Floor on </a:t>
                      </a:r>
                      <a:r>
                        <a:rPr dirty="0" sz="1000" spc="-2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which property </a:t>
                      </a:r>
                      <a:r>
                        <a:rPr dirty="0" sz="1000" spc="1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dirty="0" sz="1000" spc="-19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located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38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959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000" spc="-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furnishing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Furnishing</a:t>
                      </a:r>
                      <a:r>
                        <a:rPr dirty="0" sz="1000" spc="-9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status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2214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000" spc="-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id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Unique</a:t>
                      </a:r>
                      <a:r>
                        <a:rPr dirty="0" sz="1000" spc="-7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 spc="-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ID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5864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latitude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Latitude of</a:t>
                      </a:r>
                      <a:r>
                        <a:rPr dirty="0" sz="1000" spc="-13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location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000" spc="-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id_string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 marR="537845">
                        <a:lnSpc>
                          <a:spcPct val="1280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Unique ID </a:t>
                      </a:r>
                      <a:r>
                        <a:rPr dirty="0" sz="1000" spc="-1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string </a:t>
                      </a: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used </a:t>
                      </a:r>
                      <a:r>
                        <a:rPr dirty="0" sz="1000" spc="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to </a:t>
                      </a: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scrape</a:t>
                      </a:r>
                      <a:r>
                        <a:rPr dirty="0" sz="1000" spc="-17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a  particular </a:t>
                      </a:r>
                      <a:r>
                        <a:rPr dirty="0" sz="1000" spc="-1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HTML</a:t>
                      </a:r>
                      <a:r>
                        <a:rPr dirty="0" sz="1000" spc="-8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 spc="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pageelement.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4157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000" spc="-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locality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Locality </a:t>
                      </a:r>
                      <a:r>
                        <a:rPr dirty="0" sz="1000" spc="-1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in </a:t>
                      </a:r>
                      <a:r>
                        <a:rPr dirty="0" sz="1000" spc="-2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which property </a:t>
                      </a: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dirty="0" sz="1000" spc="-1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located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137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longitude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000" spc="-2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Longitude </a:t>
                      </a: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dirty="0" sz="1000" spc="-8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 spc="-2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location.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1294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post_date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 marR="318135">
                        <a:lnSpc>
                          <a:spcPct val="128000"/>
                        </a:lnSpc>
                        <a:spcBef>
                          <a:spcPts val="509"/>
                        </a:spcBef>
                      </a:pP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Date on </a:t>
                      </a:r>
                      <a:r>
                        <a:rPr dirty="0" sz="1000" spc="-2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which property </a:t>
                      </a:r>
                      <a:r>
                        <a:rPr dirty="0" sz="1000" spc="-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was </a:t>
                      </a: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listed on  </a:t>
                      </a:r>
                      <a:r>
                        <a:rPr dirty="0" sz="1000" spc="-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website.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476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5008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poster_name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Name of</a:t>
                      </a:r>
                      <a:r>
                        <a:rPr dirty="0" sz="1000" spc="-15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 spc="-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poster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137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price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Price of </a:t>
                      </a:r>
                      <a:r>
                        <a:rPr dirty="0" sz="1000" spc="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dirty="0" sz="1000" spc="-17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 spc="-2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property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7362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000" spc="-2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project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1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Name of </a:t>
                      </a:r>
                      <a:r>
                        <a:rPr dirty="0" sz="1000" spc="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the </a:t>
                      </a:r>
                      <a:r>
                        <a:rPr dirty="0" sz="1000" spc="-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residential</a:t>
                      </a:r>
                      <a:r>
                        <a:rPr dirty="0" sz="1000" spc="-19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complex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38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959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title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Title of </a:t>
                      </a:r>
                      <a:r>
                        <a:rPr dirty="0" sz="1000" spc="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the </a:t>
                      </a:r>
                      <a:r>
                        <a:rPr dirty="0" sz="1000" spc="-2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property </a:t>
                      </a: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ad on</a:t>
                      </a:r>
                      <a:r>
                        <a:rPr dirty="0" sz="1000" spc="-1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 spc="1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thewebsite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4728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trans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1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Type of </a:t>
                      </a:r>
                      <a:r>
                        <a:rPr dirty="0" sz="1000" spc="-2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property</a:t>
                      </a:r>
                      <a:r>
                        <a:rPr dirty="0" sz="1000" spc="-18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transaction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38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53160" y="990853"/>
          <a:ext cx="5504180" cy="1677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7645"/>
                <a:gridCol w="2747010"/>
              </a:tblGrid>
              <a:tr h="341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5388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type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Type of </a:t>
                      </a:r>
                      <a:r>
                        <a:rPr dirty="0" sz="1000" spc="-2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residential</a:t>
                      </a:r>
                      <a:r>
                        <a:rPr dirty="0" sz="1000" spc="-17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complex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000" spc="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URL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URL </a:t>
                      </a: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of </a:t>
                      </a:r>
                      <a:r>
                        <a:rPr dirty="0" sz="1000" spc="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the </a:t>
                      </a:r>
                      <a:r>
                        <a:rPr dirty="0" sz="1000" spc="-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individual</a:t>
                      </a:r>
                      <a:r>
                        <a:rPr dirty="0" sz="1000" spc="-18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 spc="-2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property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2213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000" spc="-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user_type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Type of </a:t>
                      </a:r>
                      <a:r>
                        <a:rPr dirty="0" sz="1000" spc="-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user </a:t>
                      </a:r>
                      <a:r>
                        <a:rPr dirty="0" sz="1000" spc="-2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who </a:t>
                      </a:r>
                      <a:r>
                        <a:rPr dirty="0" sz="1000" spc="-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posted </a:t>
                      </a:r>
                      <a:r>
                        <a:rPr dirty="0" sz="1000" spc="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dirty="0" sz="1000" spc="-26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 spc="-5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ad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38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2004" y="3350133"/>
            <a:ext cx="5748655" cy="789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This data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set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contains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23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columns but, we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will filter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the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data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set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and remove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the</a:t>
            </a:r>
            <a:r>
              <a:rPr dirty="0" sz="1000" spc="-15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un-relevant</a:t>
            </a:r>
            <a:endParaRPr sz="1000">
              <a:latin typeface="Lucida Sans Unicode"/>
              <a:cs typeface="Lucida Sans Unicode"/>
            </a:endParaRPr>
          </a:p>
          <a:p>
            <a:pPr marL="12700" marR="169545">
              <a:lnSpc>
                <a:spcPct val="200000"/>
              </a:lnSpc>
              <a:spcBef>
                <a:spcPts val="5"/>
              </a:spcBef>
            </a:pP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column and keep only those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column which will useful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to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us.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we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will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also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be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going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to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apply 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data cleaning on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the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filtered</a:t>
            </a:r>
            <a:r>
              <a:rPr dirty="0" sz="1000" spc="-7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dataset.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5500" y="4236719"/>
            <a:ext cx="5711063" cy="1194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5908" y="1572894"/>
            <a:ext cx="4471035" cy="935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5" b="1">
                <a:solidFill>
                  <a:srgbClr val="292929"/>
                </a:solidFill>
                <a:latin typeface="Lucida Sans Unicode"/>
                <a:cs typeface="Lucida Sans Unicode"/>
              </a:rPr>
              <a:t>1.3</a:t>
            </a:r>
            <a:r>
              <a:rPr dirty="0" sz="1100" spc="125" b="1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0" b="1">
                <a:solidFill>
                  <a:srgbClr val="292929"/>
                </a:solidFill>
                <a:latin typeface="Lucida Sans Unicode"/>
                <a:cs typeface="Lucida Sans Unicode"/>
              </a:rPr>
              <a:t>Methodology</a:t>
            </a:r>
            <a:endParaRPr sz="1100">
              <a:latin typeface="Lucida Sans Unicode"/>
              <a:cs typeface="Lucida Sans Unicode"/>
            </a:endParaRPr>
          </a:p>
          <a:p>
            <a:pPr marL="18415" marR="5080">
              <a:lnSpc>
                <a:spcPct val="202000"/>
              </a:lnSpc>
              <a:spcBef>
                <a:spcPts val="990"/>
              </a:spcBef>
            </a:pP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I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used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a folium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library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to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visualize all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the </a:t>
            </a:r>
            <a:r>
              <a:rPr dirty="0" sz="1000" spc="-15">
                <a:solidFill>
                  <a:srgbClr val="292929"/>
                </a:solidFill>
                <a:latin typeface="Lucida Sans Unicode"/>
                <a:cs typeface="Lucida Sans Unicode"/>
              </a:rPr>
              <a:t>rent house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data of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Mumbai. 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This shows relationship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between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total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area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of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house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and price of</a:t>
            </a:r>
            <a:r>
              <a:rPr dirty="0" sz="1000" spc="-12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house.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5500" y="2673279"/>
            <a:ext cx="6117306" cy="5244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66545"/>
            <a:ext cx="5771515" cy="483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And </a:t>
            </a:r>
            <a:r>
              <a:rPr dirty="0" sz="1000" spc="-15">
                <a:solidFill>
                  <a:srgbClr val="292929"/>
                </a:solidFill>
                <a:latin typeface="Lucida Sans Unicode"/>
                <a:cs typeface="Lucida Sans Unicode"/>
              </a:rPr>
              <a:t>when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you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click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on any </a:t>
            </a:r>
            <a:r>
              <a:rPr dirty="0" sz="1000" spc="-20">
                <a:solidFill>
                  <a:srgbClr val="292929"/>
                </a:solidFill>
                <a:latin typeface="Lucida Sans Unicode"/>
                <a:cs typeface="Lucida Sans Unicode"/>
              </a:rPr>
              <a:t>marker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you </a:t>
            </a:r>
            <a:r>
              <a:rPr dirty="0" sz="1000" spc="-15">
                <a:solidFill>
                  <a:srgbClr val="292929"/>
                </a:solidFill>
                <a:latin typeface="Lucida Sans Unicode"/>
                <a:cs typeface="Lucida Sans Unicode"/>
              </a:rPr>
              <a:t>will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able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to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see all primary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information about that</a:t>
            </a:r>
            <a:r>
              <a:rPr dirty="0" sz="1000" spc="-15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rent</a:t>
            </a:r>
            <a:endParaRPr sz="10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house.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133847"/>
            <a:ext cx="5779135" cy="10972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The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purpose behind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the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classification is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to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easily identify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the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house with low rent price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to</a:t>
            </a:r>
            <a:r>
              <a:rPr dirty="0" sz="10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the</a:t>
            </a:r>
            <a:endParaRPr sz="1000">
              <a:latin typeface="Lucida Sans Unicode"/>
              <a:cs typeface="Lucida Sans Unicode"/>
            </a:endParaRPr>
          </a:p>
          <a:p>
            <a:pPr marL="12700" marR="196215">
              <a:lnSpc>
                <a:spcPts val="2400"/>
              </a:lnSpc>
              <a:spcBef>
                <a:spcPts val="280"/>
              </a:spcBef>
            </a:pP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highest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rent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price.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I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used foursquare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APIs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to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explore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the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restaurants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near all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rent house  locations and clusters them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accordingly. Foursquare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return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all Venus near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each house</a:t>
            </a:r>
            <a:r>
              <a:rPr dirty="0" sz="1000" spc="-3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and</a:t>
            </a:r>
            <a:endParaRPr sz="10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then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put all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venues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inside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the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data</a:t>
            </a:r>
            <a:r>
              <a:rPr dirty="0" sz="1000" spc="-7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frame.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3612" y="7890128"/>
            <a:ext cx="558927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I have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also analysed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the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number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of venues found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by foursquare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API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for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each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area</a:t>
            </a:r>
            <a:r>
              <a:rPr dirty="0" sz="1000" spc="-3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(locality)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5500" y="1654047"/>
            <a:ext cx="6140450" cy="3024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51058" y="6355473"/>
            <a:ext cx="6114891" cy="1136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3612" y="1036065"/>
            <a:ext cx="558736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I have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also analysed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the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number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of venues found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by foursquare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API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for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each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area</a:t>
            </a:r>
            <a:r>
              <a:rPr dirty="0" sz="1000" spc="-4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(locality)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5500" y="1414944"/>
            <a:ext cx="5868670" cy="3516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3612" y="1051306"/>
            <a:ext cx="5289550" cy="8807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100"/>
              </a:spcBef>
            </a:pPr>
            <a:r>
              <a:rPr dirty="0" sz="1100" spc="-15" b="1">
                <a:solidFill>
                  <a:srgbClr val="292929"/>
                </a:solidFill>
                <a:latin typeface="Lucida Sans Unicode"/>
                <a:cs typeface="Lucida Sans Unicode"/>
              </a:rPr>
              <a:t>1.4</a:t>
            </a:r>
            <a:r>
              <a:rPr dirty="0" sz="1100" spc="125" b="1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 b="1">
                <a:solidFill>
                  <a:srgbClr val="292929"/>
                </a:solidFill>
                <a:latin typeface="Lucida Sans Unicode"/>
                <a:cs typeface="Lucida Sans Unicode"/>
              </a:rPr>
              <a:t>Result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>
              <a:latin typeface="Lucida Sans Unicode"/>
              <a:cs typeface="Lucida Sans Unicode"/>
            </a:endParaRPr>
          </a:p>
          <a:p>
            <a:pPr marL="12700" marR="5080">
              <a:lnSpc>
                <a:spcPct val="130000"/>
              </a:lnSpc>
            </a:pP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As a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result,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I group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Neighborhood(‘locality’) by </a:t>
            </a:r>
            <a:r>
              <a:rPr dirty="0" sz="1000" spc="-15">
                <a:solidFill>
                  <a:srgbClr val="292929"/>
                </a:solidFill>
                <a:latin typeface="Lucida Sans Unicode"/>
                <a:cs typeface="Lucida Sans Unicode"/>
              </a:rPr>
              <a:t>the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number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of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top 5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common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venues. 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Then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merged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it with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the</a:t>
            </a:r>
            <a:r>
              <a:rPr dirty="0" sz="1000" spc="-5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dataframe.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485083"/>
            <a:ext cx="5285740" cy="447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8200"/>
              </a:lnSpc>
              <a:spcBef>
                <a:spcPts val="95"/>
              </a:spcBef>
            </a:pP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After merging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the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venue data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to the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main data </a:t>
            </a:r>
            <a:r>
              <a:rPr dirty="0" sz="1000" spc="-10">
                <a:solidFill>
                  <a:srgbClr val="292929"/>
                </a:solidFill>
                <a:latin typeface="Lucida Sans Unicode"/>
                <a:cs typeface="Lucida Sans Unicode"/>
              </a:rPr>
              <a:t>frame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you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can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see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the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clusters map</a:t>
            </a:r>
            <a:r>
              <a:rPr dirty="0" sz="1000" spc="-204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of  restaurants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near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rent hour’s locations</a:t>
            </a:r>
            <a:r>
              <a:rPr dirty="0" sz="1000" spc="-6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Mumbai.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920493"/>
            <a:ext cx="6140450" cy="11122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5500" y="4401311"/>
            <a:ext cx="6140450" cy="3041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51306"/>
            <a:ext cx="5760085" cy="1544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5" b="1">
                <a:solidFill>
                  <a:srgbClr val="292929"/>
                </a:solidFill>
                <a:latin typeface="Lucida Sans Unicode"/>
                <a:cs typeface="Lucida Sans Unicode"/>
              </a:rPr>
              <a:t>1.5</a:t>
            </a:r>
            <a:r>
              <a:rPr dirty="0" sz="1100" spc="-45" b="1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0" b="1">
                <a:solidFill>
                  <a:srgbClr val="292929"/>
                </a:solidFill>
                <a:latin typeface="Lucida Sans Unicode"/>
                <a:cs typeface="Lucida Sans Unicode"/>
              </a:rPr>
              <a:t>Discussion</a:t>
            </a:r>
            <a:endParaRPr sz="1100">
              <a:latin typeface="Lucida Sans Unicode"/>
              <a:cs typeface="Lucida Sans Unicode"/>
            </a:endParaRPr>
          </a:p>
          <a:p>
            <a:pPr marL="12700" marR="5080">
              <a:lnSpc>
                <a:spcPct val="200700"/>
              </a:lnSpc>
              <a:spcBef>
                <a:spcPts val="1010"/>
              </a:spcBef>
            </a:pP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know </a:t>
            </a:r>
            <a:r>
              <a:rPr dirty="0" sz="1000" spc="-15">
                <a:solidFill>
                  <a:srgbClr val="292929"/>
                </a:solidFill>
                <a:latin typeface="Lucida Sans Unicode"/>
                <a:cs typeface="Lucida Sans Unicode"/>
              </a:rPr>
              <a:t>Mumbai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is a </a:t>
            </a:r>
            <a:r>
              <a:rPr dirty="0" sz="1000" spc="-20">
                <a:solidFill>
                  <a:srgbClr val="292929"/>
                </a:solidFill>
                <a:latin typeface="Lucida Sans Unicode"/>
                <a:cs typeface="Lucida Sans Unicode"/>
              </a:rPr>
              <a:t>densely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populated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city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so, it’s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hard to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find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the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house on rent(in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the</a:t>
            </a:r>
            <a:r>
              <a:rPr dirty="0" sz="1000" spc="-17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0">
                <a:solidFill>
                  <a:srgbClr val="292929"/>
                </a:solidFill>
                <a:latin typeface="Lucida Sans Unicode"/>
                <a:cs typeface="Lucida Sans Unicode"/>
              </a:rPr>
              <a:t>budget 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of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person) </a:t>
            </a:r>
            <a:r>
              <a:rPr dirty="0" sz="1000" spc="-15">
                <a:solidFill>
                  <a:srgbClr val="292929"/>
                </a:solidFill>
                <a:latin typeface="Lucida Sans Unicode"/>
                <a:cs typeface="Lucida Sans Unicode"/>
              </a:rPr>
              <a:t>in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this type of city.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So, to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solve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this </a:t>
            </a:r>
            <a:r>
              <a:rPr dirty="0" sz="1000" spc="-20">
                <a:solidFill>
                  <a:srgbClr val="292929"/>
                </a:solidFill>
                <a:latin typeface="Lucida Sans Unicode"/>
                <a:cs typeface="Lucida Sans Unicode"/>
              </a:rPr>
              <a:t>problem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I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did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the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analysis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of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all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the </a:t>
            </a:r>
            <a:r>
              <a:rPr dirty="0" sz="1000" spc="-15">
                <a:solidFill>
                  <a:srgbClr val="292929"/>
                </a:solidFill>
                <a:latin typeface="Lucida Sans Unicode"/>
                <a:cs typeface="Lucida Sans Unicode"/>
              </a:rPr>
              <a:t>rent 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houses of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Mumbai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and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find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some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reliable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house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by classifying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them and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also </a:t>
            </a:r>
            <a:r>
              <a:rPr dirty="0" sz="1000" spc="-10">
                <a:solidFill>
                  <a:srgbClr val="292929"/>
                </a:solidFill>
                <a:latin typeface="Lucida Sans Unicode"/>
                <a:cs typeface="Lucida Sans Unicode"/>
              </a:rPr>
              <a:t>did exploring 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each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nearby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venue</a:t>
            </a:r>
            <a:r>
              <a:rPr dirty="0" sz="1000" spc="-3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292929"/>
                </a:solidFill>
                <a:latin typeface="Lucida Sans Unicode"/>
                <a:cs typeface="Lucida Sans Unicode"/>
              </a:rPr>
              <a:t>location.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966084"/>
            <a:ext cx="5376545" cy="911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5" b="1">
                <a:solidFill>
                  <a:srgbClr val="292929"/>
                </a:solidFill>
                <a:latin typeface="Lucida Sans Unicode"/>
                <a:cs typeface="Lucida Sans Unicode"/>
              </a:rPr>
              <a:t>1.6</a:t>
            </a:r>
            <a:r>
              <a:rPr dirty="0" sz="1100" spc="-45" b="1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0" b="1">
                <a:solidFill>
                  <a:srgbClr val="292929"/>
                </a:solidFill>
                <a:latin typeface="Lucida Sans Unicode"/>
                <a:cs typeface="Lucida Sans Unicode"/>
              </a:rPr>
              <a:t>Conclusion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Lucida Sans Unicode"/>
              <a:cs typeface="Lucida Sans Unicode"/>
            </a:endParaRPr>
          </a:p>
          <a:p>
            <a:pPr marL="12700" marR="5080">
              <a:lnSpc>
                <a:spcPct val="138300"/>
              </a:lnSpc>
            </a:pP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By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classifying, visualizing,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and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explore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each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nearby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venue location, it is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easier </a:t>
            </a:r>
            <a:r>
              <a:rPr dirty="0" sz="1000" spc="5">
                <a:solidFill>
                  <a:srgbClr val="292929"/>
                </a:solidFill>
                <a:latin typeface="Lucida Sans Unicode"/>
                <a:cs typeface="Lucida Sans Unicode"/>
              </a:rPr>
              <a:t>to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make  decisions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for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stakeholders like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real-estate builders </a:t>
            </a:r>
            <a:r>
              <a:rPr dirty="0" sz="1000">
                <a:solidFill>
                  <a:srgbClr val="292929"/>
                </a:solidFill>
                <a:latin typeface="Lucida Sans Unicode"/>
                <a:cs typeface="Lucida Sans Unicode"/>
              </a:rPr>
              <a:t>and</a:t>
            </a:r>
            <a:r>
              <a:rPr dirty="0" sz="1000" spc="-9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">
                <a:solidFill>
                  <a:srgbClr val="292929"/>
                </a:solidFill>
                <a:latin typeface="Lucida Sans Unicode"/>
                <a:cs typeface="Lucida Sans Unicode"/>
              </a:rPr>
              <a:t>brokers.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akshay shimpi</dc:creator>
  <dcterms:created xsi:type="dcterms:W3CDTF">2021-01-24T14:54:53Z</dcterms:created>
  <dcterms:modified xsi:type="dcterms:W3CDTF">2021-01-24T14:54:53Z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2021-01-24T00:00:00Z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2021-01-24T00:00:00Z</vt:filetime>
  </property>
</Properties>
</file>