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392" r:id="rId2"/>
    <p:sldId id="427" r:id="rId3"/>
    <p:sldId id="434" r:id="rId4"/>
    <p:sldId id="435" r:id="rId5"/>
    <p:sldId id="436" r:id="rId6"/>
    <p:sldId id="437" r:id="rId7"/>
    <p:sldId id="441" r:id="rId8"/>
    <p:sldId id="442" r:id="rId9"/>
    <p:sldId id="443" r:id="rId10"/>
    <p:sldId id="444" r:id="rId11"/>
    <p:sldId id="445" r:id="rId12"/>
    <p:sldId id="438" r:id="rId13"/>
    <p:sldId id="439" r:id="rId14"/>
    <p:sldId id="440" r:id="rId15"/>
    <p:sldId id="43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32" autoAdjust="0"/>
    <p:restoredTop sz="94660"/>
  </p:normalViewPr>
  <p:slideViewPr>
    <p:cSldViewPr snapToGrid="0">
      <p:cViewPr>
        <p:scale>
          <a:sx n="81" d="100"/>
          <a:sy n="81" d="100"/>
        </p:scale>
        <p:origin x="-618"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0B993-99D0-413B-872A-765D40742D47}" type="datetimeFigureOut">
              <a:rPr lang="en-IN" smtClean="0"/>
              <a:t>26-06-2024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62A1B-B376-421E-B96D-880759489B29}" type="slidenum">
              <a:rPr lang="en-IN" smtClean="0"/>
              <a:t>‹#›</a:t>
            </a:fld>
            <a:endParaRPr lang="en-IN"/>
          </a:p>
        </p:txBody>
      </p:sp>
    </p:spTree>
    <p:extLst>
      <p:ext uri="{BB962C8B-B14F-4D97-AF65-F5344CB8AC3E}">
        <p14:creationId xmlns:p14="http://schemas.microsoft.com/office/powerpoint/2010/main" val="319858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l" defTabSz="973138" rtl="0" eaLnBrk="0" fontAlgn="base" latinLnBrk="0" hangingPunct="0">
              <a:lnSpc>
                <a:spcPct val="100000"/>
              </a:lnSpc>
              <a:spcBef>
                <a:spcPct val="0"/>
              </a:spcBef>
              <a:spcAft>
                <a:spcPct val="0"/>
              </a:spcAft>
              <a:buClrTx/>
              <a:buSzTx/>
              <a:buFontTx/>
              <a:buNone/>
              <a:tabLst/>
              <a:defRPr/>
            </a:pPr>
            <a:fld id="{9A503EA0-C788-D447-B8B6-EF9D00D7B489}" type="slidenum">
              <a:rPr kumimoji="0" lang="he-IL" altLang="en-US" sz="1300" b="0" i="0" u="none" strike="noStrike" kern="1200" cap="none" spc="0" normalizeH="0" baseline="0" noProof="0" smtClean="0">
                <a:ln>
                  <a:noFill/>
                </a:ln>
                <a:solidFill>
                  <a:srgbClr val="000000"/>
                </a:solidFill>
                <a:effectLst/>
                <a:uLnTx/>
                <a:uFillTx/>
                <a:latin typeface="Times New Roman" charset="0"/>
                <a:ea typeface="+mn-ea"/>
              </a:rPr>
              <a:pPr marL="0" marR="0" lvl="0" indent="0" algn="l" defTabSz="973138" rtl="0" eaLnBrk="0" fontAlgn="base" latinLnBrk="0" hangingPunct="0">
                <a:lnSpc>
                  <a:spcPct val="100000"/>
                </a:lnSpc>
                <a:spcBef>
                  <a:spcPct val="0"/>
                </a:spcBef>
                <a:spcAft>
                  <a:spcPct val="0"/>
                </a:spcAft>
                <a:buClrTx/>
                <a:buSzTx/>
                <a:buFontTx/>
                <a:buNone/>
                <a:tabLst/>
                <a:defRPr/>
              </a:pPr>
              <a:t>1</a:t>
            </a:fld>
            <a:endParaRPr kumimoji="0" lang="en-US" altLang="en-US" sz="1300" b="0" i="0" u="none" strike="noStrike" kern="1200" cap="none" spc="0" normalizeH="0" baseline="0" noProof="0">
              <a:ln>
                <a:noFill/>
              </a:ln>
              <a:solidFill>
                <a:srgbClr val="000000"/>
              </a:solidFill>
              <a:effectLst/>
              <a:uLnTx/>
              <a:uFillTx/>
              <a:latin typeface="Times New Roman" charset="0"/>
              <a:ea typeface="+mn-ea"/>
            </a:endParaRPr>
          </a:p>
        </p:txBody>
      </p:sp>
    </p:spTree>
    <p:extLst>
      <p:ext uri="{BB962C8B-B14F-4D97-AF65-F5344CB8AC3E}">
        <p14:creationId xmlns:p14="http://schemas.microsoft.com/office/powerpoint/2010/main" val="746540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096FBF-0231-3944-A19B-DA9938B8EF34}" type="slidenum">
              <a:rPr lang="en-US" altLang="en-US"/>
              <a:pPr/>
              <a:t>‹#›</a:t>
            </a:fld>
            <a:endParaRPr lang="en-US" altLang="en-US"/>
          </a:p>
        </p:txBody>
      </p:sp>
    </p:spTree>
    <p:extLst>
      <p:ext uri="{BB962C8B-B14F-4D97-AF65-F5344CB8AC3E}">
        <p14:creationId xmlns:p14="http://schemas.microsoft.com/office/powerpoint/2010/main" val="1001641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91ACB7-F173-414A-8C5B-D1F7977F1724}" type="slidenum">
              <a:rPr lang="en-US" altLang="en-US"/>
              <a:pPr/>
              <a:t>‹#›</a:t>
            </a:fld>
            <a:endParaRPr lang="en-US" altLang="en-US"/>
          </a:p>
        </p:txBody>
      </p:sp>
    </p:spTree>
    <p:extLst>
      <p:ext uri="{BB962C8B-B14F-4D97-AF65-F5344CB8AC3E}">
        <p14:creationId xmlns:p14="http://schemas.microsoft.com/office/powerpoint/2010/main" val="3177487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61B57-3A2B-434A-918A-E2098BEFB1AB}" type="slidenum">
              <a:rPr lang="en-US" altLang="en-US"/>
              <a:pPr/>
              <a:t>‹#›</a:t>
            </a:fld>
            <a:endParaRPr lang="en-US" altLang="en-US"/>
          </a:p>
        </p:txBody>
      </p:sp>
    </p:spTree>
    <p:extLst>
      <p:ext uri="{BB962C8B-B14F-4D97-AF65-F5344CB8AC3E}">
        <p14:creationId xmlns:p14="http://schemas.microsoft.com/office/powerpoint/2010/main" val="1352972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847851"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4199891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3371832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4748C1-214E-5A42-AFB0-AA37B5C4913C}" type="slidenum">
              <a:rPr lang="en-US" altLang="en-US"/>
              <a:pPr/>
              <a:t>‹#›</a:t>
            </a:fld>
            <a:endParaRPr lang="en-US" altLang="en-US"/>
          </a:p>
        </p:txBody>
      </p:sp>
    </p:spTree>
    <p:extLst>
      <p:ext uri="{BB962C8B-B14F-4D97-AF65-F5344CB8AC3E}">
        <p14:creationId xmlns:p14="http://schemas.microsoft.com/office/powerpoint/2010/main" val="424360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55E35D-D080-9D43-BCE4-5A106A58B0F2}" type="slidenum">
              <a:rPr lang="en-US" altLang="en-US"/>
              <a:pPr/>
              <a:t>‹#›</a:t>
            </a:fld>
            <a:endParaRPr lang="en-US" altLang="en-US"/>
          </a:p>
        </p:txBody>
      </p:sp>
    </p:spTree>
    <p:extLst>
      <p:ext uri="{BB962C8B-B14F-4D97-AF65-F5344CB8AC3E}">
        <p14:creationId xmlns:p14="http://schemas.microsoft.com/office/powerpoint/2010/main" val="1438505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27A226-5A77-1A40-8408-B0EC59A36D77}" type="slidenum">
              <a:rPr lang="en-US" altLang="en-US"/>
              <a:pPr/>
              <a:t>‹#›</a:t>
            </a:fld>
            <a:endParaRPr lang="en-US" altLang="en-US"/>
          </a:p>
        </p:txBody>
      </p:sp>
    </p:spTree>
    <p:extLst>
      <p:ext uri="{BB962C8B-B14F-4D97-AF65-F5344CB8AC3E}">
        <p14:creationId xmlns:p14="http://schemas.microsoft.com/office/powerpoint/2010/main" val="144646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B1C4FDB-5A15-FC48-80C1-516ECA52FB26}" type="slidenum">
              <a:rPr lang="en-US" altLang="en-US"/>
              <a:pPr/>
              <a:t>‹#›</a:t>
            </a:fld>
            <a:endParaRPr lang="en-US" altLang="en-US"/>
          </a:p>
        </p:txBody>
      </p:sp>
    </p:spTree>
    <p:extLst>
      <p:ext uri="{BB962C8B-B14F-4D97-AF65-F5344CB8AC3E}">
        <p14:creationId xmlns:p14="http://schemas.microsoft.com/office/powerpoint/2010/main" val="2704376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5E3646-C7BB-1F48-A25B-82DB0742CF7B}" type="slidenum">
              <a:rPr lang="en-US" altLang="en-US"/>
              <a:pPr/>
              <a:t>‹#›</a:t>
            </a:fld>
            <a:endParaRPr lang="en-US" altLang="en-US"/>
          </a:p>
        </p:txBody>
      </p:sp>
    </p:spTree>
    <p:extLst>
      <p:ext uri="{BB962C8B-B14F-4D97-AF65-F5344CB8AC3E}">
        <p14:creationId xmlns:p14="http://schemas.microsoft.com/office/powerpoint/2010/main" val="3335576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9DBA60-9564-364E-8704-584B8B458CA3}" type="slidenum">
              <a:rPr lang="en-US" altLang="en-US"/>
              <a:pPr/>
              <a:t>‹#›</a:t>
            </a:fld>
            <a:endParaRPr lang="en-US" altLang="en-US"/>
          </a:p>
        </p:txBody>
      </p:sp>
    </p:spTree>
    <p:extLst>
      <p:ext uri="{BB962C8B-B14F-4D97-AF65-F5344CB8AC3E}">
        <p14:creationId xmlns:p14="http://schemas.microsoft.com/office/powerpoint/2010/main" val="1126028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A91DC9-7965-FB48-9385-20B56B4847C1}" type="slidenum">
              <a:rPr lang="en-US" altLang="en-US"/>
              <a:pPr/>
              <a:t>‹#›</a:t>
            </a:fld>
            <a:endParaRPr lang="en-US" altLang="en-US"/>
          </a:p>
        </p:txBody>
      </p:sp>
    </p:spTree>
    <p:extLst>
      <p:ext uri="{BB962C8B-B14F-4D97-AF65-F5344CB8AC3E}">
        <p14:creationId xmlns:p14="http://schemas.microsoft.com/office/powerpoint/2010/main" val="915848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2F6158-C9C4-ED45-92F5-7D2651961B28}" type="slidenum">
              <a:rPr lang="en-US" altLang="en-US"/>
              <a:pPr/>
              <a:t>‹#›</a:t>
            </a:fld>
            <a:endParaRPr lang="en-US" altLang="en-US"/>
          </a:p>
        </p:txBody>
      </p:sp>
    </p:spTree>
    <p:extLst>
      <p:ext uri="{BB962C8B-B14F-4D97-AF65-F5344CB8AC3E}">
        <p14:creationId xmlns:p14="http://schemas.microsoft.com/office/powerpoint/2010/main" val="1449910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860C29-4E9B-B342-9379-1439BCA07FF6}" type="slidenum">
              <a:rPr lang="en-US" altLang="en-US" smtClean="0"/>
              <a:pPr/>
              <a:t>‹#›</a:t>
            </a:fld>
            <a:endParaRPr lang="en-US" altLang="en-US" dirty="0"/>
          </a:p>
        </p:txBody>
      </p:sp>
      <p:sp>
        <p:nvSpPr>
          <p:cNvPr id="7" name="Oval 6"/>
          <p:cNvSpPr/>
          <p:nvPr userDrawn="1"/>
        </p:nvSpPr>
        <p:spPr>
          <a:xfrm>
            <a:off x="10943713" y="635635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570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763" y="5427663"/>
            <a:ext cx="12196763"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a:ea typeface="+mn-ea"/>
              <a:cs typeface="Times New Roman (Hebrew)" charset="-79"/>
            </a:endParaRPr>
          </a:p>
        </p:txBody>
      </p:sp>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a:ea typeface="+mn-ea"/>
              <a:cs typeface="Times New Roman (Hebrew)" charset="-79"/>
            </a:endParaRPr>
          </a:p>
        </p:txBody>
      </p:sp>
      <p:sp>
        <p:nvSpPr>
          <p:cNvPr id="1029"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a:ln>
                <a:noFill/>
              </a:ln>
              <a:solidFill>
                <a:srgbClr val="898989"/>
              </a:solidFill>
              <a:effectLst/>
              <a:uLnTx/>
              <a:uFillTx/>
              <a:latin typeface="Calibri" charset="0"/>
              <a:ea typeface="+mn-ea"/>
              <a:cs typeface="Times New Roman (Hebrew)" charset="0"/>
            </a:endParaRPr>
          </a:p>
        </p:txBody>
      </p:sp>
      <p:sp>
        <p:nvSpPr>
          <p:cNvPr id="1030" name="Right Triangle 45"/>
          <p:cNvSpPr>
            <a:spLocks noChangeArrowheads="1"/>
          </p:cNvSpPr>
          <p:nvPr/>
        </p:nvSpPr>
        <p:spPr bwMode="auto">
          <a:xfrm flipV="1">
            <a:off x="9507538" y="5940425"/>
            <a:ext cx="1290637" cy="1157288"/>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D" altLang="en-US" sz="1800" b="0" i="0" u="none" strike="noStrike" kern="1200" cap="none" spc="0" normalizeH="0" baseline="0" noProof="0">
              <a:ln>
                <a:noFill/>
              </a:ln>
              <a:solidFill>
                <a:srgbClr val="FFFFFF"/>
              </a:solidFill>
              <a:effectLst/>
              <a:uLnTx/>
              <a:uFillTx/>
              <a:latin typeface="Calibri" charset="0"/>
              <a:ea typeface="+mn-ea"/>
              <a:cs typeface="Times New Roman (Hebrew)" charset="0"/>
            </a:endParaRPr>
          </a:p>
        </p:txBody>
      </p:sp>
      <p:graphicFrame>
        <p:nvGraphicFramePr>
          <p:cNvPr id="1026" name="Object 47"/>
          <p:cNvGraphicFramePr>
            <a:graphicFrameLocks noChangeAspect="1"/>
          </p:cNvGraphicFramePr>
          <p:nvPr>
            <p:extLst>
              <p:ext uri="{D42A27DB-BD31-4B8C-83A1-F6EECF244321}">
                <p14:modId xmlns:p14="http://schemas.microsoft.com/office/powerpoint/2010/main" val="4090376697"/>
              </p:ext>
            </p:extLst>
          </p:nvPr>
        </p:nvGraphicFramePr>
        <p:xfrm>
          <a:off x="-9526" y="2624409"/>
          <a:ext cx="3303588" cy="3148013"/>
        </p:xfrm>
        <a:graphic>
          <a:graphicData uri="http://schemas.openxmlformats.org/presentationml/2006/ole">
            <mc:AlternateContent xmlns:mc="http://schemas.openxmlformats.org/markup-compatibility/2006">
              <mc:Choice xmlns:v="urn:schemas-microsoft-com:vml" Requires="v">
                <p:oleObj spid="_x0000_s1039" name="CorelDRAW" r:id="rId4" imgW="2169000" imgH="2169360" progId="">
                  <p:embed/>
                </p:oleObj>
              </mc:Choice>
              <mc:Fallback>
                <p:oleObj name="CorelDRAW" r:id="rId4" imgW="2169000" imgH="2169360" progId="">
                  <p:embed/>
                  <p:pic>
                    <p:nvPicPr>
                      <p:cNvPr id="1026" name="Object 47"/>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9526" y="2624409"/>
                        <a:ext cx="3303588" cy="314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ight Triangle 36"/>
          <p:cNvSpPr>
            <a:spLocks noChangeArrowheads="1"/>
          </p:cNvSpPr>
          <p:nvPr/>
        </p:nvSpPr>
        <p:spPr bwMode="auto">
          <a:xfrm flipH="1">
            <a:off x="7045325" y="-65088"/>
            <a:ext cx="5146675" cy="5853113"/>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D" altLang="en-US" sz="1800" b="0" i="0" u="none" strike="noStrike" kern="1200" cap="none" spc="0" normalizeH="0" baseline="0" noProof="0">
              <a:ln>
                <a:noFill/>
              </a:ln>
              <a:solidFill>
                <a:srgbClr val="FFFFFF"/>
              </a:solidFill>
              <a:effectLst/>
              <a:uLnTx/>
              <a:uFillTx/>
              <a:latin typeface="Calibri" charset="0"/>
              <a:ea typeface="+mn-ea"/>
              <a:cs typeface="Times New Roman (Hebrew)" charset="0"/>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a:ea typeface="+mn-ea"/>
              <a:cs typeface="Times New Roman (Hebrew)" charset="-79"/>
            </a:endParaRPr>
          </a:p>
        </p:txBody>
      </p:sp>
      <p:pic>
        <p:nvPicPr>
          <p:cNvPr id="1035" name="Picture 2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0" y="23813"/>
            <a:ext cx="38592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a:ea typeface="+mn-ea"/>
              <a:cs typeface="Times New Roman (Hebrew)" charset="-79"/>
            </a:endParaRPr>
          </a:p>
        </p:txBody>
      </p:sp>
      <p:sp>
        <p:nvSpPr>
          <p:cNvPr id="1037" name="TextBox 35"/>
          <p:cNvSpPr txBox="1">
            <a:spLocks noChangeArrowheads="1"/>
          </p:cNvSpPr>
          <p:nvPr/>
        </p:nvSpPr>
        <p:spPr bwMode="auto">
          <a:xfrm>
            <a:off x="6881813" y="6019800"/>
            <a:ext cx="492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595959"/>
                </a:solidFill>
                <a:effectLst/>
                <a:uLnTx/>
                <a:uFillTx/>
                <a:latin typeface="Casper" charset="0"/>
                <a:ea typeface="Karla" charset="0"/>
                <a:cs typeface="Karla" charset="0"/>
              </a:rPr>
              <a:t>DISCOVER . </a:t>
            </a:r>
            <a:r>
              <a:rPr kumimoji="0" lang="en-US" altLang="en-US" sz="2000" b="1" i="0" u="none" strike="noStrike" kern="1200" cap="none" spc="0" normalizeH="0" baseline="0" noProof="0">
                <a:ln>
                  <a:noFill/>
                </a:ln>
                <a:solidFill>
                  <a:srgbClr val="C00000"/>
                </a:solidFill>
                <a:effectLst/>
                <a:uLnTx/>
                <a:uFillTx/>
                <a:latin typeface="Casper" charset="0"/>
                <a:ea typeface="Karla" charset="0"/>
                <a:cs typeface="Karla" charset="0"/>
              </a:rPr>
              <a:t>LEARN</a:t>
            </a:r>
            <a:r>
              <a:rPr kumimoji="0" lang="en-US" altLang="en-US" sz="2000" b="1" i="0" u="none" strike="noStrike" kern="1200" cap="none" spc="0" normalizeH="0" baseline="0" noProof="0">
                <a:ln>
                  <a:noFill/>
                </a:ln>
                <a:solidFill>
                  <a:srgbClr val="595959"/>
                </a:solidFill>
                <a:effectLst/>
                <a:uLnTx/>
                <a:uFillTx/>
                <a:latin typeface="Casper" charset="0"/>
                <a:ea typeface="Karla" charset="0"/>
                <a:cs typeface="Karla" charset="0"/>
              </a:rPr>
              <a:t> . EMPOWER</a:t>
            </a:r>
            <a:endParaRPr kumimoji="0" lang="en-US" altLang="en-US" sz="1200" b="1" i="0" u="none" strike="noStrike" kern="1200" cap="none" spc="0" normalizeH="0" baseline="0" noProof="0">
              <a:ln>
                <a:noFill/>
              </a:ln>
              <a:solidFill>
                <a:srgbClr val="000000"/>
              </a:solidFill>
              <a:effectLst/>
              <a:uLnTx/>
              <a:uFillTx/>
              <a:latin typeface="Casper" charset="0"/>
              <a:ea typeface="+mn-ea"/>
              <a:cs typeface="Times New Roman (Hebrew)"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600" b="1" i="0" u="none" strike="noStrike" kern="1200" cap="none" spc="0" normalizeH="0" baseline="0" noProof="0">
              <a:ln>
                <a:noFill/>
              </a:ln>
              <a:solidFill>
                <a:prstClr val="black"/>
              </a:solidFill>
              <a:effectLst/>
              <a:uLnTx/>
              <a:uFillTx/>
              <a:latin typeface="Casper" charset="0"/>
              <a:ea typeface="+mn-ea"/>
              <a:cs typeface="Times New Roman (Hebrew)" charset="0"/>
            </a:endParaRPr>
          </a:p>
        </p:txBody>
      </p:sp>
      <p:sp>
        <p:nvSpPr>
          <p:cNvPr id="52" name="Rectangle 51"/>
          <p:cNvSpPr/>
          <p:nvPr/>
        </p:nvSpPr>
        <p:spPr>
          <a:xfrm>
            <a:off x="6884988" y="6043613"/>
            <a:ext cx="46037"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a:ea typeface="+mn-ea"/>
              <a:cs typeface="Times New Roman (Hebrew)" charset="-79"/>
            </a:endParaRPr>
          </a:p>
        </p:txBody>
      </p:sp>
      <p:sp>
        <p:nvSpPr>
          <p:cNvPr id="1039" name="TextBox 52"/>
          <p:cNvSpPr txBox="1">
            <a:spLocks noChangeArrowheads="1"/>
          </p:cNvSpPr>
          <p:nvPr/>
        </p:nvSpPr>
        <p:spPr bwMode="auto">
          <a:xfrm>
            <a:off x="347663" y="5788025"/>
            <a:ext cx="5687648"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r>
              <a:rPr lang="en-US" sz="1600" b="1" dirty="0">
                <a:latin typeface="Adobe Garamond Pro Bold" panose="02020702060506020403" pitchFamily="18" charset="0"/>
              </a:rPr>
              <a:t>Numerical Methods and Optimization Using Python </a:t>
            </a:r>
          </a:p>
          <a:p>
            <a:r>
              <a:rPr lang="en-US" sz="1600" b="1" dirty="0">
                <a:latin typeface="Adobe Garamond Pro Bold" panose="02020702060506020403" pitchFamily="18" charset="0"/>
              </a:rPr>
              <a:t>Course Code- 22CSH-259/22ITH-259</a:t>
            </a:r>
          </a:p>
          <a:p>
            <a:r>
              <a:rPr lang="en-US" altLang="en-US" sz="1600" b="1" dirty="0" smtClean="0">
                <a:solidFill>
                  <a:prstClr val="black"/>
                </a:solidFill>
                <a:latin typeface="Adobe Garamond Pro Bold" panose="02020702060506020403" pitchFamily="18" charset="0"/>
              </a:rPr>
              <a:t>Dr. </a:t>
            </a:r>
            <a:r>
              <a:rPr lang="en-US" altLang="en-US" sz="1600" b="1" dirty="0" err="1" smtClean="0">
                <a:solidFill>
                  <a:prstClr val="black"/>
                </a:solidFill>
                <a:latin typeface="Adobe Garamond Pro Bold" panose="02020702060506020403" pitchFamily="18" charset="0"/>
              </a:rPr>
              <a:t>Hardeep</a:t>
            </a:r>
            <a:r>
              <a:rPr lang="en-US" altLang="en-US" sz="1600" b="1" dirty="0" smtClean="0">
                <a:solidFill>
                  <a:prstClr val="black"/>
                </a:solidFill>
                <a:latin typeface="Adobe Garamond Pro Bold" panose="02020702060506020403" pitchFamily="18" charset="0"/>
              </a:rPr>
              <a:t> </a:t>
            </a:r>
            <a:r>
              <a:rPr lang="en-US" altLang="en-US" sz="1600" b="1" dirty="0" err="1" smtClean="0">
                <a:solidFill>
                  <a:prstClr val="black"/>
                </a:solidFill>
                <a:latin typeface="Adobe Garamond Pro Bold" panose="02020702060506020403" pitchFamily="18" charset="0"/>
              </a:rPr>
              <a:t>Kaur</a:t>
            </a:r>
            <a:r>
              <a:rPr lang="en-US" altLang="en-US" sz="1600" b="1" smtClean="0">
                <a:solidFill>
                  <a:prstClr val="black"/>
                </a:solidFill>
                <a:latin typeface="Adobe Garamond Pro Bold" panose="02020702060506020403" pitchFamily="18" charset="0"/>
              </a:rPr>
              <a:t> (15828)</a:t>
            </a:r>
            <a:endParaRPr lang="en-US" altLang="en-US" sz="1600" dirty="0">
              <a:solidFill>
                <a:prstClr val="black"/>
              </a:solidFill>
              <a:latin typeface="Adobe Garamond Pro Bold" panose="02020702060506020403" pitchFamily="18" charset="0"/>
            </a:endParaRPr>
          </a:p>
          <a:p>
            <a:pPr marL="0" marR="0" lvl="0" indent="0" algn="ctr" defTabSz="622300" rtl="0" eaLnBrk="0" fontAlgn="base" latinLnBrk="0" hangingPunct="0">
              <a:lnSpc>
                <a:spcPct val="90000"/>
              </a:lnSpc>
              <a:spcBef>
                <a:spcPct val="0"/>
              </a:spcBef>
              <a:spcAft>
                <a:spcPct val="3500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Raleway ExtraBold" charset="0"/>
              <a:ea typeface="+mn-ea"/>
              <a:cs typeface="Times New Roman (Hebrew)" charset="0"/>
            </a:endParaRPr>
          </a:p>
        </p:txBody>
      </p:sp>
      <p:sp>
        <p:nvSpPr>
          <p:cNvPr id="1040" name="TextBox 25"/>
          <p:cNvSpPr txBox="1">
            <a:spLocks noChangeArrowheads="1"/>
          </p:cNvSpPr>
          <p:nvPr/>
        </p:nvSpPr>
        <p:spPr bwMode="auto">
          <a:xfrm>
            <a:off x="2124074" y="2025525"/>
            <a:ext cx="9064625"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marL="0" marR="0" lvl="0" indent="0" algn="ctr" defTabSz="622300" rtl="0" eaLnBrk="0" fontAlgn="base" latinLnBrk="0" hangingPunct="0">
              <a:lnSpc>
                <a:spcPct val="90000"/>
              </a:lnSpc>
              <a:spcBef>
                <a:spcPct val="0"/>
              </a:spcBef>
              <a:spcAft>
                <a:spcPct val="35000"/>
              </a:spcAft>
              <a:buClrTx/>
              <a:buSzTx/>
              <a:buFontTx/>
              <a:buNone/>
              <a:tabLst/>
              <a:defRPr/>
            </a:pPr>
            <a:r>
              <a:rPr kumimoji="0" lang="en-US" altLang="en-US" sz="3200" b="1" i="0" u="none" strike="noStrike" kern="1200" cap="none" spc="0" normalizeH="0" baseline="0" noProof="0" dirty="0">
                <a:ln>
                  <a:noFill/>
                </a:ln>
                <a:solidFill>
                  <a:prstClr val="black"/>
                </a:solidFill>
                <a:effectLst/>
                <a:uLnTx/>
                <a:uFillTx/>
                <a:latin typeface="Arial Black" charset="0"/>
                <a:ea typeface="Karla" charset="0"/>
                <a:cs typeface="Karla" charset="0"/>
              </a:rPr>
              <a:t>UNIVERSITY INSTITUTE OF ENGINEERING</a:t>
            </a:r>
          </a:p>
          <a:p>
            <a:pPr marL="0" marR="0" lvl="0" indent="0" algn="ctr" defTabSz="622300" rtl="0" eaLnBrk="0" fontAlgn="base" latinLnBrk="0" hangingPunct="0">
              <a:lnSpc>
                <a:spcPct val="90000"/>
              </a:lnSpc>
              <a:spcBef>
                <a:spcPct val="0"/>
              </a:spcBef>
              <a:spcAft>
                <a:spcPct val="35000"/>
              </a:spcAft>
              <a:buClrTx/>
              <a:buSzTx/>
              <a:buFontTx/>
              <a:buNone/>
              <a:tabLst/>
              <a:defRPr/>
            </a:pPr>
            <a:r>
              <a:rPr kumimoji="0" lang="en-US" altLang="en-US" sz="3200" b="1" i="0" u="none" strike="noStrike" kern="1200" cap="none" spc="0" normalizeH="0" baseline="0" noProof="0" dirty="0">
                <a:ln>
                  <a:noFill/>
                </a:ln>
                <a:solidFill>
                  <a:prstClr val="black"/>
                </a:solidFill>
                <a:effectLst/>
                <a:uLnTx/>
                <a:uFillTx/>
                <a:latin typeface="Arial Black" charset="0"/>
                <a:ea typeface="Karla" charset="0"/>
                <a:cs typeface="Karla" charset="0"/>
              </a:rPr>
              <a:t>DEPARTMENT OF COMPUTER SCIENCE AND ENGINEERING</a:t>
            </a:r>
            <a:endParaRPr lang="en-US" altLang="en-US" sz="2800" dirty="0">
              <a:ea typeface="Calibri" charset="0"/>
              <a:cs typeface="Times New Roman" charset="0"/>
            </a:endParaRPr>
          </a:p>
          <a:p>
            <a:pPr marL="0" marR="0" lvl="0" indent="0" algn="l" defTabSz="6223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Raleway ExtraBold" charset="0"/>
              <a:ea typeface="+mn-ea"/>
              <a:cs typeface="Times New Roman (Hebrew)"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10</a:t>
            </a:fld>
            <a:endParaRPr lang="en-US"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315" y="757971"/>
            <a:ext cx="5083382" cy="5677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3823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11</a:t>
            </a:fld>
            <a:endParaRPr lang="en-US"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498" y="1220665"/>
            <a:ext cx="9820713" cy="4582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012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and Disadvantages</a:t>
            </a:r>
            <a:br>
              <a:rPr lang="en-US" b="1" dirty="0"/>
            </a:br>
            <a:endParaRPr lang="en-US" dirty="0"/>
          </a:p>
        </p:txBody>
      </p:sp>
      <p:sp>
        <p:nvSpPr>
          <p:cNvPr id="3" name="Content Placeholder 2"/>
          <p:cNvSpPr>
            <a:spLocks noGrp="1"/>
          </p:cNvSpPr>
          <p:nvPr>
            <p:ph idx="1"/>
          </p:nvPr>
        </p:nvSpPr>
        <p:spPr/>
        <p:txBody>
          <a:bodyPr/>
          <a:lstStyle/>
          <a:p>
            <a:r>
              <a:rPr lang="en-US" b="1" dirty="0" smtClean="0"/>
              <a:t>Advantages</a:t>
            </a:r>
            <a:r>
              <a:rPr lang="en-US" b="1" dirty="0"/>
              <a:t>:</a:t>
            </a:r>
            <a:endParaRPr lang="en-US" dirty="0"/>
          </a:p>
          <a:p>
            <a:r>
              <a:rPr lang="en-US" b="1" dirty="0"/>
              <a:t>Simplicity</a:t>
            </a:r>
            <a:r>
              <a:rPr lang="en-US" dirty="0"/>
              <a:t>: The method is easy to understand and implement.</a:t>
            </a:r>
          </a:p>
          <a:p>
            <a:r>
              <a:rPr lang="en-US" b="1" dirty="0"/>
              <a:t>Guaranteed Convergence</a:t>
            </a:r>
            <a:r>
              <a:rPr lang="en-US" dirty="0"/>
              <a:t>: It always converges to a root if the initial interval is chosen correctly.</a:t>
            </a:r>
          </a:p>
          <a:p>
            <a:r>
              <a:rPr lang="en-US" b="1" dirty="0"/>
              <a:t>Robustness</a:t>
            </a:r>
            <a:r>
              <a:rPr lang="en-US" dirty="0"/>
              <a:t>: Works well for a wide range of functions</a:t>
            </a:r>
            <a:r>
              <a:rPr lang="en-US" dirty="0" smtClean="0"/>
              <a:t>.</a:t>
            </a:r>
          </a:p>
          <a:p>
            <a:pPr marL="0" indent="0">
              <a:buNone/>
            </a:pPr>
            <a:endParaRPr lang="en-US" dirty="0"/>
          </a:p>
          <a:p>
            <a:r>
              <a:rPr lang="en-US" b="1" dirty="0"/>
              <a:t>Disadvantages:</a:t>
            </a:r>
            <a:endParaRPr lang="en-US" dirty="0"/>
          </a:p>
          <a:p>
            <a:r>
              <a:rPr lang="en-US" b="1" dirty="0"/>
              <a:t>Slow Convergence</a:t>
            </a:r>
            <a:r>
              <a:rPr lang="en-US" dirty="0"/>
              <a:t>: The method converges linearly, which can be slow compared to other methods like Newton's method.</a:t>
            </a:r>
          </a:p>
          <a:p>
            <a:r>
              <a:rPr lang="en-US" b="1" dirty="0"/>
              <a:t>Initial Interval Requirement</a:t>
            </a:r>
            <a:r>
              <a:rPr lang="en-US" dirty="0"/>
              <a:t>: Requires an initial interval where the function changes sign</a:t>
            </a:r>
            <a:r>
              <a:rPr lang="en-US" dirty="0" smtClean="0"/>
              <a:t>.</a:t>
            </a: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12</a:t>
            </a:fld>
            <a:endParaRPr lang="en-US" altLang="en-US"/>
          </a:p>
        </p:txBody>
      </p:sp>
    </p:spTree>
    <p:extLst>
      <p:ext uri="{BB962C8B-B14F-4D97-AF65-F5344CB8AC3E}">
        <p14:creationId xmlns:p14="http://schemas.microsoft.com/office/powerpoint/2010/main" val="3110690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5095"/>
            <a:ext cx="10515600" cy="842352"/>
          </a:xfrm>
        </p:spPr>
        <p:txBody>
          <a:bodyPr/>
          <a:lstStyle/>
          <a:p>
            <a:r>
              <a:rPr lang="en-US" b="1" dirty="0"/>
              <a:t>Applications</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t>Bisection Method is used in various fields such as engineering, physics, economics, and any area that requires finding roots of equations. It is particularly useful in scenarios where the function is not well-behaved or where other root-finding methods may fail</a:t>
            </a:r>
            <a:r>
              <a:rPr lang="en-US" dirty="0" smtClean="0"/>
              <a:t>.</a:t>
            </a: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13</a:t>
            </a:fld>
            <a:endParaRPr lang="en-US" altLang="en-US"/>
          </a:p>
        </p:txBody>
      </p:sp>
    </p:spTree>
    <p:extLst>
      <p:ext uri="{BB962C8B-B14F-4D97-AF65-F5344CB8AC3E}">
        <p14:creationId xmlns:p14="http://schemas.microsoft.com/office/powerpoint/2010/main" val="1723490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093" y="939555"/>
            <a:ext cx="10515600" cy="725121"/>
          </a:xfrm>
        </p:spPr>
        <p:txBody>
          <a:bodyPr/>
          <a:lstStyle/>
          <a:p>
            <a:r>
              <a:rPr lang="en-US" b="1" dirty="0"/>
              <a:t>Conclusion</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t>Bisection Method is a powerful tool in numerical analysis for finding roots of continuous functions. Its simplicity and guaranteed convergence make it a reliable choice, especially when dealing with functions that exhibit problematic behavior. Despite its slow convergence, its robustness ensures that it remains a valuable method in the numerical analyst's toolkit.</a:t>
            </a:r>
          </a:p>
          <a:p>
            <a:pPr marL="0" indent="0">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14</a:t>
            </a:fld>
            <a:endParaRPr lang="en-US" altLang="en-US"/>
          </a:p>
        </p:txBody>
      </p:sp>
    </p:spTree>
    <p:extLst>
      <p:ext uri="{BB962C8B-B14F-4D97-AF65-F5344CB8AC3E}">
        <p14:creationId xmlns:p14="http://schemas.microsoft.com/office/powerpoint/2010/main" val="1673825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15</a:t>
            </a:fld>
            <a:endParaRPr lang="en-US" altLang="en-US"/>
          </a:p>
        </p:txBody>
      </p:sp>
      <p:sp>
        <p:nvSpPr>
          <p:cNvPr id="5" name="Rectangle 4"/>
          <p:cNvSpPr/>
          <p:nvPr/>
        </p:nvSpPr>
        <p:spPr>
          <a:xfrm>
            <a:off x="3195594" y="2967335"/>
            <a:ext cx="5800820" cy="1446550"/>
          </a:xfrm>
          <a:prstGeom prst="rect">
            <a:avLst/>
          </a:prstGeom>
          <a:noFill/>
        </p:spPr>
        <p:txBody>
          <a:bodyPr wrap="none" lIns="91440" tIns="45720" rIns="91440" bIns="45720">
            <a:spAutoFit/>
          </a:bodyPr>
          <a:lstStyle/>
          <a:p>
            <a:pPr algn="ctr"/>
            <a:r>
              <a:rPr lang="en-US" sz="88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endParaRPr lang="en-US" sz="8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741948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262" y="753291"/>
            <a:ext cx="10515600" cy="899663"/>
          </a:xfrm>
        </p:spPr>
        <p:txBody>
          <a:bodyPr/>
          <a:lstStyle/>
          <a:p>
            <a:r>
              <a:rPr lang="en-IN" sz="2400" b="1" dirty="0"/>
              <a:t>Root-finding Methods : </a:t>
            </a:r>
            <a:r>
              <a:rPr lang="en-IN" sz="2400" b="1" dirty="0" smtClean="0"/>
              <a:t>Bisection </a:t>
            </a:r>
            <a:r>
              <a:rPr lang="en-IN" sz="2400" b="1" dirty="0"/>
              <a:t>method</a:t>
            </a:r>
            <a:endParaRPr lang="en-IN" sz="2400" dirty="0"/>
          </a:p>
        </p:txBody>
      </p:sp>
      <p:sp>
        <p:nvSpPr>
          <p:cNvPr id="3" name="Content Placeholder 2"/>
          <p:cNvSpPr>
            <a:spLocks noGrp="1"/>
          </p:cNvSpPr>
          <p:nvPr>
            <p:ph idx="1"/>
          </p:nvPr>
        </p:nvSpPr>
        <p:spPr>
          <a:xfrm>
            <a:off x="838200" y="1781908"/>
            <a:ext cx="10515600" cy="4395055"/>
          </a:xfrm>
        </p:spPr>
        <p:txBody>
          <a:bodyPr/>
          <a:lstStyle/>
          <a:p>
            <a:pPr marL="0" indent="0">
              <a:buNone/>
            </a:pPr>
            <a:endParaRPr lang="en-IN" dirty="0"/>
          </a:p>
          <a:p>
            <a:r>
              <a:rPr lang="en-US" b="1" dirty="0"/>
              <a:t>Introduction</a:t>
            </a:r>
          </a:p>
          <a:p>
            <a:r>
              <a:rPr lang="en-US" dirty="0"/>
              <a:t>The Bisection Method is a fundamental numerical technique used for finding roots of a continuous function. It is a bracketing method, meaning it works by narrowing down the interval in which a root lies until the interval is sufficiently small. The Bisection Method is particularly useful due to its simplicity and guaranteed convergence for continuous functions where the Intermediate Value Theorem applies.</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2</a:t>
            </a:fld>
            <a:endParaRPr lang="en-US" altLang="en-US"/>
          </a:p>
        </p:txBody>
      </p:sp>
    </p:spTree>
    <p:extLst>
      <p:ext uri="{BB962C8B-B14F-4D97-AF65-F5344CB8AC3E}">
        <p14:creationId xmlns:p14="http://schemas.microsoft.com/office/powerpoint/2010/main" val="381456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Principle</a:t>
            </a:r>
            <a:br>
              <a:rPr lang="en-US" b="1" dirty="0"/>
            </a:br>
            <a:endParaRPr lang="en-US" dirty="0"/>
          </a:p>
        </p:txBody>
      </p:sp>
      <p:sp>
        <p:nvSpPr>
          <p:cNvPr id="3" name="Content Placeholder 2"/>
          <p:cNvSpPr>
            <a:spLocks noGrp="1"/>
          </p:cNvSpPr>
          <p:nvPr>
            <p:ph idx="1"/>
          </p:nvPr>
        </p:nvSpPr>
        <p:spPr>
          <a:xfrm>
            <a:off x="592015" y="1758461"/>
            <a:ext cx="10515600" cy="3785455"/>
          </a:xfrm>
        </p:spPr>
        <p:txBody>
          <a:bodyPr/>
          <a:lstStyle/>
          <a:p>
            <a:pPr>
              <a:lnSpc>
                <a:spcPct val="200000"/>
              </a:lnSpc>
            </a:pPr>
            <a:r>
              <a:rPr lang="en-US" dirty="0" smtClean="0"/>
              <a:t>The </a:t>
            </a:r>
            <a:r>
              <a:rPr lang="en-US" dirty="0"/>
              <a:t>Bisection Method relies on the Intermediate Value Theorem, which states that if a continuous function </a:t>
            </a:r>
            <a:r>
              <a:rPr lang="en-US" dirty="0" smtClean="0"/>
              <a:t>f(x)</a:t>
            </a:r>
            <a:r>
              <a:rPr lang="en-US" dirty="0"/>
              <a:t> </a:t>
            </a:r>
            <a:r>
              <a:rPr lang="en-US" dirty="0" smtClean="0"/>
              <a:t>changes </a:t>
            </a:r>
            <a:r>
              <a:rPr lang="en-US" dirty="0"/>
              <a:t>sign over an interval [</a:t>
            </a:r>
            <a:r>
              <a:rPr lang="en-US" dirty="0" err="1"/>
              <a:t>a,b</a:t>
            </a:r>
            <a:r>
              <a:rPr lang="en-US" dirty="0" smtClean="0"/>
              <a:t>], </a:t>
            </a:r>
            <a:r>
              <a:rPr lang="en-US" dirty="0"/>
              <a:t>then there exists at least one root in that interval. The method repeatedly bisects the interval and selects the subinterval in which the function changes sign, thereby narrowing down the interval that contains the root.</a:t>
            </a:r>
          </a:p>
          <a:p>
            <a:pPr>
              <a:lnSpc>
                <a:spcPct val="200000"/>
              </a:lnSpc>
            </a:pP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3</a:t>
            </a:fld>
            <a:endParaRPr lang="en-US" altLang="en-US"/>
          </a:p>
        </p:txBody>
      </p:sp>
    </p:spTree>
    <p:extLst>
      <p:ext uri="{BB962C8B-B14F-4D97-AF65-F5344CB8AC3E}">
        <p14:creationId xmlns:p14="http://schemas.microsoft.com/office/powerpoint/2010/main" val="2458107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2352"/>
          </a:xfrm>
        </p:spPr>
        <p:txBody>
          <a:bodyPr/>
          <a:lstStyle/>
          <a:p>
            <a:r>
              <a:rPr lang="en-US" dirty="0"/>
              <a:t>Steps of the Bisection Method</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4</a:t>
            </a:fld>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702" y="1443038"/>
            <a:ext cx="8608236" cy="5179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783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6818"/>
            <a:ext cx="10515600" cy="842352"/>
          </a:xfrm>
        </p:spPr>
        <p:txBody>
          <a:bodyPr/>
          <a:lstStyle/>
          <a:p>
            <a:r>
              <a:rPr lang="en-US" b="1" dirty="0" err="1"/>
              <a:t>Pseudocode</a:t>
            </a:r>
            <a:r>
              <a:rPr lang="en-US" b="1" dirty="0"/>
              <a:t/>
            </a:r>
            <a:br>
              <a:rPr lang="en-US" b="1" dirty="0"/>
            </a:br>
            <a:endParaRPr lang="en-US" dirty="0"/>
          </a:p>
        </p:txBody>
      </p:sp>
      <p:sp>
        <p:nvSpPr>
          <p:cNvPr id="3" name="Content Placeholder 2"/>
          <p:cNvSpPr>
            <a:spLocks noGrp="1"/>
          </p:cNvSpPr>
          <p:nvPr>
            <p:ph idx="1"/>
          </p:nvPr>
        </p:nvSpPr>
        <p:spPr>
          <a:xfrm>
            <a:off x="838200" y="1324708"/>
            <a:ext cx="10515600" cy="4852255"/>
          </a:xfrm>
        </p:spPr>
        <p:txBody>
          <a:bodyPr/>
          <a:lstStyle/>
          <a:p>
            <a:r>
              <a:rPr lang="en-US" dirty="0" smtClean="0"/>
              <a:t>Here's </a:t>
            </a:r>
            <a:r>
              <a:rPr lang="en-US" dirty="0"/>
              <a:t>a simple </a:t>
            </a:r>
            <a:r>
              <a:rPr lang="en-US" dirty="0" err="1"/>
              <a:t>pseudocode</a:t>
            </a:r>
            <a:r>
              <a:rPr lang="en-US" dirty="0"/>
              <a:t> representation of the Bisection Method:</a:t>
            </a:r>
          </a:p>
          <a:p>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5</a:t>
            </a:fld>
            <a:endParaRPr lang="en-US"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5613" y="1801325"/>
            <a:ext cx="6200775"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293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6</a:t>
            </a:fld>
            <a:endParaRPr lang="en-US"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042" y="2132134"/>
            <a:ext cx="9458217" cy="2861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810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7</a:t>
            </a:fld>
            <a:endParaRPr lang="en-US"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093" y="793504"/>
            <a:ext cx="6588369" cy="5668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1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8</a:t>
            </a:fld>
            <a:endParaRPr lang="en-US"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571" y="479914"/>
            <a:ext cx="4853352" cy="609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295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9</a:t>
            </a:fld>
            <a:endParaRPr lang="en-US"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753" y="749178"/>
            <a:ext cx="4915999" cy="5785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149858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391</Words>
  <Application>Microsoft Office PowerPoint</Application>
  <PresentationFormat>Custom</PresentationFormat>
  <Paragraphs>46</Paragraphs>
  <Slides>15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1_Office Theme</vt:lpstr>
      <vt:lpstr>CorelDRAW</vt:lpstr>
      <vt:lpstr>PowerPoint Presentation</vt:lpstr>
      <vt:lpstr>Root-finding Methods : Bisection method</vt:lpstr>
      <vt:lpstr>Basic Principle </vt:lpstr>
      <vt:lpstr>Steps of the Bisection Method</vt:lpstr>
      <vt:lpstr>Pseudocode </vt:lpstr>
      <vt:lpstr>Example:</vt:lpstr>
      <vt:lpstr>PowerPoint Presentation</vt:lpstr>
      <vt:lpstr>PowerPoint Presentation</vt:lpstr>
      <vt:lpstr>PowerPoint Presentation</vt:lpstr>
      <vt:lpstr>PowerPoint Presentation</vt:lpstr>
      <vt:lpstr>PowerPoint Presentation</vt:lpstr>
      <vt:lpstr>Advantages and Disadvantages </vt:lpstr>
      <vt:lpstr>Applications </vt:lpstr>
      <vt:lpstr>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Nidhi Chaudhary</dc:creator>
  <cp:lastModifiedBy>Windows User</cp:lastModifiedBy>
  <cp:revision>29</cp:revision>
  <dcterms:created xsi:type="dcterms:W3CDTF">2020-01-14T08:26:44Z</dcterms:created>
  <dcterms:modified xsi:type="dcterms:W3CDTF">2024-06-26T04:50:22Z</dcterms:modified>
</cp:coreProperties>
</file>