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6" r:id="rId6"/>
    <p:sldId id="258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960a4a6de1ae9fc/Attachments/PIZZAEXCEL%20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960a4a6de1ae9fc/Attachments/PIZZAEXCEL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[PIZZAEXCEL 2.csv]Sheet3!HOURLY TRENDS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rgbClr val="CC5D12"/>
            </a:solidFill>
            <a:round/>
          </a:ln>
          <a:effectLst/>
        </c:spPr>
        <c:marker>
          <c:symbol val="diamond"/>
          <c:size val="4"/>
          <c:spPr>
            <a:solidFill>
              <a:srgbClr val="00B0F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rgbClr val="CC5D12"/>
            </a:solidFill>
            <a:round/>
          </a:ln>
          <a:effectLst/>
        </c:spPr>
        <c:marker>
          <c:symbol val="diamond"/>
          <c:size val="4"/>
          <c:spPr>
            <a:solidFill>
              <a:srgbClr val="00B0F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4.4852531997774121E-2"/>
              <c:y val="-6.590436155639907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rgbClr val="CC5D12"/>
            </a:solidFill>
            <a:round/>
          </a:ln>
          <a:effectLst/>
        </c:spPr>
        <c:marker>
          <c:symbol val="diamond"/>
          <c:size val="4"/>
          <c:spPr>
            <a:solidFill>
              <a:srgbClr val="00B0F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rgbClr val="CC5D12"/>
            </a:solidFill>
            <a:round/>
          </a:ln>
          <a:effectLst/>
        </c:spPr>
        <c:marker>
          <c:symbol val="diamond"/>
          <c:size val="4"/>
          <c:spPr>
            <a:solidFill>
              <a:srgbClr val="00B0F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4.4852531997774121E-2"/>
              <c:y val="-6.590436155639907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28575" cap="rnd" cmpd="sng" algn="ctr">
            <a:solidFill>
              <a:srgbClr val="CC5D12"/>
            </a:solidFill>
            <a:round/>
          </a:ln>
          <a:effectLst/>
        </c:spPr>
        <c:marker>
          <c:symbol val="diamond"/>
          <c:size val="4"/>
          <c:spPr>
            <a:solidFill>
              <a:srgbClr val="00B0F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28575" cap="rnd" cmpd="sng" algn="ctr">
            <a:solidFill>
              <a:srgbClr val="CC5D12"/>
            </a:solidFill>
            <a:round/>
          </a:ln>
          <a:effectLst/>
        </c:spPr>
        <c:marker>
          <c:symbol val="diamond"/>
          <c:size val="4"/>
          <c:spPr>
            <a:solidFill>
              <a:srgbClr val="00B0F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4.4852531997774121E-2"/>
              <c:y val="-6.590436155639907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147424184664733E-2"/>
          <c:y val="0.15323378402400897"/>
          <c:w val="0.91741353699735773"/>
          <c:h val="0.72542951553366586"/>
        </c:manualLayout>
      </c:layout>
      <c:lineChart>
        <c:grouping val="standard"/>
        <c:varyColors val="0"/>
        <c:ser>
          <c:idx val="0"/>
          <c:order val="0"/>
          <c:tx>
            <c:strRef>
              <c:f>Sheet3!$B$18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 cmpd="sng" algn="ctr">
              <a:solidFill>
                <a:srgbClr val="CC5D12"/>
              </a:solidFill>
              <a:round/>
            </a:ln>
            <a:effectLst/>
          </c:spPr>
          <c:marker>
            <c:symbol val="diamond"/>
            <c:size val="4"/>
            <c:spPr>
              <a:solidFill>
                <a:srgbClr val="00B0F0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Pt>
            <c:idx val="4"/>
            <c:marker>
              <c:symbol val="diamond"/>
              <c:size val="4"/>
              <c:spPr>
                <a:solidFill>
                  <a:srgbClr val="00B0F0"/>
                </a:solidFill>
                <a:ln w="9525" cap="flat" cmpd="sng" algn="ctr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28575" cap="rnd" cmpd="sng" algn="ctr">
                <a:solidFill>
                  <a:srgbClr val="CC5D1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7A-407F-9579-AD1C900A9817}"/>
              </c:ext>
            </c:extLst>
          </c:dPt>
          <c:dLbls>
            <c:dLbl>
              <c:idx val="4"/>
              <c:layout>
                <c:manualLayout>
                  <c:x val="-4.4852531997774121E-2"/>
                  <c:y val="-6.590436155639907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7A-407F-9579-AD1C900A98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Sheet3!$A$19:$A$33</c:f>
              <c:strCache>
                <c:ptCount val="14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</c:strCache>
            </c:strRef>
          </c:cat>
          <c:val>
            <c:numRef>
              <c:f>Sheet3!$B$19:$B$33</c:f>
              <c:numCache>
                <c:formatCode>General</c:formatCode>
                <c:ptCount val="14"/>
                <c:pt idx="0">
                  <c:v>3.0000000000000004</c:v>
                </c:pt>
                <c:pt idx="1">
                  <c:v>302.99999999999994</c:v>
                </c:pt>
                <c:pt idx="2">
                  <c:v>646.00000000000057</c:v>
                </c:pt>
                <c:pt idx="3">
                  <c:v>609.99999999999886</c:v>
                </c:pt>
                <c:pt idx="4">
                  <c:v>375.99999999999994</c:v>
                </c:pt>
                <c:pt idx="5">
                  <c:v>384.99999999999949</c:v>
                </c:pt>
                <c:pt idx="6">
                  <c:v>485.99999999999898</c:v>
                </c:pt>
                <c:pt idx="7">
                  <c:v>613.99999999999966</c:v>
                </c:pt>
                <c:pt idx="8">
                  <c:v>595.99999999999852</c:v>
                </c:pt>
                <c:pt idx="9">
                  <c:v>509.99999999999784</c:v>
                </c:pt>
                <c:pt idx="10">
                  <c:v>415.99999999999875</c:v>
                </c:pt>
                <c:pt idx="11">
                  <c:v>307.99999999999983</c:v>
                </c:pt>
                <c:pt idx="12">
                  <c:v>164.00000000000009</c:v>
                </c:pt>
                <c:pt idx="13">
                  <c:v>7.9999999999999991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7A-407F-9579-AD1C900A981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83000">
                    <a:schemeClr val="accent1">
                      <a:lumMod val="75000"/>
                    </a:scheme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round/>
            </a:ln>
            <a:effectLst/>
          </c:spPr>
        </c:dropLines>
        <c:marker val="1"/>
        <c:smooth val="0"/>
        <c:axId val="1485602159"/>
        <c:axId val="1516286751"/>
      </c:lineChart>
      <c:catAx>
        <c:axId val="14856021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286751"/>
        <c:crosses val="autoZero"/>
        <c:auto val="1"/>
        <c:lblAlgn val="ctr"/>
        <c:lblOffset val="100"/>
        <c:noMultiLvlLbl val="0"/>
      </c:catAx>
      <c:valAx>
        <c:axId val="151628675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5602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[PIZZAEXCEL 2.csv]Sheet3!DAILY TRENDS 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2797">
                <a:srgbClr val="FF0000"/>
              </a:gs>
              <a:gs pos="77000">
                <a:srgbClr val="3E5C95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2797">
                <a:srgbClr val="FF0000"/>
              </a:gs>
              <a:gs pos="77000">
                <a:srgbClr val="3E5C95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2797">
                <a:srgbClr val="FF0000"/>
              </a:gs>
              <a:gs pos="77000">
                <a:srgbClr val="3E5C95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</c:pivotFmt>
      <c:pivotFmt>
        <c:idx val="11"/>
        <c:spPr>
          <a:gradFill>
            <a:gsLst>
              <a:gs pos="2797">
                <a:srgbClr val="FF0000"/>
              </a:gs>
              <a:gs pos="77000">
                <a:srgbClr val="3E5C95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  <c:dLbl>
          <c:idx val="0"/>
          <c:layout>
            <c:manualLayout>
              <c:x val="5.7785899148590754E-3"/>
              <c:y val="-7.3370411388474707E-3"/>
            </c:manualLayout>
          </c:layout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2797">
                <a:srgbClr val="FF0000"/>
              </a:gs>
              <a:gs pos="77000">
                <a:srgbClr val="3E5C95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2797">
                <a:srgbClr val="FF0000"/>
              </a:gs>
              <a:gs pos="77000">
                <a:srgbClr val="3E5C95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  <c:dLbl>
          <c:idx val="0"/>
          <c:layout>
            <c:manualLayout>
              <c:x val="5.7785899148590754E-3"/>
              <c:y val="-7.3370411388474707E-3"/>
            </c:manualLayout>
          </c:layout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2797">
                <a:srgbClr val="FF0000"/>
              </a:gs>
              <a:gs pos="77000">
                <a:srgbClr val="3E5C95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2797">
                <a:srgbClr val="FF0000"/>
              </a:gs>
              <a:gs pos="77000">
                <a:srgbClr val="3E5C95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  <c:dLbl>
          <c:idx val="0"/>
          <c:layout>
            <c:manualLayout>
              <c:x val="5.7785899148590754E-3"/>
              <c:y val="-7.3370411388474707E-3"/>
            </c:manualLayout>
          </c:layout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248033877797943E-3"/>
          <c:y val="0.1263823064770932"/>
          <c:w val="0.93345432546884455"/>
          <c:h val="0.72987150302894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2797">
                  <a:srgbClr val="FF0000"/>
                </a:gs>
                <a:gs pos="77000">
                  <a:srgbClr val="3E5C95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2797">
                    <a:srgbClr val="FF0000"/>
                  </a:gs>
                  <a:gs pos="77000">
                    <a:srgbClr val="3E5C95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8B-4E86-8ED4-F703F079AAB0}"/>
              </c:ext>
            </c:extLst>
          </c:dPt>
          <c:dLbls>
            <c:dLbl>
              <c:idx val="0"/>
              <c:layout>
                <c:manualLayout>
                  <c:x val="5.7785899148590754E-3"/>
                  <c:y val="-7.33704113884747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8B-4E86-8ED4-F703F079AAB0}"/>
                </c:ext>
              </c:extLst>
            </c:dLbl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>
                <a:outerShdw blurRad="50800" dist="50800" dir="5400000" algn="ctr" rotWithShape="0">
                  <a:schemeClr val="accent2"/>
                </a:outerShdw>
              </a:effectLst>
            </c:spPr>
            <c:trendlineType val="linear"/>
            <c:dispRSqr val="0"/>
            <c:dispEq val="0"/>
          </c:trendline>
          <c:cat>
            <c:strRef>
              <c:f>Sheet3!$A$4:$A$11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Sheet3!$B$4:$B$11</c:f>
              <c:numCache>
                <c:formatCode>General</c:formatCode>
                <c:ptCount val="7"/>
                <c:pt idx="0">
                  <c:v>670.0000000000008</c:v>
                </c:pt>
                <c:pt idx="1">
                  <c:v>802.00000000000318</c:v>
                </c:pt>
                <c:pt idx="2">
                  <c:v>716.00000000000239</c:v>
                </c:pt>
                <c:pt idx="3">
                  <c:v>764.00000000000261</c:v>
                </c:pt>
                <c:pt idx="4">
                  <c:v>768.00000000000352</c:v>
                </c:pt>
                <c:pt idx="5">
                  <c:v>905.00000000000512</c:v>
                </c:pt>
                <c:pt idx="6">
                  <c:v>800.00000000000171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8B-4E86-8ED4-F703F079A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244829807"/>
        <c:axId val="1362921023"/>
      </c:barChart>
      <c:catAx>
        <c:axId val="24482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4B183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921023"/>
        <c:crosses val="autoZero"/>
        <c:auto val="1"/>
        <c:lblAlgn val="ctr"/>
        <c:lblOffset val="100"/>
        <c:noMultiLvlLbl val="0"/>
      </c:catAx>
      <c:valAx>
        <c:axId val="1362921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482980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66547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1138425"/>
            <a:ext cx="640080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440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440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1739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6344" y="2665476"/>
            <a:ext cx="3038545" cy="1221640"/>
          </a:xfrm>
        </p:spPr>
        <p:txBody>
          <a:bodyPr/>
          <a:lstStyle/>
          <a:p>
            <a:r>
              <a:rPr lang="en-US" dirty="0"/>
              <a:t>Global pizza sales analysis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96B2D-04CD-1F95-E5DA-8AF2C994D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639" y="1138425"/>
            <a:ext cx="3193995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Pizza sales analysis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F4EB7-7E25-25FB-258E-6332CC83B3CD}"/>
              </a:ext>
            </a:extLst>
          </p:cNvPr>
          <p:cNvSpPr txBox="1"/>
          <p:nvPr/>
        </p:nvSpPr>
        <p:spPr>
          <a:xfrm>
            <a:off x="6099050" y="5261458"/>
            <a:ext cx="2885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Vishal sinha 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42C8-185D-F91B-60BA-8D8BF72C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2" y="2207361"/>
            <a:ext cx="6108200" cy="27780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Thank you </a:t>
            </a:r>
            <a:br>
              <a:rPr lang="en-US" dirty="0"/>
            </a:b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0F33B-D661-69B8-D2FE-14363E6BBF28}"/>
              </a:ext>
            </a:extLst>
          </p:cNvPr>
          <p:cNvCxnSpPr>
            <a:cxnSpLocks/>
          </p:cNvCxnSpPr>
          <p:nvPr/>
        </p:nvCxnSpPr>
        <p:spPr>
          <a:xfrm>
            <a:off x="5793640" y="5630792"/>
            <a:ext cx="2901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6ACC1-0111-9EE0-B587-C7F49F856D43}"/>
              </a:ext>
            </a:extLst>
          </p:cNvPr>
          <p:cNvSpPr txBox="1"/>
          <p:nvPr/>
        </p:nvSpPr>
        <p:spPr>
          <a:xfrm>
            <a:off x="5946345" y="5261460"/>
            <a:ext cx="27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Vishal sinha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4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5" y="1626628"/>
            <a:ext cx="7771485" cy="3940241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Summarize Sales Performance</a:t>
            </a:r>
            <a:r>
              <a:rPr lang="en-US" sz="2200" dirty="0"/>
              <a:t>: Highlight overall sales trends by pizza size/category.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Identify Best &amp; Worst Sellers</a:t>
            </a:r>
            <a:r>
              <a:rPr lang="en-US" sz="2200" dirty="0"/>
              <a:t>: Showcase the top and least popular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Analyze Revenue Contribution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Break down revenue by product size and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Present Key KPIs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Show key financial indicators (revenue, profit, order value).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Provide Insights for Decision Making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Offer actionable recommendations based on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 Image">
            <a:extLst>
              <a:ext uri="{FF2B5EF4-FFF2-40B4-BE49-F238E27FC236}">
                <a16:creationId xmlns:a16="http://schemas.microsoft.com/office/drawing/2014/main" id="{9B3AF9D7-FA80-5966-FEEC-1541B27A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" y="890547"/>
            <a:ext cx="9000444" cy="560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76333E-4EFB-98BC-97D2-60B7E2DE0493}"/>
              </a:ext>
            </a:extLst>
          </p:cNvPr>
          <p:cNvSpPr txBox="1"/>
          <p:nvPr/>
        </p:nvSpPr>
        <p:spPr>
          <a:xfrm>
            <a:off x="296260" y="6330395"/>
            <a:ext cx="74825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9C7F7-D00D-0484-49CD-6476D395B5C7}"/>
              </a:ext>
            </a:extLst>
          </p:cNvPr>
          <p:cNvSpPr/>
          <p:nvPr/>
        </p:nvSpPr>
        <p:spPr>
          <a:xfrm>
            <a:off x="-9150" y="6211772"/>
            <a:ext cx="9143998" cy="6747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78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FDAF-3B02-A22A-F48B-7CA217CB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0310"/>
            <a:ext cx="8229600" cy="7373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n-lt"/>
              </a:rPr>
              <a:t>Sales &amp; trends 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3" name="hourly trend ">
            <a:extLst>
              <a:ext uri="{FF2B5EF4-FFF2-40B4-BE49-F238E27FC236}">
                <a16:creationId xmlns:a16="http://schemas.microsoft.com/office/drawing/2014/main" id="{E4423D9A-0731-4D60-9874-FC5E7E800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632076"/>
              </p:ext>
            </p:extLst>
          </p:nvPr>
        </p:nvGraphicFramePr>
        <p:xfrm>
          <a:off x="4113884" y="1749246"/>
          <a:ext cx="4572915" cy="2290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40EE36-3CBA-4578-9A8A-13D2CA05E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570690"/>
              </p:ext>
            </p:extLst>
          </p:nvPr>
        </p:nvGraphicFramePr>
        <p:xfrm>
          <a:off x="4291263" y="4345230"/>
          <a:ext cx="4395536" cy="17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D4FFAE-4218-7FF3-3C11-4EFAE3FD94BB}"/>
              </a:ext>
            </a:extLst>
          </p:cNvPr>
          <p:cNvSpPr txBox="1"/>
          <p:nvPr/>
        </p:nvSpPr>
        <p:spPr>
          <a:xfrm>
            <a:off x="457201" y="1824495"/>
            <a:ext cx="31985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Sales Trends: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identify patterns in pizza sales over time  months, seasons, or </a:t>
            </a:r>
            <a:r>
              <a:rPr lang="en-US" dirty="0" err="1"/>
              <a:t>years,quarter</a:t>
            </a:r>
            <a:r>
              <a:rPr lang="en-US" dirty="0"/>
              <a:t>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05E15E-0402-0666-04A6-078B3232E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804" y="3752159"/>
            <a:ext cx="3593816" cy="21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2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nd data from Google Sheets to Azure SQL Database via Azure Data ...">
            <a:extLst>
              <a:ext uri="{FF2B5EF4-FFF2-40B4-BE49-F238E27FC236}">
                <a16:creationId xmlns:a16="http://schemas.microsoft.com/office/drawing/2014/main" id="{FD0802C5-87C1-E322-369A-6272CC45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2360065"/>
            <a:ext cx="6719020" cy="36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4420B5-0BB9-F371-E509-BCE55F96E0D8}"/>
              </a:ext>
            </a:extLst>
          </p:cNvPr>
          <p:cNvSpPr txBox="1"/>
          <p:nvPr/>
        </p:nvSpPr>
        <p:spPr>
          <a:xfrm>
            <a:off x="2586835" y="1443835"/>
            <a:ext cx="6260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Using SQL &amp; MS Excel for analysis 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1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778092"/>
            <a:ext cx="8847740" cy="766005"/>
          </a:xfrm>
        </p:spPr>
        <p:txBody>
          <a:bodyPr>
            <a:normAutofit/>
          </a:bodyPr>
          <a:lstStyle/>
          <a:p>
            <a:r>
              <a:rPr lang="en-US" dirty="0"/>
              <a:t>Dashboard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030115" y="2173960"/>
            <a:ext cx="3648450" cy="186586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b="1" baseline="0" dirty="0">
                <a:solidFill>
                  <a:schemeClr val="tx1"/>
                </a:solidFill>
              </a:rPr>
              <a:t>BUSIEST DAY &amp;  TIMES  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Sales</a:t>
            </a:r>
            <a:r>
              <a:rPr lang="en-IN" sz="1800" b="1" baseline="0" dirty="0">
                <a:solidFill>
                  <a:schemeClr val="tx1"/>
                </a:solidFill>
              </a:rPr>
              <a:t> By Categories &amp; Size </a:t>
            </a:r>
          </a:p>
          <a:p>
            <a:pPr marL="457200" lvl="1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Best &amp; worst  Seller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98C0D7-9909-9273-CA3D-844D9EFC0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9" y="1863978"/>
            <a:ext cx="4447653" cy="3605109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21590-69F4-5587-265B-CB6BF3AD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054655"/>
            <a:ext cx="5399530" cy="916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73A21-2B60-A6B3-ECEA-17F4373E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2229984"/>
            <a:ext cx="2105319" cy="743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AF2B4-497A-82F4-DB97-C037AD41F78E}"/>
              </a:ext>
            </a:extLst>
          </p:cNvPr>
          <p:cNvSpPr txBox="1"/>
          <p:nvPr/>
        </p:nvSpPr>
        <p:spPr>
          <a:xfrm>
            <a:off x="3197655" y="1291130"/>
            <a:ext cx="567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SQL -  </a:t>
            </a:r>
            <a:r>
              <a:rPr lang="en-US" sz="2000" dirty="0" err="1">
                <a:solidFill>
                  <a:srgbClr val="FF0000"/>
                </a:solidFill>
              </a:rPr>
              <a:t>Queires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A7E2C-92ED-6FBC-875B-3D0A289D5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1" y="3496743"/>
            <a:ext cx="5705936" cy="784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C9A785-579A-C421-A281-0184C0582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14" y="3496743"/>
            <a:ext cx="1991003" cy="905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DD144-5D8D-A959-1410-330D85ADC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4" y="4281309"/>
            <a:ext cx="5509521" cy="1382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73A4D5-A424-2866-2EEF-E11E82312A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54" y="4692053"/>
            <a:ext cx="2564579" cy="944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B78B-798C-FE07-E09B-154A972FB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3" y="5851237"/>
            <a:ext cx="6021318" cy="7845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6AE256-7A2A-C033-A137-3C042D299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31" y="5876125"/>
            <a:ext cx="230537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655F5-A68A-0057-64A3-83A603E00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596540"/>
            <a:ext cx="5802790" cy="1505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7403A-B2F4-B954-B071-024FD0C25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86" y="845161"/>
            <a:ext cx="2150859" cy="2081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22ACA-440D-FDED-275F-C2E4793B9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" y="3887115"/>
            <a:ext cx="6128759" cy="983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36448-10F3-5B3D-636C-ED02E49EC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86" y="3050911"/>
            <a:ext cx="1849749" cy="2349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D1362C-4C3D-6ABB-A337-DB41F7720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5729049"/>
            <a:ext cx="4964678" cy="983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8815A-421F-10A0-5BA3-15E1CE9DBC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58" y="5638464"/>
            <a:ext cx="2335714" cy="11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2C0A8-65D6-383F-DD68-3F1BEE0BC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912043"/>
            <a:ext cx="5510297" cy="1211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63CAA-1F1A-D5F4-28E0-195A63A9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28" y="1912043"/>
            <a:ext cx="3110917" cy="1516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10C8F-D10D-3ACF-68FF-DF7D3F67B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3887115"/>
            <a:ext cx="3512215" cy="1603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9C9A0-3823-5292-8ACF-039B3C5A7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1" y="3734411"/>
            <a:ext cx="4654926" cy="1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140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Global pizza sales analysis  </vt:lpstr>
      <vt:lpstr>Objective </vt:lpstr>
      <vt:lpstr>PowerPoint Presentation</vt:lpstr>
      <vt:lpstr>Sales &amp; trends </vt:lpstr>
      <vt:lpstr>PowerPoint Presentation</vt:lpstr>
      <vt:lpstr>Dashboard </vt:lpstr>
      <vt:lpstr>PowerPoint Presentation</vt:lpstr>
      <vt:lpstr>PowerPoint Presentation</vt:lpstr>
      <vt:lpstr>PowerPoint Presentation</vt:lpstr>
      <vt:lpstr>Thank you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vishal sinha</cp:lastModifiedBy>
  <cp:revision>23</cp:revision>
  <dcterms:created xsi:type="dcterms:W3CDTF">2013-08-21T19:17:07Z</dcterms:created>
  <dcterms:modified xsi:type="dcterms:W3CDTF">2024-10-19T10:47:44Z</dcterms:modified>
</cp:coreProperties>
</file>