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60" r:id="rId4"/>
    <p:sldId id="264" r:id="rId5"/>
    <p:sldId id="271" r:id="rId6"/>
    <p:sldId id="272" r:id="rId7"/>
    <p:sldId id="265" r:id="rId8"/>
    <p:sldId id="273"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74" d="100"/>
          <a:sy n="74" d="100"/>
        </p:scale>
        <p:origin x="72"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1B874E-D650-412C-8444-3AB8BC9D8420}" type="datetimeFigureOut">
              <a:rPr lang="en-US" smtClean="0"/>
              <a:t>4/1/2024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F447C6-65C5-47E3-BDF3-787206E8C308}" type="slidenum">
              <a:rPr lang="en-US" smtClean="0"/>
              <a:t>‹#›</a:t>
            </a:fld>
            <a:endParaRPr lang="en-US"/>
          </a:p>
        </p:txBody>
      </p:sp>
    </p:spTree>
    <p:extLst>
      <p:ext uri="{BB962C8B-B14F-4D97-AF65-F5344CB8AC3E}">
        <p14:creationId xmlns:p14="http://schemas.microsoft.com/office/powerpoint/2010/main" val="2027867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yann.lecun.com/exdb/mnis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5014" y="1176624"/>
            <a:ext cx="9153687" cy="1468800"/>
          </a:xfrm>
        </p:spPr>
        <p:txBody>
          <a:bodyPr>
            <a:normAutofit/>
          </a:bodyPr>
          <a:lstStyle/>
          <a:p>
            <a:r>
              <a:rPr lang="en-US" b="1" dirty="0" smtClean="0">
                <a:solidFill>
                  <a:schemeClr val="bg2">
                    <a:lumMod val="50000"/>
                  </a:schemeClr>
                </a:solidFill>
                <a:latin typeface="Times New Roman" panose="02020603050405020304" pitchFamily="18" charset="0"/>
                <a:cs typeface="Times New Roman" panose="02020603050405020304" pitchFamily="18" charset="0"/>
              </a:rPr>
              <a:t> </a:t>
            </a:r>
            <a:r>
              <a:rPr lang="en-US" b="1" dirty="0" smtClean="0">
                <a:solidFill>
                  <a:schemeClr val="bg2">
                    <a:lumMod val="50000"/>
                  </a:schemeClr>
                </a:solidFill>
                <a:latin typeface="Times New Roman" panose="02020603050405020304" pitchFamily="18" charset="0"/>
                <a:cs typeface="Times New Roman" panose="02020603050405020304" pitchFamily="18" charset="0"/>
              </a:rPr>
              <a:t>HAND </a:t>
            </a:r>
            <a:r>
              <a:rPr lang="en-US" b="1" dirty="0" smtClean="0">
                <a:solidFill>
                  <a:schemeClr val="bg2">
                    <a:lumMod val="50000"/>
                  </a:schemeClr>
                </a:solidFill>
                <a:latin typeface="Times New Roman" panose="02020603050405020304" pitchFamily="18" charset="0"/>
                <a:cs typeface="Times New Roman" panose="02020603050405020304" pitchFamily="18" charset="0"/>
              </a:rPr>
              <a:t>DIGIT </a:t>
            </a:r>
            <a:r>
              <a:rPr lang="en-US" b="1" dirty="0" smtClean="0">
                <a:solidFill>
                  <a:schemeClr val="bg2">
                    <a:lumMod val="50000"/>
                  </a:schemeClr>
                </a:solidFill>
                <a:latin typeface="Times New Roman" panose="02020603050405020304" pitchFamily="18" charset="0"/>
                <a:cs typeface="Times New Roman" panose="02020603050405020304" pitchFamily="18" charset="0"/>
              </a:rPr>
              <a:t>RECOGNITION USING CNN</a:t>
            </a:r>
            <a:endParaRPr lang="en-US" b="1"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body" idx="1"/>
          </p:nvPr>
        </p:nvSpPr>
        <p:spPr>
          <a:xfrm>
            <a:off x="5669281" y="3324113"/>
            <a:ext cx="6390042" cy="1636571"/>
          </a:xfrm>
        </p:spPr>
        <p:txBody>
          <a:bodyPr>
            <a:normAutofit lnSpcReduction="10000"/>
          </a:bodyPr>
          <a:lstStyle/>
          <a:p>
            <a:r>
              <a:rPr lang="en-US" dirty="0" smtClean="0">
                <a:latin typeface="Times New Roman" panose="02020603050405020304" pitchFamily="18" charset="0"/>
                <a:cs typeface="Times New Roman" panose="02020603050405020304" pitchFamily="18" charset="0"/>
              </a:rPr>
              <a:t>Presented by…</a:t>
            </a:r>
          </a:p>
          <a:p>
            <a:r>
              <a:rPr lang="en-US" dirty="0" err="1" smtClean="0">
                <a:latin typeface="Times New Roman" panose="02020603050405020304" pitchFamily="18" charset="0"/>
                <a:cs typeface="Times New Roman" panose="02020603050405020304" pitchFamily="18" charset="0"/>
              </a:rPr>
              <a:t>T.Vishal</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Department of artificial intelligence and data science,  </a:t>
            </a:r>
          </a:p>
          <a:p>
            <a:r>
              <a:rPr lang="en-US" dirty="0" smtClean="0">
                <a:latin typeface="Times New Roman" panose="02020603050405020304" pitchFamily="18" charset="0"/>
                <a:cs typeface="Times New Roman" panose="02020603050405020304" pitchFamily="18" charset="0"/>
              </a:rPr>
              <a:t>Sir </a:t>
            </a:r>
            <a:r>
              <a:rPr lang="en-US" dirty="0" err="1" smtClean="0">
                <a:latin typeface="Times New Roman" panose="02020603050405020304" pitchFamily="18" charset="0"/>
                <a:cs typeface="Times New Roman" panose="02020603050405020304" pitchFamily="18" charset="0"/>
              </a:rPr>
              <a:t>Issac</a:t>
            </a:r>
            <a:r>
              <a:rPr lang="en-US" dirty="0" smtClean="0">
                <a:latin typeface="Times New Roman" panose="02020603050405020304" pitchFamily="18" charset="0"/>
                <a:cs typeface="Times New Roman" panose="02020603050405020304" pitchFamily="18" charset="0"/>
              </a:rPr>
              <a:t> newton college of engineering and technology.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594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41986" y="494852"/>
            <a:ext cx="9391426" cy="5878532"/>
          </a:xfrm>
          <a:prstGeom prst="rect">
            <a:avLst/>
          </a:prstGeom>
          <a:noFill/>
        </p:spPr>
        <p:txBody>
          <a:bodyPr wrap="square" rtlCol="0">
            <a:spAutoFit/>
          </a:bodyPr>
          <a:lstStyle/>
          <a:p>
            <a:pPr fontAlgn="base"/>
            <a:r>
              <a:rPr lang="en-US" sz="2800" b="1" dirty="0"/>
              <a:t>Handwritten digit recognition </a:t>
            </a:r>
            <a:r>
              <a:rPr lang="en-US" sz="1600" dirty="0"/>
              <a:t>using MNIST dataset is a major project made with the help of Neural Network. It basically detects the scanned images of handwritten digits. </a:t>
            </a:r>
            <a:endParaRPr lang="en-US" sz="1600" dirty="0" smtClean="0"/>
          </a:p>
          <a:p>
            <a:pPr fontAlgn="base"/>
            <a:endParaRPr lang="en-US" sz="1600" dirty="0"/>
          </a:p>
          <a:p>
            <a:pPr marL="285750" indent="-285750" fontAlgn="base">
              <a:buFont typeface="Arial" panose="020B0604020202020204" pitchFamily="34" charset="0"/>
              <a:buChar char="•"/>
            </a:pPr>
            <a:r>
              <a:rPr lang="en-US" sz="1600" dirty="0"/>
              <a:t>We have taken this a step further where our handwritten digit recognition system not only detects scanned images of handwritten digits but also allows writing digits on the screen with the help of an integrated GUI for recognition</a:t>
            </a:r>
            <a:r>
              <a:rPr lang="en-US" sz="1600" dirty="0" smtClean="0"/>
              <a:t>.</a:t>
            </a:r>
            <a:endParaRPr lang="en-US" sz="1600" b="1" u="sng" dirty="0"/>
          </a:p>
          <a:p>
            <a:pPr fontAlgn="base"/>
            <a:endParaRPr lang="en-US" sz="1600" dirty="0"/>
          </a:p>
          <a:p>
            <a:pPr fontAlgn="base"/>
            <a:r>
              <a:rPr lang="en-US" sz="1600" b="1" i="1" u="sng" dirty="0"/>
              <a:t>Approach: </a:t>
            </a:r>
            <a:endParaRPr lang="en-US" sz="1600" b="1" i="1" u="sng" dirty="0" smtClean="0"/>
          </a:p>
          <a:p>
            <a:pPr fontAlgn="base"/>
            <a:endParaRPr lang="en-US" sz="1600" b="1" dirty="0"/>
          </a:p>
          <a:p>
            <a:pPr fontAlgn="base"/>
            <a:r>
              <a:rPr lang="en-US" sz="1600" dirty="0"/>
              <a:t>We will approach this project by using a three-layered Neural Network. </a:t>
            </a:r>
            <a:endParaRPr lang="en-US" sz="1600" dirty="0" smtClean="0"/>
          </a:p>
          <a:p>
            <a:pPr fontAlgn="base"/>
            <a:endParaRPr lang="en-US" sz="1600" dirty="0"/>
          </a:p>
          <a:p>
            <a:pPr marL="285750" indent="-285750" fontAlgn="base">
              <a:buFont typeface="Arial" panose="020B0604020202020204" pitchFamily="34" charset="0"/>
              <a:buChar char="•"/>
            </a:pPr>
            <a:r>
              <a:rPr lang="en-US" sz="1600" b="1" dirty="0"/>
              <a:t>The input layer:</a:t>
            </a:r>
            <a:r>
              <a:rPr lang="en-US" sz="1600" dirty="0"/>
              <a:t> It distributes the features of our examples to the next layer for calculation of activations of the next layer</a:t>
            </a:r>
            <a:r>
              <a:rPr lang="en-US" sz="1600" dirty="0" smtClean="0"/>
              <a:t>.</a:t>
            </a:r>
          </a:p>
          <a:p>
            <a:pPr marL="285750" indent="-285750" fontAlgn="base">
              <a:buFont typeface="Arial" panose="020B0604020202020204" pitchFamily="34" charset="0"/>
              <a:buChar char="•"/>
            </a:pPr>
            <a:endParaRPr lang="en-US" sz="1600" dirty="0"/>
          </a:p>
          <a:p>
            <a:pPr marL="285750" indent="-285750" fontAlgn="base">
              <a:buFont typeface="Arial" panose="020B0604020202020204" pitchFamily="34" charset="0"/>
              <a:buChar char="•"/>
            </a:pPr>
            <a:r>
              <a:rPr lang="en-US" sz="1600" b="1" dirty="0"/>
              <a:t>The hidden layer:</a:t>
            </a:r>
            <a:r>
              <a:rPr lang="en-US" sz="1600" dirty="0"/>
              <a:t> They are made of hidden units called activations providing nonlinear ties for the network. </a:t>
            </a:r>
            <a:endParaRPr lang="en-US" sz="1600" dirty="0" smtClean="0"/>
          </a:p>
          <a:p>
            <a:pPr marL="285750" indent="-285750" fontAlgn="base">
              <a:buFont typeface="Arial" panose="020B0604020202020204" pitchFamily="34" charset="0"/>
              <a:buChar char="•"/>
            </a:pPr>
            <a:r>
              <a:rPr lang="en-US" sz="1600" dirty="0" smtClean="0"/>
              <a:t>A </a:t>
            </a:r>
            <a:r>
              <a:rPr lang="en-US" sz="1600" dirty="0"/>
              <a:t>number of hidden layers can vary according to our requirements</a:t>
            </a:r>
            <a:r>
              <a:rPr lang="en-US" sz="1600" dirty="0" smtClean="0"/>
              <a:t>.</a:t>
            </a:r>
          </a:p>
          <a:p>
            <a:pPr marL="285750" indent="-285750" fontAlgn="base">
              <a:buFont typeface="Arial" panose="020B0604020202020204" pitchFamily="34" charset="0"/>
              <a:buChar char="•"/>
            </a:pPr>
            <a:endParaRPr lang="en-US" sz="1600" dirty="0"/>
          </a:p>
          <a:p>
            <a:pPr marL="285750" indent="-285750" fontAlgn="base">
              <a:buFont typeface="Arial" panose="020B0604020202020204" pitchFamily="34" charset="0"/>
              <a:buChar char="•"/>
            </a:pPr>
            <a:r>
              <a:rPr lang="en-US" sz="1600" b="1" dirty="0"/>
              <a:t>The output layer:</a:t>
            </a:r>
            <a:r>
              <a:rPr lang="en-US" sz="1600" dirty="0"/>
              <a:t> The nodes here are called output units</a:t>
            </a:r>
            <a:r>
              <a:rPr lang="en-US" sz="1600" dirty="0" smtClean="0"/>
              <a:t>.</a:t>
            </a:r>
          </a:p>
          <a:p>
            <a:pPr marL="285750" indent="-285750" fontAlgn="base">
              <a:buFont typeface="Arial" panose="020B0604020202020204" pitchFamily="34" charset="0"/>
              <a:buChar char="•"/>
            </a:pPr>
            <a:r>
              <a:rPr lang="en-US" sz="1600" dirty="0" smtClean="0"/>
              <a:t> </a:t>
            </a:r>
            <a:r>
              <a:rPr lang="en-US" sz="1600" dirty="0"/>
              <a:t>It provides us with the final prediction of the Neural Network on the basis of which final predictions can be made</a:t>
            </a:r>
            <a:r>
              <a:rPr lang="en-US" sz="1600" dirty="0" smtClean="0"/>
              <a:t>.</a:t>
            </a:r>
          </a:p>
          <a:p>
            <a:pPr fontAlgn="base"/>
            <a:endParaRPr lang="en-US" sz="1200" dirty="0"/>
          </a:p>
        </p:txBody>
      </p:sp>
    </p:spTree>
    <p:extLst>
      <p:ext uri="{BB962C8B-B14F-4D97-AF65-F5344CB8AC3E}">
        <p14:creationId xmlns:p14="http://schemas.microsoft.com/office/powerpoint/2010/main" val="1264440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0776" y="656216"/>
            <a:ext cx="8046720" cy="584775"/>
          </a:xfrm>
          <a:prstGeom prst="rect">
            <a:avLst/>
          </a:prstGeom>
          <a:noFill/>
        </p:spPr>
        <p:txBody>
          <a:bodyPr wrap="square" rtlCol="0">
            <a:spAutoFit/>
          </a:bodyPr>
          <a:lstStyle/>
          <a:p>
            <a:r>
              <a:rPr lang="en-US" sz="3200" b="1" i="1" dirty="0" smtClean="0">
                <a:latin typeface="Times New Roman" panose="02020603050405020304" pitchFamily="18" charset="0"/>
                <a:cs typeface="Times New Roman" panose="02020603050405020304" pitchFamily="18" charset="0"/>
              </a:rPr>
              <a:t>WOWS IN MY SOLUTION</a:t>
            </a:r>
            <a:endParaRPr lang="en-US" sz="3200" b="1" i="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936839" y="1495312"/>
            <a:ext cx="7713232" cy="4524315"/>
          </a:xfrm>
          <a:prstGeom prst="rect">
            <a:avLst/>
          </a:prstGeom>
          <a:noFill/>
        </p:spPr>
        <p:txBody>
          <a:bodyPr wrap="square" rtlCol="0">
            <a:spAutoFit/>
          </a:bodyPr>
          <a:lstStyle/>
          <a:p>
            <a:pPr marL="285750" indent="-285750">
              <a:buFont typeface="Arial" panose="020B0604020202020204" pitchFamily="34" charset="0"/>
              <a:buChar char="•"/>
            </a:pPr>
            <a:r>
              <a:rPr lang="en-US" dirty="0"/>
              <a:t>The applications of digit recognition include in postal mail sorting, bank check processing, form data entry, etc.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a:t>
            </a:r>
            <a:r>
              <a:rPr lang="en-US" dirty="0"/>
              <a:t>main problem lies within the ability on developing an efficient algorithm that can recognize hand written digits, which is submitted by users by the way of a scanner, tablet, and other digital devices</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Character recognition algorithms are classified into three categories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 </a:t>
            </a:r>
            <a:r>
              <a:rPr lang="en-US" dirty="0"/>
              <a:t>These categories are often employed in sequence: pre-processing, feature extraction, and classification.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a:t>
            </a:r>
            <a:r>
              <a:rPr lang="en-US" dirty="0"/>
              <a:t>pre-processing aids in the smoothness of feature extraction, while feature extraction is required for successful classification.</a:t>
            </a:r>
          </a:p>
        </p:txBody>
      </p:sp>
    </p:spTree>
    <p:extLst>
      <p:ext uri="{BB962C8B-B14F-4D97-AF65-F5344CB8AC3E}">
        <p14:creationId xmlns:p14="http://schemas.microsoft.com/office/powerpoint/2010/main" val="4054356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96987" y="1477660"/>
            <a:ext cx="9316123" cy="4247317"/>
          </a:xfrm>
          <a:prstGeom prst="rect">
            <a:avLst/>
          </a:prstGeom>
          <a:noFill/>
        </p:spPr>
        <p:txBody>
          <a:bodyPr wrap="square" rtlCol="0">
            <a:spAutoFit/>
          </a:bodyPr>
          <a:lstStyle/>
          <a:p>
            <a:pPr marL="285750" indent="-285750">
              <a:buFont typeface="Arial" panose="020B0604020202020204" pitchFamily="34" charset="0"/>
              <a:buChar char="•"/>
            </a:pPr>
            <a:r>
              <a:rPr lang="en-US" dirty="0"/>
              <a:t/>
            </a:r>
            <a:br>
              <a:rPr lang="en-US" dirty="0"/>
            </a:br>
            <a:r>
              <a:rPr lang="en-US" dirty="0"/>
              <a:t>Handwritten character recognition is one of the practically important issues in pattern recognition applications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 </a:t>
            </a:r>
            <a:r>
              <a:rPr lang="en-US" dirty="0"/>
              <a:t>The applications of digit recognition include in postal mail sorting, bank check processing, form data entry, etc.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a:t>
            </a:r>
            <a:r>
              <a:rPr lang="en-US" dirty="0"/>
              <a:t>main problem lies within the ability on developing an efficient algorithm that can recognize hand written digits, which is submitted by users by the way of a scanner, tablet, and other digital </a:t>
            </a:r>
            <a:r>
              <a:rPr lang="en-US" dirty="0" smtClean="0"/>
              <a:t>devices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a:t>
            </a:r>
            <a:r>
              <a:rPr lang="en-US" dirty="0"/>
              <a:t>experimental results showed that the highest accuracy was obtained by Multilayer Perceptron with the value of 90.37%.</a:t>
            </a:r>
          </a:p>
          <a:p>
            <a:pPr marL="285750" indent="-285750">
              <a:buFont typeface="Arial" panose="020B0604020202020204" pitchFamily="34" charset="0"/>
              <a:buChar char="•"/>
            </a:pPr>
            <a:r>
              <a:rPr lang="en-US" dirty="0"/>
              <a:t/>
            </a:r>
            <a:br>
              <a:rPr lang="en-US" dirty="0"/>
            </a:br>
            <a:endParaRPr lang="en-US" dirty="0"/>
          </a:p>
        </p:txBody>
      </p:sp>
      <p:sp>
        <p:nvSpPr>
          <p:cNvPr id="3" name="TextBox 2"/>
          <p:cNvSpPr txBox="1"/>
          <p:nvPr/>
        </p:nvSpPr>
        <p:spPr>
          <a:xfrm>
            <a:off x="3420932" y="720763"/>
            <a:ext cx="5088368" cy="584775"/>
          </a:xfrm>
          <a:prstGeom prst="rect">
            <a:avLst/>
          </a:prstGeom>
          <a:noFill/>
        </p:spPr>
        <p:txBody>
          <a:bodyPr wrap="square" rtlCol="0">
            <a:spAutoFit/>
          </a:bodyPr>
          <a:lstStyle/>
          <a:p>
            <a:r>
              <a:rPr lang="en-US" sz="3200" b="1" i="1" dirty="0" smtClean="0">
                <a:latin typeface="Times New Roman" panose="02020603050405020304" pitchFamily="18" charset="0"/>
                <a:cs typeface="Times New Roman" panose="02020603050405020304" pitchFamily="18" charset="0"/>
              </a:rPr>
              <a:t>APPLICATIONS</a:t>
            </a:r>
            <a:endParaRPr lang="en-US" sz="32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5610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09421" y="3410175"/>
            <a:ext cx="7444291" cy="830997"/>
          </a:xfrm>
          <a:prstGeom prst="rect">
            <a:avLst/>
          </a:prstGeom>
          <a:noFill/>
        </p:spPr>
        <p:txBody>
          <a:bodyPr wrap="square" rtlCol="0">
            <a:spAutoFit/>
          </a:bodyPr>
          <a:lstStyle/>
          <a:p>
            <a:r>
              <a:rPr lang="en-US" sz="4800" b="1" i="1" dirty="0" smtClean="0">
                <a:latin typeface="Times New Roman" panose="02020603050405020304" pitchFamily="18" charset="0"/>
                <a:cs typeface="Times New Roman" panose="02020603050405020304" pitchFamily="18" charset="0"/>
              </a:rPr>
              <a:t>THANK YOU!!</a:t>
            </a:r>
            <a:endParaRPr lang="en-US" sz="48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1054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1104" y="624110"/>
            <a:ext cx="8911687" cy="1280890"/>
          </a:xfrm>
        </p:spPr>
        <p:txBody>
          <a:bodyPr/>
          <a:lstStyle/>
          <a:p>
            <a:r>
              <a:rPr lang="en-US" b="1" dirty="0" smtClean="0">
                <a:solidFill>
                  <a:schemeClr val="tx1"/>
                </a:solidFill>
              </a:rPr>
              <a:t>AGENDA</a:t>
            </a:r>
            <a:endParaRPr lang="en-US" b="1" dirty="0">
              <a:solidFill>
                <a:schemeClr val="tx1"/>
              </a:solidFill>
            </a:endParaRPr>
          </a:p>
        </p:txBody>
      </p:sp>
      <p:sp>
        <p:nvSpPr>
          <p:cNvPr id="6" name="TextBox 5"/>
          <p:cNvSpPr txBox="1"/>
          <p:nvPr/>
        </p:nvSpPr>
        <p:spPr>
          <a:xfrm>
            <a:off x="4098664" y="1678193"/>
            <a:ext cx="5163670" cy="4093428"/>
          </a:xfrm>
          <a:prstGeom prst="rect">
            <a:avLst/>
          </a:prstGeom>
          <a:noFill/>
        </p:spPr>
        <p:txBody>
          <a:bodyPr wrap="square" rtlCol="0">
            <a:spAutoFit/>
          </a:bodyPr>
          <a:lstStyle/>
          <a:p>
            <a:pPr marL="342900" indent="-342900">
              <a:buFont typeface="Wingdings" panose="05000000000000000000" pitchFamily="2" charset="2"/>
              <a:buChar char="ü"/>
            </a:pPr>
            <a:r>
              <a:rPr lang="en-US" sz="2000" b="1" dirty="0" smtClean="0"/>
              <a:t>PROJECT STATEMENT</a:t>
            </a:r>
          </a:p>
          <a:p>
            <a:pPr marL="342900" indent="-342900">
              <a:buFont typeface="Wingdings" panose="05000000000000000000" pitchFamily="2" charset="2"/>
              <a:buChar char="ü"/>
            </a:pPr>
            <a:endParaRPr lang="en-US" sz="2000" b="1" dirty="0" smtClean="0"/>
          </a:p>
          <a:p>
            <a:pPr marL="342900" indent="-342900">
              <a:buFont typeface="Wingdings" panose="05000000000000000000" pitchFamily="2" charset="2"/>
              <a:buChar char="ü"/>
            </a:pPr>
            <a:r>
              <a:rPr lang="en-US" sz="2000" b="1" dirty="0" smtClean="0"/>
              <a:t>PROJECT OERVIEW</a:t>
            </a:r>
          </a:p>
          <a:p>
            <a:pPr marL="342900" indent="-342900">
              <a:buFont typeface="Wingdings" panose="05000000000000000000" pitchFamily="2" charset="2"/>
              <a:buChar char="ü"/>
            </a:pPr>
            <a:endParaRPr lang="en-US" sz="2000" b="1" dirty="0" smtClean="0"/>
          </a:p>
          <a:p>
            <a:pPr marL="342900" indent="-342900">
              <a:buFont typeface="Wingdings" panose="05000000000000000000" pitchFamily="2" charset="2"/>
              <a:buChar char="ü"/>
            </a:pPr>
            <a:r>
              <a:rPr lang="en-US" sz="2000" b="1" dirty="0" smtClean="0"/>
              <a:t>PROJECT MODELLING</a:t>
            </a:r>
          </a:p>
          <a:p>
            <a:pPr marL="342900" indent="-342900">
              <a:buFont typeface="Wingdings" panose="05000000000000000000" pitchFamily="2" charset="2"/>
              <a:buChar char="ü"/>
            </a:pPr>
            <a:endParaRPr lang="en-US" sz="2000" b="1" dirty="0" smtClean="0"/>
          </a:p>
          <a:p>
            <a:pPr marL="342900" indent="-342900">
              <a:buFont typeface="Wingdings" panose="05000000000000000000" pitchFamily="2" charset="2"/>
              <a:buChar char="ü"/>
            </a:pPr>
            <a:r>
              <a:rPr lang="en-US" sz="2000" b="1" dirty="0" smtClean="0"/>
              <a:t>RESULTS</a:t>
            </a:r>
          </a:p>
          <a:p>
            <a:pPr marL="342900" indent="-342900">
              <a:buFont typeface="Wingdings" panose="05000000000000000000" pitchFamily="2" charset="2"/>
              <a:buChar char="ü"/>
            </a:pPr>
            <a:endParaRPr lang="en-US" sz="2000" b="1" dirty="0" smtClean="0"/>
          </a:p>
          <a:p>
            <a:pPr marL="342900" indent="-342900">
              <a:buFont typeface="Wingdings" panose="05000000000000000000" pitchFamily="2" charset="2"/>
              <a:buChar char="ü"/>
            </a:pPr>
            <a:r>
              <a:rPr lang="en-US" sz="2000" b="1" dirty="0" smtClean="0"/>
              <a:t>SOLUTION AND ITS PROPOSITIONS</a:t>
            </a:r>
          </a:p>
          <a:p>
            <a:pPr marL="342900" indent="-342900">
              <a:buFont typeface="Wingdings" panose="05000000000000000000" pitchFamily="2" charset="2"/>
              <a:buChar char="ü"/>
            </a:pPr>
            <a:endParaRPr lang="en-US" sz="2000" b="1" dirty="0" smtClean="0"/>
          </a:p>
          <a:p>
            <a:pPr marL="342900" indent="-342900">
              <a:buFont typeface="Wingdings" panose="05000000000000000000" pitchFamily="2" charset="2"/>
              <a:buChar char="ü"/>
            </a:pPr>
            <a:r>
              <a:rPr lang="en-US" sz="2000" b="1" dirty="0" smtClean="0"/>
              <a:t>WOWS IN MY SOLUTION</a:t>
            </a:r>
          </a:p>
          <a:p>
            <a:pPr marL="342900" indent="-342900">
              <a:buFont typeface="Wingdings" panose="05000000000000000000" pitchFamily="2" charset="2"/>
              <a:buChar char="ü"/>
            </a:pPr>
            <a:endParaRPr lang="en-US" sz="2000" b="1" dirty="0" smtClean="0"/>
          </a:p>
          <a:p>
            <a:pPr marL="342900" indent="-342900">
              <a:buFont typeface="Wingdings" panose="05000000000000000000" pitchFamily="2" charset="2"/>
              <a:buChar char="ü"/>
            </a:pPr>
            <a:r>
              <a:rPr lang="en-US" sz="2000" b="1" dirty="0" smtClean="0"/>
              <a:t>APPLICATION AREAS</a:t>
            </a:r>
            <a:endParaRPr lang="en-US" sz="2000" b="1" dirty="0"/>
          </a:p>
        </p:txBody>
      </p:sp>
    </p:spTree>
    <p:extLst>
      <p:ext uri="{BB962C8B-B14F-4D97-AF65-F5344CB8AC3E}">
        <p14:creationId xmlns:p14="http://schemas.microsoft.com/office/powerpoint/2010/main" val="1633816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51570" y="495018"/>
            <a:ext cx="8911687" cy="1280890"/>
          </a:xfrm>
        </p:spPr>
        <p:txBody>
          <a:bodyPr/>
          <a:lstStyle/>
          <a:p>
            <a:r>
              <a:rPr lang="en-US" b="1" i="1" dirty="0" smtClean="0">
                <a:solidFill>
                  <a:schemeClr val="tx1">
                    <a:lumMod val="95000"/>
                    <a:lumOff val="5000"/>
                  </a:schemeClr>
                </a:solidFill>
                <a:latin typeface="Times New Roman" panose="02020603050405020304" pitchFamily="18" charset="0"/>
                <a:cs typeface="Times New Roman" panose="02020603050405020304" pitchFamily="18" charset="0"/>
              </a:rPr>
              <a:t>PROJECT OVERVIEW</a:t>
            </a:r>
            <a:endParaRPr lang="en-US" b="1" i="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5103813" y="3894269"/>
            <a:ext cx="5195943"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t>Data Collection</a:t>
            </a:r>
            <a:endParaRPr lang="en-US" dirty="0"/>
          </a:p>
          <a:p>
            <a:pPr marL="285750" indent="-285750">
              <a:buFont typeface="Arial" panose="020B0604020202020204" pitchFamily="34" charset="0"/>
              <a:buChar char="•"/>
            </a:pPr>
            <a:r>
              <a:rPr lang="en-US" b="1" dirty="0"/>
              <a:t>Data Preprocessing</a:t>
            </a:r>
            <a:endParaRPr lang="en-US" dirty="0"/>
          </a:p>
          <a:p>
            <a:pPr marL="285750" indent="-285750">
              <a:buFont typeface="Arial" panose="020B0604020202020204" pitchFamily="34" charset="0"/>
              <a:buChar char="•"/>
            </a:pPr>
            <a:r>
              <a:rPr lang="en-US" b="1" dirty="0"/>
              <a:t>Model Architecture Design</a:t>
            </a:r>
          </a:p>
          <a:p>
            <a:pPr marL="285750" indent="-285750">
              <a:buFont typeface="Arial" panose="020B0604020202020204" pitchFamily="34" charset="0"/>
              <a:buChar char="•"/>
            </a:pPr>
            <a:r>
              <a:rPr lang="en-US" b="1" dirty="0"/>
              <a:t>Compile a model</a:t>
            </a:r>
          </a:p>
          <a:p>
            <a:pPr marL="285750" indent="-285750">
              <a:buFont typeface="Arial" panose="020B0604020202020204" pitchFamily="34" charset="0"/>
              <a:buChar char="•"/>
            </a:pPr>
            <a:r>
              <a:rPr lang="en-US" b="1" dirty="0"/>
              <a:t>Model Training</a:t>
            </a:r>
          </a:p>
          <a:p>
            <a:pPr marL="285750" indent="-285750">
              <a:buFont typeface="Arial" panose="020B0604020202020204" pitchFamily="34" charset="0"/>
              <a:buChar char="•"/>
            </a:pPr>
            <a:r>
              <a:rPr lang="en-US" b="1" dirty="0"/>
              <a:t>Model evaluation</a:t>
            </a:r>
          </a:p>
          <a:p>
            <a:pPr marL="285750" indent="-285750">
              <a:buFont typeface="Arial" panose="020B0604020202020204" pitchFamily="34" charset="0"/>
              <a:buChar char="•"/>
            </a:pPr>
            <a:r>
              <a:rPr lang="en-US" b="1" dirty="0"/>
              <a:t>Fine-tuning and Optimization</a:t>
            </a:r>
            <a:endParaRPr lang="en-US" dirty="0"/>
          </a:p>
          <a:p>
            <a:pPr marL="285750" indent="-285750">
              <a:buFont typeface="Arial" panose="020B0604020202020204" pitchFamily="34" charset="0"/>
              <a:buChar char="•"/>
            </a:pPr>
            <a:r>
              <a:rPr lang="en-US" b="1" dirty="0"/>
              <a:t>Deployment</a:t>
            </a:r>
            <a:endParaRPr lang="en-US" dirty="0"/>
          </a:p>
          <a:p>
            <a:pPr marL="285750" indent="-285750">
              <a:buFont typeface="Arial" panose="020B0604020202020204" pitchFamily="34" charset="0"/>
              <a:buChar char="•"/>
            </a:pPr>
            <a:r>
              <a:rPr lang="en-US" b="1" dirty="0"/>
              <a:t>Monitoring and Maintenance</a:t>
            </a:r>
            <a:endParaRPr lang="en-US" dirty="0"/>
          </a:p>
          <a:p>
            <a:endParaRPr lang="en-US" dirty="0"/>
          </a:p>
        </p:txBody>
      </p:sp>
      <p:sp>
        <p:nvSpPr>
          <p:cNvPr id="7" name="TextBox 6"/>
          <p:cNvSpPr txBox="1"/>
          <p:nvPr/>
        </p:nvSpPr>
        <p:spPr>
          <a:xfrm>
            <a:off x="2560320" y="1361374"/>
            <a:ext cx="9455971" cy="2308324"/>
          </a:xfrm>
          <a:prstGeom prst="rect">
            <a:avLst/>
          </a:prstGeom>
          <a:noFill/>
        </p:spPr>
        <p:txBody>
          <a:bodyPr wrap="square" rtlCol="0">
            <a:spAutoFit/>
          </a:bodyPr>
          <a:lstStyle/>
          <a:p>
            <a:r>
              <a:rPr lang="en-US" dirty="0"/>
              <a:t>Convolutional neural network (CNN, or </a:t>
            </a:r>
            <a:r>
              <a:rPr lang="en-US" dirty="0" err="1"/>
              <a:t>ConvNet</a:t>
            </a:r>
            <a:r>
              <a:rPr lang="en-US" dirty="0"/>
              <a:t>) can be used to predict Handwritten Digits reasonably. </a:t>
            </a:r>
            <a:endParaRPr lang="en-US" dirty="0" smtClean="0"/>
          </a:p>
          <a:p>
            <a:endParaRPr lang="en-US" dirty="0" smtClean="0"/>
          </a:p>
          <a:p>
            <a:r>
              <a:rPr lang="en-US" dirty="0" smtClean="0"/>
              <a:t>We </a:t>
            </a:r>
            <a:r>
              <a:rPr lang="en-US" dirty="0"/>
              <a:t>have successfully developed Handwritten digit recognition with Python, </a:t>
            </a:r>
            <a:r>
              <a:rPr lang="en-US" dirty="0" err="1"/>
              <a:t>Tensorflow</a:t>
            </a:r>
            <a:r>
              <a:rPr lang="en-US" dirty="0"/>
              <a:t>, and Machine Learning libraries. </a:t>
            </a:r>
            <a:endParaRPr lang="en-US" dirty="0" smtClean="0"/>
          </a:p>
          <a:p>
            <a:endParaRPr lang="en-US" dirty="0"/>
          </a:p>
          <a:p>
            <a:r>
              <a:rPr lang="en-US" dirty="0" smtClean="0"/>
              <a:t>Handwritten </a:t>
            </a:r>
            <a:r>
              <a:rPr lang="en-US" dirty="0"/>
              <a:t>Digits have been recognized by more than 98.9% validation </a:t>
            </a:r>
            <a:r>
              <a:rPr lang="en-US" dirty="0" smtClean="0"/>
              <a:t>accuracy. Here is an overview of the project….</a:t>
            </a:r>
            <a:endParaRPr lang="en-US" dirty="0"/>
          </a:p>
        </p:txBody>
      </p:sp>
    </p:spTree>
    <p:extLst>
      <p:ext uri="{BB962C8B-B14F-4D97-AF65-F5344CB8AC3E}">
        <p14:creationId xmlns:p14="http://schemas.microsoft.com/office/powerpoint/2010/main" val="169496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67476" y="419715"/>
            <a:ext cx="8911687" cy="1280890"/>
          </a:xfrm>
        </p:spPr>
        <p:txBody>
          <a:bodyPr/>
          <a:lstStyle/>
          <a:p>
            <a:r>
              <a:rPr lang="en-US" b="1" dirty="0" smtClean="0"/>
              <a:t> </a:t>
            </a:r>
            <a:r>
              <a:rPr lang="en-US" b="1" i="1" dirty="0" smtClean="0">
                <a:solidFill>
                  <a:schemeClr val="tx1">
                    <a:lumMod val="95000"/>
                    <a:lumOff val="5000"/>
                  </a:schemeClr>
                </a:solidFill>
                <a:latin typeface="Times New Roman" panose="02020603050405020304" pitchFamily="18" charset="0"/>
                <a:cs typeface="Times New Roman" panose="02020603050405020304" pitchFamily="18" charset="0"/>
              </a:rPr>
              <a:t>PROJECT MODELING</a:t>
            </a:r>
            <a:endParaRPr lang="en-US" b="1" i="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2047741" y="1216338"/>
            <a:ext cx="9942490" cy="4849612"/>
          </a:xfrm>
        </p:spPr>
        <p:txBody>
          <a:bodyPr>
            <a:noAutofit/>
          </a:bodyPr>
          <a:lstStyle/>
          <a:p>
            <a:r>
              <a:rPr lang="en-US" dirty="0"/>
              <a:t>Handwritten digit recognition is the process to provide the ability to machines to recognize human handwritten digits. </a:t>
            </a:r>
            <a:endParaRPr lang="en-US" dirty="0" smtClean="0"/>
          </a:p>
          <a:p>
            <a:r>
              <a:rPr lang="en-US" dirty="0" smtClean="0"/>
              <a:t>It </a:t>
            </a:r>
            <a:r>
              <a:rPr lang="en-US" dirty="0"/>
              <a:t>is not an easy task for the machine because handwritten digits are not perfect, vary from person-to-person, and can be made with many different flavors</a:t>
            </a:r>
            <a:r>
              <a:rPr lang="en-US" dirty="0" smtClean="0"/>
              <a:t>.</a:t>
            </a:r>
          </a:p>
          <a:p>
            <a:pPr marL="0" lvl="0" indent="0" defTabSz="914400" eaLnBrk="0" fontAlgn="base" hangingPunct="0">
              <a:spcBef>
                <a:spcPct val="0"/>
              </a:spcBef>
              <a:spcAft>
                <a:spcPct val="0"/>
              </a:spcAft>
              <a:buClrTx/>
              <a:buNone/>
            </a:pPr>
            <a:endParaRPr lang="en-US" altLang="en-US" dirty="0"/>
          </a:p>
          <a:p>
            <a:pPr marL="0" lvl="0" indent="0" defTabSz="914400" eaLnBrk="0" fontAlgn="base" hangingPunct="0">
              <a:spcBef>
                <a:spcPct val="0"/>
              </a:spcBef>
              <a:spcAft>
                <a:spcPct val="0"/>
              </a:spcAft>
              <a:buClrTx/>
              <a:buNone/>
            </a:pPr>
            <a:r>
              <a:rPr lang="en-US" altLang="en-US" dirty="0" smtClean="0">
                <a:solidFill>
                  <a:srgbClr val="383838"/>
                </a:solidFill>
              </a:rPr>
              <a:t>Basic </a:t>
            </a:r>
            <a:r>
              <a:rPr lang="en-US" altLang="en-US" dirty="0">
                <a:solidFill>
                  <a:srgbClr val="383838"/>
                </a:solidFill>
              </a:rPr>
              <a:t>knowledge of deep learning with </a:t>
            </a:r>
            <a:r>
              <a:rPr lang="en-US" altLang="en-US" dirty="0" err="1">
                <a:solidFill>
                  <a:srgbClr val="383838"/>
                </a:solidFill>
              </a:rPr>
              <a:t>Keras</a:t>
            </a:r>
            <a:r>
              <a:rPr lang="en-US" altLang="en-US" dirty="0">
                <a:solidFill>
                  <a:srgbClr val="383838"/>
                </a:solidFill>
              </a:rPr>
              <a:t> library, the </a:t>
            </a:r>
            <a:r>
              <a:rPr lang="en-US" altLang="en-US" dirty="0" err="1">
                <a:solidFill>
                  <a:srgbClr val="383838"/>
                </a:solidFill>
              </a:rPr>
              <a:t>Tkinter</a:t>
            </a:r>
            <a:r>
              <a:rPr lang="en-US" altLang="en-US" dirty="0">
                <a:solidFill>
                  <a:srgbClr val="383838"/>
                </a:solidFill>
              </a:rPr>
              <a:t> library for GUI building, and Python programming are required to run this amazing project</a:t>
            </a:r>
            <a:r>
              <a:rPr lang="en-US" altLang="en-US" dirty="0" smtClean="0">
                <a:solidFill>
                  <a:srgbClr val="383838"/>
                </a:solidFill>
              </a:rPr>
              <a:t>.</a:t>
            </a:r>
          </a:p>
          <a:p>
            <a:pPr marL="0" lvl="0" indent="0" defTabSz="914400" eaLnBrk="0" fontAlgn="base" hangingPunct="0">
              <a:spcBef>
                <a:spcPct val="0"/>
              </a:spcBef>
              <a:spcAft>
                <a:spcPct val="0"/>
              </a:spcAft>
              <a:buClrTx/>
              <a:buNone/>
            </a:pPr>
            <a:endParaRPr lang="en-US" altLang="en-US" dirty="0">
              <a:solidFill>
                <a:schemeClr val="tx1"/>
              </a:solidFill>
            </a:endParaRPr>
          </a:p>
          <a:p>
            <a:pPr marL="0" lvl="0" indent="0" defTabSz="914400" eaLnBrk="0" fontAlgn="base" hangingPunct="0">
              <a:spcBef>
                <a:spcPct val="0"/>
              </a:spcBef>
              <a:spcAft>
                <a:spcPct val="0"/>
              </a:spcAft>
              <a:buClrTx/>
              <a:buNone/>
            </a:pPr>
            <a:r>
              <a:rPr lang="en-US" altLang="en-US" dirty="0">
                <a:solidFill>
                  <a:srgbClr val="383838"/>
                </a:solidFill>
              </a:rPr>
              <a:t>Commands to Install the necessary libraries for this project:</a:t>
            </a:r>
          </a:p>
          <a:p>
            <a:pPr marL="0" lvl="0" indent="0" defTabSz="914400" eaLnBrk="0" fontAlgn="base" hangingPunct="0">
              <a:spcBef>
                <a:spcPct val="0"/>
              </a:spcBef>
              <a:spcAft>
                <a:spcPct val="0"/>
              </a:spcAft>
              <a:buClrTx/>
              <a:buNone/>
            </a:pPr>
            <a:r>
              <a:rPr lang="en-US" altLang="en-US" dirty="0">
                <a:solidFill>
                  <a:srgbClr val="383838"/>
                </a:solidFill>
              </a:rPr>
              <a:t>pip install </a:t>
            </a:r>
            <a:r>
              <a:rPr lang="en-US" altLang="en-US" dirty="0" err="1">
                <a:solidFill>
                  <a:srgbClr val="383838"/>
                </a:solidFill>
              </a:rPr>
              <a:t>numpy</a:t>
            </a:r>
            <a:r>
              <a:rPr lang="en-US" altLang="en-US" dirty="0">
                <a:solidFill>
                  <a:srgbClr val="383838"/>
                </a:solidFill>
              </a:rPr>
              <a:t> </a:t>
            </a:r>
            <a:endParaRPr lang="en-US" altLang="en-US" dirty="0" smtClean="0">
              <a:solidFill>
                <a:srgbClr val="383838"/>
              </a:solidFill>
            </a:endParaRPr>
          </a:p>
          <a:p>
            <a:pPr marL="0" lvl="0" indent="0" defTabSz="914400" eaLnBrk="0" fontAlgn="base" hangingPunct="0">
              <a:spcBef>
                <a:spcPct val="0"/>
              </a:spcBef>
              <a:spcAft>
                <a:spcPct val="0"/>
              </a:spcAft>
              <a:buClrTx/>
              <a:buNone/>
            </a:pPr>
            <a:r>
              <a:rPr lang="en-US" altLang="en-US" dirty="0" smtClean="0">
                <a:solidFill>
                  <a:srgbClr val="383838"/>
                </a:solidFill>
              </a:rPr>
              <a:t>pip </a:t>
            </a:r>
            <a:r>
              <a:rPr lang="en-US" altLang="en-US" dirty="0">
                <a:solidFill>
                  <a:srgbClr val="383838"/>
                </a:solidFill>
              </a:rPr>
              <a:t>install </a:t>
            </a:r>
            <a:r>
              <a:rPr lang="en-US" altLang="en-US" dirty="0" err="1" smtClean="0">
                <a:solidFill>
                  <a:srgbClr val="383838"/>
                </a:solidFill>
              </a:rPr>
              <a:t>tensorflow</a:t>
            </a:r>
            <a:endParaRPr lang="en-US" altLang="en-US" dirty="0" smtClean="0">
              <a:solidFill>
                <a:srgbClr val="383838"/>
              </a:solidFill>
            </a:endParaRPr>
          </a:p>
          <a:p>
            <a:pPr marL="0" lvl="0" indent="0" defTabSz="914400" eaLnBrk="0" fontAlgn="base" hangingPunct="0">
              <a:spcBef>
                <a:spcPct val="0"/>
              </a:spcBef>
              <a:spcAft>
                <a:spcPct val="0"/>
              </a:spcAft>
              <a:buClrTx/>
              <a:buNone/>
            </a:pPr>
            <a:r>
              <a:rPr lang="en-US" altLang="en-US" dirty="0" smtClean="0">
                <a:solidFill>
                  <a:srgbClr val="383838"/>
                </a:solidFill>
              </a:rPr>
              <a:t>pip </a:t>
            </a:r>
            <a:r>
              <a:rPr lang="en-US" altLang="en-US" dirty="0">
                <a:solidFill>
                  <a:srgbClr val="383838"/>
                </a:solidFill>
              </a:rPr>
              <a:t>install </a:t>
            </a:r>
            <a:r>
              <a:rPr lang="en-US" altLang="en-US" dirty="0" err="1" smtClean="0">
                <a:solidFill>
                  <a:srgbClr val="383838"/>
                </a:solidFill>
              </a:rPr>
              <a:t>keras</a:t>
            </a:r>
            <a:endParaRPr lang="en-US" altLang="en-US" dirty="0" smtClean="0">
              <a:solidFill>
                <a:srgbClr val="383838"/>
              </a:solidFill>
            </a:endParaRPr>
          </a:p>
          <a:p>
            <a:pPr marL="0" lvl="0" indent="0" defTabSz="914400" eaLnBrk="0" fontAlgn="base" hangingPunct="0">
              <a:spcBef>
                <a:spcPct val="0"/>
              </a:spcBef>
              <a:spcAft>
                <a:spcPct val="0"/>
              </a:spcAft>
              <a:buClrTx/>
              <a:buNone/>
            </a:pPr>
            <a:r>
              <a:rPr lang="en-US" altLang="en-US" dirty="0" smtClean="0">
                <a:solidFill>
                  <a:srgbClr val="383838"/>
                </a:solidFill>
              </a:rPr>
              <a:t>pip </a:t>
            </a:r>
            <a:r>
              <a:rPr lang="en-US" altLang="en-US" dirty="0">
                <a:solidFill>
                  <a:srgbClr val="383838"/>
                </a:solidFill>
              </a:rPr>
              <a:t>install pillow</a:t>
            </a:r>
            <a:r>
              <a:rPr lang="en-US" altLang="en-US" sz="1000" dirty="0">
                <a:solidFill>
                  <a:schemeClr val="tx1"/>
                </a:solidFill>
              </a:rPr>
              <a:t> </a:t>
            </a:r>
            <a:endParaRPr lang="en-US" altLang="en-US" dirty="0">
              <a:solidFill>
                <a:schemeClr val="tx1"/>
              </a:solidFill>
            </a:endParaRPr>
          </a:p>
          <a:p>
            <a:endParaRPr lang="en-US" dirty="0"/>
          </a:p>
          <a:p>
            <a:r>
              <a:rPr lang="en-US" sz="1050" dirty="0"/>
              <a:t/>
            </a:r>
            <a:br>
              <a:rPr lang="en-US" sz="1050" dirty="0"/>
            </a:br>
            <a:endParaRPr lang="en-US" sz="1050" dirty="0"/>
          </a:p>
        </p:txBody>
      </p:sp>
      <p:sp>
        <p:nvSpPr>
          <p:cNvPr id="8" name="TextBox 7"/>
          <p:cNvSpPr txBox="1"/>
          <p:nvPr/>
        </p:nvSpPr>
        <p:spPr>
          <a:xfrm>
            <a:off x="8025537" y="1273805"/>
            <a:ext cx="3302598"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21651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6530" y="785611"/>
            <a:ext cx="10148552" cy="5355312"/>
          </a:xfrm>
          <a:prstGeom prst="rect">
            <a:avLst/>
          </a:prstGeom>
          <a:noFill/>
        </p:spPr>
        <p:txBody>
          <a:bodyPr wrap="square" rtlCol="0">
            <a:spAutoFit/>
          </a:bodyPr>
          <a:lstStyle/>
          <a:p>
            <a:r>
              <a:rPr lang="en-US" b="1" dirty="0"/>
              <a:t>The MNIST dataset</a:t>
            </a:r>
          </a:p>
          <a:p>
            <a:r>
              <a:rPr lang="en-US" dirty="0"/>
              <a:t>Among thousands of datasets available in the market, MNIST is the most popular dataset for enthusiasts of machine learning and deep learning</a:t>
            </a:r>
            <a:r>
              <a:rPr lang="en-US" dirty="0" smtClean="0"/>
              <a:t>.</a:t>
            </a:r>
          </a:p>
          <a:p>
            <a:endParaRPr lang="en-US" dirty="0" smtClean="0"/>
          </a:p>
          <a:p>
            <a:r>
              <a:rPr lang="en-US" dirty="0" smtClean="0"/>
              <a:t>Above </a:t>
            </a:r>
            <a:r>
              <a:rPr lang="en-US" dirty="0"/>
              <a:t>60,000 plus training images of handwritten digits from zero to nine and more than 10,000 images for testing are present in the </a:t>
            </a:r>
            <a:r>
              <a:rPr lang="en-US" u="sng" dirty="0">
                <a:hlinkClick r:id="rId2"/>
              </a:rPr>
              <a:t>MNIST dataset</a:t>
            </a:r>
            <a:r>
              <a:rPr lang="en-US" dirty="0"/>
              <a:t>. </a:t>
            </a:r>
            <a:endParaRPr lang="en-US" dirty="0" smtClean="0"/>
          </a:p>
          <a:p>
            <a:endParaRPr lang="en-US" dirty="0" smtClean="0"/>
          </a:p>
          <a:p>
            <a:r>
              <a:rPr lang="en-US" dirty="0" smtClean="0"/>
              <a:t>So</a:t>
            </a:r>
            <a:r>
              <a:rPr lang="en-US" dirty="0"/>
              <a:t>, 10 different classes are in the MNIST dataset. </a:t>
            </a:r>
            <a:endParaRPr lang="en-US" dirty="0" smtClean="0"/>
          </a:p>
          <a:p>
            <a:endParaRPr lang="en-US" dirty="0"/>
          </a:p>
          <a:p>
            <a:r>
              <a:rPr lang="en-US" dirty="0"/>
              <a:t> </a:t>
            </a:r>
            <a:r>
              <a:rPr lang="en-US" b="1" dirty="0"/>
              <a:t>Import libraries and dataset</a:t>
            </a:r>
          </a:p>
          <a:p>
            <a:r>
              <a:rPr lang="en-US" dirty="0"/>
              <a:t>At the project beginning, we import all the needed modules for training our model</a:t>
            </a:r>
            <a:r>
              <a:rPr lang="en-US" dirty="0" smtClean="0"/>
              <a:t>.</a:t>
            </a:r>
          </a:p>
          <a:p>
            <a:endParaRPr lang="en-US" dirty="0" smtClean="0"/>
          </a:p>
          <a:p>
            <a:r>
              <a:rPr lang="en-US" dirty="0" smtClean="0"/>
              <a:t> </a:t>
            </a:r>
            <a:r>
              <a:rPr lang="en-US" dirty="0"/>
              <a:t>We can easily import the dataset and start working on that because the </a:t>
            </a:r>
            <a:r>
              <a:rPr lang="en-US" dirty="0" err="1"/>
              <a:t>Keras</a:t>
            </a:r>
            <a:r>
              <a:rPr lang="en-US" dirty="0"/>
              <a:t> library already contains many datasets and MNIST is one of them. </a:t>
            </a:r>
            <a:endParaRPr lang="en-US" dirty="0" smtClean="0"/>
          </a:p>
          <a:p>
            <a:endParaRPr lang="en-US" dirty="0" smtClean="0"/>
          </a:p>
          <a:p>
            <a:r>
              <a:rPr lang="en-US" dirty="0" smtClean="0"/>
              <a:t>We </a:t>
            </a:r>
            <a:r>
              <a:rPr lang="en-US" dirty="0"/>
              <a:t>call </a:t>
            </a:r>
            <a:r>
              <a:rPr lang="en-US" dirty="0" err="1"/>
              <a:t>mnist.load_data</a:t>
            </a:r>
            <a:r>
              <a:rPr lang="en-US" dirty="0"/>
              <a:t>() function to get training data with its labels and also the testing data with its labels.</a:t>
            </a:r>
          </a:p>
          <a:p>
            <a:endParaRPr lang="en-US" dirty="0"/>
          </a:p>
          <a:p>
            <a:endParaRPr lang="en-US" dirty="0"/>
          </a:p>
        </p:txBody>
      </p:sp>
    </p:spTree>
    <p:extLst>
      <p:ext uri="{BB962C8B-B14F-4D97-AF65-F5344CB8AC3E}">
        <p14:creationId xmlns:p14="http://schemas.microsoft.com/office/powerpoint/2010/main" val="22539329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859" y="399245"/>
            <a:ext cx="10238704" cy="6186309"/>
          </a:xfrm>
          <a:prstGeom prst="rect">
            <a:avLst/>
          </a:prstGeom>
          <a:noFill/>
        </p:spPr>
        <p:txBody>
          <a:bodyPr wrap="square" rtlCol="0">
            <a:spAutoFit/>
          </a:bodyPr>
          <a:lstStyle/>
          <a:p>
            <a:r>
              <a:rPr lang="en-US" dirty="0"/>
              <a:t>Its time for the creation of the CNN model for this Python-based data science project. </a:t>
            </a:r>
            <a:endParaRPr lang="en-US" dirty="0" smtClean="0"/>
          </a:p>
          <a:p>
            <a:endParaRPr lang="en-US" dirty="0"/>
          </a:p>
          <a:p>
            <a:r>
              <a:rPr lang="en-US" dirty="0" smtClean="0"/>
              <a:t>A </a:t>
            </a:r>
            <a:r>
              <a:rPr lang="en-US" dirty="0"/>
              <a:t>convolutional layer and pooling layers are the two wheels of a CNN model</a:t>
            </a:r>
            <a:r>
              <a:rPr lang="en-US" dirty="0" smtClean="0"/>
              <a:t>.</a:t>
            </a:r>
          </a:p>
          <a:p>
            <a:endParaRPr lang="en-US" dirty="0"/>
          </a:p>
          <a:p>
            <a:r>
              <a:rPr lang="en-US" dirty="0" smtClean="0"/>
              <a:t> </a:t>
            </a:r>
            <a:r>
              <a:rPr lang="en-US" dirty="0"/>
              <a:t>The reason behind the success of CNN for image classification problems is its feasibility with grid structured data. </a:t>
            </a:r>
            <a:endParaRPr lang="en-US" dirty="0" smtClean="0"/>
          </a:p>
          <a:p>
            <a:endParaRPr lang="en-US" dirty="0"/>
          </a:p>
          <a:p>
            <a:r>
              <a:rPr lang="en-US" dirty="0" smtClean="0"/>
              <a:t>We </a:t>
            </a:r>
            <a:r>
              <a:rPr lang="en-US" dirty="0"/>
              <a:t>will use the </a:t>
            </a:r>
            <a:r>
              <a:rPr lang="en-US" dirty="0" err="1"/>
              <a:t>Adadelta</a:t>
            </a:r>
            <a:r>
              <a:rPr lang="en-US" dirty="0"/>
              <a:t> optimizer for the model compilation</a:t>
            </a:r>
            <a:r>
              <a:rPr lang="en-US" dirty="0" smtClean="0"/>
              <a:t>.</a:t>
            </a:r>
          </a:p>
          <a:p>
            <a:endParaRPr lang="en-US" dirty="0"/>
          </a:p>
          <a:p>
            <a:r>
              <a:rPr lang="en-US" dirty="0"/>
              <a:t>To start the training of the model we can simply call the </a:t>
            </a:r>
            <a:r>
              <a:rPr lang="en-US" dirty="0" err="1"/>
              <a:t>model.fit</a:t>
            </a:r>
            <a:r>
              <a:rPr lang="en-US" dirty="0"/>
              <a:t>() function of </a:t>
            </a:r>
            <a:r>
              <a:rPr lang="en-US" dirty="0" err="1"/>
              <a:t>Keras</a:t>
            </a:r>
            <a:r>
              <a:rPr lang="en-US" dirty="0"/>
              <a:t>. </a:t>
            </a:r>
            <a:endParaRPr lang="en-US" dirty="0" smtClean="0"/>
          </a:p>
          <a:p>
            <a:endParaRPr lang="en-US" dirty="0"/>
          </a:p>
          <a:p>
            <a:r>
              <a:rPr lang="en-US" dirty="0" smtClean="0"/>
              <a:t>It </a:t>
            </a:r>
            <a:r>
              <a:rPr lang="en-US" dirty="0"/>
              <a:t>takes the training data, validation data, epochs, and batch size as the parameter.</a:t>
            </a:r>
          </a:p>
          <a:p>
            <a:r>
              <a:rPr lang="en-US" dirty="0"/>
              <a:t>The training of model takes some time</a:t>
            </a:r>
            <a:r>
              <a:rPr lang="en-US" dirty="0" smtClean="0"/>
              <a:t>.</a:t>
            </a:r>
          </a:p>
          <a:p>
            <a:endParaRPr lang="en-US" dirty="0"/>
          </a:p>
          <a:p>
            <a:r>
              <a:rPr lang="en-US" dirty="0"/>
              <a:t>To evaluate how accurate our model works, we have around 10,000 images in our dataset. </a:t>
            </a:r>
            <a:endParaRPr lang="en-US" dirty="0" smtClean="0"/>
          </a:p>
          <a:p>
            <a:endParaRPr lang="en-US" dirty="0"/>
          </a:p>
          <a:p>
            <a:r>
              <a:rPr lang="en-US" dirty="0" smtClean="0"/>
              <a:t>In </a:t>
            </a:r>
            <a:r>
              <a:rPr lang="en-US" dirty="0"/>
              <a:t>the training of the data model, we do not include the testing data that’s why it is new data for our model. </a:t>
            </a:r>
            <a:endParaRPr lang="en-US" dirty="0" smtClean="0"/>
          </a:p>
          <a:p>
            <a:endParaRPr lang="en-US" dirty="0"/>
          </a:p>
          <a:p>
            <a:r>
              <a:rPr lang="en-US" dirty="0" smtClean="0"/>
              <a:t>Around </a:t>
            </a:r>
            <a:r>
              <a:rPr lang="en-US" dirty="0"/>
              <a:t>99% accuracy is achieved with this well-balanced MNIST dataset.</a:t>
            </a:r>
          </a:p>
          <a:p>
            <a:endParaRPr lang="en-US" dirty="0"/>
          </a:p>
        </p:txBody>
      </p:sp>
    </p:spTree>
    <p:extLst>
      <p:ext uri="{BB962C8B-B14F-4D97-AF65-F5344CB8AC3E}">
        <p14:creationId xmlns:p14="http://schemas.microsoft.com/office/powerpoint/2010/main" val="3476170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92593" y="322729"/>
            <a:ext cx="5819887" cy="523220"/>
          </a:xfrm>
          <a:prstGeom prst="rect">
            <a:avLst/>
          </a:prstGeom>
          <a:noFill/>
        </p:spPr>
        <p:txBody>
          <a:bodyPr wrap="square" rtlCol="0">
            <a:spAutoFit/>
          </a:bodyPr>
          <a:lstStyle/>
          <a:p>
            <a:r>
              <a:rPr lang="en-US" sz="2800" b="1" i="1" dirty="0" smtClean="0">
                <a:latin typeface="Times New Roman" panose="02020603050405020304" pitchFamily="18" charset="0"/>
                <a:cs typeface="Times New Roman" panose="02020603050405020304" pitchFamily="18" charset="0"/>
              </a:rPr>
              <a:t>PROJECT</a:t>
            </a:r>
            <a:r>
              <a:rPr lang="en-US" sz="2800" b="1" i="1" dirty="0" smtClean="0"/>
              <a:t> </a:t>
            </a:r>
            <a:r>
              <a:rPr lang="en-US" sz="2800" b="1" i="1" dirty="0" smtClean="0">
                <a:latin typeface="Times New Roman" panose="02020603050405020304" pitchFamily="18" charset="0"/>
                <a:cs typeface="Times New Roman" panose="02020603050405020304" pitchFamily="18" charset="0"/>
              </a:rPr>
              <a:t>MODELLING</a:t>
            </a:r>
            <a:endParaRPr lang="en-US" sz="2800" b="1" i="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448" t="8579" r="4202"/>
          <a:stretch/>
        </p:blipFill>
        <p:spPr>
          <a:xfrm>
            <a:off x="399244" y="978794"/>
            <a:ext cx="11603865" cy="5769736"/>
          </a:xfrm>
          <a:prstGeom prst="rect">
            <a:avLst/>
          </a:prstGeom>
        </p:spPr>
      </p:pic>
    </p:spTree>
    <p:extLst>
      <p:ext uri="{BB962C8B-B14F-4D97-AF65-F5344CB8AC3E}">
        <p14:creationId xmlns:p14="http://schemas.microsoft.com/office/powerpoint/2010/main" val="393541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5335" t="16322" r="17712" b="66539"/>
          <a:stretch/>
        </p:blipFill>
        <p:spPr>
          <a:xfrm>
            <a:off x="1777285" y="321972"/>
            <a:ext cx="7740203" cy="1081825"/>
          </a:xfrm>
          <a:prstGeom prst="rect">
            <a:avLst/>
          </a:prstGeom>
        </p:spPr>
      </p:pic>
      <p:sp>
        <p:nvSpPr>
          <p:cNvPr id="3" name="TextBox 2"/>
          <p:cNvSpPr txBox="1"/>
          <p:nvPr/>
        </p:nvSpPr>
        <p:spPr>
          <a:xfrm>
            <a:off x="1983346" y="2034862"/>
            <a:ext cx="7920508" cy="646331"/>
          </a:xfrm>
          <a:prstGeom prst="rect">
            <a:avLst/>
          </a:prstGeom>
          <a:noFill/>
        </p:spPr>
        <p:txBody>
          <a:bodyPr wrap="square" rtlCol="0">
            <a:spAutoFit/>
          </a:bodyPr>
          <a:lstStyle/>
          <a:p>
            <a:r>
              <a:rPr lang="en-US" b="1" dirty="0" smtClean="0"/>
              <a:t>Output</a:t>
            </a:r>
          </a:p>
          <a:p>
            <a:endParaRPr lang="en-US" b="1"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453" t="32164" r="15259" b="12522"/>
          <a:stretch/>
        </p:blipFill>
        <p:spPr>
          <a:xfrm>
            <a:off x="2833351" y="2681193"/>
            <a:ext cx="7778839" cy="3477297"/>
          </a:xfrm>
          <a:prstGeom prst="rect">
            <a:avLst/>
          </a:prstGeom>
        </p:spPr>
      </p:pic>
    </p:spTree>
    <p:extLst>
      <p:ext uri="{BB962C8B-B14F-4D97-AF65-F5344CB8AC3E}">
        <p14:creationId xmlns:p14="http://schemas.microsoft.com/office/powerpoint/2010/main" val="2020941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90626" y="570155"/>
            <a:ext cx="7455049" cy="5454127"/>
          </a:xfrm>
          <a:prstGeom prst="rect">
            <a:avLst/>
          </a:prstGeom>
          <a:noFill/>
        </p:spPr>
        <p:txBody>
          <a:bodyPr wrap="square" rtlCol="0">
            <a:spAutoFit/>
          </a:bodyPr>
          <a:lstStyle/>
          <a:p>
            <a:endParaRPr lang="en-US" dirty="0"/>
          </a:p>
        </p:txBody>
      </p:sp>
      <p:pic>
        <p:nvPicPr>
          <p:cNvPr id="9" name="Picture 8"/>
          <p:cNvPicPr>
            <a:picLocks noChangeAspect="1"/>
          </p:cNvPicPr>
          <p:nvPr/>
        </p:nvPicPr>
        <p:blipFill>
          <a:blip r:embed="rId2"/>
          <a:stretch>
            <a:fillRect/>
          </a:stretch>
        </p:blipFill>
        <p:spPr>
          <a:xfrm>
            <a:off x="2883050" y="903642"/>
            <a:ext cx="7003228" cy="5507916"/>
          </a:xfrm>
          <a:prstGeom prst="rect">
            <a:avLst/>
          </a:prstGeom>
        </p:spPr>
      </p:pic>
    </p:spTree>
    <p:extLst>
      <p:ext uri="{BB962C8B-B14F-4D97-AF65-F5344CB8AC3E}">
        <p14:creationId xmlns:p14="http://schemas.microsoft.com/office/powerpoint/2010/main" val="369256199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156</TotalTime>
  <Words>433</Words>
  <Application>Microsoft Office PowerPoint</Application>
  <PresentationFormat>Widescreen</PresentationFormat>
  <Paragraphs>115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Times New Roman</vt:lpstr>
      <vt:lpstr>Wingdings</vt:lpstr>
      <vt:lpstr>Wingdings 3</vt:lpstr>
      <vt:lpstr>Wisp</vt:lpstr>
      <vt:lpstr> HAND DIGIT RECOGNITION USING CNN</vt:lpstr>
      <vt:lpstr>AGENDA</vt:lpstr>
      <vt:lpstr>PROJECT OVERVIEW</vt:lpstr>
      <vt:lpstr> PROJECT 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Kaviya C B.Tech AI&amp;DS Sir Issac Newton College Of Engineering and Technology.</dc:title>
  <dc:creator>Admin</dc:creator>
  <cp:lastModifiedBy>Admin</cp:lastModifiedBy>
  <cp:revision>7</cp:revision>
  <dcterms:created xsi:type="dcterms:W3CDTF">2024-03-28T21:05:04Z</dcterms:created>
  <dcterms:modified xsi:type="dcterms:W3CDTF">2024-04-01T10:02:55Z</dcterms:modified>
</cp:coreProperties>
</file>