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477" autoAdjust="0"/>
  </p:normalViewPr>
  <p:slideViewPr>
    <p:cSldViewPr snapToGrid="0">
      <p:cViewPr varScale="1">
        <p:scale>
          <a:sx n="63" d="100"/>
          <a:sy n="63" d="100"/>
        </p:scale>
        <p:origin x="102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E7F3A-C69F-5366-3396-6B30C15B52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CF2E5FB-CB8A-5623-28E8-2E964ABB02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FBE5558-1608-5D1A-B316-F8A1B791664E}"/>
              </a:ext>
            </a:extLst>
          </p:cNvPr>
          <p:cNvSpPr>
            <a:spLocks noGrp="1"/>
          </p:cNvSpPr>
          <p:nvPr>
            <p:ph type="dt" sz="half" idx="10"/>
          </p:nvPr>
        </p:nvSpPr>
        <p:spPr/>
        <p:txBody>
          <a:bodyPr/>
          <a:lstStyle/>
          <a:p>
            <a:fld id="{81529702-CA4E-4D94-925E-2E020413C38C}" type="datetimeFigureOut">
              <a:rPr lang="en-IN" smtClean="0"/>
              <a:t>29-07-2022</a:t>
            </a:fld>
            <a:endParaRPr lang="en-IN"/>
          </a:p>
        </p:txBody>
      </p:sp>
      <p:sp>
        <p:nvSpPr>
          <p:cNvPr id="5" name="Footer Placeholder 4">
            <a:extLst>
              <a:ext uri="{FF2B5EF4-FFF2-40B4-BE49-F238E27FC236}">
                <a16:creationId xmlns:a16="http://schemas.microsoft.com/office/drawing/2014/main" id="{F32CAD09-1185-2773-58C0-F58E24CDFE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91099B-6D24-7958-A1B4-BF3E4394EC95}"/>
              </a:ext>
            </a:extLst>
          </p:cNvPr>
          <p:cNvSpPr>
            <a:spLocks noGrp="1"/>
          </p:cNvSpPr>
          <p:nvPr>
            <p:ph type="sldNum" sz="quarter" idx="12"/>
          </p:nvPr>
        </p:nvSpPr>
        <p:spPr/>
        <p:txBody>
          <a:bodyPr/>
          <a:lstStyle/>
          <a:p>
            <a:fld id="{21ADE615-5C16-4509-B515-899BCB222CA7}" type="slidenum">
              <a:rPr lang="en-IN" smtClean="0"/>
              <a:t>‹#›</a:t>
            </a:fld>
            <a:endParaRPr lang="en-IN"/>
          </a:p>
        </p:txBody>
      </p:sp>
    </p:spTree>
    <p:extLst>
      <p:ext uri="{BB962C8B-B14F-4D97-AF65-F5344CB8AC3E}">
        <p14:creationId xmlns:p14="http://schemas.microsoft.com/office/powerpoint/2010/main" val="4171502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70080-EC95-ADF4-2B4C-FE8AE28B117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C8C4D9-8813-9023-C40F-F1DADEB9AA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2862A9-DD7B-591F-DC93-AB235A7C4145}"/>
              </a:ext>
            </a:extLst>
          </p:cNvPr>
          <p:cNvSpPr>
            <a:spLocks noGrp="1"/>
          </p:cNvSpPr>
          <p:nvPr>
            <p:ph type="dt" sz="half" idx="10"/>
          </p:nvPr>
        </p:nvSpPr>
        <p:spPr/>
        <p:txBody>
          <a:bodyPr/>
          <a:lstStyle/>
          <a:p>
            <a:fld id="{81529702-CA4E-4D94-925E-2E020413C38C}" type="datetimeFigureOut">
              <a:rPr lang="en-IN" smtClean="0"/>
              <a:t>29-07-2022</a:t>
            </a:fld>
            <a:endParaRPr lang="en-IN"/>
          </a:p>
        </p:txBody>
      </p:sp>
      <p:sp>
        <p:nvSpPr>
          <p:cNvPr id="5" name="Footer Placeholder 4">
            <a:extLst>
              <a:ext uri="{FF2B5EF4-FFF2-40B4-BE49-F238E27FC236}">
                <a16:creationId xmlns:a16="http://schemas.microsoft.com/office/drawing/2014/main" id="{BB8D1298-76CB-C055-331F-9E98B5507C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5D78B-AC43-E81B-15B4-7421BA2B8700}"/>
              </a:ext>
            </a:extLst>
          </p:cNvPr>
          <p:cNvSpPr>
            <a:spLocks noGrp="1"/>
          </p:cNvSpPr>
          <p:nvPr>
            <p:ph type="sldNum" sz="quarter" idx="12"/>
          </p:nvPr>
        </p:nvSpPr>
        <p:spPr/>
        <p:txBody>
          <a:bodyPr/>
          <a:lstStyle/>
          <a:p>
            <a:fld id="{21ADE615-5C16-4509-B515-899BCB222CA7}" type="slidenum">
              <a:rPr lang="en-IN" smtClean="0"/>
              <a:t>‹#›</a:t>
            </a:fld>
            <a:endParaRPr lang="en-IN"/>
          </a:p>
        </p:txBody>
      </p:sp>
    </p:spTree>
    <p:extLst>
      <p:ext uri="{BB962C8B-B14F-4D97-AF65-F5344CB8AC3E}">
        <p14:creationId xmlns:p14="http://schemas.microsoft.com/office/powerpoint/2010/main" val="567638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C02160-D796-88B6-B05A-4A857A1FE1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6D0A67-16EA-4047-8D7B-157CB48928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3FDF27-97DF-49F8-FAA9-329342D76019}"/>
              </a:ext>
            </a:extLst>
          </p:cNvPr>
          <p:cNvSpPr>
            <a:spLocks noGrp="1"/>
          </p:cNvSpPr>
          <p:nvPr>
            <p:ph type="dt" sz="half" idx="10"/>
          </p:nvPr>
        </p:nvSpPr>
        <p:spPr/>
        <p:txBody>
          <a:bodyPr/>
          <a:lstStyle/>
          <a:p>
            <a:fld id="{81529702-CA4E-4D94-925E-2E020413C38C}" type="datetimeFigureOut">
              <a:rPr lang="en-IN" smtClean="0"/>
              <a:t>29-07-2022</a:t>
            </a:fld>
            <a:endParaRPr lang="en-IN"/>
          </a:p>
        </p:txBody>
      </p:sp>
      <p:sp>
        <p:nvSpPr>
          <p:cNvPr id="5" name="Footer Placeholder 4">
            <a:extLst>
              <a:ext uri="{FF2B5EF4-FFF2-40B4-BE49-F238E27FC236}">
                <a16:creationId xmlns:a16="http://schemas.microsoft.com/office/drawing/2014/main" id="{77C7D945-0D37-E008-D385-086A02F5E6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86DF87-290A-079B-33EA-CD05B2DC5A4B}"/>
              </a:ext>
            </a:extLst>
          </p:cNvPr>
          <p:cNvSpPr>
            <a:spLocks noGrp="1"/>
          </p:cNvSpPr>
          <p:nvPr>
            <p:ph type="sldNum" sz="quarter" idx="12"/>
          </p:nvPr>
        </p:nvSpPr>
        <p:spPr/>
        <p:txBody>
          <a:bodyPr/>
          <a:lstStyle/>
          <a:p>
            <a:fld id="{21ADE615-5C16-4509-B515-899BCB222CA7}" type="slidenum">
              <a:rPr lang="en-IN" smtClean="0"/>
              <a:t>‹#›</a:t>
            </a:fld>
            <a:endParaRPr lang="en-IN"/>
          </a:p>
        </p:txBody>
      </p:sp>
    </p:spTree>
    <p:extLst>
      <p:ext uri="{BB962C8B-B14F-4D97-AF65-F5344CB8AC3E}">
        <p14:creationId xmlns:p14="http://schemas.microsoft.com/office/powerpoint/2010/main" val="1910295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BE4C9-6B04-6443-080E-302337C2AE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3842AC-0A5C-E2D0-0930-817962F8AB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313E91-9B3C-646F-602A-EC3E9B002CFD}"/>
              </a:ext>
            </a:extLst>
          </p:cNvPr>
          <p:cNvSpPr>
            <a:spLocks noGrp="1"/>
          </p:cNvSpPr>
          <p:nvPr>
            <p:ph type="dt" sz="half" idx="10"/>
          </p:nvPr>
        </p:nvSpPr>
        <p:spPr/>
        <p:txBody>
          <a:bodyPr/>
          <a:lstStyle/>
          <a:p>
            <a:fld id="{81529702-CA4E-4D94-925E-2E020413C38C}" type="datetimeFigureOut">
              <a:rPr lang="en-IN" smtClean="0"/>
              <a:t>29-07-2022</a:t>
            </a:fld>
            <a:endParaRPr lang="en-IN"/>
          </a:p>
        </p:txBody>
      </p:sp>
      <p:sp>
        <p:nvSpPr>
          <p:cNvPr id="5" name="Footer Placeholder 4">
            <a:extLst>
              <a:ext uri="{FF2B5EF4-FFF2-40B4-BE49-F238E27FC236}">
                <a16:creationId xmlns:a16="http://schemas.microsoft.com/office/drawing/2014/main" id="{F8FACF32-019A-57AA-5C37-9DF9C4E58C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C8ADF2-055C-0EBE-0883-82C827CFF201}"/>
              </a:ext>
            </a:extLst>
          </p:cNvPr>
          <p:cNvSpPr>
            <a:spLocks noGrp="1"/>
          </p:cNvSpPr>
          <p:nvPr>
            <p:ph type="sldNum" sz="quarter" idx="12"/>
          </p:nvPr>
        </p:nvSpPr>
        <p:spPr/>
        <p:txBody>
          <a:bodyPr/>
          <a:lstStyle/>
          <a:p>
            <a:fld id="{21ADE615-5C16-4509-B515-899BCB222CA7}" type="slidenum">
              <a:rPr lang="en-IN" smtClean="0"/>
              <a:t>‹#›</a:t>
            </a:fld>
            <a:endParaRPr lang="en-IN"/>
          </a:p>
        </p:txBody>
      </p:sp>
    </p:spTree>
    <p:extLst>
      <p:ext uri="{BB962C8B-B14F-4D97-AF65-F5344CB8AC3E}">
        <p14:creationId xmlns:p14="http://schemas.microsoft.com/office/powerpoint/2010/main" val="3138469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696E8-E186-3660-1260-41EB95AD2A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E2B5775-A301-3E4B-E8F9-6348BD1E27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B49DCF-88D6-EFFB-89C4-0FF1D1B1761F}"/>
              </a:ext>
            </a:extLst>
          </p:cNvPr>
          <p:cNvSpPr>
            <a:spLocks noGrp="1"/>
          </p:cNvSpPr>
          <p:nvPr>
            <p:ph type="dt" sz="half" idx="10"/>
          </p:nvPr>
        </p:nvSpPr>
        <p:spPr/>
        <p:txBody>
          <a:bodyPr/>
          <a:lstStyle/>
          <a:p>
            <a:fld id="{81529702-CA4E-4D94-925E-2E020413C38C}" type="datetimeFigureOut">
              <a:rPr lang="en-IN" smtClean="0"/>
              <a:t>29-07-2022</a:t>
            </a:fld>
            <a:endParaRPr lang="en-IN"/>
          </a:p>
        </p:txBody>
      </p:sp>
      <p:sp>
        <p:nvSpPr>
          <p:cNvPr id="5" name="Footer Placeholder 4">
            <a:extLst>
              <a:ext uri="{FF2B5EF4-FFF2-40B4-BE49-F238E27FC236}">
                <a16:creationId xmlns:a16="http://schemas.microsoft.com/office/drawing/2014/main" id="{5FF0DA63-EC56-E444-2D9A-1F501C8FA6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C446BD-8B6A-E835-B2BA-5585336C0E46}"/>
              </a:ext>
            </a:extLst>
          </p:cNvPr>
          <p:cNvSpPr>
            <a:spLocks noGrp="1"/>
          </p:cNvSpPr>
          <p:nvPr>
            <p:ph type="sldNum" sz="quarter" idx="12"/>
          </p:nvPr>
        </p:nvSpPr>
        <p:spPr/>
        <p:txBody>
          <a:bodyPr/>
          <a:lstStyle/>
          <a:p>
            <a:fld id="{21ADE615-5C16-4509-B515-899BCB222CA7}" type="slidenum">
              <a:rPr lang="en-IN" smtClean="0"/>
              <a:t>‹#›</a:t>
            </a:fld>
            <a:endParaRPr lang="en-IN"/>
          </a:p>
        </p:txBody>
      </p:sp>
    </p:spTree>
    <p:extLst>
      <p:ext uri="{BB962C8B-B14F-4D97-AF65-F5344CB8AC3E}">
        <p14:creationId xmlns:p14="http://schemas.microsoft.com/office/powerpoint/2010/main" val="1659550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BB9A2-65A3-854C-1EDA-C4E03B1998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BFAFF2-CE19-83B1-8D0B-9078176273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F90E9A4-3AE6-9EAD-6349-9A5B642161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EF0FB16-AC1F-9487-2AA9-D08DDB6776B5}"/>
              </a:ext>
            </a:extLst>
          </p:cNvPr>
          <p:cNvSpPr>
            <a:spLocks noGrp="1"/>
          </p:cNvSpPr>
          <p:nvPr>
            <p:ph type="dt" sz="half" idx="10"/>
          </p:nvPr>
        </p:nvSpPr>
        <p:spPr/>
        <p:txBody>
          <a:bodyPr/>
          <a:lstStyle/>
          <a:p>
            <a:fld id="{81529702-CA4E-4D94-925E-2E020413C38C}" type="datetimeFigureOut">
              <a:rPr lang="en-IN" smtClean="0"/>
              <a:t>29-07-2022</a:t>
            </a:fld>
            <a:endParaRPr lang="en-IN"/>
          </a:p>
        </p:txBody>
      </p:sp>
      <p:sp>
        <p:nvSpPr>
          <p:cNvPr id="6" name="Footer Placeholder 5">
            <a:extLst>
              <a:ext uri="{FF2B5EF4-FFF2-40B4-BE49-F238E27FC236}">
                <a16:creationId xmlns:a16="http://schemas.microsoft.com/office/drawing/2014/main" id="{9AB36E2F-B894-2106-24C2-1794390A56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F90F57-0748-0352-D766-63D5C9880B3E}"/>
              </a:ext>
            </a:extLst>
          </p:cNvPr>
          <p:cNvSpPr>
            <a:spLocks noGrp="1"/>
          </p:cNvSpPr>
          <p:nvPr>
            <p:ph type="sldNum" sz="quarter" idx="12"/>
          </p:nvPr>
        </p:nvSpPr>
        <p:spPr/>
        <p:txBody>
          <a:bodyPr/>
          <a:lstStyle/>
          <a:p>
            <a:fld id="{21ADE615-5C16-4509-B515-899BCB222CA7}" type="slidenum">
              <a:rPr lang="en-IN" smtClean="0"/>
              <a:t>‹#›</a:t>
            </a:fld>
            <a:endParaRPr lang="en-IN"/>
          </a:p>
        </p:txBody>
      </p:sp>
    </p:spTree>
    <p:extLst>
      <p:ext uri="{BB962C8B-B14F-4D97-AF65-F5344CB8AC3E}">
        <p14:creationId xmlns:p14="http://schemas.microsoft.com/office/powerpoint/2010/main" val="553178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5ECAF-4593-5BBE-062E-CC5FBB353F3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54ECE3-1075-A966-CA2F-EFEE4AF0E4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132C0E-78CF-620E-DD79-8B7B5D9826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892C6B8-FC1E-7122-707D-DFBA7ACEE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23781B-A7D2-D4DB-2326-04854CDE72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8E06495-CDEC-9E43-AD13-EA2691CC2EAA}"/>
              </a:ext>
            </a:extLst>
          </p:cNvPr>
          <p:cNvSpPr>
            <a:spLocks noGrp="1"/>
          </p:cNvSpPr>
          <p:nvPr>
            <p:ph type="dt" sz="half" idx="10"/>
          </p:nvPr>
        </p:nvSpPr>
        <p:spPr/>
        <p:txBody>
          <a:bodyPr/>
          <a:lstStyle/>
          <a:p>
            <a:fld id="{81529702-CA4E-4D94-925E-2E020413C38C}" type="datetimeFigureOut">
              <a:rPr lang="en-IN" smtClean="0"/>
              <a:t>29-07-2022</a:t>
            </a:fld>
            <a:endParaRPr lang="en-IN"/>
          </a:p>
        </p:txBody>
      </p:sp>
      <p:sp>
        <p:nvSpPr>
          <p:cNvPr id="8" name="Footer Placeholder 7">
            <a:extLst>
              <a:ext uri="{FF2B5EF4-FFF2-40B4-BE49-F238E27FC236}">
                <a16:creationId xmlns:a16="http://schemas.microsoft.com/office/drawing/2014/main" id="{B0E4DC06-9DCD-AA57-BDDF-7C6871BBB21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D8BBE11-3B78-9D9A-A5FC-95A3B501C327}"/>
              </a:ext>
            </a:extLst>
          </p:cNvPr>
          <p:cNvSpPr>
            <a:spLocks noGrp="1"/>
          </p:cNvSpPr>
          <p:nvPr>
            <p:ph type="sldNum" sz="quarter" idx="12"/>
          </p:nvPr>
        </p:nvSpPr>
        <p:spPr/>
        <p:txBody>
          <a:bodyPr/>
          <a:lstStyle/>
          <a:p>
            <a:fld id="{21ADE615-5C16-4509-B515-899BCB222CA7}" type="slidenum">
              <a:rPr lang="en-IN" smtClean="0"/>
              <a:t>‹#›</a:t>
            </a:fld>
            <a:endParaRPr lang="en-IN"/>
          </a:p>
        </p:txBody>
      </p:sp>
    </p:spTree>
    <p:extLst>
      <p:ext uri="{BB962C8B-B14F-4D97-AF65-F5344CB8AC3E}">
        <p14:creationId xmlns:p14="http://schemas.microsoft.com/office/powerpoint/2010/main" val="1280926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4D29C-333B-29CF-DA2C-9F85D8043F5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881A0F1-D51C-D9FF-C8BF-735458FC138E}"/>
              </a:ext>
            </a:extLst>
          </p:cNvPr>
          <p:cNvSpPr>
            <a:spLocks noGrp="1"/>
          </p:cNvSpPr>
          <p:nvPr>
            <p:ph type="dt" sz="half" idx="10"/>
          </p:nvPr>
        </p:nvSpPr>
        <p:spPr/>
        <p:txBody>
          <a:bodyPr/>
          <a:lstStyle/>
          <a:p>
            <a:fld id="{81529702-CA4E-4D94-925E-2E020413C38C}" type="datetimeFigureOut">
              <a:rPr lang="en-IN" smtClean="0"/>
              <a:t>29-07-2022</a:t>
            </a:fld>
            <a:endParaRPr lang="en-IN"/>
          </a:p>
        </p:txBody>
      </p:sp>
      <p:sp>
        <p:nvSpPr>
          <p:cNvPr id="4" name="Footer Placeholder 3">
            <a:extLst>
              <a:ext uri="{FF2B5EF4-FFF2-40B4-BE49-F238E27FC236}">
                <a16:creationId xmlns:a16="http://schemas.microsoft.com/office/drawing/2014/main" id="{FE040175-D2C3-0D42-ADC6-AAA962236E3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E59223B-E47B-E879-956D-E98C5F114069}"/>
              </a:ext>
            </a:extLst>
          </p:cNvPr>
          <p:cNvSpPr>
            <a:spLocks noGrp="1"/>
          </p:cNvSpPr>
          <p:nvPr>
            <p:ph type="sldNum" sz="quarter" idx="12"/>
          </p:nvPr>
        </p:nvSpPr>
        <p:spPr/>
        <p:txBody>
          <a:bodyPr/>
          <a:lstStyle/>
          <a:p>
            <a:fld id="{21ADE615-5C16-4509-B515-899BCB222CA7}" type="slidenum">
              <a:rPr lang="en-IN" smtClean="0"/>
              <a:t>‹#›</a:t>
            </a:fld>
            <a:endParaRPr lang="en-IN"/>
          </a:p>
        </p:txBody>
      </p:sp>
    </p:spTree>
    <p:extLst>
      <p:ext uri="{BB962C8B-B14F-4D97-AF65-F5344CB8AC3E}">
        <p14:creationId xmlns:p14="http://schemas.microsoft.com/office/powerpoint/2010/main" val="573274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75DBC6-BF90-F685-C570-299162509B5D}"/>
              </a:ext>
            </a:extLst>
          </p:cNvPr>
          <p:cNvSpPr>
            <a:spLocks noGrp="1"/>
          </p:cNvSpPr>
          <p:nvPr>
            <p:ph type="dt" sz="half" idx="10"/>
          </p:nvPr>
        </p:nvSpPr>
        <p:spPr/>
        <p:txBody>
          <a:bodyPr/>
          <a:lstStyle/>
          <a:p>
            <a:fld id="{81529702-CA4E-4D94-925E-2E020413C38C}" type="datetimeFigureOut">
              <a:rPr lang="en-IN" smtClean="0"/>
              <a:t>29-07-2022</a:t>
            </a:fld>
            <a:endParaRPr lang="en-IN"/>
          </a:p>
        </p:txBody>
      </p:sp>
      <p:sp>
        <p:nvSpPr>
          <p:cNvPr id="3" name="Footer Placeholder 2">
            <a:extLst>
              <a:ext uri="{FF2B5EF4-FFF2-40B4-BE49-F238E27FC236}">
                <a16:creationId xmlns:a16="http://schemas.microsoft.com/office/drawing/2014/main" id="{F445DD44-756D-6740-B766-AB07D91FEC9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0B4EF40-ACE7-27AC-62FF-755AE67CB8CF}"/>
              </a:ext>
            </a:extLst>
          </p:cNvPr>
          <p:cNvSpPr>
            <a:spLocks noGrp="1"/>
          </p:cNvSpPr>
          <p:nvPr>
            <p:ph type="sldNum" sz="quarter" idx="12"/>
          </p:nvPr>
        </p:nvSpPr>
        <p:spPr/>
        <p:txBody>
          <a:bodyPr/>
          <a:lstStyle/>
          <a:p>
            <a:fld id="{21ADE615-5C16-4509-B515-899BCB222CA7}" type="slidenum">
              <a:rPr lang="en-IN" smtClean="0"/>
              <a:t>‹#›</a:t>
            </a:fld>
            <a:endParaRPr lang="en-IN"/>
          </a:p>
        </p:txBody>
      </p:sp>
    </p:spTree>
    <p:extLst>
      <p:ext uri="{BB962C8B-B14F-4D97-AF65-F5344CB8AC3E}">
        <p14:creationId xmlns:p14="http://schemas.microsoft.com/office/powerpoint/2010/main" val="1147868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54E3E-AD41-8B60-06DF-3D27ED66B9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8088B6F-5D08-FA2F-302C-A2A2C4C275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B4E1D90-6AFA-414F-43D1-81A7F32775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047697-8616-782E-8A1D-358EDD77DDB4}"/>
              </a:ext>
            </a:extLst>
          </p:cNvPr>
          <p:cNvSpPr>
            <a:spLocks noGrp="1"/>
          </p:cNvSpPr>
          <p:nvPr>
            <p:ph type="dt" sz="half" idx="10"/>
          </p:nvPr>
        </p:nvSpPr>
        <p:spPr/>
        <p:txBody>
          <a:bodyPr/>
          <a:lstStyle/>
          <a:p>
            <a:fld id="{81529702-CA4E-4D94-925E-2E020413C38C}" type="datetimeFigureOut">
              <a:rPr lang="en-IN" smtClean="0"/>
              <a:t>29-07-2022</a:t>
            </a:fld>
            <a:endParaRPr lang="en-IN"/>
          </a:p>
        </p:txBody>
      </p:sp>
      <p:sp>
        <p:nvSpPr>
          <p:cNvPr id="6" name="Footer Placeholder 5">
            <a:extLst>
              <a:ext uri="{FF2B5EF4-FFF2-40B4-BE49-F238E27FC236}">
                <a16:creationId xmlns:a16="http://schemas.microsoft.com/office/drawing/2014/main" id="{0AAB09EA-22F7-A405-640F-E82E567671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D15753-5356-F939-DA8F-004CA01DE080}"/>
              </a:ext>
            </a:extLst>
          </p:cNvPr>
          <p:cNvSpPr>
            <a:spLocks noGrp="1"/>
          </p:cNvSpPr>
          <p:nvPr>
            <p:ph type="sldNum" sz="quarter" idx="12"/>
          </p:nvPr>
        </p:nvSpPr>
        <p:spPr/>
        <p:txBody>
          <a:bodyPr/>
          <a:lstStyle/>
          <a:p>
            <a:fld id="{21ADE615-5C16-4509-B515-899BCB222CA7}" type="slidenum">
              <a:rPr lang="en-IN" smtClean="0"/>
              <a:t>‹#›</a:t>
            </a:fld>
            <a:endParaRPr lang="en-IN"/>
          </a:p>
        </p:txBody>
      </p:sp>
    </p:spTree>
    <p:extLst>
      <p:ext uri="{BB962C8B-B14F-4D97-AF65-F5344CB8AC3E}">
        <p14:creationId xmlns:p14="http://schemas.microsoft.com/office/powerpoint/2010/main" val="157984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72DEB-BFEB-5D1D-7CA7-046082E4A4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CD17C03-E884-C025-2A2F-833DA08DB8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7ECE533-BA12-040E-DCC0-6D8AA3C81F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8F1364-5122-F637-B373-6E685F8261FD}"/>
              </a:ext>
            </a:extLst>
          </p:cNvPr>
          <p:cNvSpPr>
            <a:spLocks noGrp="1"/>
          </p:cNvSpPr>
          <p:nvPr>
            <p:ph type="dt" sz="half" idx="10"/>
          </p:nvPr>
        </p:nvSpPr>
        <p:spPr/>
        <p:txBody>
          <a:bodyPr/>
          <a:lstStyle/>
          <a:p>
            <a:fld id="{81529702-CA4E-4D94-925E-2E020413C38C}" type="datetimeFigureOut">
              <a:rPr lang="en-IN" smtClean="0"/>
              <a:t>29-07-2022</a:t>
            </a:fld>
            <a:endParaRPr lang="en-IN"/>
          </a:p>
        </p:txBody>
      </p:sp>
      <p:sp>
        <p:nvSpPr>
          <p:cNvPr id="6" name="Footer Placeholder 5">
            <a:extLst>
              <a:ext uri="{FF2B5EF4-FFF2-40B4-BE49-F238E27FC236}">
                <a16:creationId xmlns:a16="http://schemas.microsoft.com/office/drawing/2014/main" id="{DFEA761C-8405-5382-A37F-C899D72AC8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135FBC-7AFB-B370-1997-67F0CBB48CE5}"/>
              </a:ext>
            </a:extLst>
          </p:cNvPr>
          <p:cNvSpPr>
            <a:spLocks noGrp="1"/>
          </p:cNvSpPr>
          <p:nvPr>
            <p:ph type="sldNum" sz="quarter" idx="12"/>
          </p:nvPr>
        </p:nvSpPr>
        <p:spPr/>
        <p:txBody>
          <a:bodyPr/>
          <a:lstStyle/>
          <a:p>
            <a:fld id="{21ADE615-5C16-4509-B515-899BCB222CA7}" type="slidenum">
              <a:rPr lang="en-IN" smtClean="0"/>
              <a:t>‹#›</a:t>
            </a:fld>
            <a:endParaRPr lang="en-IN"/>
          </a:p>
        </p:txBody>
      </p:sp>
    </p:spTree>
    <p:extLst>
      <p:ext uri="{BB962C8B-B14F-4D97-AF65-F5344CB8AC3E}">
        <p14:creationId xmlns:p14="http://schemas.microsoft.com/office/powerpoint/2010/main" val="2892125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272AB8-DD81-2FF1-E29D-90DAFE3694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E32D7C-2AFB-0CB1-680F-3518434824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C9F1D7-2DD4-FC03-142C-4FE6FD0DC6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29702-CA4E-4D94-925E-2E020413C38C}" type="datetimeFigureOut">
              <a:rPr lang="en-IN" smtClean="0"/>
              <a:t>29-07-2022</a:t>
            </a:fld>
            <a:endParaRPr lang="en-IN"/>
          </a:p>
        </p:txBody>
      </p:sp>
      <p:sp>
        <p:nvSpPr>
          <p:cNvPr id="5" name="Footer Placeholder 4">
            <a:extLst>
              <a:ext uri="{FF2B5EF4-FFF2-40B4-BE49-F238E27FC236}">
                <a16:creationId xmlns:a16="http://schemas.microsoft.com/office/drawing/2014/main" id="{39F09B4D-174C-BFFE-B43C-AA7FF69ABB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7F22D79-F790-3A4E-D38C-6462EE7214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ADE615-5C16-4509-B515-899BCB222CA7}" type="slidenum">
              <a:rPr lang="en-IN" smtClean="0"/>
              <a:t>‹#›</a:t>
            </a:fld>
            <a:endParaRPr lang="en-IN"/>
          </a:p>
        </p:txBody>
      </p:sp>
    </p:spTree>
    <p:extLst>
      <p:ext uri="{BB962C8B-B14F-4D97-AF65-F5344CB8AC3E}">
        <p14:creationId xmlns:p14="http://schemas.microsoft.com/office/powerpoint/2010/main" val="1830912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iebrain.com/services/technology-intelligence/technology-watch/"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iebrain.com/services/technology-intelligence/technology-benchmarking/" TargetMode="External"/><Relationship Id="rId7" Type="http://schemas.openxmlformats.org/officeDocument/2006/relationships/hyperlink" Target="https://www.iebrain.com/services/technology-intelligence/technology-licensing/" TargetMode="External"/><Relationship Id="rId2" Type="http://schemas.openxmlformats.org/officeDocument/2006/relationships/hyperlink" Target="https://www.iebrain.com/services/technology-intelligence/technology-scouting/" TargetMode="External"/><Relationship Id="rId1" Type="http://schemas.openxmlformats.org/officeDocument/2006/relationships/slideLayout" Target="../slideLayouts/slideLayout2.xml"/><Relationship Id="rId6" Type="http://schemas.openxmlformats.org/officeDocument/2006/relationships/hyperlink" Target="https://www.iebrain.com/services/technology-intelligence/due-diligence/" TargetMode="External"/><Relationship Id="rId5" Type="http://schemas.openxmlformats.org/officeDocument/2006/relationships/hyperlink" Target="https://www.iebrain.com/services/technology-intelligence/white-space-analysis/" TargetMode="External"/><Relationship Id="rId4" Type="http://schemas.openxmlformats.org/officeDocument/2006/relationships/hyperlink" Target="https://www.iebrain.com/services/technology-intelligence/technology-landscap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iebrain.com/services/technology-intelligence/preclinical/" TargetMode="External"/><Relationship Id="rId7" Type="http://schemas.openxmlformats.org/officeDocument/2006/relationships/hyperlink" Target="https://www.iebrain.com/services/technology-intelligence/technology-watch/" TargetMode="External"/><Relationship Id="rId2" Type="http://schemas.openxmlformats.org/officeDocument/2006/relationships/hyperlink" Target="https://www.iebrain.com/services/technology-intelligence/portfolio-analysis/" TargetMode="External"/><Relationship Id="rId1" Type="http://schemas.openxmlformats.org/officeDocument/2006/relationships/slideLayout" Target="../slideLayouts/slideLayout2.xml"/><Relationship Id="rId6" Type="http://schemas.openxmlformats.org/officeDocument/2006/relationships/hyperlink" Target="https://www.iebrain.com/services/technology-intelligence/data-curation/" TargetMode="External"/><Relationship Id="rId5" Type="http://schemas.openxmlformats.org/officeDocument/2006/relationships/hyperlink" Target="https://www.iebrain.com/services/technology-intelligence/scientific-dissemination/" TargetMode="External"/><Relationship Id="rId4" Type="http://schemas.openxmlformats.org/officeDocument/2006/relationships/hyperlink" Target="https://www.iebrain.com/services/technology-intelligence/opportunity-analysi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B9D4A-DB67-DC5A-20C4-9335C15EDE45}"/>
              </a:ext>
            </a:extLst>
          </p:cNvPr>
          <p:cNvSpPr>
            <a:spLocks noGrp="1"/>
          </p:cNvSpPr>
          <p:nvPr>
            <p:ph type="ctrTitle"/>
          </p:nvPr>
        </p:nvSpPr>
        <p:spPr>
          <a:xfrm>
            <a:off x="1524000" y="596349"/>
            <a:ext cx="9144000" cy="1003852"/>
          </a:xfrm>
        </p:spPr>
        <p:txBody>
          <a:bodyPr>
            <a:noAutofit/>
          </a:bodyPr>
          <a:lstStyle/>
          <a:p>
            <a:r>
              <a:rPr lang="en-US" sz="3200" b="1" u="sng" dirty="0"/>
              <a:t>Featured Technology Intelligence Services from Ingenious e-Brain Solutions</a:t>
            </a:r>
            <a:endParaRPr lang="en-IN" sz="3200" b="1" u="sng" dirty="0"/>
          </a:p>
        </p:txBody>
      </p:sp>
      <p:sp>
        <p:nvSpPr>
          <p:cNvPr id="3" name="Subtitle 2">
            <a:extLst>
              <a:ext uri="{FF2B5EF4-FFF2-40B4-BE49-F238E27FC236}">
                <a16:creationId xmlns:a16="http://schemas.microsoft.com/office/drawing/2014/main" id="{DA13BA6E-1170-DA7B-CC36-5EEF83CC25AC}"/>
              </a:ext>
            </a:extLst>
          </p:cNvPr>
          <p:cNvSpPr>
            <a:spLocks noGrp="1"/>
          </p:cNvSpPr>
          <p:nvPr>
            <p:ph type="subTitle" idx="1"/>
          </p:nvPr>
        </p:nvSpPr>
        <p:spPr>
          <a:xfrm>
            <a:off x="659958" y="1808922"/>
            <a:ext cx="11085443" cy="4452729"/>
          </a:xfrm>
        </p:spPr>
        <p:txBody>
          <a:bodyPr>
            <a:normAutofit fontScale="62500" lnSpcReduction="20000"/>
          </a:bodyPr>
          <a:lstStyle/>
          <a:p>
            <a:pPr algn="just"/>
            <a:r>
              <a:rPr lang="en-US" sz="4200" spc="-150" dirty="0">
                <a:solidFill>
                  <a:srgbClr val="666666"/>
                </a:solidFill>
              </a:rPr>
              <a:t>Every year, research and development companies invest millions of dollars in ideation and development of new technologies and products. Under such circumstances, they must understand the technological and competitive space before making pivotal decisions.</a:t>
            </a:r>
          </a:p>
          <a:p>
            <a:pPr algn="just"/>
            <a:r>
              <a:rPr lang="en-US" sz="4200" spc="-150" dirty="0">
                <a:solidFill>
                  <a:srgbClr val="666666"/>
                </a:solidFill>
              </a:rPr>
              <a:t>The environment of technology is getting complicated due to the convergence and disruption of techniques, which results in shortening of technologies life cycles. Understanding the technologies as well as threats, assist companies in innovating and succeed in the market. Thus, technology intelligence came into existence which captures and delivers technical information, foresight, and insights about the technological environment to make the decisions as well as strategic plans which provide benefits to the organization.</a:t>
            </a:r>
          </a:p>
          <a:p>
            <a:pPr algn="just"/>
            <a:r>
              <a:rPr lang="en-US" sz="4200" spc="-150" dirty="0">
                <a:solidFill>
                  <a:srgbClr val="666666"/>
                </a:solidFill>
              </a:rPr>
              <a:t>Ingenious e-Brain offers </a:t>
            </a:r>
            <a:r>
              <a:rPr lang="en-US" sz="4200" spc="-150" dirty="0">
                <a:solidFill>
                  <a:srgbClr val="666666"/>
                </a:solidFill>
                <a:hlinkClick r:id="rId2"/>
              </a:rPr>
              <a:t>technology intelligence services </a:t>
            </a:r>
            <a:r>
              <a:rPr lang="en-US" sz="4200" spc="-150" dirty="0">
                <a:solidFill>
                  <a:srgbClr val="666666"/>
                </a:solidFill>
              </a:rPr>
              <a:t>that help organizations with essential knowledge and in implementing successful innovation and research projects. Our team help clients to get complete insights into the competitive and technologic environment before making critical investment decisions.</a:t>
            </a:r>
          </a:p>
          <a:p>
            <a:endParaRPr lang="en-IN" sz="4200" b="1" dirty="0"/>
          </a:p>
        </p:txBody>
      </p:sp>
    </p:spTree>
    <p:extLst>
      <p:ext uri="{BB962C8B-B14F-4D97-AF65-F5344CB8AC3E}">
        <p14:creationId xmlns:p14="http://schemas.microsoft.com/office/powerpoint/2010/main" val="3601855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53B69-55BF-2B47-E372-C6EF256E8E02}"/>
              </a:ext>
            </a:extLst>
          </p:cNvPr>
          <p:cNvSpPr>
            <a:spLocks noGrp="1"/>
          </p:cNvSpPr>
          <p:nvPr>
            <p:ph type="title"/>
          </p:nvPr>
        </p:nvSpPr>
        <p:spPr>
          <a:xfrm>
            <a:off x="387626" y="0"/>
            <a:ext cx="10515600" cy="1325563"/>
          </a:xfrm>
        </p:spPr>
        <p:txBody>
          <a:bodyPr>
            <a:normAutofit/>
          </a:bodyPr>
          <a:lstStyle/>
          <a:p>
            <a:r>
              <a:rPr lang="en-IN" sz="2000" b="1" i="0" u="sng" dirty="0">
                <a:solidFill>
                  <a:srgbClr val="232323"/>
                </a:solidFill>
                <a:effectLst/>
                <a:latin typeface="Poppins" panose="020B0502040204020203" pitchFamily="2" charset="0"/>
              </a:rPr>
              <a:t>Featured Services</a:t>
            </a:r>
            <a:br>
              <a:rPr lang="en-IN" sz="2000" b="1" i="0" u="sng" dirty="0">
                <a:solidFill>
                  <a:srgbClr val="232323"/>
                </a:solidFill>
                <a:effectLst/>
                <a:latin typeface="Poppins" panose="020B0502040204020203" pitchFamily="2" charset="0"/>
              </a:rPr>
            </a:br>
            <a:endParaRPr lang="en-IN" sz="2000" b="1" u="sng" dirty="0"/>
          </a:p>
        </p:txBody>
      </p:sp>
      <p:sp>
        <p:nvSpPr>
          <p:cNvPr id="3" name="Content Placeholder 2">
            <a:extLst>
              <a:ext uri="{FF2B5EF4-FFF2-40B4-BE49-F238E27FC236}">
                <a16:creationId xmlns:a16="http://schemas.microsoft.com/office/drawing/2014/main" id="{6A90FF23-A608-73B7-19D3-830C1EACC797}"/>
              </a:ext>
            </a:extLst>
          </p:cNvPr>
          <p:cNvSpPr>
            <a:spLocks noGrp="1"/>
          </p:cNvSpPr>
          <p:nvPr>
            <p:ph idx="1"/>
          </p:nvPr>
        </p:nvSpPr>
        <p:spPr>
          <a:xfrm>
            <a:off x="268356" y="929640"/>
            <a:ext cx="10994004" cy="5791200"/>
          </a:xfrm>
        </p:spPr>
        <p:txBody>
          <a:bodyPr>
            <a:normAutofit fontScale="70000" lnSpcReduction="20000"/>
          </a:bodyPr>
          <a:lstStyle/>
          <a:p>
            <a:pPr>
              <a:buFont typeface="Arial" panose="020B0604020202020204" pitchFamily="34" charset="0"/>
              <a:buChar char="•"/>
            </a:pPr>
            <a:r>
              <a:rPr lang="en-US" dirty="0">
                <a:hlinkClick r:id="rId2"/>
              </a:rPr>
              <a:t>Technology Scouting</a:t>
            </a:r>
            <a:endParaRPr lang="en-US" dirty="0"/>
          </a:p>
          <a:p>
            <a:pPr marL="0" indent="0">
              <a:buNone/>
            </a:pPr>
            <a:r>
              <a:rPr lang="en-US" dirty="0"/>
              <a:t>    Ingenious e-Brain offers dedicated technology scouting services for every size of corporations in search       of the new technologies in their area, or beyond.</a:t>
            </a:r>
          </a:p>
          <a:p>
            <a:pPr>
              <a:buFont typeface="Arial" panose="020B0604020202020204" pitchFamily="34" charset="0"/>
              <a:buChar char="•"/>
            </a:pPr>
            <a:r>
              <a:rPr lang="en-US" dirty="0">
                <a:hlinkClick r:id="rId3"/>
              </a:rPr>
              <a:t>Technology Benchmarking</a:t>
            </a:r>
            <a:endParaRPr lang="en-US" dirty="0"/>
          </a:p>
          <a:p>
            <a:pPr marL="0" indent="0">
              <a:buNone/>
            </a:pPr>
            <a:r>
              <a:rPr lang="en-US" dirty="0"/>
              <a:t>   Our research will benchmark your financial and operational performance with your competitors in the industry to get in-depth knowledge and get success in your business.</a:t>
            </a:r>
          </a:p>
          <a:p>
            <a:pPr>
              <a:buFont typeface="Arial" panose="020B0604020202020204" pitchFamily="34" charset="0"/>
              <a:buChar char="•"/>
            </a:pPr>
            <a:r>
              <a:rPr lang="en-US" dirty="0">
                <a:hlinkClick r:id="rId4"/>
              </a:rPr>
              <a:t>Technology Landscape</a:t>
            </a:r>
            <a:endParaRPr lang="en-US" dirty="0"/>
          </a:p>
          <a:p>
            <a:pPr marL="0" indent="0">
              <a:buNone/>
            </a:pPr>
            <a:r>
              <a:rPr lang="en-US" dirty="0"/>
              <a:t>    Our research analytics team is highly skilled to provide technical depth of any particular technology starting from the origination of technology to every diversification in terms of demands of the industry.</a:t>
            </a:r>
          </a:p>
          <a:p>
            <a:pPr>
              <a:buFont typeface="Arial" panose="020B0604020202020204" pitchFamily="34" charset="0"/>
              <a:buChar char="•"/>
            </a:pPr>
            <a:r>
              <a:rPr lang="en-US" dirty="0">
                <a:hlinkClick r:id="rId5"/>
              </a:rPr>
              <a:t>White space Analysis</a:t>
            </a:r>
            <a:endParaRPr lang="en-US" dirty="0"/>
          </a:p>
          <a:p>
            <a:pPr marL="0" indent="0">
              <a:buNone/>
            </a:pPr>
            <a:r>
              <a:rPr lang="en-US" dirty="0"/>
              <a:t>    White space analysis is an insightful evaluation of patents already published or applied for in specific technology/domain. The aim of this analysis is to recognize gaps in current technology spectrum and then to concentrate on how these can be filled.</a:t>
            </a:r>
          </a:p>
          <a:p>
            <a:pPr>
              <a:buFont typeface="Arial" panose="020B0604020202020204" pitchFamily="34" charset="0"/>
              <a:buChar char="•"/>
            </a:pPr>
            <a:r>
              <a:rPr lang="en-US" dirty="0">
                <a:hlinkClick r:id="rId6"/>
              </a:rPr>
              <a:t>Due Diligence</a:t>
            </a:r>
            <a:endParaRPr lang="en-US" dirty="0"/>
          </a:p>
          <a:p>
            <a:pPr marL="0" indent="0">
              <a:buNone/>
            </a:pPr>
            <a:r>
              <a:rPr lang="en-US" dirty="0"/>
              <a:t>    We offer due diligence services to the businesses to ensure that organizations take right decision to grow and sustain their business. </a:t>
            </a:r>
          </a:p>
          <a:p>
            <a:pPr>
              <a:buFont typeface="Arial" panose="020B0604020202020204" pitchFamily="34" charset="0"/>
              <a:buChar char="•"/>
            </a:pPr>
            <a:r>
              <a:rPr lang="en-US" dirty="0">
                <a:hlinkClick r:id="rId7"/>
              </a:rPr>
              <a:t>Technology Licensing</a:t>
            </a:r>
            <a:endParaRPr lang="en-US" dirty="0"/>
          </a:p>
          <a:p>
            <a:pPr marL="0" indent="0">
              <a:buNone/>
            </a:pPr>
            <a:r>
              <a:rPr lang="en-US" dirty="0"/>
              <a:t>    Our technology licensing facilitates all SMEs to upgrade their technologies with possibilities of Research and Development collaborations, training’s, and joint ventures globally. Ingenious e-Brain help industries</a:t>
            </a:r>
          </a:p>
          <a:p>
            <a:pPr marL="0" indent="0">
              <a:buNone/>
            </a:pPr>
            <a:endParaRPr lang="en-US" dirty="0"/>
          </a:p>
        </p:txBody>
      </p:sp>
    </p:spTree>
    <p:extLst>
      <p:ext uri="{BB962C8B-B14F-4D97-AF65-F5344CB8AC3E}">
        <p14:creationId xmlns:p14="http://schemas.microsoft.com/office/powerpoint/2010/main" val="3174979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BA71B7B-19A3-B96D-60E6-2A6F12FC5F92}"/>
              </a:ext>
            </a:extLst>
          </p:cNvPr>
          <p:cNvSpPr txBox="1"/>
          <p:nvPr/>
        </p:nvSpPr>
        <p:spPr>
          <a:xfrm>
            <a:off x="198120" y="395577"/>
            <a:ext cx="11795759" cy="5632311"/>
          </a:xfrm>
          <a:prstGeom prst="rect">
            <a:avLst/>
          </a:prstGeom>
          <a:noFill/>
        </p:spPr>
        <p:txBody>
          <a:bodyPr wrap="square">
            <a:spAutoFit/>
          </a:bodyPr>
          <a:lstStyle/>
          <a:p>
            <a:pPr>
              <a:buFont typeface="Arial" panose="020B0604020202020204" pitchFamily="34" charset="0"/>
              <a:buChar char="•"/>
            </a:pPr>
            <a:r>
              <a:rPr lang="en-US" dirty="0">
                <a:hlinkClick r:id="rId2"/>
              </a:rPr>
              <a:t>Portfolio Analysis</a:t>
            </a:r>
            <a:endParaRPr lang="en-US" dirty="0"/>
          </a:p>
          <a:p>
            <a:r>
              <a:rPr lang="en-US" dirty="0"/>
              <a:t>Portfolio analysis is conducted to analyze the relevant strength of all patents and patent application owned by a specific company.</a:t>
            </a:r>
          </a:p>
          <a:p>
            <a:pPr>
              <a:buFont typeface="Arial" panose="020B0604020202020204" pitchFamily="34" charset="0"/>
              <a:buChar char="•"/>
            </a:pPr>
            <a:r>
              <a:rPr lang="en-US" dirty="0">
                <a:hlinkClick r:id="rId3"/>
              </a:rPr>
              <a:t>Preclinical</a:t>
            </a:r>
            <a:endParaRPr lang="en-US" dirty="0"/>
          </a:p>
          <a:p>
            <a:r>
              <a:rPr lang="en-US" dirty="0"/>
              <a:t> Ingenious E-Brain experts can gauge the true potential of pre-clinical researches by understanding their actual use in terms of therapeutic potential &amp; futuristic monetary value through their current clinical trial status.</a:t>
            </a:r>
          </a:p>
          <a:p>
            <a:pPr>
              <a:buFont typeface="Arial" panose="020B0604020202020204" pitchFamily="34" charset="0"/>
              <a:buChar char="•"/>
            </a:pPr>
            <a:r>
              <a:rPr lang="en-US" dirty="0">
                <a:hlinkClick r:id="rId4"/>
              </a:rPr>
              <a:t>Opportunity Analysis</a:t>
            </a:r>
            <a:endParaRPr lang="en-US" dirty="0"/>
          </a:p>
          <a:p>
            <a:r>
              <a:rPr lang="en-US" dirty="0"/>
              <a:t>We offer acceptability or future trend analysis which help companies significantly in seizing the early-mover advantage and in taking important business decisions in a more informed and intuitive way based on different factors in favor and against the industry. </a:t>
            </a:r>
          </a:p>
          <a:p>
            <a:pPr>
              <a:buFont typeface="Arial" panose="020B0604020202020204" pitchFamily="34" charset="0"/>
              <a:buChar char="•"/>
            </a:pPr>
            <a:r>
              <a:rPr lang="en-US" dirty="0">
                <a:hlinkClick r:id="rId5"/>
              </a:rPr>
              <a:t>Scientific Dissemination</a:t>
            </a:r>
            <a:endParaRPr lang="en-US" dirty="0"/>
          </a:p>
          <a:p>
            <a:r>
              <a:rPr lang="en-US" dirty="0"/>
              <a:t>Technology innovators always are actively looking for a partner to develop and support their innovation technically, economically, and ability to reach right group of people.</a:t>
            </a:r>
          </a:p>
          <a:p>
            <a:pPr>
              <a:buFont typeface="Arial" panose="020B0604020202020204" pitchFamily="34" charset="0"/>
              <a:buChar char="•"/>
            </a:pPr>
            <a:r>
              <a:rPr lang="en-US" dirty="0">
                <a:hlinkClick r:id="rId6"/>
              </a:rPr>
              <a:t>Data Curation</a:t>
            </a:r>
            <a:endParaRPr lang="en-US" dirty="0"/>
          </a:p>
          <a:p>
            <a:r>
              <a:rPr lang="en-US" dirty="0"/>
              <a:t>IEBS works on custom request and offer flexible payment and turnaround time options for curating data from different paid and open databases which includes patents, scientific literature, clinical trials, other publications.</a:t>
            </a:r>
          </a:p>
          <a:p>
            <a:pPr>
              <a:buFont typeface="Arial" panose="020B0604020202020204" pitchFamily="34" charset="0"/>
              <a:buChar char="•"/>
            </a:pPr>
            <a:r>
              <a:rPr lang="en-US" dirty="0">
                <a:hlinkClick r:id="rId7"/>
              </a:rPr>
              <a:t>Technology Watch</a:t>
            </a:r>
            <a:endParaRPr lang="en-US" dirty="0"/>
          </a:p>
          <a:p>
            <a:r>
              <a:rPr lang="en-US" dirty="0"/>
              <a:t>It is often desirable for various organization to monitor the technological developments of other players operating in the same market. Ingenious offers technology watch to keep a track by monitoring the latest developments in the technology of interest by keeping an eye on latest innovations of the competitors and their market activity.</a:t>
            </a:r>
          </a:p>
        </p:txBody>
      </p:sp>
    </p:spTree>
    <p:extLst>
      <p:ext uri="{BB962C8B-B14F-4D97-AF65-F5344CB8AC3E}">
        <p14:creationId xmlns:p14="http://schemas.microsoft.com/office/powerpoint/2010/main" val="3970719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EBADDD6-7090-411D-43C8-48F825BEEF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1540" y="228600"/>
            <a:ext cx="10408920" cy="5958840"/>
          </a:xfrm>
        </p:spPr>
      </p:pic>
    </p:spTree>
    <p:extLst>
      <p:ext uri="{BB962C8B-B14F-4D97-AF65-F5344CB8AC3E}">
        <p14:creationId xmlns:p14="http://schemas.microsoft.com/office/powerpoint/2010/main" val="39132510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1532</TotalTime>
  <Words>590</Words>
  <Application>Microsoft Office PowerPoint</Application>
  <PresentationFormat>Widescreen</PresentationFormat>
  <Paragraphs>29</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Poppins</vt:lpstr>
      <vt:lpstr>Office Theme</vt:lpstr>
      <vt:lpstr>Featured Technology Intelligence Services from Ingenious e-Brain Solutions</vt:lpstr>
      <vt:lpstr>Featured Services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Featured Technology Intelligence Services from Ingenious e-Brain Solutions</dc:title>
  <dc:creator>Vishal  Tiwary</dc:creator>
  <cp:lastModifiedBy>Vishal  Tiwary</cp:lastModifiedBy>
  <cp:revision>7</cp:revision>
  <dcterms:created xsi:type="dcterms:W3CDTF">2022-07-26T11:53:47Z</dcterms:created>
  <dcterms:modified xsi:type="dcterms:W3CDTF">2022-07-29T13:54:47Z</dcterms:modified>
</cp:coreProperties>
</file>