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  <p:sldId id="260" r:id="rId13"/>
    <p:sldId id="267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ah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B9EBBA-996F-894A-B54A-D6246ED52CEA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Picture Placeholder 14"/>
          <p:cNvSpPr>
            <a:spLocks noChangeAspect="1" noGrp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ah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0" compatLnSpc="1" numCol="1" wrap="square">
            <a:prstTxWarp prst="textNoShape"/>
            <a:normAutofit/>
          </a:bodyPr>
          <a:lstStyle>
            <a:lvl1pPr algn="ctr" indent="0" marL="0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8C79C5D-2A6F-F04D-97DA-BEF2467B64E4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b="1" cap="none"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indent="0" marL="0">
              <a:buFontTx/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FA1846-DA80-1C48-A609-854EA85C59AD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indent="0" marL="0">
              <a:buFontTx/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F54567-0DE4-3F47-BF90-CB84690072F9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C52C72-DE31-F449-A4ED-4C594FD91407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ah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7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62726E-379B-B349-9EED-81ED093FA806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3A1323-8D79-1946-B0D7-40001CF92E9D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ah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b="1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FA1846-DA80-1C48-A609-854EA85C59AD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302355-E14B-8545-A8F8-0FE83CC9D524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0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0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640F58-564D-2B4F-AE67-E407BA4FCF45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6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3A34C8-038E-2045-AF43-DF7DBB8E0E9E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18C68F-D26B-8F47-958C-23B49CF8A634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F5E60-9974-AC48-9591-99C2BB44B7CF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Picture Placeholder 11"/>
          <p:cNvSpPr>
            <a:spLocks noChangeAspect="1" noGrp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ah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anchor="t" anchorCtr="0" compatLnSpc="1" numCol="1" wrap="square">
            <a:prstTxWarp prst="textNoShape"/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p>
            <a:fld id="{18C79C5D-2A6F-F04D-97DA-BEF2467B64E4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p>
            <a:endParaRPr dirty="0"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/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dirty="0" lang="en-US"/>
              <a:t>5/1/2023</a:t>
            </a:fld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/>
        </p:spPr>
        <p:txBody>
          <a:bodyPr anchor="b" bIns="10800" lIns="91440" rIns="91440" rtlCol="0" tIns="45720" vert="horz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1" sz="4000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4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2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6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IN"/>
              <a:t>Memory Management Unit</a:t>
            </a:r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IN"/>
              <a:t>Presented by : Vishal </a:t>
            </a:r>
            <a:r>
              <a:rPr dirty="0" lang="en-IN" err="1"/>
              <a:t>Wagh</a:t>
            </a:r>
            <a:endParaRPr dirty="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Swapping :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A process can be swapped temporarily out of memory to a backing store, and then brought back into memory for continued execution.</a:t>
            </a:r>
          </a:p>
          <a:p>
            <a:r>
              <a:rPr dirty="0" lang="en-IN"/>
              <a:t>This phenomena of process switching it’s memory is called as swapping.</a:t>
            </a:r>
          </a:p>
          <a:p>
            <a:r>
              <a:rPr dirty="0" lang="en-IN"/>
              <a:t>It is also called as roll out, roll in.</a:t>
            </a:r>
          </a:p>
          <a:p>
            <a:r>
              <a:rPr dirty="0" lang="en-IN"/>
              <a:t>Swapping variant used for priority-based scheduling algorithms.</a:t>
            </a:r>
          </a:p>
          <a:p>
            <a:r>
              <a:rPr dirty="0" lang="en-IN"/>
              <a:t>Major part of swap time is transfer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Swapping :</a:t>
            </a:r>
          </a:p>
        </p:txBody>
      </p:sp>
      <p:pic>
        <p:nvPicPr>
          <p:cNvPr id="2097152" name="Picture 2" descr="swapping in memory management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50284" y="2222500"/>
            <a:ext cx="6491432" cy="4337458"/>
          </a:xfrm>
          <a:prstGeom prst="rect"/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r"/>
            <a:r>
              <a:rPr dirty="0" lang="en-I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Content :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Physical and Logical address</a:t>
            </a:r>
          </a:p>
          <a:p>
            <a:r>
              <a:rPr dirty="0" lang="en-IN"/>
              <a:t>Physical Memory</a:t>
            </a:r>
          </a:p>
          <a:p>
            <a:r>
              <a:rPr dirty="0" lang="en-IN"/>
              <a:t>Virtual Memory</a:t>
            </a:r>
          </a:p>
          <a:p>
            <a:r>
              <a:rPr dirty="0" lang="en-IN"/>
              <a:t>Paging </a:t>
            </a:r>
          </a:p>
          <a:p>
            <a:r>
              <a:rPr dirty="0" lang="en-IN"/>
              <a:t>Swapping</a:t>
            </a:r>
          </a:p>
          <a:p>
            <a:r>
              <a:rPr dirty="0" lang="en-IN"/>
              <a:t>Demand Page</a:t>
            </a:r>
          </a:p>
          <a:p>
            <a:r>
              <a:rPr dirty="0" lang="en-IN"/>
              <a:t>Segmentation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Memory allocation :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Memory allocation.</a:t>
            </a:r>
          </a:p>
          <a:p>
            <a:pPr lvl="1"/>
            <a:r>
              <a:rPr dirty="0" lang="en-IN"/>
              <a:t>Contiguous Memory allocation.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dirty="0" lang="en-IN"/>
              <a:t>Static.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dirty="0" lang="en-IN"/>
              <a:t>Dynamic.</a:t>
            </a:r>
          </a:p>
          <a:p>
            <a:pPr lvl="1"/>
            <a:r>
              <a:rPr dirty="0" lang="en-IN"/>
              <a:t>Non-contiguous Memory allocation.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dirty="0" lang="en-IN"/>
              <a:t>Paging.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dirty="0" lang="en-IN"/>
              <a:t>Segmentation.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Static memory allocation 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810000" y="2248678"/>
            <a:ext cx="10554574" cy="2805471"/>
          </a:xfrm>
        </p:spPr>
        <p:txBody>
          <a:bodyPr anchor="t"/>
          <a:p>
            <a:r>
              <a:rPr dirty="0" lang="en-IN"/>
              <a:t>Static that is having fix partition in main memory.</a:t>
            </a:r>
          </a:p>
          <a:p>
            <a:r>
              <a:rPr dirty="0" lang="en-IN"/>
              <a:t>Here all the partition of main memory are same.</a:t>
            </a:r>
          </a:p>
          <a:p>
            <a:endParaRPr dirty="0" lang="en-IN"/>
          </a:p>
        </p:txBody>
      </p:sp>
      <p:graphicFrame>
        <p:nvGraphicFramePr>
          <p:cNvPr id="4194304" name="Table 5"/>
          <p:cNvGraphicFramePr>
            <a:graphicFrameLocks noGrp="1"/>
          </p:cNvGraphicFramePr>
          <p:nvPr/>
        </p:nvGraphicFramePr>
        <p:xfrm>
          <a:off x="4810394" y="3429000"/>
          <a:ext cx="2106863" cy="133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/>
              </a:tblGrid>
              <a:tr h="667753">
                <a:tc>
                  <a:txBody>
                    <a:bodyPr/>
                    <a:p>
                      <a:pPr algn="ctr"/>
                      <a:r>
                        <a:rPr dirty="0" lang="en-IN"/>
                        <a:t>2mb</a:t>
                      </a:r>
                    </a:p>
                  </a:txBody>
                </a:tc>
              </a:tr>
              <a:tr h="667753">
                <a:tc>
                  <a:txBody>
                    <a:bodyPr/>
                    <a:p>
                      <a:pPr algn="ctr"/>
                      <a:r>
                        <a:rPr dirty="0" lang="en-IN"/>
                        <a:t>2mb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4194305" name="Table 5"/>
          <p:cNvGraphicFramePr>
            <a:graphicFrameLocks noGrp="1"/>
          </p:cNvGraphicFramePr>
          <p:nvPr/>
        </p:nvGraphicFramePr>
        <p:xfrm>
          <a:off x="4810394" y="4764506"/>
          <a:ext cx="2106863" cy="133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/>
              </a:tblGrid>
              <a:tr h="667753">
                <a:tc>
                  <a:txBody>
                    <a:bodyPr/>
                    <a:p>
                      <a:pPr algn="ctr"/>
                      <a:r>
                        <a:rPr dirty="0" lang="en-IN"/>
                        <a:t>2mb</a:t>
                      </a:r>
                    </a:p>
                  </a:txBody>
                </a:tc>
              </a:tr>
              <a:tr h="667753">
                <a:tc>
                  <a:txBody>
                    <a:bodyPr/>
                    <a:p>
                      <a:pPr algn="ctr"/>
                      <a:r>
                        <a:rPr dirty="0" lang="en-IN"/>
                        <a:t>2mb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048606" name="TextBox 7"/>
          <p:cNvSpPr txBox="1"/>
          <p:nvPr/>
        </p:nvSpPr>
        <p:spPr>
          <a:xfrm>
            <a:off x="4721290" y="6281805"/>
            <a:ext cx="2101414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Main Memory</a:t>
            </a:r>
          </a:p>
        </p:txBody>
      </p:sp>
      <p:sp>
        <p:nvSpPr>
          <p:cNvPr id="1048607" name="Left Brace 9"/>
          <p:cNvSpPr/>
          <p:nvPr/>
        </p:nvSpPr>
        <p:spPr>
          <a:xfrm>
            <a:off x="4266655" y="4082757"/>
            <a:ext cx="401216" cy="681137"/>
          </a:xfrm>
          <a:prstGeom prst="lef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8" name="Left Brace 10"/>
          <p:cNvSpPr/>
          <p:nvPr/>
        </p:nvSpPr>
        <p:spPr>
          <a:xfrm>
            <a:off x="4266655" y="4788532"/>
            <a:ext cx="401216" cy="681137"/>
          </a:xfrm>
          <a:prstGeom prst="lef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9" name="Left Brace 11"/>
          <p:cNvSpPr/>
          <p:nvPr/>
        </p:nvSpPr>
        <p:spPr>
          <a:xfrm>
            <a:off x="4266655" y="5501054"/>
            <a:ext cx="401216" cy="681137"/>
          </a:xfrm>
          <a:prstGeom prst="lef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10" name="Left Brace 12"/>
          <p:cNvSpPr/>
          <p:nvPr/>
        </p:nvSpPr>
        <p:spPr>
          <a:xfrm>
            <a:off x="4266655" y="3415616"/>
            <a:ext cx="401216" cy="681137"/>
          </a:xfrm>
          <a:prstGeom prst="lef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11" name="TextBox 13"/>
          <p:cNvSpPr txBox="1"/>
          <p:nvPr/>
        </p:nvSpPr>
        <p:spPr>
          <a:xfrm>
            <a:off x="2341984" y="4465366"/>
            <a:ext cx="1474236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Fixed size of partition.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Dynamic memory allocation 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627818"/>
          </a:xfrm>
        </p:spPr>
        <p:txBody>
          <a:bodyPr anchor="t"/>
          <a:p>
            <a:r>
              <a:rPr dirty="0" lang="en-IN"/>
              <a:t>The main memory is not having fix partition, so the whole main memory is continuous form.</a:t>
            </a:r>
          </a:p>
          <a:p>
            <a:r>
              <a:rPr dirty="0" lang="en-IN"/>
              <a:t>The process dynamically get loaded into the main memory at run time.</a:t>
            </a:r>
          </a:p>
        </p:txBody>
      </p:sp>
      <p:graphicFrame>
        <p:nvGraphicFramePr>
          <p:cNvPr id="4194306" name="Table 5"/>
          <p:cNvGraphicFramePr>
            <a:graphicFrameLocks noGrp="1"/>
          </p:cNvGraphicFramePr>
          <p:nvPr/>
        </p:nvGraphicFramePr>
        <p:xfrm>
          <a:off x="4782397" y="3429000"/>
          <a:ext cx="2106863" cy="133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/>
              </a:tblGrid>
              <a:tr h="667753">
                <a:tc>
                  <a:txBody>
                    <a:bodyPr/>
                    <a:p>
                      <a:pPr algn="ctr"/>
                      <a:r>
                        <a:rPr dirty="0" lang="en-IN"/>
                        <a:t>3mb</a:t>
                      </a:r>
                    </a:p>
                  </a:txBody>
                </a:tc>
              </a:tr>
              <a:tr h="667753">
                <a:tc>
                  <a:txBody>
                    <a:bodyPr/>
                    <a:p>
                      <a:pPr algn="ctr"/>
                      <a:r>
                        <a:rPr dirty="0" lang="en-IN"/>
                        <a:t>2mb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4194307" name="Table 4"/>
          <p:cNvGraphicFramePr>
            <a:graphicFrameLocks noGrp="1"/>
          </p:cNvGraphicFramePr>
          <p:nvPr/>
        </p:nvGraphicFramePr>
        <p:xfrm>
          <a:off x="4782397" y="4764506"/>
          <a:ext cx="2106863" cy="133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/>
              </a:tblGrid>
              <a:tr h="667753">
                <a:tc>
                  <a:txBody>
                    <a:bodyPr/>
                    <a:p>
                      <a:pPr algn="ctr"/>
                      <a:r>
                        <a:rPr dirty="0" lang="en-IN"/>
                        <a:t>5mb</a:t>
                      </a:r>
                    </a:p>
                  </a:txBody>
                </a:tc>
              </a:tr>
              <a:tr h="667753">
                <a:tc>
                  <a:txBody>
                    <a:bodyPr/>
                    <a:p>
                      <a:pPr algn="ctr"/>
                      <a:r>
                        <a:rPr dirty="0" lang="en-IN"/>
                        <a:t>4mb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048614" name="TextBox 6"/>
          <p:cNvSpPr txBox="1"/>
          <p:nvPr/>
        </p:nvSpPr>
        <p:spPr>
          <a:xfrm>
            <a:off x="4930758" y="6226146"/>
            <a:ext cx="181013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Main Memory</a:t>
            </a:r>
          </a:p>
        </p:txBody>
      </p:sp>
      <p:sp>
        <p:nvSpPr>
          <p:cNvPr id="1048615" name="Left Brace 7"/>
          <p:cNvSpPr/>
          <p:nvPr/>
        </p:nvSpPr>
        <p:spPr>
          <a:xfrm>
            <a:off x="4266655" y="3415616"/>
            <a:ext cx="401216" cy="681137"/>
          </a:xfrm>
          <a:prstGeom prst="lef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16" name="Left Brace 8"/>
          <p:cNvSpPr/>
          <p:nvPr/>
        </p:nvSpPr>
        <p:spPr>
          <a:xfrm>
            <a:off x="4266655" y="4096753"/>
            <a:ext cx="401216" cy="681137"/>
          </a:xfrm>
          <a:prstGeom prst="lef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17" name="Left Brace 9"/>
          <p:cNvSpPr/>
          <p:nvPr/>
        </p:nvSpPr>
        <p:spPr>
          <a:xfrm>
            <a:off x="4266655" y="4777890"/>
            <a:ext cx="401216" cy="681137"/>
          </a:xfrm>
          <a:prstGeom prst="lef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18" name="Left Brace 10"/>
          <p:cNvSpPr/>
          <p:nvPr/>
        </p:nvSpPr>
        <p:spPr>
          <a:xfrm>
            <a:off x="4266655" y="5459027"/>
            <a:ext cx="401216" cy="681137"/>
          </a:xfrm>
          <a:prstGeom prst="lef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19" name="TextBox 12"/>
          <p:cNvSpPr txBox="1"/>
          <p:nvPr/>
        </p:nvSpPr>
        <p:spPr>
          <a:xfrm>
            <a:off x="2303840" y="4472127"/>
            <a:ext cx="1614196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Different size of partition.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Fragmentation :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 extra space that remain in the main memory after all the processes have loaded is called as hole or fragment.</a:t>
            </a:r>
          </a:p>
          <a:p>
            <a:r>
              <a:rPr dirty="0" lang="en-IN"/>
              <a:t>There are two types of fragmentation.</a:t>
            </a:r>
          </a:p>
          <a:p>
            <a:pPr lvl="1"/>
            <a:r>
              <a:rPr dirty="0" lang="en-IN"/>
              <a:t>Internal fragmentation.</a:t>
            </a:r>
          </a:p>
          <a:p>
            <a:pPr lvl="2"/>
            <a:r>
              <a:rPr dirty="0" lang="en-IN"/>
              <a:t>Internal takes place in static memory allocation.</a:t>
            </a:r>
          </a:p>
          <a:p>
            <a:pPr lvl="1"/>
            <a:r>
              <a:rPr dirty="0" lang="en-IN"/>
              <a:t>External fragmentation.</a:t>
            </a:r>
          </a:p>
          <a:p>
            <a:pPr lvl="2"/>
            <a:r>
              <a:rPr dirty="0" lang="en-IN"/>
              <a:t>There is a enough memory space to load a new process but as it is not in continuous manner the process can’t be loaded into main memory.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Internal Fragmentation</a:t>
            </a:r>
          </a:p>
        </p:txBody>
      </p:sp>
      <p:pic>
        <p:nvPicPr>
          <p:cNvPr id="2097153" name="Picture 2" descr="Internal Fragmentatio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582779" y="2435850"/>
            <a:ext cx="5230982" cy="422759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External Fragmentation :</a:t>
            </a:r>
          </a:p>
        </p:txBody>
      </p:sp>
      <p:pic>
        <p:nvPicPr>
          <p:cNvPr id="2097154" name="Picture 2" descr="External Fragmentation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47870" y="2438401"/>
            <a:ext cx="8496260" cy="4088738"/>
          </a:xfrm>
          <a:prstGeom prst="rect"/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Logical and Physical address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Logical address : It is the address of the program that is generated by </a:t>
            </a:r>
            <a:r>
              <a:rPr dirty="0" lang="en-IN" err="1"/>
              <a:t>cpu</a:t>
            </a:r>
            <a:r>
              <a:rPr dirty="0" lang="en-IN"/>
              <a:t>.</a:t>
            </a:r>
          </a:p>
          <a:p>
            <a:r>
              <a:rPr dirty="0" lang="en-IN"/>
              <a:t>Physical address : It is the address generated by memory management unit.</a:t>
            </a:r>
          </a:p>
          <a:p>
            <a:r>
              <a:rPr dirty="0" lang="en-IN"/>
              <a:t>Logical address and physical address are same at compile time and load time.</a:t>
            </a:r>
          </a:p>
          <a:p>
            <a:r>
              <a:rPr dirty="0" lang="en-IN"/>
              <a:t>Logical and Physical addresses differ in execution time address-binding scheme.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lastClr="000000" val="windowText"/>
      </a:dk1>
      <a:lt1>
        <a:sysClr lastClr="FFFFFF" val="window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algn="tl" flip="none" sx="100000" sy="100000" tx="0" ty="0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r="13500000" dist="254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Memory Management Unit</dc:title>
  <dc:creator>Abhishek Dawange</dc:creator>
  <cp:lastModifiedBy>Abhishek Dawange</cp:lastModifiedBy>
  <dcterms:created xsi:type="dcterms:W3CDTF">2023-05-01T01:00:15Z</dcterms:created>
  <dcterms:modified xsi:type="dcterms:W3CDTF">2023-05-02T05:46:28Z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cf5690a06f98471e8dc54cdbf11090f0</vt:lpwstr>
  </property>
</Properties>
</file>