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4.png" ContentType="image/png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10.jpeg" ContentType="image/jpeg"/>
  <Override PartName="/ppt/media/image5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A26DD4-9BF4-4A37-8849-81E9432872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0C719F-CD4A-4C5C-8BA2-20A5199635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129693-6348-4B36-9C85-AA65373D7C9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2CFE99-2F55-49A2-B6D6-173673D0E53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C9C92D-7448-4831-91C5-97F9D3DB44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9B2872-221B-46A1-8AB0-83AE897DEE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4CBA005-0165-41AC-BB29-511119B2AB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F2CAE7-7E70-427A-A772-06B7C1E4D2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55530D-E7BA-46EF-B5FB-1B41B2E9D6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A8C713-26B9-4B54-947E-5675110508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46194D-0F27-4595-9A4E-2191AF11CB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02AB6D-5EB6-4C33-9EE3-2503072F52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767B2B-DC09-4E01-A6A7-FD3E214690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E397DA-D03F-4E2D-A628-61724205F1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FD21D27-D543-4053-AE38-B8839A5B84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45874A-BB0C-435D-881E-58704A036C1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A50C30-8952-416D-A140-7A8DE85D069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188EAF2-2C08-4DC0-93F3-9C0579E7E2A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C8E7384-466E-4637-B9CA-203CE04EAB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672D043-7365-4319-9530-76B0DE1AE7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D7486CD-3FB9-41C9-A88F-D66FF8326A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E578F0E-CC30-46EA-9E0C-DA59D7A06B2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25C033-F4D6-42FA-B2B0-FE277585F29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6DBBF15-595E-4D32-A25E-45FCAFC078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524D6E6-C88D-4C6B-96CC-41FE52F51C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540094B-F71D-469F-901A-A4C55ED34C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B2766DB-78DD-4893-9DE0-187B361198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8F36E2F-81A1-4DE4-8C0D-9CA33EFD7A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D544666-C385-409F-B552-A8CCE0CBB59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62AC89F-1CDE-43A6-8188-520F638CE85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D7E5EA6-3FE6-4908-945B-4E2BC1D8AE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FBBDD25-44D2-4638-8020-DD9D17BE18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9FB44E7-A6E6-47E1-ABBB-637AC01DA0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381A6D-EF50-4E5F-B1C4-16751516D5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9E49C3C-1B80-4E18-884F-7C9AEF1FE3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496E1C0-E471-4B7D-87AD-A857D562BF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E813078-039B-4899-89A3-E42319EE37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4374D89-B7A5-4E0B-B5FD-88D331684B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1CB12B8-A795-41A4-B5EC-AC98180E59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E196E18-E8EA-48E1-8CA9-B7C3809ECE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A39E485-C873-465B-925B-7D0873DC35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22C0B01-BC10-4621-82AF-DA1A359959F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15B6890-610C-473C-AA3F-9BB8B24F955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13ABBA-9B69-45BA-B339-A1F8E69E6C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72879D-8D69-46E2-967B-8F345C20FF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02265B-77B1-4B2E-9DE5-A95195F916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EC8D49-CA84-4E53-BFEA-0790FDB14B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2B92B4-D530-4E29-92F9-EA785027B2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6"/>
          <p:cNvSpPr/>
          <p:nvPr/>
        </p:nvSpPr>
        <p:spPr>
          <a:xfrm>
            <a:off x="0" y="-3240"/>
            <a:ext cx="12191400" cy="520308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srcRect/>
            <a:tile/>
          </a:blipFill>
          <a:ln cap="rnd" w="9360">
            <a:solidFill>
              <a:srgbClr val="00c6bb"/>
            </a:solidFill>
            <a:round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851040" y="1238400"/>
            <a:ext cx="5893200" cy="264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451440" y="6041520"/>
            <a:ext cx="86436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10678320" y="5915880"/>
            <a:ext cx="1061280" cy="48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10800" anchor="b">
            <a:noAutofit/>
          </a:bodyPr>
          <a:lstStyle>
            <a:lvl1pPr>
              <a:lnSpc>
                <a:spcPct val="100000"/>
              </a:lnSpc>
              <a:buNone/>
              <a:defRPr b="0" lang="en-IN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8B8E4528-F392-471C-89B0-92797392CB78}" type="slidenum">
              <a:rPr b="0" lang="en-IN" sz="2400" spc="-1" strike="noStrike">
                <a:latin typeface="Times New Roman"/>
              </a:rPr>
              <a:t>&lt;number&gt;</a:t>
            </a:fld>
            <a:endParaRPr b="0" lang="en-IN" sz="2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9334800" y="6041520"/>
            <a:ext cx="13431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6"/>
          <p:cNvSpPr/>
          <p:nvPr/>
        </p:nvSpPr>
        <p:spPr>
          <a:xfrm>
            <a:off x="0" y="0"/>
            <a:ext cx="12191400" cy="218520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srcRect/>
            <a:tile/>
          </a:blipFill>
          <a:ln cap="rnd" w="9360">
            <a:solidFill>
              <a:srgbClr val="00c6bb"/>
            </a:solidFill>
            <a:round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ftr" idx="4"/>
          </p:nvPr>
        </p:nvSpPr>
        <p:spPr>
          <a:xfrm>
            <a:off x="451440" y="6041520"/>
            <a:ext cx="86436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5"/>
          </p:nvPr>
        </p:nvSpPr>
        <p:spPr>
          <a:xfrm>
            <a:off x="10678320" y="5915880"/>
            <a:ext cx="1061280" cy="48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10800" anchor="b">
            <a:noAutofit/>
          </a:bodyPr>
          <a:lstStyle>
            <a:lvl1pPr>
              <a:lnSpc>
                <a:spcPct val="100000"/>
              </a:lnSpc>
              <a:buNone/>
              <a:defRPr b="0" lang="en-IN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0AFCDF99-E40B-4FE4-8C89-417187526E9E}" type="slidenum">
              <a:rPr b="0" lang="en-IN" sz="2400" spc="-1" strike="noStrike">
                <a:latin typeface="Times New Roman"/>
              </a:rPr>
              <a:t>&lt;number&gt;</a:t>
            </a:fld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6"/>
          </p:nvPr>
        </p:nvSpPr>
        <p:spPr>
          <a:xfrm>
            <a:off x="9334800" y="6041520"/>
            <a:ext cx="13431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6"/>
          <p:cNvSpPr/>
          <p:nvPr/>
        </p:nvSpPr>
        <p:spPr>
          <a:xfrm>
            <a:off x="0" y="0"/>
            <a:ext cx="12191400" cy="218520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srcRect/>
            <a:tile/>
          </a:blipFill>
          <a:ln cap="rnd" w="9360">
            <a:solidFill>
              <a:srgbClr val="00c6bb"/>
            </a:solidFill>
            <a:round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51040" y="1238400"/>
            <a:ext cx="5893200" cy="264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53200" y="4443840"/>
            <a:ext cx="2874600" cy="71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872160" y="4443840"/>
            <a:ext cx="2874600" cy="71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 idx="7"/>
          </p:nvPr>
        </p:nvSpPr>
        <p:spPr>
          <a:xfrm>
            <a:off x="451440" y="6041520"/>
            <a:ext cx="86436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 idx="8"/>
          </p:nvPr>
        </p:nvSpPr>
        <p:spPr>
          <a:xfrm>
            <a:off x="10678320" y="5915880"/>
            <a:ext cx="1061280" cy="48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10800" anchor="b">
            <a:noAutofit/>
          </a:bodyPr>
          <a:lstStyle>
            <a:lvl1pPr>
              <a:lnSpc>
                <a:spcPct val="100000"/>
              </a:lnSpc>
              <a:buNone/>
              <a:defRPr b="0" lang="en-IN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37E779FA-29C5-45C0-A2D8-E2F75CD8659B}" type="slidenum">
              <a:rPr b="0" lang="en-IN" sz="2400" spc="-1" strike="noStrike">
                <a:latin typeface="Times New Roman"/>
              </a:rPr>
              <a:t>&lt;number&gt;</a:t>
            </a:fld>
            <a:endParaRPr b="0" lang="en-IN" sz="2400" spc="-1" strike="noStrike">
              <a:latin typeface="Times New Roman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dt" idx="9"/>
          </p:nvPr>
        </p:nvSpPr>
        <p:spPr>
          <a:xfrm>
            <a:off x="9334800" y="6041520"/>
            <a:ext cx="13431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reeform 6"/>
          <p:cNvSpPr/>
          <p:nvPr/>
        </p:nvSpPr>
        <p:spPr>
          <a:xfrm>
            <a:off x="631800" y="1081440"/>
            <a:ext cx="6331680" cy="3238560"/>
          </a:xfrm>
          <a:custGeom>
            <a:avLst/>
            <a:gdLst/>
            <a:ahLst/>
            <a:rect l="l" t="t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0">
            <a:blip r:embed="rId2"/>
            <a:srcRect/>
            <a:tile/>
          </a:blipFill>
          <a:ln cap="rnd" w="9360">
            <a:solidFill>
              <a:srgbClr val="00c6bb"/>
            </a:solidFill>
            <a:round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8" name="PlaceHolder 1"/>
          <p:cNvSpPr>
            <a:spLocks noGrp="1"/>
          </p:cNvSpPr>
          <p:nvPr>
            <p:ph type="ftr" idx="10"/>
          </p:nvPr>
        </p:nvSpPr>
        <p:spPr>
          <a:xfrm>
            <a:off x="451440" y="6041520"/>
            <a:ext cx="86436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ldNum" idx="11"/>
          </p:nvPr>
        </p:nvSpPr>
        <p:spPr>
          <a:xfrm>
            <a:off x="10678320" y="5915880"/>
            <a:ext cx="1061280" cy="48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10800" anchor="b">
            <a:noAutofit/>
          </a:bodyPr>
          <a:lstStyle>
            <a:lvl1pPr>
              <a:lnSpc>
                <a:spcPct val="100000"/>
              </a:lnSpc>
              <a:buNone/>
              <a:defRPr b="0" lang="en-IN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224587DB-9A74-4DFC-87E3-F77207BE2CDD}" type="slidenum">
              <a:rPr b="0" lang="en-IN" sz="2400" spc="-1" strike="noStrike">
                <a:latin typeface="Times New Roman"/>
              </a:rPr>
              <a:t>&lt;number&gt;</a:t>
            </a:fld>
            <a:endParaRPr b="0" lang="en-IN" sz="2400" spc="-1" strike="noStrike">
              <a:latin typeface="Times New Roman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dt" idx="12"/>
          </p:nvPr>
        </p:nvSpPr>
        <p:spPr>
          <a:xfrm>
            <a:off x="9334800" y="6041520"/>
            <a:ext cx="13431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400" cy="297036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5400" spc="-1" strike="noStrike">
                <a:solidFill>
                  <a:srgbClr val="fefefe"/>
                </a:solidFill>
                <a:latin typeface="Century Gothic"/>
              </a:rPr>
              <a:t>Memory Management Unit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810000" y="5280840"/>
            <a:ext cx="10571400" cy="43416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ffffff"/>
                </a:solidFill>
                <a:latin typeface="Century Gothic"/>
              </a:rPr>
              <a:t>Presented by : Vishal Wagh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rgbClr val="fefefe"/>
                </a:solidFill>
                <a:latin typeface="Century Gothic"/>
              </a:rPr>
              <a:t>Process  Address Space :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10553760" cy="36356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</a:pP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A range of physical or virtual addresses which can be accessed by a processor.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Address Space can be of two types</a:t>
            </a:r>
            <a:endParaRPr b="0" lang="en-IN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Physical Address Space</a:t>
            </a:r>
            <a:endParaRPr b="0" lang="en-IN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Virtual Address Space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rgbClr val="fefefe"/>
                </a:solidFill>
                <a:latin typeface="Century Gothic"/>
              </a:rPr>
              <a:t>Logical and Physical address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10553760" cy="36356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</a:pP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The role of the memory management unit is to generate identical logical and physical address during compile time and load time.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Logical address : </a:t>
            </a:r>
            <a:endParaRPr b="0" lang="en-IN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Logical Address is used as a reference to access the physical memory location by CPU. </a:t>
            </a:r>
            <a:endParaRPr b="0" lang="en-IN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</a:rPr>
              <a:t>It is the address of the program that is generated by cpu.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Physical address : </a:t>
            </a:r>
            <a:endParaRPr b="0" lang="en-IN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Physical address in the computer system identifies a physical location in memory. </a:t>
            </a:r>
            <a:endParaRPr b="0" lang="en-IN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</a:rPr>
              <a:t>It is the address generated by memory management unit.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rgbClr val="fefefe"/>
                </a:solidFill>
                <a:latin typeface="Century Gothic"/>
              </a:rPr>
              <a:t>Logical and Physical address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208" name="Content Placeholder 24" descr=""/>
          <p:cNvPicPr/>
          <p:nvPr/>
        </p:nvPicPr>
        <p:blipFill>
          <a:blip r:embed="rId1"/>
          <a:srcRect l="16505" t="18739" r="25488" b="32571"/>
          <a:stretch/>
        </p:blipFill>
        <p:spPr>
          <a:xfrm>
            <a:off x="2863800" y="2222640"/>
            <a:ext cx="6463080" cy="3635280"/>
          </a:xfrm>
          <a:prstGeom prst="rect">
            <a:avLst/>
          </a:prstGeom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rgbClr val="fefefe"/>
                </a:solidFill>
                <a:latin typeface="Century Gothic"/>
              </a:rPr>
              <a:t>Paging :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10553760" cy="36356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</a:pP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Paging is a storage mechanism that allows OS to retrieve processes from the secondary storage into the main memory in the form of pages.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</a:rPr>
              <a:t>Virtual memory is</a:t>
            </a: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 divide</a:t>
            </a:r>
            <a:r>
              <a:rPr b="0" lang="en-IN" sz="2000" spc="-1" strike="noStrike">
                <a:solidFill>
                  <a:srgbClr val="ffffff"/>
                </a:solidFill>
                <a:latin typeface="Century Gothic"/>
              </a:rPr>
              <a:t>d</a:t>
            </a: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 in the form of pages. The main memory will also be divided in the form of frames.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One page of the process is to be stored in one of the frames of the memory.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The sizes of each frame must be equal.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Page table</a:t>
            </a:r>
            <a:r>
              <a:rPr b="0" lang="en-IN" sz="2000" spc="-1" strike="noStrike">
                <a:solidFill>
                  <a:srgbClr val="ffffff"/>
                </a:solidFill>
                <a:latin typeface="Century Gothic"/>
              </a:rPr>
              <a:t> : Info regarding pages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rgbClr val="fefefe"/>
                </a:solidFill>
                <a:latin typeface="Century Gothic"/>
              </a:rPr>
              <a:t>Paging :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212" name="Content Placeholder 5" descr=""/>
          <p:cNvPicPr/>
          <p:nvPr/>
        </p:nvPicPr>
        <p:blipFill>
          <a:blip r:embed="rId1"/>
          <a:srcRect l="17988" t="20362" r="34296" b="17882"/>
          <a:stretch/>
        </p:blipFill>
        <p:spPr>
          <a:xfrm>
            <a:off x="241920" y="2845440"/>
            <a:ext cx="5185440" cy="2916360"/>
          </a:xfrm>
          <a:prstGeom prst="rect">
            <a:avLst/>
          </a:prstGeom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</p:pic>
      <p:pic>
        <p:nvPicPr>
          <p:cNvPr id="213" name="Content Placeholder 7" descr=""/>
          <p:cNvPicPr/>
          <p:nvPr/>
        </p:nvPicPr>
        <p:blipFill>
          <a:blip r:embed="rId2"/>
          <a:srcRect l="15452" t="14041" r="31454" b="5914"/>
          <a:stretch/>
        </p:blipFill>
        <p:spPr>
          <a:xfrm>
            <a:off x="5901120" y="2058840"/>
            <a:ext cx="5293800" cy="4489200"/>
          </a:xfrm>
          <a:prstGeom prst="rect">
            <a:avLst/>
          </a:prstGeom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rgbClr val="fefefe"/>
                </a:solidFill>
                <a:latin typeface="Century Gothic"/>
              </a:rPr>
              <a:t>Page table :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215" name="Content Placeholder 101" descr=""/>
          <p:cNvPicPr/>
          <p:nvPr/>
        </p:nvPicPr>
        <p:blipFill>
          <a:blip r:embed="rId1"/>
          <a:stretch/>
        </p:blipFill>
        <p:spPr>
          <a:xfrm>
            <a:off x="3240000" y="2018880"/>
            <a:ext cx="5771160" cy="3381120"/>
          </a:xfrm>
          <a:prstGeom prst="rect">
            <a:avLst/>
          </a:prstGeom>
          <a:ln w="936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</p:pic>
      <p:pic>
        <p:nvPicPr>
          <p:cNvPr id="216" name="" descr=""/>
          <p:cNvPicPr/>
          <p:nvPr/>
        </p:nvPicPr>
        <p:blipFill>
          <a:blip r:embed="rId2"/>
          <a:stretch/>
        </p:blipFill>
        <p:spPr>
          <a:xfrm>
            <a:off x="3240000" y="5363640"/>
            <a:ext cx="5760000" cy="129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rgbClr val="fefefe"/>
                </a:solidFill>
                <a:latin typeface="Century Gothic"/>
              </a:rPr>
              <a:t>Page fault :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2880000" y="2340000"/>
            <a:ext cx="6300720" cy="39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rgbClr val="fefefe"/>
                </a:solidFill>
                <a:latin typeface="Century Gothic"/>
              </a:rPr>
              <a:t>Segmentation :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818640" y="2222640"/>
            <a:ext cx="3871440" cy="363780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A process is divided into Segments. 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The chunks that a program is divided into which are not necessarily all of the same sizes are called segments.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221" name="Content Placeholder 102" descr=""/>
          <p:cNvPicPr/>
          <p:nvPr/>
        </p:nvPicPr>
        <p:blipFill>
          <a:blip r:embed="rId1"/>
          <a:stretch/>
        </p:blipFill>
        <p:spPr>
          <a:xfrm>
            <a:off x="4957560" y="2045160"/>
            <a:ext cx="7010280" cy="4548960"/>
          </a:xfrm>
          <a:prstGeom prst="rect">
            <a:avLst/>
          </a:prstGeom>
          <a:ln w="936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rgbClr val="fefefe"/>
                </a:solidFill>
                <a:latin typeface="Century Gothic"/>
              </a:rPr>
              <a:t>Swapping :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10553760" cy="36356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ctr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</a:rPr>
              <a:t>A process can be swapped temporarily out of memory to a backing store, and then brought back into memory for continued execution.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</a:rPr>
              <a:t>This phenomena of process switching it’s memory is called as swapping.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</a:rPr>
              <a:t>It is also called as roll out, roll in.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</a:rPr>
              <a:t>Swapping variant used for priority-based scheduling algorithms.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</a:rPr>
              <a:t>Major part of swap time is transfer time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rgbClr val="fefefe"/>
                </a:solidFill>
                <a:latin typeface="Century Gothic"/>
              </a:rPr>
              <a:t>Swapping :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225" name="Picture 2" descr="swapping in memory management"/>
          <p:cNvPicPr/>
          <p:nvPr/>
        </p:nvPicPr>
        <p:blipFill>
          <a:blip r:embed="rId1"/>
          <a:stretch/>
        </p:blipFill>
        <p:spPr>
          <a:xfrm>
            <a:off x="3242880" y="2109600"/>
            <a:ext cx="6916320" cy="4621320"/>
          </a:xfrm>
          <a:prstGeom prst="rect">
            <a:avLst/>
          </a:prstGeom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rgbClr val="fefefe"/>
                </a:solidFill>
                <a:latin typeface="Century Gothic"/>
              </a:rPr>
              <a:t>Content :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10553760" cy="36356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ctr">
            <a:norm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</a:rPr>
              <a:t>Memory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</a:rPr>
              <a:t>Types of memory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</a:rPr>
              <a:t>Memory Management Techniques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</a:rPr>
              <a:t>Process Address space 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</a:rPr>
              <a:t>Paging 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</a:rPr>
              <a:t>Swapping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</a:rPr>
              <a:t>Segmentation 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851040" y="1238400"/>
            <a:ext cx="5893200" cy="264528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200" spc="-1" strike="noStrike">
                <a:solidFill>
                  <a:srgbClr val="fefefe"/>
                </a:solidFill>
                <a:latin typeface="Century Gothic"/>
              </a:rPr>
              <a:t>Any Queries ?</a:t>
            </a:r>
            <a:endParaRPr b="0" lang="en-IN" sz="42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477680" y="4564800"/>
            <a:ext cx="5891040" cy="7124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08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IN" sz="5400" spc="-1" strike="noStrike">
                <a:solidFill>
                  <a:srgbClr val="ffffff"/>
                </a:solidFill>
                <a:latin typeface="Century Gothic"/>
              </a:rPr>
              <a:t>Thank You</a:t>
            </a:r>
            <a:endParaRPr b="0" lang="en-IN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rgbClr val="fefefe"/>
                </a:solidFill>
                <a:latin typeface="Century Gothic"/>
              </a:rPr>
              <a:t>Memory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10553760" cy="36356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It is a data storage unit or a data storage device where data is to be processed and instructions required for processing are stored.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</a:pP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Types</a:t>
            </a:r>
            <a:r>
              <a:rPr b="0" lang="en-IN" sz="2000" spc="-1" strike="noStrike">
                <a:solidFill>
                  <a:srgbClr val="ffffff"/>
                </a:solidFill>
                <a:latin typeface="Century Gothic"/>
              </a:rPr>
              <a:t>:</a:t>
            </a:r>
            <a:endParaRPr b="0" lang="en-IN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</a:rPr>
              <a:t>Primary memory</a:t>
            </a:r>
            <a:endParaRPr b="0" lang="en-IN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</a:rPr>
              <a:t>Secondary memory</a:t>
            </a:r>
            <a:endParaRPr b="0" lang="en-IN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</a:rPr>
              <a:t>Cache memory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rgbClr val="fefefe"/>
                </a:solidFill>
                <a:latin typeface="Century Gothic"/>
              </a:rPr>
              <a:t>Memory Management Techniques :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10553760" cy="36356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ctr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</a:rPr>
              <a:t>Memory allocation</a:t>
            </a:r>
            <a:endParaRPr b="0" lang="en-IN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Contiguous Memory allocation :</a:t>
            </a:r>
            <a:endParaRPr b="0" lang="en-IN" sz="20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</a:rPr>
              <a:t>Fixed partitioning</a:t>
            </a:r>
            <a:endParaRPr b="0" lang="en-IN" sz="20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</a:rPr>
              <a:t>Variable partitioning </a:t>
            </a:r>
            <a:endParaRPr b="0" lang="en-IN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Non-contiguous Memory allocation :</a:t>
            </a:r>
            <a:endParaRPr b="0" lang="en-IN" sz="20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</a:rPr>
              <a:t>Paging</a:t>
            </a:r>
            <a:endParaRPr b="0" lang="en-IN" sz="20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</a:rPr>
              <a:t>Segmentation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rgbClr val="fefefe"/>
                </a:solidFill>
                <a:latin typeface="Century Gothic"/>
              </a:rPr>
              <a:t>Fixed partitioning :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810000" y="2248560"/>
            <a:ext cx="10553760" cy="280476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IN" sz="2000" spc="-1" strike="noStrike">
                <a:solidFill>
                  <a:srgbClr val="ffffff"/>
                </a:solidFill>
                <a:latin typeface="Century Gothic"/>
              </a:rPr>
              <a:t>Main memory is divided into fixed partitions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</a:rPr>
              <a:t>Consider all the partition of main memory are same.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</a:pPr>
            <a:endParaRPr b="0" lang="en-IN" sz="2000" spc="-1" strike="noStrike">
              <a:latin typeface="Arial"/>
            </a:endParaRPr>
          </a:p>
        </p:txBody>
      </p:sp>
      <p:graphicFrame>
        <p:nvGraphicFramePr>
          <p:cNvPr id="179" name="Table 5"/>
          <p:cNvGraphicFramePr/>
          <p:nvPr/>
        </p:nvGraphicFramePr>
        <p:xfrm>
          <a:off x="4810320" y="3429000"/>
          <a:ext cx="2106360" cy="1334880"/>
        </p:xfrm>
        <a:graphic>
          <a:graphicData uri="http://schemas.openxmlformats.org/drawingml/2006/table">
            <a:tbl>
              <a:tblPr/>
              <a:tblGrid>
                <a:gridCol w="2106720"/>
              </a:tblGrid>
              <a:tr h="6674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2mb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6bb"/>
                    </a:solidFill>
                  </a:tcPr>
                </a:tc>
              </a:tr>
              <a:tr h="667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2mb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a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" name="Table 5"/>
          <p:cNvGraphicFramePr/>
          <p:nvPr/>
        </p:nvGraphicFramePr>
        <p:xfrm>
          <a:off x="4810320" y="4764600"/>
          <a:ext cx="2106360" cy="1334880"/>
        </p:xfrm>
        <a:graphic>
          <a:graphicData uri="http://schemas.openxmlformats.org/drawingml/2006/table">
            <a:tbl>
              <a:tblPr/>
              <a:tblGrid>
                <a:gridCol w="2106720"/>
              </a:tblGrid>
              <a:tr h="6674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2mb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6bb"/>
                    </a:solidFill>
                  </a:tcPr>
                </a:tc>
              </a:tr>
              <a:tr h="667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2mb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ae6"/>
                    </a:solidFill>
                  </a:tcPr>
                </a:tc>
              </a:tr>
            </a:tbl>
          </a:graphicData>
        </a:graphic>
      </p:graphicFrame>
      <p:sp>
        <p:nvSpPr>
          <p:cNvPr id="181" name="TextBox 7"/>
          <p:cNvSpPr/>
          <p:nvPr/>
        </p:nvSpPr>
        <p:spPr>
          <a:xfrm>
            <a:off x="4721400" y="6281640"/>
            <a:ext cx="2100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Main Memory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2" name="Left Brace 9"/>
          <p:cNvSpPr/>
          <p:nvPr/>
        </p:nvSpPr>
        <p:spPr>
          <a:xfrm>
            <a:off x="4266720" y="4082760"/>
            <a:ext cx="400320" cy="680400"/>
          </a:xfrm>
          <a:prstGeom prst="leftBrace">
            <a:avLst>
              <a:gd name="adj1" fmla="val 8333"/>
              <a:gd name="adj2" fmla="val 50000"/>
            </a:avLst>
          </a:prstGeom>
          <a:noFill/>
          <a:ln cap="rnd" w="9360">
            <a:solidFill>
              <a:srgbClr val="00c6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Left Brace 10"/>
          <p:cNvSpPr/>
          <p:nvPr/>
        </p:nvSpPr>
        <p:spPr>
          <a:xfrm>
            <a:off x="4266720" y="4788360"/>
            <a:ext cx="400320" cy="680400"/>
          </a:xfrm>
          <a:prstGeom prst="leftBrace">
            <a:avLst>
              <a:gd name="adj1" fmla="val 8333"/>
              <a:gd name="adj2" fmla="val 50000"/>
            </a:avLst>
          </a:prstGeom>
          <a:noFill/>
          <a:ln cap="rnd" w="9360">
            <a:solidFill>
              <a:srgbClr val="00c6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Left Brace 11"/>
          <p:cNvSpPr/>
          <p:nvPr/>
        </p:nvSpPr>
        <p:spPr>
          <a:xfrm>
            <a:off x="4266720" y="5501160"/>
            <a:ext cx="400320" cy="680400"/>
          </a:xfrm>
          <a:prstGeom prst="leftBrace">
            <a:avLst>
              <a:gd name="adj1" fmla="val 8333"/>
              <a:gd name="adj2" fmla="val 50000"/>
            </a:avLst>
          </a:prstGeom>
          <a:noFill/>
          <a:ln cap="rnd" w="9360">
            <a:solidFill>
              <a:srgbClr val="00c6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Left Brace 12"/>
          <p:cNvSpPr/>
          <p:nvPr/>
        </p:nvSpPr>
        <p:spPr>
          <a:xfrm>
            <a:off x="4266720" y="3415680"/>
            <a:ext cx="400320" cy="680400"/>
          </a:xfrm>
          <a:prstGeom prst="leftBrace">
            <a:avLst>
              <a:gd name="adj1" fmla="val 8333"/>
              <a:gd name="adj2" fmla="val 50000"/>
            </a:avLst>
          </a:prstGeom>
          <a:noFill/>
          <a:ln cap="rnd" w="9360">
            <a:solidFill>
              <a:srgbClr val="00c6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TextBox 13"/>
          <p:cNvSpPr/>
          <p:nvPr/>
        </p:nvSpPr>
        <p:spPr>
          <a:xfrm>
            <a:off x="2341800" y="4465440"/>
            <a:ext cx="172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Fixed size of partitions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rgbClr val="fefefe"/>
                </a:solidFill>
                <a:latin typeface="Century Gothic"/>
              </a:rPr>
              <a:t>Variable partitioning :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10553760" cy="162720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</a:rPr>
              <a:t>The main memory is not having fixed partitions, so the whole main memory is continuous form.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</a:rPr>
              <a:t>The process dynamically get loaded into the main memory at run time.</a:t>
            </a:r>
            <a:endParaRPr b="0" lang="en-IN" sz="2000" spc="-1" strike="noStrike">
              <a:latin typeface="Arial"/>
            </a:endParaRPr>
          </a:p>
        </p:txBody>
      </p:sp>
      <p:graphicFrame>
        <p:nvGraphicFramePr>
          <p:cNvPr id="189" name="Table 5"/>
          <p:cNvGraphicFramePr/>
          <p:nvPr/>
        </p:nvGraphicFramePr>
        <p:xfrm>
          <a:off x="4782240" y="3429000"/>
          <a:ext cx="2106360" cy="1334880"/>
        </p:xfrm>
        <a:graphic>
          <a:graphicData uri="http://schemas.openxmlformats.org/drawingml/2006/table">
            <a:tbl>
              <a:tblPr/>
              <a:tblGrid>
                <a:gridCol w="2106720"/>
              </a:tblGrid>
              <a:tr h="6674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3mb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6bb"/>
                    </a:solidFill>
                  </a:tcPr>
                </a:tc>
              </a:tr>
              <a:tr h="667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2mb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a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0" name="Table 4"/>
          <p:cNvGraphicFramePr/>
          <p:nvPr/>
        </p:nvGraphicFramePr>
        <p:xfrm>
          <a:off x="4782240" y="4764600"/>
          <a:ext cx="2106360" cy="1334880"/>
        </p:xfrm>
        <a:graphic>
          <a:graphicData uri="http://schemas.openxmlformats.org/drawingml/2006/table">
            <a:tbl>
              <a:tblPr/>
              <a:tblGrid>
                <a:gridCol w="2106720"/>
              </a:tblGrid>
              <a:tr h="6674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5mb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6bb"/>
                    </a:solidFill>
                  </a:tcPr>
                </a:tc>
              </a:tr>
              <a:tr h="667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4mb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ae6"/>
                    </a:solidFill>
                  </a:tcPr>
                </a:tc>
              </a:tr>
            </a:tbl>
          </a:graphicData>
        </a:graphic>
      </p:graphicFrame>
      <p:sp>
        <p:nvSpPr>
          <p:cNvPr id="191" name="TextBox 6"/>
          <p:cNvSpPr/>
          <p:nvPr/>
        </p:nvSpPr>
        <p:spPr>
          <a:xfrm>
            <a:off x="4930920" y="6226200"/>
            <a:ext cx="1809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Main Memory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2" name="Left Brace 7"/>
          <p:cNvSpPr/>
          <p:nvPr/>
        </p:nvSpPr>
        <p:spPr>
          <a:xfrm>
            <a:off x="4266720" y="3415680"/>
            <a:ext cx="400320" cy="680400"/>
          </a:xfrm>
          <a:prstGeom prst="leftBrace">
            <a:avLst>
              <a:gd name="adj1" fmla="val 8333"/>
              <a:gd name="adj2" fmla="val 50000"/>
            </a:avLst>
          </a:prstGeom>
          <a:noFill/>
          <a:ln cap="rnd" w="9360">
            <a:solidFill>
              <a:srgbClr val="00c6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Left Brace 8"/>
          <p:cNvSpPr/>
          <p:nvPr/>
        </p:nvSpPr>
        <p:spPr>
          <a:xfrm>
            <a:off x="4266720" y="4096800"/>
            <a:ext cx="400320" cy="680400"/>
          </a:xfrm>
          <a:prstGeom prst="leftBrace">
            <a:avLst>
              <a:gd name="adj1" fmla="val 8333"/>
              <a:gd name="adj2" fmla="val 50000"/>
            </a:avLst>
          </a:prstGeom>
          <a:noFill/>
          <a:ln cap="rnd" w="9360">
            <a:solidFill>
              <a:srgbClr val="00c6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eft Brace 9"/>
          <p:cNvSpPr/>
          <p:nvPr/>
        </p:nvSpPr>
        <p:spPr>
          <a:xfrm>
            <a:off x="4266720" y="4777920"/>
            <a:ext cx="400320" cy="680400"/>
          </a:xfrm>
          <a:prstGeom prst="leftBrace">
            <a:avLst>
              <a:gd name="adj1" fmla="val 8333"/>
              <a:gd name="adj2" fmla="val 50000"/>
            </a:avLst>
          </a:prstGeom>
          <a:noFill/>
          <a:ln cap="rnd" w="9360">
            <a:solidFill>
              <a:srgbClr val="00c6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Left Brace 10"/>
          <p:cNvSpPr/>
          <p:nvPr/>
        </p:nvSpPr>
        <p:spPr>
          <a:xfrm>
            <a:off x="4266720" y="5459040"/>
            <a:ext cx="400320" cy="680400"/>
          </a:xfrm>
          <a:prstGeom prst="leftBrace">
            <a:avLst>
              <a:gd name="adj1" fmla="val 8333"/>
              <a:gd name="adj2" fmla="val 50000"/>
            </a:avLst>
          </a:prstGeom>
          <a:noFill/>
          <a:ln cap="rnd" w="9360">
            <a:solidFill>
              <a:srgbClr val="00c6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TextBox 12"/>
          <p:cNvSpPr/>
          <p:nvPr/>
        </p:nvSpPr>
        <p:spPr>
          <a:xfrm>
            <a:off x="2015640" y="4260240"/>
            <a:ext cx="190188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Partitions are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done based on process size 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rgbClr val="fefefe"/>
                </a:solidFill>
                <a:latin typeface="Century Gothic"/>
              </a:rPr>
              <a:t>Fragmentation :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10553760" cy="36356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ctr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</a:rPr>
              <a:t>The space that remain in the main memory after all the processes have loaded is called as hole or fragment.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</a:rPr>
              <a:t>There are two types of fragmentation.</a:t>
            </a:r>
            <a:endParaRPr b="0" lang="en-IN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Internal fragmentation :</a:t>
            </a:r>
            <a:endParaRPr b="0" lang="en-IN" sz="20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349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1750" spc="-1" strike="noStrike">
                <a:solidFill>
                  <a:srgbClr val="ffffff"/>
                </a:solidFill>
                <a:latin typeface="Century Gothic"/>
              </a:rPr>
              <a:t>Internal takes place in static memory allocation.</a:t>
            </a:r>
            <a:endParaRPr b="0" lang="en-IN" sz="175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External fragmentation :</a:t>
            </a:r>
            <a:endParaRPr b="0" lang="en-IN" sz="20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349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1750" spc="-1" strike="noStrike">
                <a:solidFill>
                  <a:srgbClr val="ffffff"/>
                </a:solidFill>
                <a:latin typeface="Century Gothic"/>
              </a:rPr>
              <a:t>There is a enough memory space to load a new process but as it is not in continuous manner the process can’t be loaded into main memory. </a:t>
            </a:r>
            <a:endParaRPr b="0" lang="en-IN" sz="1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rgbClr val="fefefe"/>
                </a:solidFill>
                <a:latin typeface="Century Gothic"/>
              </a:rPr>
              <a:t>Internal Fragmentation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200" name="Picture 2" descr="Internal Fragmentation"/>
          <p:cNvPicPr/>
          <p:nvPr/>
        </p:nvPicPr>
        <p:blipFill>
          <a:blip r:embed="rId1"/>
          <a:stretch/>
        </p:blipFill>
        <p:spPr>
          <a:xfrm>
            <a:off x="4140000" y="2289600"/>
            <a:ext cx="5184720" cy="419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rgbClr val="fefefe"/>
                </a:solidFill>
                <a:latin typeface="Century Gothic"/>
              </a:rPr>
              <a:t>External Fragmentation :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202" name="Picture 2" descr="External Fragmentation"/>
          <p:cNvPicPr/>
          <p:nvPr/>
        </p:nvPicPr>
        <p:blipFill>
          <a:blip r:embed="rId1"/>
          <a:stretch/>
        </p:blipFill>
        <p:spPr>
          <a:xfrm>
            <a:off x="2864520" y="2336760"/>
            <a:ext cx="7953840" cy="3827520"/>
          </a:xfrm>
          <a:prstGeom prst="rect">
            <a:avLst/>
          </a:prstGeom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2023-05-02T07:11:41Z</dcterms:created>
  <dc:creator>Abhishek Dawange</dc:creator>
  <dc:description/>
  <dc:language>en-IN</dc:language>
  <cp:lastModifiedBy/>
  <dcterms:modified xsi:type="dcterms:W3CDTF">2023-05-05T13:41:18Z</dcterms:modified>
  <cp:revision>11</cp:revision>
  <dc:subject/>
  <dc:title>Memory Management Unit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5AEF7E31D6384DE6B6405E7458482FEA</vt:lpwstr>
  </property>
  <property fmtid="{D5CDD505-2E9C-101B-9397-08002B2CF9AE}" pid="3" name="KSOProductBuildVer">
    <vt:lpwstr>1033-11.2.0.11536</vt:lpwstr>
  </property>
  <property fmtid="{D5CDD505-2E9C-101B-9397-08002B2CF9AE}" pid="4" name="Slides">
    <vt:r8>20</vt:r8>
  </property>
</Properties>
</file>