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D44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293" y="-44386"/>
            <a:ext cx="17909412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0437" y="1585161"/>
            <a:ext cx="17227124" cy="5015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770350" cy="10287000"/>
          </a:xfrm>
          <a:custGeom>
            <a:avLst/>
            <a:gdLst/>
            <a:ahLst/>
            <a:cxnLst/>
            <a:rect l="l" t="t" r="r" b="b"/>
            <a:pathLst>
              <a:path w="16770350" h="10287000">
                <a:moveTo>
                  <a:pt x="0" y="10286999"/>
                </a:moveTo>
                <a:lnTo>
                  <a:pt x="16770130" y="10286999"/>
                </a:lnTo>
                <a:lnTo>
                  <a:pt x="16770130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45331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6766098" cy="652574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056856"/>
              <a:ext cx="16767810" cy="4230370"/>
            </a:xfrm>
            <a:custGeom>
              <a:avLst/>
              <a:gdLst/>
              <a:ahLst/>
              <a:cxnLst/>
              <a:rect l="l" t="t" r="r" b="b"/>
              <a:pathLst>
                <a:path w="16767810" h="4230370">
                  <a:moveTo>
                    <a:pt x="0" y="4230143"/>
                  </a:moveTo>
                  <a:lnTo>
                    <a:pt x="0" y="0"/>
                  </a:lnTo>
                  <a:lnTo>
                    <a:pt x="16767230" y="0"/>
                  </a:lnTo>
                  <a:lnTo>
                    <a:pt x="16767230" y="4230143"/>
                  </a:lnTo>
                  <a:lnTo>
                    <a:pt x="0" y="4230143"/>
                  </a:lnTo>
                  <a:close/>
                </a:path>
              </a:pathLst>
            </a:custGeom>
            <a:solidFill>
              <a:srgbClr val="819D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770131" y="0"/>
              <a:ext cx="1518285" cy="10287000"/>
            </a:xfrm>
            <a:custGeom>
              <a:avLst/>
              <a:gdLst/>
              <a:ahLst/>
              <a:cxnLst/>
              <a:rect l="l" t="t" r="r" b="b"/>
              <a:pathLst>
                <a:path w="1518284" h="10287000">
                  <a:moveTo>
                    <a:pt x="1517867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517867" y="0"/>
                  </a:lnTo>
                  <a:lnTo>
                    <a:pt x="1517867" y="10286999"/>
                  </a:lnTo>
                  <a:close/>
                </a:path>
              </a:pathLst>
            </a:custGeom>
            <a:solidFill>
              <a:srgbClr val="EDF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28699" y="1028700"/>
              <a:ext cx="843915" cy="843915"/>
            </a:xfrm>
            <a:custGeom>
              <a:avLst/>
              <a:gdLst/>
              <a:ahLst/>
              <a:cxnLst/>
              <a:rect l="l" t="t" r="r" b="b"/>
              <a:pathLst>
                <a:path w="843914" h="843914">
                  <a:moveTo>
                    <a:pt x="421951" y="843897"/>
                  </a:moveTo>
                  <a:lnTo>
                    <a:pt x="372740" y="841058"/>
                  </a:lnTo>
                  <a:lnTo>
                    <a:pt x="325199" y="832753"/>
                  </a:lnTo>
                  <a:lnTo>
                    <a:pt x="279642" y="819298"/>
                  </a:lnTo>
                  <a:lnTo>
                    <a:pt x="236386" y="801010"/>
                  </a:lnTo>
                  <a:lnTo>
                    <a:pt x="195746" y="778205"/>
                  </a:lnTo>
                  <a:lnTo>
                    <a:pt x="158041" y="751200"/>
                  </a:lnTo>
                  <a:lnTo>
                    <a:pt x="123585" y="720311"/>
                  </a:lnTo>
                  <a:lnTo>
                    <a:pt x="92697" y="685856"/>
                  </a:lnTo>
                  <a:lnTo>
                    <a:pt x="65692" y="648150"/>
                  </a:lnTo>
                  <a:lnTo>
                    <a:pt x="42887" y="607511"/>
                  </a:lnTo>
                  <a:lnTo>
                    <a:pt x="24598" y="564254"/>
                  </a:lnTo>
                  <a:lnTo>
                    <a:pt x="11143" y="518697"/>
                  </a:lnTo>
                  <a:lnTo>
                    <a:pt x="2838" y="471156"/>
                  </a:lnTo>
                  <a:lnTo>
                    <a:pt x="0" y="421950"/>
                  </a:lnTo>
                  <a:lnTo>
                    <a:pt x="2838" y="372740"/>
                  </a:lnTo>
                  <a:lnTo>
                    <a:pt x="11143" y="325199"/>
                  </a:lnTo>
                  <a:lnTo>
                    <a:pt x="24598" y="279642"/>
                  </a:lnTo>
                  <a:lnTo>
                    <a:pt x="42887" y="236386"/>
                  </a:lnTo>
                  <a:lnTo>
                    <a:pt x="65692" y="195747"/>
                  </a:lnTo>
                  <a:lnTo>
                    <a:pt x="92697" y="158041"/>
                  </a:lnTo>
                  <a:lnTo>
                    <a:pt x="123585" y="123585"/>
                  </a:lnTo>
                  <a:lnTo>
                    <a:pt x="158041" y="92697"/>
                  </a:lnTo>
                  <a:lnTo>
                    <a:pt x="195746" y="65692"/>
                  </a:lnTo>
                  <a:lnTo>
                    <a:pt x="236386" y="42887"/>
                  </a:lnTo>
                  <a:lnTo>
                    <a:pt x="279642" y="24599"/>
                  </a:lnTo>
                  <a:lnTo>
                    <a:pt x="325199" y="11143"/>
                  </a:lnTo>
                  <a:lnTo>
                    <a:pt x="372740" y="2838"/>
                  </a:lnTo>
                  <a:lnTo>
                    <a:pt x="421948" y="0"/>
                  </a:lnTo>
                  <a:lnTo>
                    <a:pt x="471156" y="2838"/>
                  </a:lnTo>
                  <a:lnTo>
                    <a:pt x="518697" y="11143"/>
                  </a:lnTo>
                  <a:lnTo>
                    <a:pt x="564254" y="24599"/>
                  </a:lnTo>
                  <a:lnTo>
                    <a:pt x="607511" y="42887"/>
                  </a:lnTo>
                  <a:lnTo>
                    <a:pt x="648150" y="65692"/>
                  </a:lnTo>
                  <a:lnTo>
                    <a:pt x="685856" y="92697"/>
                  </a:lnTo>
                  <a:lnTo>
                    <a:pt x="720311" y="123585"/>
                  </a:lnTo>
                  <a:lnTo>
                    <a:pt x="751200" y="158041"/>
                  </a:lnTo>
                  <a:lnTo>
                    <a:pt x="778205" y="195747"/>
                  </a:lnTo>
                  <a:lnTo>
                    <a:pt x="801010" y="236386"/>
                  </a:lnTo>
                  <a:lnTo>
                    <a:pt x="819298" y="279642"/>
                  </a:lnTo>
                  <a:lnTo>
                    <a:pt x="832753" y="325199"/>
                  </a:lnTo>
                  <a:lnTo>
                    <a:pt x="841058" y="372740"/>
                  </a:lnTo>
                  <a:lnTo>
                    <a:pt x="843897" y="421947"/>
                  </a:lnTo>
                  <a:lnTo>
                    <a:pt x="841058" y="471156"/>
                  </a:lnTo>
                  <a:lnTo>
                    <a:pt x="832753" y="518697"/>
                  </a:lnTo>
                  <a:lnTo>
                    <a:pt x="819298" y="564254"/>
                  </a:lnTo>
                  <a:lnTo>
                    <a:pt x="801010" y="607511"/>
                  </a:lnTo>
                  <a:lnTo>
                    <a:pt x="778205" y="648150"/>
                  </a:lnTo>
                  <a:lnTo>
                    <a:pt x="751200" y="685856"/>
                  </a:lnTo>
                  <a:lnTo>
                    <a:pt x="720311" y="720311"/>
                  </a:lnTo>
                  <a:lnTo>
                    <a:pt x="685856" y="751200"/>
                  </a:lnTo>
                  <a:lnTo>
                    <a:pt x="648150" y="778205"/>
                  </a:lnTo>
                  <a:lnTo>
                    <a:pt x="607511" y="801010"/>
                  </a:lnTo>
                  <a:lnTo>
                    <a:pt x="564254" y="819298"/>
                  </a:lnTo>
                  <a:lnTo>
                    <a:pt x="518697" y="832753"/>
                  </a:lnTo>
                  <a:lnTo>
                    <a:pt x="471156" y="841058"/>
                  </a:lnTo>
                  <a:lnTo>
                    <a:pt x="421951" y="843897"/>
                  </a:lnTo>
                  <a:close/>
                </a:path>
              </a:pathLst>
            </a:custGeom>
            <a:solidFill>
              <a:srgbClr val="819D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49572" y="1250230"/>
              <a:ext cx="402590" cy="401320"/>
            </a:xfrm>
            <a:custGeom>
              <a:avLst/>
              <a:gdLst/>
              <a:ahLst/>
              <a:cxnLst/>
              <a:rect l="l" t="t" r="r" b="b"/>
              <a:pathLst>
                <a:path w="402589" h="401319">
                  <a:moveTo>
                    <a:pt x="50692" y="401078"/>
                  </a:moveTo>
                  <a:lnTo>
                    <a:pt x="18870" y="401078"/>
                  </a:lnTo>
                  <a:lnTo>
                    <a:pt x="15517" y="396024"/>
                  </a:lnTo>
                  <a:lnTo>
                    <a:pt x="15517" y="139423"/>
                  </a:lnTo>
                  <a:lnTo>
                    <a:pt x="8747" y="139423"/>
                  </a:lnTo>
                  <a:lnTo>
                    <a:pt x="3847" y="137436"/>
                  </a:lnTo>
                  <a:lnTo>
                    <a:pt x="758" y="132491"/>
                  </a:lnTo>
                  <a:lnTo>
                    <a:pt x="0" y="126113"/>
                  </a:lnTo>
                  <a:lnTo>
                    <a:pt x="2091" y="119825"/>
                  </a:lnTo>
                  <a:lnTo>
                    <a:pt x="76213" y="4128"/>
                  </a:lnTo>
                  <a:lnTo>
                    <a:pt x="77682" y="1492"/>
                  </a:lnTo>
                  <a:lnTo>
                    <a:pt x="79925" y="116"/>
                  </a:lnTo>
                  <a:lnTo>
                    <a:pt x="82940" y="0"/>
                  </a:lnTo>
                  <a:lnTo>
                    <a:pt x="85783" y="389"/>
                  </a:lnTo>
                  <a:lnTo>
                    <a:pt x="87997" y="1779"/>
                  </a:lnTo>
                  <a:lnTo>
                    <a:pt x="89582" y="4171"/>
                  </a:lnTo>
                  <a:lnTo>
                    <a:pt x="98809" y="16181"/>
                  </a:lnTo>
                  <a:lnTo>
                    <a:pt x="118049" y="41666"/>
                  </a:lnTo>
                  <a:lnTo>
                    <a:pt x="179152" y="123249"/>
                  </a:lnTo>
                  <a:lnTo>
                    <a:pt x="225881" y="123819"/>
                  </a:lnTo>
                  <a:lnTo>
                    <a:pt x="401676" y="123819"/>
                  </a:lnTo>
                  <a:lnTo>
                    <a:pt x="402440" y="126185"/>
                  </a:lnTo>
                  <a:lnTo>
                    <a:pt x="401661" y="132545"/>
                  </a:lnTo>
                  <a:lnTo>
                    <a:pt x="398578" y="137455"/>
                  </a:lnTo>
                  <a:lnTo>
                    <a:pt x="393702" y="139423"/>
                  </a:lnTo>
                  <a:lnTo>
                    <a:pt x="386960" y="139423"/>
                  </a:lnTo>
                  <a:lnTo>
                    <a:pt x="386960" y="185359"/>
                  </a:lnTo>
                  <a:lnTo>
                    <a:pt x="56962" y="185363"/>
                  </a:lnTo>
                  <a:lnTo>
                    <a:pt x="54925" y="186209"/>
                  </a:lnTo>
                  <a:lnTo>
                    <a:pt x="51549" y="189586"/>
                  </a:lnTo>
                  <a:lnTo>
                    <a:pt x="50706" y="191621"/>
                  </a:lnTo>
                  <a:lnTo>
                    <a:pt x="50706" y="223965"/>
                  </a:lnTo>
                  <a:lnTo>
                    <a:pt x="51553" y="226005"/>
                  </a:lnTo>
                  <a:lnTo>
                    <a:pt x="54935" y="229383"/>
                  </a:lnTo>
                  <a:lnTo>
                    <a:pt x="56967" y="230225"/>
                  </a:lnTo>
                  <a:lnTo>
                    <a:pt x="138043" y="230227"/>
                  </a:lnTo>
                  <a:lnTo>
                    <a:pt x="386960" y="230227"/>
                  </a:lnTo>
                  <a:lnTo>
                    <a:pt x="386960" y="272528"/>
                  </a:lnTo>
                  <a:lnTo>
                    <a:pt x="59623" y="272528"/>
                  </a:lnTo>
                  <a:lnTo>
                    <a:pt x="56710" y="273735"/>
                  </a:lnTo>
                  <a:lnTo>
                    <a:pt x="51896" y="278543"/>
                  </a:lnTo>
                  <a:lnTo>
                    <a:pt x="50797" y="281196"/>
                  </a:lnTo>
                  <a:lnTo>
                    <a:pt x="50692" y="401078"/>
                  </a:lnTo>
                  <a:close/>
                </a:path>
                <a:path w="402589" h="401319">
                  <a:moveTo>
                    <a:pt x="401676" y="123819"/>
                  </a:moveTo>
                  <a:lnTo>
                    <a:pt x="225881" y="123819"/>
                  </a:lnTo>
                  <a:lnTo>
                    <a:pt x="286245" y="41515"/>
                  </a:lnTo>
                  <a:lnTo>
                    <a:pt x="305040" y="16176"/>
                  </a:lnTo>
                  <a:lnTo>
                    <a:pt x="314226" y="4128"/>
                  </a:lnTo>
                  <a:lnTo>
                    <a:pt x="315839" y="1730"/>
                  </a:lnTo>
                  <a:lnTo>
                    <a:pt x="318079" y="354"/>
                  </a:lnTo>
                  <a:lnTo>
                    <a:pt x="320946" y="0"/>
                  </a:lnTo>
                  <a:lnTo>
                    <a:pt x="323939" y="153"/>
                  </a:lnTo>
                  <a:lnTo>
                    <a:pt x="326155" y="1543"/>
                  </a:lnTo>
                  <a:lnTo>
                    <a:pt x="327596" y="4171"/>
                  </a:lnTo>
                  <a:lnTo>
                    <a:pt x="400401" y="119868"/>
                  </a:lnTo>
                  <a:lnTo>
                    <a:pt x="401676" y="123819"/>
                  </a:lnTo>
                  <a:close/>
                </a:path>
                <a:path w="402589" h="401319">
                  <a:moveTo>
                    <a:pt x="386960" y="230227"/>
                  </a:moveTo>
                  <a:lnTo>
                    <a:pt x="138043" y="230227"/>
                  </a:lnTo>
                  <a:lnTo>
                    <a:pt x="185207" y="230219"/>
                  </a:lnTo>
                  <a:lnTo>
                    <a:pt x="187240" y="229372"/>
                  </a:lnTo>
                  <a:lnTo>
                    <a:pt x="190612" y="225996"/>
                  </a:lnTo>
                  <a:lnTo>
                    <a:pt x="191453" y="223965"/>
                  </a:lnTo>
                  <a:lnTo>
                    <a:pt x="191453" y="191621"/>
                  </a:lnTo>
                  <a:lnTo>
                    <a:pt x="190606" y="189581"/>
                  </a:lnTo>
                  <a:lnTo>
                    <a:pt x="187222" y="186203"/>
                  </a:lnTo>
                  <a:lnTo>
                    <a:pt x="185198" y="185363"/>
                  </a:lnTo>
                  <a:lnTo>
                    <a:pt x="138043" y="185359"/>
                  </a:lnTo>
                  <a:lnTo>
                    <a:pt x="386960" y="185359"/>
                  </a:lnTo>
                  <a:lnTo>
                    <a:pt x="218248" y="185363"/>
                  </a:lnTo>
                  <a:lnTo>
                    <a:pt x="211992" y="223965"/>
                  </a:lnTo>
                  <a:lnTo>
                    <a:pt x="212838" y="226005"/>
                  </a:lnTo>
                  <a:lnTo>
                    <a:pt x="216221" y="229383"/>
                  </a:lnTo>
                  <a:lnTo>
                    <a:pt x="218253" y="230225"/>
                  </a:lnTo>
                  <a:lnTo>
                    <a:pt x="386960" y="230225"/>
                  </a:lnTo>
                  <a:close/>
                </a:path>
                <a:path w="402589" h="401319">
                  <a:moveTo>
                    <a:pt x="138038" y="230225"/>
                  </a:moveTo>
                  <a:lnTo>
                    <a:pt x="56967" y="230225"/>
                  </a:lnTo>
                  <a:lnTo>
                    <a:pt x="104140" y="230219"/>
                  </a:lnTo>
                  <a:lnTo>
                    <a:pt x="106174" y="229372"/>
                  </a:lnTo>
                  <a:lnTo>
                    <a:pt x="109542" y="225996"/>
                  </a:lnTo>
                  <a:lnTo>
                    <a:pt x="110381" y="223965"/>
                  </a:lnTo>
                  <a:lnTo>
                    <a:pt x="110404" y="191621"/>
                  </a:lnTo>
                  <a:lnTo>
                    <a:pt x="109558" y="189581"/>
                  </a:lnTo>
                  <a:lnTo>
                    <a:pt x="106176" y="186203"/>
                  </a:lnTo>
                  <a:lnTo>
                    <a:pt x="104144" y="185361"/>
                  </a:lnTo>
                  <a:lnTo>
                    <a:pt x="138038" y="185361"/>
                  </a:lnTo>
                  <a:lnTo>
                    <a:pt x="135997" y="186209"/>
                  </a:lnTo>
                  <a:lnTo>
                    <a:pt x="132619" y="189586"/>
                  </a:lnTo>
                  <a:lnTo>
                    <a:pt x="131776" y="191621"/>
                  </a:lnTo>
                  <a:lnTo>
                    <a:pt x="131776" y="223965"/>
                  </a:lnTo>
                  <a:lnTo>
                    <a:pt x="132621" y="226005"/>
                  </a:lnTo>
                  <a:lnTo>
                    <a:pt x="136002" y="229383"/>
                  </a:lnTo>
                  <a:lnTo>
                    <a:pt x="138038" y="230225"/>
                  </a:lnTo>
                  <a:close/>
                </a:path>
                <a:path w="402589" h="401319">
                  <a:moveTo>
                    <a:pt x="386960" y="230225"/>
                  </a:moveTo>
                  <a:lnTo>
                    <a:pt x="265416" y="230225"/>
                  </a:lnTo>
                  <a:lnTo>
                    <a:pt x="267464" y="229372"/>
                  </a:lnTo>
                  <a:lnTo>
                    <a:pt x="270839" y="225996"/>
                  </a:lnTo>
                  <a:lnTo>
                    <a:pt x="271681" y="223965"/>
                  </a:lnTo>
                  <a:lnTo>
                    <a:pt x="271674" y="191621"/>
                  </a:lnTo>
                  <a:lnTo>
                    <a:pt x="270827" y="189581"/>
                  </a:lnTo>
                  <a:lnTo>
                    <a:pt x="267442" y="186203"/>
                  </a:lnTo>
                  <a:lnTo>
                    <a:pt x="265409" y="185361"/>
                  </a:lnTo>
                  <a:lnTo>
                    <a:pt x="218253" y="185361"/>
                  </a:lnTo>
                  <a:lnTo>
                    <a:pt x="299515" y="185361"/>
                  </a:lnTo>
                  <a:lnTo>
                    <a:pt x="297473" y="186209"/>
                  </a:lnTo>
                  <a:lnTo>
                    <a:pt x="294097" y="189586"/>
                  </a:lnTo>
                  <a:lnTo>
                    <a:pt x="293254" y="191621"/>
                  </a:lnTo>
                  <a:lnTo>
                    <a:pt x="293256" y="223965"/>
                  </a:lnTo>
                  <a:lnTo>
                    <a:pt x="294103" y="226005"/>
                  </a:lnTo>
                  <a:lnTo>
                    <a:pt x="297488" y="229383"/>
                  </a:lnTo>
                  <a:lnTo>
                    <a:pt x="299503" y="230221"/>
                  </a:lnTo>
                  <a:lnTo>
                    <a:pt x="386960" y="230225"/>
                  </a:lnTo>
                  <a:close/>
                </a:path>
                <a:path w="402589" h="401319">
                  <a:moveTo>
                    <a:pt x="386960" y="230225"/>
                  </a:moveTo>
                  <a:lnTo>
                    <a:pt x="346664" y="230225"/>
                  </a:lnTo>
                  <a:lnTo>
                    <a:pt x="348711" y="229372"/>
                  </a:lnTo>
                  <a:lnTo>
                    <a:pt x="352083" y="225996"/>
                  </a:lnTo>
                  <a:lnTo>
                    <a:pt x="352924" y="223965"/>
                  </a:lnTo>
                  <a:lnTo>
                    <a:pt x="352938" y="191621"/>
                  </a:lnTo>
                  <a:lnTo>
                    <a:pt x="352092" y="189581"/>
                  </a:lnTo>
                  <a:lnTo>
                    <a:pt x="348710" y="186203"/>
                  </a:lnTo>
                  <a:lnTo>
                    <a:pt x="346678" y="185361"/>
                  </a:lnTo>
                  <a:lnTo>
                    <a:pt x="386960" y="185361"/>
                  </a:lnTo>
                  <a:lnTo>
                    <a:pt x="386960" y="230225"/>
                  </a:lnTo>
                  <a:close/>
                </a:path>
                <a:path w="402589" h="401319">
                  <a:moveTo>
                    <a:pt x="293254" y="401078"/>
                  </a:moveTo>
                  <a:lnTo>
                    <a:pt x="110384" y="401078"/>
                  </a:lnTo>
                  <a:lnTo>
                    <a:pt x="110280" y="281196"/>
                  </a:lnTo>
                  <a:lnTo>
                    <a:pt x="109180" y="278543"/>
                  </a:lnTo>
                  <a:lnTo>
                    <a:pt x="104363" y="273730"/>
                  </a:lnTo>
                  <a:lnTo>
                    <a:pt x="101464" y="272530"/>
                  </a:lnTo>
                  <a:lnTo>
                    <a:pt x="59623" y="272528"/>
                  </a:lnTo>
                  <a:lnTo>
                    <a:pt x="386960" y="272528"/>
                  </a:lnTo>
                  <a:lnTo>
                    <a:pt x="138033" y="272549"/>
                  </a:lnTo>
                  <a:lnTo>
                    <a:pt x="131776" y="311136"/>
                  </a:lnTo>
                  <a:lnTo>
                    <a:pt x="132621" y="313176"/>
                  </a:lnTo>
                  <a:lnTo>
                    <a:pt x="136002" y="316554"/>
                  </a:lnTo>
                  <a:lnTo>
                    <a:pt x="138043" y="317398"/>
                  </a:lnTo>
                  <a:lnTo>
                    <a:pt x="293254" y="317398"/>
                  </a:lnTo>
                  <a:lnTo>
                    <a:pt x="293254" y="401078"/>
                  </a:lnTo>
                  <a:close/>
                </a:path>
                <a:path w="402589" h="401319">
                  <a:moveTo>
                    <a:pt x="293254" y="317396"/>
                  </a:moveTo>
                  <a:lnTo>
                    <a:pt x="265416" y="317396"/>
                  </a:lnTo>
                  <a:lnTo>
                    <a:pt x="267456" y="316551"/>
                  </a:lnTo>
                  <a:lnTo>
                    <a:pt x="270836" y="313173"/>
                  </a:lnTo>
                  <a:lnTo>
                    <a:pt x="271681" y="311136"/>
                  </a:lnTo>
                  <a:lnTo>
                    <a:pt x="271578" y="278543"/>
                  </a:lnTo>
                  <a:lnTo>
                    <a:pt x="270840" y="276760"/>
                  </a:lnTo>
                  <a:lnTo>
                    <a:pt x="267456" y="273376"/>
                  </a:lnTo>
                  <a:lnTo>
                    <a:pt x="265413" y="272530"/>
                  </a:lnTo>
                  <a:lnTo>
                    <a:pt x="386960" y="272530"/>
                  </a:lnTo>
                  <a:lnTo>
                    <a:pt x="302174" y="272532"/>
                  </a:lnTo>
                  <a:lnTo>
                    <a:pt x="299269" y="273735"/>
                  </a:lnTo>
                  <a:lnTo>
                    <a:pt x="294462" y="278543"/>
                  </a:lnTo>
                  <a:lnTo>
                    <a:pt x="293360" y="281196"/>
                  </a:lnTo>
                  <a:lnTo>
                    <a:pt x="293254" y="317396"/>
                  </a:lnTo>
                  <a:close/>
                </a:path>
                <a:path w="402589" h="401319">
                  <a:moveTo>
                    <a:pt x="383579" y="401078"/>
                  </a:moveTo>
                  <a:lnTo>
                    <a:pt x="352939" y="401078"/>
                  </a:lnTo>
                  <a:lnTo>
                    <a:pt x="352833" y="281196"/>
                  </a:lnTo>
                  <a:lnTo>
                    <a:pt x="351731" y="278543"/>
                  </a:lnTo>
                  <a:lnTo>
                    <a:pt x="346910" y="273730"/>
                  </a:lnTo>
                  <a:lnTo>
                    <a:pt x="344019" y="272532"/>
                  </a:lnTo>
                  <a:lnTo>
                    <a:pt x="386960" y="272532"/>
                  </a:lnTo>
                  <a:lnTo>
                    <a:pt x="386927" y="396024"/>
                  </a:lnTo>
                  <a:lnTo>
                    <a:pt x="383579" y="401078"/>
                  </a:lnTo>
                  <a:close/>
                </a:path>
                <a:path w="402589" h="401319">
                  <a:moveTo>
                    <a:pt x="293254" y="317398"/>
                  </a:moveTo>
                  <a:lnTo>
                    <a:pt x="138043" y="317398"/>
                  </a:lnTo>
                  <a:lnTo>
                    <a:pt x="185193" y="317396"/>
                  </a:lnTo>
                  <a:lnTo>
                    <a:pt x="187231" y="316551"/>
                  </a:lnTo>
                  <a:lnTo>
                    <a:pt x="190609" y="313173"/>
                  </a:lnTo>
                  <a:lnTo>
                    <a:pt x="191453" y="311136"/>
                  </a:lnTo>
                  <a:lnTo>
                    <a:pt x="191344" y="278543"/>
                  </a:lnTo>
                  <a:lnTo>
                    <a:pt x="190599" y="276760"/>
                  </a:lnTo>
                  <a:lnTo>
                    <a:pt x="187236" y="273394"/>
                  </a:lnTo>
                  <a:lnTo>
                    <a:pt x="185198" y="272549"/>
                  </a:lnTo>
                  <a:lnTo>
                    <a:pt x="138043" y="272545"/>
                  </a:lnTo>
                  <a:lnTo>
                    <a:pt x="218220" y="272545"/>
                  </a:lnTo>
                  <a:lnTo>
                    <a:pt x="216194" y="273394"/>
                  </a:lnTo>
                  <a:lnTo>
                    <a:pt x="212827" y="276771"/>
                  </a:lnTo>
                  <a:lnTo>
                    <a:pt x="212096" y="278543"/>
                  </a:lnTo>
                  <a:lnTo>
                    <a:pt x="211992" y="311136"/>
                  </a:lnTo>
                  <a:lnTo>
                    <a:pt x="212838" y="313176"/>
                  </a:lnTo>
                  <a:lnTo>
                    <a:pt x="216221" y="316554"/>
                  </a:lnTo>
                  <a:lnTo>
                    <a:pt x="218253" y="317396"/>
                  </a:lnTo>
                  <a:lnTo>
                    <a:pt x="293254" y="3173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62079" y="5815450"/>
            <a:ext cx="12371070" cy="428180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</a:pPr>
            <a:r>
              <a:rPr dirty="0" sz="10000" spc="1905" b="0">
                <a:solidFill>
                  <a:srgbClr val="2D4457"/>
                </a:solidFill>
                <a:latin typeface="SimSun"/>
                <a:cs typeface="SimSun"/>
              </a:rPr>
              <a:t>H</a:t>
            </a:r>
            <a:r>
              <a:rPr dirty="0" sz="10000" spc="1695" b="0">
                <a:solidFill>
                  <a:srgbClr val="2D4457"/>
                </a:solidFill>
                <a:latin typeface="SimSun"/>
                <a:cs typeface="SimSun"/>
              </a:rPr>
              <a:t>O</a:t>
            </a:r>
            <a:r>
              <a:rPr dirty="0" sz="10000" spc="1265" b="0">
                <a:solidFill>
                  <a:srgbClr val="2D4457"/>
                </a:solidFill>
                <a:latin typeface="SimSun"/>
                <a:cs typeface="SimSun"/>
              </a:rPr>
              <a:t>T</a:t>
            </a:r>
            <a:r>
              <a:rPr dirty="0" sz="10000" spc="545" b="0">
                <a:solidFill>
                  <a:srgbClr val="2D4457"/>
                </a:solidFill>
                <a:latin typeface="SimSun"/>
                <a:cs typeface="SimSun"/>
              </a:rPr>
              <a:t>E</a:t>
            </a:r>
            <a:r>
              <a:rPr dirty="0" sz="10000" spc="400" b="0">
                <a:solidFill>
                  <a:srgbClr val="2D4457"/>
                </a:solidFill>
                <a:latin typeface="SimSun"/>
                <a:cs typeface="SimSun"/>
              </a:rPr>
              <a:t>L</a:t>
            </a:r>
            <a:r>
              <a:rPr dirty="0" sz="10000" spc="-2825" b="0">
                <a:solidFill>
                  <a:srgbClr val="2D4457"/>
                </a:solidFill>
                <a:latin typeface="SimSun"/>
                <a:cs typeface="SimSun"/>
              </a:rPr>
              <a:t> </a:t>
            </a:r>
            <a:r>
              <a:rPr dirty="0" sz="10000" spc="1275" b="0">
                <a:solidFill>
                  <a:srgbClr val="2D4457"/>
                </a:solidFill>
                <a:latin typeface="SimSun"/>
                <a:cs typeface="SimSun"/>
              </a:rPr>
              <a:t>R</a:t>
            </a:r>
            <a:r>
              <a:rPr dirty="0" sz="10000" spc="545" b="0">
                <a:solidFill>
                  <a:srgbClr val="2D4457"/>
                </a:solidFill>
                <a:latin typeface="SimSun"/>
                <a:cs typeface="SimSun"/>
              </a:rPr>
              <a:t>E</a:t>
            </a:r>
            <a:r>
              <a:rPr dirty="0" sz="10000" spc="204" b="0">
                <a:solidFill>
                  <a:srgbClr val="2D4457"/>
                </a:solidFill>
                <a:latin typeface="SimSun"/>
                <a:cs typeface="SimSun"/>
              </a:rPr>
              <a:t>S</a:t>
            </a:r>
            <a:r>
              <a:rPr dirty="0" sz="10000" spc="545" b="0">
                <a:solidFill>
                  <a:srgbClr val="2D4457"/>
                </a:solidFill>
                <a:latin typeface="SimSun"/>
                <a:cs typeface="SimSun"/>
              </a:rPr>
              <a:t>E</a:t>
            </a:r>
            <a:r>
              <a:rPr dirty="0" sz="10000" spc="1275" b="0">
                <a:solidFill>
                  <a:srgbClr val="2D4457"/>
                </a:solidFill>
                <a:latin typeface="SimSun"/>
                <a:cs typeface="SimSun"/>
              </a:rPr>
              <a:t>R</a:t>
            </a:r>
            <a:r>
              <a:rPr dirty="0" sz="10000" spc="1315" b="0">
                <a:solidFill>
                  <a:srgbClr val="2D4457"/>
                </a:solidFill>
                <a:latin typeface="SimSun"/>
                <a:cs typeface="SimSun"/>
              </a:rPr>
              <a:t>V</a:t>
            </a:r>
            <a:r>
              <a:rPr dirty="0" sz="10000" spc="1495" b="0">
                <a:solidFill>
                  <a:srgbClr val="2D4457"/>
                </a:solidFill>
                <a:latin typeface="SimSun"/>
                <a:cs typeface="SimSun"/>
              </a:rPr>
              <a:t>A</a:t>
            </a:r>
            <a:r>
              <a:rPr dirty="0" sz="10000" spc="1265" b="0">
                <a:solidFill>
                  <a:srgbClr val="2D4457"/>
                </a:solidFill>
                <a:latin typeface="SimSun"/>
                <a:cs typeface="SimSun"/>
              </a:rPr>
              <a:t>T</a:t>
            </a:r>
            <a:r>
              <a:rPr dirty="0" sz="10000" spc="-1989" b="0">
                <a:solidFill>
                  <a:srgbClr val="2D4457"/>
                </a:solidFill>
                <a:latin typeface="SimSun"/>
                <a:cs typeface="SimSun"/>
              </a:rPr>
              <a:t>I</a:t>
            </a:r>
            <a:r>
              <a:rPr dirty="0" sz="10000" spc="1695" b="0">
                <a:solidFill>
                  <a:srgbClr val="2D4457"/>
                </a:solidFill>
                <a:latin typeface="SimSun"/>
                <a:cs typeface="SimSun"/>
              </a:rPr>
              <a:t>O</a:t>
            </a:r>
            <a:r>
              <a:rPr dirty="0" sz="10000" spc="1530" b="0">
                <a:solidFill>
                  <a:srgbClr val="2D4457"/>
                </a:solidFill>
                <a:latin typeface="SimSun"/>
                <a:cs typeface="SimSun"/>
              </a:rPr>
              <a:t>N  </a:t>
            </a:r>
            <a:r>
              <a:rPr dirty="0" sz="10000" spc="525" b="0">
                <a:solidFill>
                  <a:srgbClr val="2D4457"/>
                </a:solidFill>
                <a:latin typeface="SimSun"/>
                <a:cs typeface="SimSun"/>
              </a:rPr>
              <a:t>ANALYSIS</a:t>
            </a:r>
            <a:endParaRPr sz="10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4400" spc="300" b="0">
                <a:solidFill>
                  <a:srgbClr val="2D4457"/>
                </a:solidFill>
                <a:latin typeface="Verdana"/>
                <a:cs typeface="Verdana"/>
              </a:rPr>
              <a:t>B</a:t>
            </a:r>
            <a:r>
              <a:rPr dirty="0" sz="4400" spc="135" b="0">
                <a:solidFill>
                  <a:srgbClr val="2D4457"/>
                </a:solidFill>
                <a:latin typeface="Verdana"/>
                <a:cs typeface="Verdana"/>
              </a:rPr>
              <a:t>Y</a:t>
            </a:r>
            <a:r>
              <a:rPr dirty="0" sz="4400" spc="-370" b="0">
                <a:solidFill>
                  <a:srgbClr val="2D4457"/>
                </a:solidFill>
                <a:latin typeface="Verdana"/>
                <a:cs typeface="Verdana"/>
              </a:rPr>
              <a:t> </a:t>
            </a:r>
            <a:r>
              <a:rPr dirty="0" sz="4400" spc="110" b="0">
                <a:solidFill>
                  <a:srgbClr val="2D4457"/>
                </a:solidFill>
                <a:latin typeface="Verdana"/>
                <a:cs typeface="Verdana"/>
              </a:rPr>
              <a:t>V</a:t>
            </a:r>
            <a:r>
              <a:rPr dirty="0" sz="4400" spc="-500" b="0">
                <a:solidFill>
                  <a:srgbClr val="2D4457"/>
                </a:solidFill>
                <a:latin typeface="Verdana"/>
                <a:cs typeface="Verdana"/>
              </a:rPr>
              <a:t>I</a:t>
            </a:r>
            <a:r>
              <a:rPr dirty="0" sz="4400" spc="-285" b="0">
                <a:solidFill>
                  <a:srgbClr val="2D4457"/>
                </a:solidFill>
                <a:latin typeface="Verdana"/>
                <a:cs typeface="Verdana"/>
              </a:rPr>
              <a:t>S</a:t>
            </a:r>
            <a:r>
              <a:rPr dirty="0" sz="4400" spc="254" b="0">
                <a:solidFill>
                  <a:srgbClr val="2D4457"/>
                </a:solidFill>
                <a:latin typeface="Verdana"/>
                <a:cs typeface="Verdana"/>
              </a:rPr>
              <a:t>H</a:t>
            </a:r>
            <a:r>
              <a:rPr dirty="0" sz="4400" spc="200" b="0">
                <a:solidFill>
                  <a:srgbClr val="2D4457"/>
                </a:solidFill>
                <a:latin typeface="Verdana"/>
                <a:cs typeface="Verdana"/>
              </a:rPr>
              <a:t>A</a:t>
            </a:r>
            <a:r>
              <a:rPr dirty="0" sz="4400" spc="160" b="0">
                <a:solidFill>
                  <a:srgbClr val="2D4457"/>
                </a:solidFill>
                <a:latin typeface="Verdana"/>
                <a:cs typeface="Verdana"/>
              </a:rPr>
              <a:t>L</a:t>
            </a:r>
            <a:r>
              <a:rPr dirty="0" sz="4400" spc="-370" b="0">
                <a:solidFill>
                  <a:srgbClr val="2D4457"/>
                </a:solidFill>
                <a:latin typeface="Verdana"/>
                <a:cs typeface="Verdana"/>
              </a:rPr>
              <a:t> </a:t>
            </a:r>
            <a:r>
              <a:rPr dirty="0" sz="4400" spc="100" b="0">
                <a:solidFill>
                  <a:srgbClr val="2D4457"/>
                </a:solidFill>
                <a:latin typeface="Verdana"/>
                <a:cs typeface="Verdana"/>
              </a:rPr>
              <a:t>K</a:t>
            </a:r>
            <a:r>
              <a:rPr dirty="0" sz="4400" spc="245" b="0">
                <a:solidFill>
                  <a:srgbClr val="2D4457"/>
                </a:solidFill>
                <a:latin typeface="Verdana"/>
                <a:cs typeface="Verdana"/>
              </a:rPr>
              <a:t>U</a:t>
            </a:r>
            <a:r>
              <a:rPr dirty="0" sz="4400" spc="480" b="0">
                <a:solidFill>
                  <a:srgbClr val="2D4457"/>
                </a:solidFill>
                <a:latin typeface="Verdana"/>
                <a:cs typeface="Verdana"/>
              </a:rPr>
              <a:t>M</a:t>
            </a:r>
            <a:r>
              <a:rPr dirty="0" sz="4400" spc="200" b="0">
                <a:solidFill>
                  <a:srgbClr val="2D4457"/>
                </a:solidFill>
                <a:latin typeface="Verdana"/>
                <a:cs typeface="Verdana"/>
              </a:rPr>
              <a:t>A</a:t>
            </a:r>
            <a:r>
              <a:rPr dirty="0" sz="4400" spc="130" b="0">
                <a:solidFill>
                  <a:srgbClr val="2D4457"/>
                </a:solidFill>
                <a:latin typeface="Verdana"/>
                <a:cs typeface="Verdana"/>
              </a:rPr>
              <a:t>R</a:t>
            </a:r>
            <a:r>
              <a:rPr dirty="0" sz="4400" spc="-370" b="0">
                <a:solidFill>
                  <a:srgbClr val="2D4457"/>
                </a:solidFill>
                <a:latin typeface="Verdana"/>
                <a:cs typeface="Verdana"/>
              </a:rPr>
              <a:t> </a:t>
            </a:r>
            <a:r>
              <a:rPr dirty="0" sz="4400" spc="-30" b="0">
                <a:solidFill>
                  <a:srgbClr val="2D4457"/>
                </a:solidFill>
                <a:latin typeface="Verdana"/>
                <a:cs typeface="Verdana"/>
              </a:rPr>
              <a:t>G</a:t>
            </a:r>
            <a:r>
              <a:rPr dirty="0" sz="4400" spc="245" b="0">
                <a:solidFill>
                  <a:srgbClr val="2D4457"/>
                </a:solidFill>
                <a:latin typeface="Verdana"/>
                <a:cs typeface="Verdana"/>
              </a:rPr>
              <a:t>U</a:t>
            </a:r>
            <a:r>
              <a:rPr dirty="0" sz="4400" spc="509" b="0">
                <a:solidFill>
                  <a:srgbClr val="2D4457"/>
                </a:solidFill>
                <a:latin typeface="Verdana"/>
                <a:cs typeface="Verdana"/>
              </a:rPr>
              <a:t>P</a:t>
            </a:r>
            <a:r>
              <a:rPr dirty="0" sz="4400" spc="-140" b="0">
                <a:solidFill>
                  <a:srgbClr val="2D4457"/>
                </a:solidFill>
                <a:latin typeface="Verdana"/>
                <a:cs typeface="Verdana"/>
              </a:rPr>
              <a:t>T</a:t>
            </a:r>
            <a:r>
              <a:rPr dirty="0" sz="4400" spc="204" b="0">
                <a:solidFill>
                  <a:srgbClr val="2D4457"/>
                </a:solidFill>
                <a:latin typeface="Verdana"/>
                <a:cs typeface="Verdana"/>
              </a:rPr>
              <a:t>A</a:t>
            </a:r>
            <a:endParaRPr sz="4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18" y="357946"/>
            <a:ext cx="9380855" cy="6745605"/>
          </a:xfrm>
          <a:custGeom>
            <a:avLst/>
            <a:gdLst/>
            <a:ahLst/>
            <a:cxnLst/>
            <a:rect l="l" t="t" r="r" b="b"/>
            <a:pathLst>
              <a:path w="9380855" h="6745605">
                <a:moveTo>
                  <a:pt x="9380413" y="6745465"/>
                </a:moveTo>
                <a:lnTo>
                  <a:pt x="0" y="6745465"/>
                </a:lnTo>
                <a:lnTo>
                  <a:pt x="0" y="0"/>
                </a:lnTo>
                <a:lnTo>
                  <a:pt x="9380413" y="0"/>
                </a:lnTo>
                <a:lnTo>
                  <a:pt x="9380413" y="6745465"/>
                </a:lnTo>
                <a:close/>
              </a:path>
            </a:pathLst>
          </a:custGeom>
          <a:solidFill>
            <a:srgbClr val="D9E7E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30095" y="634566"/>
            <a:ext cx="6753225" cy="562295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030" y="600308"/>
            <a:ext cx="2733040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385">
                <a:solidFill>
                  <a:srgbClr val="000000"/>
                </a:solidFill>
              </a:rPr>
              <a:t>Q</a:t>
            </a:r>
            <a:r>
              <a:rPr dirty="0" sz="5200" spc="-470">
                <a:solidFill>
                  <a:srgbClr val="000000"/>
                </a:solidFill>
              </a:rPr>
              <a:t>u</a:t>
            </a:r>
            <a:r>
              <a:rPr dirty="0" sz="5200" spc="-415">
                <a:solidFill>
                  <a:srgbClr val="000000"/>
                </a:solidFill>
              </a:rPr>
              <a:t>e</a:t>
            </a:r>
            <a:r>
              <a:rPr dirty="0" sz="5200" spc="-395">
                <a:solidFill>
                  <a:srgbClr val="000000"/>
                </a:solidFill>
              </a:rPr>
              <a:t>r</a:t>
            </a:r>
            <a:r>
              <a:rPr dirty="0" sz="5200" spc="-380">
                <a:solidFill>
                  <a:srgbClr val="000000"/>
                </a:solidFill>
              </a:rPr>
              <a:t>y</a:t>
            </a:r>
            <a:r>
              <a:rPr dirty="0" sz="5200" spc="-555">
                <a:solidFill>
                  <a:srgbClr val="000000"/>
                </a:solidFill>
              </a:rPr>
              <a:t> </a:t>
            </a:r>
            <a:r>
              <a:rPr dirty="0" sz="5200" spc="-575">
                <a:solidFill>
                  <a:srgbClr val="000000"/>
                </a:solidFill>
              </a:rPr>
              <a:t>5</a:t>
            </a:r>
            <a:r>
              <a:rPr dirty="0" sz="5200" spc="-660">
                <a:solidFill>
                  <a:srgbClr val="000000"/>
                </a:solidFill>
              </a:rPr>
              <a:t>:</a:t>
            </a:r>
            <a:endParaRPr sz="5200"/>
          </a:p>
        </p:txBody>
      </p:sp>
      <p:sp>
        <p:nvSpPr>
          <p:cNvPr id="5" name="object 5"/>
          <p:cNvSpPr txBox="1"/>
          <p:nvPr/>
        </p:nvSpPr>
        <p:spPr>
          <a:xfrm>
            <a:off x="530437" y="1661361"/>
            <a:ext cx="8900160" cy="5007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10" b="1">
                <a:latin typeface="Verdana"/>
                <a:cs typeface="Verdana"/>
              </a:rPr>
              <a:t>What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25" b="1">
                <a:latin typeface="Verdana"/>
                <a:cs typeface="Verdana"/>
              </a:rPr>
              <a:t>is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00" b="1">
                <a:latin typeface="Verdana"/>
                <a:cs typeface="Verdana"/>
              </a:rPr>
              <a:t>the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45" b="1">
                <a:latin typeface="Verdana"/>
                <a:cs typeface="Verdana"/>
              </a:rPr>
              <a:t>most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25" b="1">
                <a:latin typeface="Verdana"/>
                <a:cs typeface="Verdana"/>
              </a:rPr>
              <a:t>commonly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20" b="1">
                <a:latin typeface="Verdana"/>
                <a:cs typeface="Verdana"/>
              </a:rPr>
              <a:t>booked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45" b="1">
                <a:latin typeface="Verdana"/>
                <a:cs typeface="Verdana"/>
              </a:rPr>
              <a:t>room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15" b="1">
                <a:latin typeface="Verdana"/>
                <a:cs typeface="Verdana"/>
              </a:rPr>
              <a:t>type?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4500">
              <a:latin typeface="Verdana"/>
              <a:cs typeface="Verdana"/>
            </a:endParaRPr>
          </a:p>
          <a:p>
            <a:pPr marL="250825" marR="1424305">
              <a:lnSpc>
                <a:spcPct val="116300"/>
              </a:lnSpc>
            </a:pPr>
            <a:r>
              <a:rPr dirty="0" sz="3600" spc="125">
                <a:latin typeface="Lucida Sans Unicode"/>
                <a:cs typeface="Lucida Sans Unicode"/>
              </a:rPr>
              <a:t>SELECT </a:t>
            </a:r>
            <a:r>
              <a:rPr dirty="0" sz="3600" spc="15">
                <a:latin typeface="Lucida Sans Unicode"/>
                <a:cs typeface="Lucida Sans Unicode"/>
              </a:rPr>
              <a:t>room_type_reserved, </a:t>
            </a:r>
            <a:r>
              <a:rPr dirty="0" sz="3600" spc="20">
                <a:latin typeface="Lucida Sans Unicode"/>
                <a:cs typeface="Lucida Sans Unicode"/>
              </a:rPr>
              <a:t> </a:t>
            </a:r>
            <a:r>
              <a:rPr dirty="0" sz="3600" spc="45">
                <a:latin typeface="Lucida Sans Unicode"/>
                <a:cs typeface="Lucida Sans Unicode"/>
              </a:rPr>
              <a:t>C</a:t>
            </a:r>
            <a:r>
              <a:rPr dirty="0" sz="3600" spc="40">
                <a:latin typeface="Lucida Sans Unicode"/>
                <a:cs typeface="Lucida Sans Unicode"/>
              </a:rPr>
              <a:t>O</a:t>
            </a:r>
            <a:r>
              <a:rPr dirty="0" sz="3600" spc="170">
                <a:latin typeface="Lucida Sans Unicode"/>
                <a:cs typeface="Lucida Sans Unicode"/>
              </a:rPr>
              <a:t>U</a:t>
            </a:r>
            <a:r>
              <a:rPr dirty="0" sz="3600" spc="95">
                <a:latin typeface="Lucida Sans Unicode"/>
                <a:cs typeface="Lucida Sans Unicode"/>
              </a:rPr>
              <a:t>N</a:t>
            </a:r>
            <a:r>
              <a:rPr dirty="0" sz="3600" spc="-165">
                <a:latin typeface="Lucida Sans Unicode"/>
                <a:cs typeface="Lucida Sans Unicode"/>
              </a:rPr>
              <a:t>T</a:t>
            </a:r>
            <a:r>
              <a:rPr dirty="0" sz="3600" spc="5">
                <a:latin typeface="Lucida Sans Unicode"/>
                <a:cs typeface="Lucida Sans Unicode"/>
              </a:rPr>
              <a:t>(</a:t>
            </a:r>
            <a:r>
              <a:rPr dirty="0" sz="3600" spc="30">
                <a:latin typeface="Lucida Sans Unicode"/>
                <a:cs typeface="Lucida Sans Unicode"/>
              </a:rPr>
              <a:t>r</a:t>
            </a:r>
            <a:r>
              <a:rPr dirty="0" sz="3600" spc="25">
                <a:latin typeface="Lucida Sans Unicode"/>
                <a:cs typeface="Lucida Sans Unicode"/>
              </a:rPr>
              <a:t>oo</a:t>
            </a:r>
            <a:r>
              <a:rPr dirty="0" sz="3600" spc="-35">
                <a:latin typeface="Lucida Sans Unicode"/>
                <a:cs typeface="Lucida Sans Unicode"/>
              </a:rPr>
              <a:t>m</a:t>
            </a:r>
            <a:r>
              <a:rPr dirty="0" sz="3600" spc="-245">
                <a:latin typeface="Lucida Sans Unicode"/>
                <a:cs typeface="Lucida Sans Unicode"/>
              </a:rPr>
              <a:t>_</a:t>
            </a:r>
            <a:r>
              <a:rPr dirty="0" sz="3600" spc="135">
                <a:latin typeface="Lucida Sans Unicode"/>
                <a:cs typeface="Lucida Sans Unicode"/>
              </a:rPr>
              <a:t>t</a:t>
            </a:r>
            <a:r>
              <a:rPr dirty="0" sz="3600" spc="175">
                <a:latin typeface="Lucida Sans Unicode"/>
                <a:cs typeface="Lucida Sans Unicode"/>
              </a:rPr>
              <a:t>y</a:t>
            </a:r>
            <a:r>
              <a:rPr dirty="0" sz="3600" spc="60">
                <a:latin typeface="Lucida Sans Unicode"/>
                <a:cs typeface="Lucida Sans Unicode"/>
              </a:rPr>
              <a:t>p</a:t>
            </a:r>
            <a:r>
              <a:rPr dirty="0" sz="3600" spc="70">
                <a:latin typeface="Lucida Sans Unicode"/>
                <a:cs typeface="Lucida Sans Unicode"/>
              </a:rPr>
              <a:t>e</a:t>
            </a:r>
            <a:r>
              <a:rPr dirty="0" sz="3600" spc="-245">
                <a:latin typeface="Lucida Sans Unicode"/>
                <a:cs typeface="Lucida Sans Unicode"/>
              </a:rPr>
              <a:t>_</a:t>
            </a:r>
            <a:r>
              <a:rPr dirty="0" sz="3600" spc="30">
                <a:latin typeface="Lucida Sans Unicode"/>
                <a:cs typeface="Lucida Sans Unicode"/>
              </a:rPr>
              <a:t>r</a:t>
            </a:r>
            <a:r>
              <a:rPr dirty="0" sz="3600" spc="70">
                <a:latin typeface="Lucida Sans Unicode"/>
                <a:cs typeface="Lucida Sans Unicode"/>
              </a:rPr>
              <a:t>e</a:t>
            </a:r>
            <a:r>
              <a:rPr dirty="0" sz="3600" spc="-35">
                <a:latin typeface="Lucida Sans Unicode"/>
                <a:cs typeface="Lucida Sans Unicode"/>
              </a:rPr>
              <a:t>s</a:t>
            </a:r>
            <a:r>
              <a:rPr dirty="0" sz="3600" spc="70">
                <a:latin typeface="Lucida Sans Unicode"/>
                <a:cs typeface="Lucida Sans Unicode"/>
              </a:rPr>
              <a:t>e</a:t>
            </a:r>
            <a:r>
              <a:rPr dirty="0" sz="3600" spc="30">
                <a:latin typeface="Lucida Sans Unicode"/>
                <a:cs typeface="Lucida Sans Unicode"/>
              </a:rPr>
              <a:t>r</a:t>
            </a:r>
            <a:r>
              <a:rPr dirty="0" sz="3600" spc="200">
                <a:latin typeface="Lucida Sans Unicode"/>
                <a:cs typeface="Lucida Sans Unicode"/>
              </a:rPr>
              <a:t>v</a:t>
            </a:r>
            <a:r>
              <a:rPr dirty="0" sz="3600" spc="70">
                <a:latin typeface="Lucida Sans Unicode"/>
                <a:cs typeface="Lucida Sans Unicode"/>
              </a:rPr>
              <a:t>e</a:t>
            </a:r>
            <a:r>
              <a:rPr dirty="0" sz="3600" spc="60">
                <a:latin typeface="Lucida Sans Unicode"/>
                <a:cs typeface="Lucida Sans Unicode"/>
              </a:rPr>
              <a:t>d</a:t>
            </a:r>
            <a:r>
              <a:rPr dirty="0" sz="3600" spc="5">
                <a:latin typeface="Lucida Sans Unicode"/>
                <a:cs typeface="Lucida Sans Unicode"/>
              </a:rPr>
              <a:t>)</a:t>
            </a:r>
            <a:r>
              <a:rPr dirty="0" sz="3600" spc="-250">
                <a:latin typeface="Lucida Sans Unicode"/>
                <a:cs typeface="Lucida Sans Unicode"/>
              </a:rPr>
              <a:t> </a:t>
            </a:r>
            <a:r>
              <a:rPr dirty="0" sz="3600" spc="30">
                <a:latin typeface="Lucida Sans Unicode"/>
                <a:cs typeface="Lucida Sans Unicode"/>
              </a:rPr>
              <a:t>a</a:t>
            </a:r>
            <a:r>
              <a:rPr dirty="0" sz="3600" spc="-20">
                <a:latin typeface="Lucida Sans Unicode"/>
                <a:cs typeface="Lucida Sans Unicode"/>
              </a:rPr>
              <a:t>s  </a:t>
            </a:r>
            <a:r>
              <a:rPr dirty="0" sz="3600" spc="-10">
                <a:latin typeface="Lucida Sans Unicode"/>
                <a:cs typeface="Lucida Sans Unicode"/>
              </a:rPr>
              <a:t>booked_room_count</a:t>
            </a:r>
            <a:endParaRPr sz="3600">
              <a:latin typeface="Lucida Sans Unicode"/>
              <a:cs typeface="Lucida Sans Unicode"/>
            </a:endParaRPr>
          </a:p>
          <a:p>
            <a:pPr marL="363855" marR="219075">
              <a:lnSpc>
                <a:spcPct val="116300"/>
              </a:lnSpc>
            </a:pPr>
            <a:r>
              <a:rPr dirty="0" sz="3600" spc="114">
                <a:latin typeface="Lucida Sans Unicode"/>
                <a:cs typeface="Lucida Sans Unicode"/>
              </a:rPr>
              <a:t>FROM </a:t>
            </a:r>
            <a:r>
              <a:rPr dirty="0" sz="3600" spc="30">
                <a:latin typeface="Lucida Sans Unicode"/>
                <a:cs typeface="Lucida Sans Unicode"/>
              </a:rPr>
              <a:t>hotel_reservation_dataset </a:t>
            </a:r>
            <a:r>
              <a:rPr dirty="0" sz="3600" spc="35">
                <a:latin typeface="Lucida Sans Unicode"/>
                <a:cs typeface="Lucida Sans Unicode"/>
              </a:rPr>
              <a:t> </a:t>
            </a:r>
            <a:r>
              <a:rPr dirty="0" sz="3600" spc="155">
                <a:latin typeface="Lucida Sans Unicode"/>
                <a:cs typeface="Lucida Sans Unicode"/>
              </a:rPr>
              <a:t>GROUP </a:t>
            </a:r>
            <a:r>
              <a:rPr dirty="0" sz="3600" spc="200">
                <a:latin typeface="Lucida Sans Unicode"/>
                <a:cs typeface="Lucida Sans Unicode"/>
              </a:rPr>
              <a:t>BY </a:t>
            </a:r>
            <a:r>
              <a:rPr dirty="0" sz="3600" spc="30">
                <a:latin typeface="Lucida Sans Unicode"/>
                <a:cs typeface="Lucida Sans Unicode"/>
              </a:rPr>
              <a:t>room_type_reserved </a:t>
            </a:r>
            <a:r>
              <a:rPr dirty="0" sz="3600" spc="35">
                <a:latin typeface="Lucida Sans Unicode"/>
                <a:cs typeface="Lucida Sans Unicode"/>
              </a:rPr>
              <a:t> </a:t>
            </a:r>
            <a:r>
              <a:rPr dirty="0" sz="3600" spc="110">
                <a:latin typeface="Lucida Sans Unicode"/>
                <a:cs typeface="Lucida Sans Unicode"/>
              </a:rPr>
              <a:t>ORDER</a:t>
            </a:r>
            <a:r>
              <a:rPr dirty="0" sz="3600" spc="-254">
                <a:latin typeface="Lucida Sans Unicode"/>
                <a:cs typeface="Lucida Sans Unicode"/>
              </a:rPr>
              <a:t> </a:t>
            </a:r>
            <a:r>
              <a:rPr dirty="0" sz="3600" spc="200">
                <a:latin typeface="Lucida Sans Unicode"/>
                <a:cs typeface="Lucida Sans Unicode"/>
              </a:rPr>
              <a:t>BY</a:t>
            </a:r>
            <a:r>
              <a:rPr dirty="0" sz="3600" spc="-254">
                <a:latin typeface="Lucida Sans Unicode"/>
                <a:cs typeface="Lucida Sans Unicode"/>
              </a:rPr>
              <a:t> </a:t>
            </a:r>
            <a:r>
              <a:rPr dirty="0" sz="3600" spc="-10">
                <a:latin typeface="Lucida Sans Unicode"/>
                <a:cs typeface="Lucida Sans Unicode"/>
              </a:rPr>
              <a:t>booked_room_count</a:t>
            </a:r>
            <a:r>
              <a:rPr dirty="0" sz="3600" spc="-250">
                <a:latin typeface="Lucida Sans Unicode"/>
                <a:cs typeface="Lucida Sans Unicode"/>
              </a:rPr>
              <a:t> </a:t>
            </a:r>
            <a:r>
              <a:rPr dirty="0" sz="3600" spc="150">
                <a:latin typeface="Lucida Sans Unicode"/>
                <a:cs typeface="Lucida Sans Unicode"/>
              </a:rPr>
              <a:t>DESC</a:t>
            </a:r>
            <a:endParaRPr sz="36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0437" y="7518306"/>
            <a:ext cx="13241655" cy="835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190"/>
              </a:lnSpc>
              <a:spcBef>
                <a:spcPts val="100"/>
              </a:spcBef>
            </a:pPr>
            <a:r>
              <a:rPr dirty="0" sz="3000" spc="5">
                <a:solidFill>
                  <a:srgbClr val="D9E7EC"/>
                </a:solidFill>
                <a:latin typeface="Trebuchet MS"/>
                <a:cs typeface="Trebuchet MS"/>
              </a:rPr>
              <a:t>Insights: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>
                <a:solidFill>
                  <a:srgbClr val="D9E7EC"/>
                </a:solidFill>
                <a:latin typeface="Trebuchet MS"/>
                <a:cs typeface="Trebuchet MS"/>
              </a:rPr>
              <a:t>Following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35">
                <a:solidFill>
                  <a:srgbClr val="D9E7EC"/>
                </a:solidFill>
                <a:latin typeface="Trebuchet MS"/>
                <a:cs typeface="Trebuchet MS"/>
              </a:rPr>
              <a:t>the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10">
                <a:solidFill>
                  <a:srgbClr val="D9E7EC"/>
                </a:solidFill>
                <a:latin typeface="Trebuchet MS"/>
                <a:cs typeface="Trebuchet MS"/>
              </a:rPr>
              <a:t>room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10">
                <a:solidFill>
                  <a:srgbClr val="D9E7EC"/>
                </a:solidFill>
                <a:latin typeface="Trebuchet MS"/>
                <a:cs typeface="Trebuchet MS"/>
              </a:rPr>
              <a:t>type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35">
                <a:solidFill>
                  <a:srgbClr val="D9E7EC"/>
                </a:solidFill>
                <a:latin typeface="Trebuchet MS"/>
                <a:cs typeface="Trebuchet MS"/>
              </a:rPr>
              <a:t>the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50">
                <a:solidFill>
                  <a:srgbClr val="D9E7EC"/>
                </a:solidFill>
                <a:latin typeface="Trebuchet MS"/>
                <a:cs typeface="Trebuchet MS"/>
              </a:rPr>
              <a:t>most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20">
                <a:solidFill>
                  <a:srgbClr val="D9E7EC"/>
                </a:solidFill>
                <a:latin typeface="Trebuchet MS"/>
                <a:cs typeface="Trebuchet MS"/>
              </a:rPr>
              <a:t>commonly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35">
                <a:solidFill>
                  <a:srgbClr val="D9E7EC"/>
                </a:solidFill>
                <a:latin typeface="Trebuchet MS"/>
                <a:cs typeface="Trebuchet MS"/>
              </a:rPr>
              <a:t>booked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10">
                <a:solidFill>
                  <a:srgbClr val="D9E7EC"/>
                </a:solidFill>
                <a:latin typeface="Trebuchet MS"/>
                <a:cs typeface="Trebuchet MS"/>
              </a:rPr>
              <a:t>room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10">
                <a:solidFill>
                  <a:srgbClr val="D9E7EC"/>
                </a:solidFill>
                <a:latin typeface="Trebuchet MS"/>
                <a:cs typeface="Trebuchet MS"/>
              </a:rPr>
              <a:t>type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70">
                <a:solidFill>
                  <a:srgbClr val="D9E7EC"/>
                </a:solidFill>
                <a:latin typeface="Trebuchet MS"/>
                <a:cs typeface="Trebuchet MS"/>
              </a:rPr>
              <a:t>is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ts val="3190"/>
              </a:lnSpc>
            </a:pPr>
            <a:r>
              <a:rPr dirty="0" sz="3000" spc="35" b="1">
                <a:solidFill>
                  <a:srgbClr val="D9E7EC"/>
                </a:solidFill>
                <a:latin typeface="Trebuchet MS"/>
                <a:cs typeface="Trebuchet MS"/>
              </a:rPr>
              <a:t>R</a:t>
            </a:r>
            <a:r>
              <a:rPr dirty="0" sz="3000" spc="120" b="1">
                <a:solidFill>
                  <a:srgbClr val="D9E7EC"/>
                </a:solidFill>
                <a:latin typeface="Trebuchet MS"/>
                <a:cs typeface="Trebuchet MS"/>
              </a:rPr>
              <a:t>oo</a:t>
            </a:r>
            <a:r>
              <a:rPr dirty="0" sz="3000" spc="229" b="1">
                <a:solidFill>
                  <a:srgbClr val="D9E7EC"/>
                </a:solidFill>
                <a:latin typeface="Trebuchet MS"/>
                <a:cs typeface="Trebuchet MS"/>
              </a:rPr>
              <a:t>m</a:t>
            </a:r>
            <a:r>
              <a:rPr dirty="0" sz="3000" spc="285" b="1">
                <a:solidFill>
                  <a:srgbClr val="D9E7EC"/>
                </a:solidFill>
                <a:latin typeface="Trebuchet MS"/>
                <a:cs typeface="Trebuchet MS"/>
              </a:rPr>
              <a:t>_</a:t>
            </a:r>
            <a:r>
              <a:rPr dirty="0" sz="3000" spc="-65" b="1">
                <a:solidFill>
                  <a:srgbClr val="D9E7EC"/>
                </a:solidFill>
                <a:latin typeface="Trebuchet MS"/>
                <a:cs typeface="Trebuchet MS"/>
              </a:rPr>
              <a:t>T</a:t>
            </a:r>
            <a:r>
              <a:rPr dirty="0" sz="3000" spc="185" b="1">
                <a:solidFill>
                  <a:srgbClr val="D9E7EC"/>
                </a:solidFill>
                <a:latin typeface="Trebuchet MS"/>
                <a:cs typeface="Trebuchet MS"/>
              </a:rPr>
              <a:t>y</a:t>
            </a:r>
            <a:r>
              <a:rPr dirty="0" sz="3000" spc="204" b="1">
                <a:solidFill>
                  <a:srgbClr val="D9E7EC"/>
                </a:solidFill>
                <a:latin typeface="Trebuchet MS"/>
                <a:cs typeface="Trebuchet MS"/>
              </a:rPr>
              <a:t>p</a:t>
            </a:r>
            <a:r>
              <a:rPr dirty="0" sz="3000" spc="65" b="1">
                <a:solidFill>
                  <a:srgbClr val="D9E7EC"/>
                </a:solidFill>
                <a:latin typeface="Trebuchet MS"/>
                <a:cs typeface="Trebuchet MS"/>
              </a:rPr>
              <a:t>e</a:t>
            </a:r>
            <a:r>
              <a:rPr dirty="0" sz="3000" spc="-190" b="1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-725" b="1">
                <a:solidFill>
                  <a:srgbClr val="D9E7EC"/>
                </a:solidFill>
                <a:latin typeface="Trebuchet MS"/>
                <a:cs typeface="Trebuchet MS"/>
              </a:rPr>
              <a:t>1</a:t>
            </a:r>
            <a:r>
              <a:rPr dirty="0" sz="3000" spc="-190" b="1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25">
                <a:solidFill>
                  <a:srgbClr val="D9E7EC"/>
                </a:solidFill>
                <a:latin typeface="Trebuchet MS"/>
                <a:cs typeface="Trebuchet MS"/>
              </a:rPr>
              <a:t>w</a:t>
            </a:r>
            <a:r>
              <a:rPr dirty="0" sz="3000" spc="75">
                <a:solidFill>
                  <a:srgbClr val="D9E7EC"/>
                </a:solidFill>
                <a:latin typeface="Trebuchet MS"/>
                <a:cs typeface="Trebuchet MS"/>
              </a:rPr>
              <a:t>h</a:t>
            </a:r>
            <a:r>
              <a:rPr dirty="0" sz="3000" spc="-140">
                <a:solidFill>
                  <a:srgbClr val="D9E7EC"/>
                </a:solidFill>
                <a:latin typeface="Trebuchet MS"/>
                <a:cs typeface="Trebuchet MS"/>
              </a:rPr>
              <a:t>i</a:t>
            </a:r>
            <a:r>
              <a:rPr dirty="0" sz="3000" spc="220">
                <a:solidFill>
                  <a:srgbClr val="D9E7EC"/>
                </a:solidFill>
                <a:latin typeface="Trebuchet MS"/>
                <a:cs typeface="Trebuchet MS"/>
              </a:rPr>
              <a:t>c</a:t>
            </a:r>
            <a:r>
              <a:rPr dirty="0" sz="3000" spc="75">
                <a:solidFill>
                  <a:srgbClr val="D9E7EC"/>
                </a:solidFill>
                <a:latin typeface="Trebuchet MS"/>
                <a:cs typeface="Trebuchet MS"/>
              </a:rPr>
              <a:t>h</a:t>
            </a:r>
            <a:r>
              <a:rPr dirty="0" sz="3000" spc="-11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45">
                <a:solidFill>
                  <a:srgbClr val="D9E7EC"/>
                </a:solidFill>
                <a:latin typeface="Trebuchet MS"/>
                <a:cs typeface="Trebuchet MS"/>
              </a:rPr>
              <a:t>a</a:t>
            </a:r>
            <a:r>
              <a:rPr dirty="0" sz="3000" spc="285">
                <a:solidFill>
                  <a:srgbClr val="D9E7EC"/>
                </a:solidFill>
                <a:latin typeface="Trebuchet MS"/>
                <a:cs typeface="Trebuchet MS"/>
              </a:rPr>
              <a:t>s</a:t>
            </a:r>
            <a:r>
              <a:rPr dirty="0" sz="3000" spc="-11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260">
                <a:solidFill>
                  <a:srgbClr val="D9E7EC"/>
                </a:solidFill>
                <a:latin typeface="Trebuchet MS"/>
                <a:cs typeface="Trebuchet MS"/>
              </a:rPr>
              <a:t>5</a:t>
            </a:r>
            <a:r>
              <a:rPr dirty="0" sz="3000" spc="190">
                <a:solidFill>
                  <a:srgbClr val="D9E7EC"/>
                </a:solidFill>
                <a:latin typeface="Trebuchet MS"/>
                <a:cs typeface="Trebuchet MS"/>
              </a:rPr>
              <a:t>3</a:t>
            </a:r>
            <a:r>
              <a:rPr dirty="0" sz="3000" spc="240">
                <a:solidFill>
                  <a:srgbClr val="D9E7EC"/>
                </a:solidFill>
                <a:latin typeface="Trebuchet MS"/>
                <a:cs typeface="Trebuchet MS"/>
              </a:rPr>
              <a:t>4</a:t>
            </a:r>
            <a:r>
              <a:rPr dirty="0" sz="3000" spc="-11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210">
                <a:solidFill>
                  <a:srgbClr val="D9E7EC"/>
                </a:solidFill>
                <a:latin typeface="Trebuchet MS"/>
                <a:cs typeface="Trebuchet MS"/>
              </a:rPr>
              <a:t>b</a:t>
            </a:r>
            <a:r>
              <a:rPr dirty="0" sz="3000" spc="165">
                <a:solidFill>
                  <a:srgbClr val="D9E7EC"/>
                </a:solidFill>
                <a:latin typeface="Trebuchet MS"/>
                <a:cs typeface="Trebuchet MS"/>
              </a:rPr>
              <a:t>oo</a:t>
            </a:r>
            <a:r>
              <a:rPr dirty="0" sz="3000" spc="-5">
                <a:solidFill>
                  <a:srgbClr val="D9E7EC"/>
                </a:solidFill>
                <a:latin typeface="Trebuchet MS"/>
                <a:cs typeface="Trebuchet MS"/>
              </a:rPr>
              <a:t>k</a:t>
            </a:r>
            <a:r>
              <a:rPr dirty="0" sz="3000" spc="-140">
                <a:solidFill>
                  <a:srgbClr val="D9E7EC"/>
                </a:solidFill>
                <a:latin typeface="Trebuchet MS"/>
                <a:cs typeface="Trebuchet MS"/>
              </a:rPr>
              <a:t>i</a:t>
            </a:r>
            <a:r>
              <a:rPr dirty="0" sz="3000" spc="75">
                <a:solidFill>
                  <a:srgbClr val="D9E7EC"/>
                </a:solidFill>
                <a:latin typeface="Trebuchet MS"/>
                <a:cs typeface="Trebuchet MS"/>
              </a:rPr>
              <a:t>n</a:t>
            </a:r>
            <a:r>
              <a:rPr dirty="0" sz="3000" spc="150">
                <a:solidFill>
                  <a:srgbClr val="D9E7EC"/>
                </a:solidFill>
                <a:latin typeface="Trebuchet MS"/>
                <a:cs typeface="Trebuchet MS"/>
              </a:rPr>
              <a:t>g</a:t>
            </a:r>
            <a:r>
              <a:rPr dirty="0" sz="3000" spc="-11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-520">
                <a:solidFill>
                  <a:srgbClr val="D9E7EC"/>
                </a:solidFill>
                <a:latin typeface="Trebuchet MS"/>
                <a:cs typeface="Trebuchet MS"/>
              </a:rPr>
              <a:t>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18" y="357946"/>
            <a:ext cx="9380855" cy="6745605"/>
          </a:xfrm>
          <a:custGeom>
            <a:avLst/>
            <a:gdLst/>
            <a:ahLst/>
            <a:cxnLst/>
            <a:rect l="l" t="t" r="r" b="b"/>
            <a:pathLst>
              <a:path w="9380855" h="6745605">
                <a:moveTo>
                  <a:pt x="9380413" y="6745465"/>
                </a:moveTo>
                <a:lnTo>
                  <a:pt x="0" y="6745465"/>
                </a:lnTo>
                <a:lnTo>
                  <a:pt x="0" y="0"/>
                </a:lnTo>
                <a:lnTo>
                  <a:pt x="9380413" y="0"/>
                </a:lnTo>
                <a:lnTo>
                  <a:pt x="9380413" y="6745465"/>
                </a:lnTo>
                <a:close/>
              </a:path>
            </a:pathLst>
          </a:custGeom>
          <a:solidFill>
            <a:srgbClr val="D9E7E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40135" y="634566"/>
            <a:ext cx="7115174" cy="56768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2552" y="600308"/>
            <a:ext cx="2764155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35">
                <a:solidFill>
                  <a:srgbClr val="000000"/>
                </a:solidFill>
                <a:latin typeface="Tahoma"/>
                <a:cs typeface="Tahoma"/>
              </a:rPr>
              <a:t>Q</a:t>
            </a:r>
            <a:r>
              <a:rPr dirty="0" sz="5200" spc="-95">
                <a:solidFill>
                  <a:srgbClr val="000000"/>
                </a:solidFill>
                <a:latin typeface="Tahoma"/>
                <a:cs typeface="Tahoma"/>
              </a:rPr>
              <a:t>u</a:t>
            </a:r>
            <a:r>
              <a:rPr dirty="0" sz="5200" spc="-50">
                <a:solidFill>
                  <a:srgbClr val="000000"/>
                </a:solidFill>
                <a:latin typeface="Tahoma"/>
                <a:cs typeface="Tahoma"/>
              </a:rPr>
              <a:t>e</a:t>
            </a:r>
            <a:r>
              <a:rPr dirty="0" sz="5200" spc="-65">
                <a:solidFill>
                  <a:srgbClr val="000000"/>
                </a:solidFill>
                <a:latin typeface="Tahoma"/>
                <a:cs typeface="Tahoma"/>
              </a:rPr>
              <a:t>r</a:t>
            </a:r>
            <a:r>
              <a:rPr dirty="0" sz="5200" spc="10">
                <a:solidFill>
                  <a:srgbClr val="000000"/>
                </a:solidFill>
                <a:latin typeface="Tahoma"/>
                <a:cs typeface="Tahoma"/>
              </a:rPr>
              <a:t>y</a:t>
            </a:r>
            <a:r>
              <a:rPr dirty="0" sz="5200" spc="-3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5200" spc="55">
                <a:solidFill>
                  <a:srgbClr val="000000"/>
                </a:solidFill>
                <a:latin typeface="Tahoma"/>
                <a:cs typeface="Tahoma"/>
              </a:rPr>
              <a:t>6</a:t>
            </a:r>
            <a:r>
              <a:rPr dirty="0" sz="5200" spc="-455">
                <a:solidFill>
                  <a:srgbClr val="000000"/>
                </a:solidFill>
                <a:latin typeface="Tahoma"/>
                <a:cs typeface="Tahoma"/>
              </a:rPr>
              <a:t>:</a:t>
            </a:r>
            <a:endParaRPr sz="5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437" y="1585161"/>
            <a:ext cx="7889240" cy="3807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69545">
              <a:lnSpc>
                <a:spcPct val="116700"/>
              </a:lnSpc>
              <a:spcBef>
                <a:spcPts val="95"/>
              </a:spcBef>
            </a:pPr>
            <a:r>
              <a:rPr dirty="0" sz="3000" spc="-70" b="1">
                <a:latin typeface="Tahoma"/>
                <a:cs typeface="Tahoma"/>
              </a:rPr>
              <a:t>How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45" b="1">
                <a:latin typeface="Tahoma"/>
                <a:cs typeface="Tahoma"/>
              </a:rPr>
              <a:t>many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30" b="1">
                <a:latin typeface="Tahoma"/>
                <a:cs typeface="Tahoma"/>
              </a:rPr>
              <a:t>reservations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10" b="1">
                <a:latin typeface="Tahoma"/>
                <a:cs typeface="Tahoma"/>
              </a:rPr>
              <a:t>fall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5" b="1">
                <a:latin typeface="Tahoma"/>
                <a:cs typeface="Tahoma"/>
              </a:rPr>
              <a:t>on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95" b="1">
                <a:latin typeface="Tahoma"/>
                <a:cs typeface="Tahoma"/>
              </a:rPr>
              <a:t>a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70" b="1">
                <a:latin typeface="Tahoma"/>
                <a:cs typeface="Tahoma"/>
              </a:rPr>
              <a:t>weekend  </a:t>
            </a:r>
            <a:r>
              <a:rPr dirty="0" sz="3000" spc="-135" b="1">
                <a:latin typeface="Tahoma"/>
                <a:cs typeface="Tahoma"/>
              </a:rPr>
              <a:t>(no_of_weekend_nights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840" b="1">
                <a:latin typeface="Tahoma"/>
                <a:cs typeface="Tahoma"/>
              </a:rPr>
              <a:t>&gt;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100" b="1">
                <a:latin typeface="Tahoma"/>
                <a:cs typeface="Tahoma"/>
              </a:rPr>
              <a:t>0)?</a:t>
            </a:r>
            <a:endParaRPr sz="3000">
              <a:latin typeface="Tahoma"/>
              <a:cs typeface="Tahoma"/>
            </a:endParaRPr>
          </a:p>
          <a:p>
            <a:pPr marL="250825" marR="274955">
              <a:lnSpc>
                <a:spcPct val="116300"/>
              </a:lnSpc>
              <a:spcBef>
                <a:spcPts val="1275"/>
              </a:spcBef>
            </a:pPr>
            <a:r>
              <a:rPr dirty="0" sz="3600" spc="125">
                <a:latin typeface="Lucida Sans Unicode"/>
                <a:cs typeface="Lucida Sans Unicode"/>
              </a:rPr>
              <a:t>SELECT </a:t>
            </a:r>
            <a:r>
              <a:rPr dirty="0" sz="3600" spc="35">
                <a:latin typeface="Lucida Sans Unicode"/>
                <a:cs typeface="Lucida Sans Unicode"/>
              </a:rPr>
              <a:t>count(*) </a:t>
            </a:r>
            <a:r>
              <a:rPr dirty="0" sz="3600" spc="114">
                <a:latin typeface="Lucida Sans Unicode"/>
                <a:cs typeface="Lucida Sans Unicode"/>
              </a:rPr>
              <a:t>AS </a:t>
            </a:r>
            <a:r>
              <a:rPr dirty="0" sz="3600" spc="120">
                <a:latin typeface="Lucida Sans Unicode"/>
                <a:cs typeface="Lucida Sans Unicode"/>
              </a:rPr>
              <a:t> </a:t>
            </a:r>
            <a:r>
              <a:rPr dirty="0" sz="3600" spc="-35">
                <a:latin typeface="Lucida Sans Unicode"/>
                <a:cs typeface="Lucida Sans Unicode"/>
              </a:rPr>
              <a:t>total_booking_on_weekend </a:t>
            </a:r>
            <a:r>
              <a:rPr dirty="0" sz="3600" spc="-30">
                <a:latin typeface="Lucida Sans Unicode"/>
                <a:cs typeface="Lucida Sans Unicode"/>
              </a:rPr>
              <a:t> </a:t>
            </a:r>
            <a:r>
              <a:rPr dirty="0" sz="3600" spc="120">
                <a:latin typeface="Lucida Sans Unicode"/>
                <a:cs typeface="Lucida Sans Unicode"/>
              </a:rPr>
              <a:t>F</a:t>
            </a:r>
            <a:r>
              <a:rPr dirty="0" sz="3600" spc="114">
                <a:latin typeface="Lucida Sans Unicode"/>
                <a:cs typeface="Lucida Sans Unicode"/>
              </a:rPr>
              <a:t>R</a:t>
            </a:r>
            <a:r>
              <a:rPr dirty="0" sz="3600" spc="40">
                <a:latin typeface="Lucida Sans Unicode"/>
                <a:cs typeface="Lucida Sans Unicode"/>
              </a:rPr>
              <a:t>O</a:t>
            </a:r>
            <a:r>
              <a:rPr dirty="0" sz="3600" spc="180">
                <a:latin typeface="Lucida Sans Unicode"/>
                <a:cs typeface="Lucida Sans Unicode"/>
              </a:rPr>
              <a:t>M</a:t>
            </a:r>
            <a:r>
              <a:rPr dirty="0" sz="3600" spc="-254">
                <a:latin typeface="Lucida Sans Unicode"/>
                <a:cs typeface="Lucida Sans Unicode"/>
              </a:rPr>
              <a:t> </a:t>
            </a:r>
            <a:r>
              <a:rPr dirty="0" sz="3600" spc="10">
                <a:latin typeface="Lucida Sans Unicode"/>
                <a:cs typeface="Lucida Sans Unicode"/>
              </a:rPr>
              <a:t>h</a:t>
            </a:r>
            <a:r>
              <a:rPr dirty="0" sz="3600" spc="25">
                <a:latin typeface="Lucida Sans Unicode"/>
                <a:cs typeface="Lucida Sans Unicode"/>
              </a:rPr>
              <a:t>o</a:t>
            </a:r>
            <a:r>
              <a:rPr dirty="0" sz="3600" spc="135">
                <a:latin typeface="Lucida Sans Unicode"/>
                <a:cs typeface="Lucida Sans Unicode"/>
              </a:rPr>
              <a:t>t</a:t>
            </a:r>
            <a:r>
              <a:rPr dirty="0" sz="3600" spc="70">
                <a:latin typeface="Lucida Sans Unicode"/>
                <a:cs typeface="Lucida Sans Unicode"/>
              </a:rPr>
              <a:t>e</a:t>
            </a:r>
            <a:r>
              <a:rPr dirty="0" sz="3600" spc="15">
                <a:latin typeface="Lucida Sans Unicode"/>
                <a:cs typeface="Lucida Sans Unicode"/>
              </a:rPr>
              <a:t>l</a:t>
            </a:r>
            <a:r>
              <a:rPr dirty="0" sz="3600" spc="-245">
                <a:latin typeface="Lucida Sans Unicode"/>
                <a:cs typeface="Lucida Sans Unicode"/>
              </a:rPr>
              <a:t>_</a:t>
            </a:r>
            <a:r>
              <a:rPr dirty="0" sz="3600" spc="30">
                <a:latin typeface="Lucida Sans Unicode"/>
                <a:cs typeface="Lucida Sans Unicode"/>
              </a:rPr>
              <a:t>r</a:t>
            </a:r>
            <a:r>
              <a:rPr dirty="0" sz="3600" spc="70">
                <a:latin typeface="Lucida Sans Unicode"/>
                <a:cs typeface="Lucida Sans Unicode"/>
              </a:rPr>
              <a:t>e</a:t>
            </a:r>
            <a:r>
              <a:rPr dirty="0" sz="3600" spc="-35">
                <a:latin typeface="Lucida Sans Unicode"/>
                <a:cs typeface="Lucida Sans Unicode"/>
              </a:rPr>
              <a:t>s</a:t>
            </a:r>
            <a:r>
              <a:rPr dirty="0" sz="3600" spc="70">
                <a:latin typeface="Lucida Sans Unicode"/>
                <a:cs typeface="Lucida Sans Unicode"/>
              </a:rPr>
              <a:t>e</a:t>
            </a:r>
            <a:r>
              <a:rPr dirty="0" sz="3600" spc="30">
                <a:latin typeface="Lucida Sans Unicode"/>
                <a:cs typeface="Lucida Sans Unicode"/>
              </a:rPr>
              <a:t>r</a:t>
            </a:r>
            <a:r>
              <a:rPr dirty="0" sz="3600" spc="200">
                <a:latin typeface="Lucida Sans Unicode"/>
                <a:cs typeface="Lucida Sans Unicode"/>
              </a:rPr>
              <a:t>v</a:t>
            </a:r>
            <a:r>
              <a:rPr dirty="0" sz="3600" spc="30">
                <a:latin typeface="Lucida Sans Unicode"/>
                <a:cs typeface="Lucida Sans Unicode"/>
              </a:rPr>
              <a:t>a</a:t>
            </a:r>
            <a:r>
              <a:rPr dirty="0" sz="3600" spc="135">
                <a:latin typeface="Lucida Sans Unicode"/>
                <a:cs typeface="Lucida Sans Unicode"/>
              </a:rPr>
              <a:t>t</a:t>
            </a:r>
            <a:r>
              <a:rPr dirty="0" sz="3600" spc="-80">
                <a:latin typeface="Lucida Sans Unicode"/>
                <a:cs typeface="Lucida Sans Unicode"/>
              </a:rPr>
              <a:t>i</a:t>
            </a:r>
            <a:r>
              <a:rPr dirty="0" sz="3600" spc="25">
                <a:latin typeface="Lucida Sans Unicode"/>
                <a:cs typeface="Lucida Sans Unicode"/>
              </a:rPr>
              <a:t>o</a:t>
            </a:r>
            <a:r>
              <a:rPr dirty="0" sz="3600" spc="10">
                <a:latin typeface="Lucida Sans Unicode"/>
                <a:cs typeface="Lucida Sans Unicode"/>
              </a:rPr>
              <a:t>n</a:t>
            </a:r>
            <a:r>
              <a:rPr dirty="0" sz="3600" spc="-245">
                <a:latin typeface="Lucida Sans Unicode"/>
                <a:cs typeface="Lucida Sans Unicode"/>
              </a:rPr>
              <a:t>_</a:t>
            </a:r>
            <a:r>
              <a:rPr dirty="0" sz="3600" spc="60">
                <a:latin typeface="Lucida Sans Unicode"/>
                <a:cs typeface="Lucida Sans Unicode"/>
              </a:rPr>
              <a:t>d</a:t>
            </a:r>
            <a:r>
              <a:rPr dirty="0" sz="3600" spc="30">
                <a:latin typeface="Lucida Sans Unicode"/>
                <a:cs typeface="Lucida Sans Unicode"/>
              </a:rPr>
              <a:t>a</a:t>
            </a:r>
            <a:r>
              <a:rPr dirty="0" sz="3600" spc="135">
                <a:latin typeface="Lucida Sans Unicode"/>
                <a:cs typeface="Lucida Sans Unicode"/>
              </a:rPr>
              <a:t>t</a:t>
            </a:r>
            <a:r>
              <a:rPr dirty="0" sz="3600" spc="30">
                <a:latin typeface="Lucida Sans Unicode"/>
                <a:cs typeface="Lucida Sans Unicode"/>
              </a:rPr>
              <a:t>a</a:t>
            </a:r>
            <a:r>
              <a:rPr dirty="0" sz="3600" spc="-35">
                <a:latin typeface="Lucida Sans Unicode"/>
                <a:cs typeface="Lucida Sans Unicode"/>
              </a:rPr>
              <a:t>s</a:t>
            </a:r>
            <a:r>
              <a:rPr dirty="0" sz="3600" spc="70">
                <a:latin typeface="Lucida Sans Unicode"/>
                <a:cs typeface="Lucida Sans Unicode"/>
              </a:rPr>
              <a:t>e</a:t>
            </a:r>
            <a:r>
              <a:rPr dirty="0" sz="3600" spc="140">
                <a:latin typeface="Lucida Sans Unicode"/>
                <a:cs typeface="Lucida Sans Unicode"/>
              </a:rPr>
              <a:t>t</a:t>
            </a:r>
            <a:endParaRPr sz="3600">
              <a:latin typeface="Lucida Sans Unicode"/>
              <a:cs typeface="Lucida Sans Unicode"/>
            </a:endParaRPr>
          </a:p>
          <a:p>
            <a:pPr marL="363855">
              <a:lnSpc>
                <a:spcPct val="100000"/>
              </a:lnSpc>
              <a:spcBef>
                <a:spcPts val="705"/>
              </a:spcBef>
            </a:pPr>
            <a:r>
              <a:rPr dirty="0" sz="3600" spc="300">
                <a:latin typeface="Lucida Sans Unicode"/>
                <a:cs typeface="Lucida Sans Unicode"/>
              </a:rPr>
              <a:t>W</a:t>
            </a:r>
            <a:r>
              <a:rPr dirty="0" sz="3600" spc="90">
                <a:latin typeface="Lucida Sans Unicode"/>
                <a:cs typeface="Lucida Sans Unicode"/>
              </a:rPr>
              <a:t>H</a:t>
            </a:r>
            <a:r>
              <a:rPr dirty="0" sz="3600" spc="229">
                <a:latin typeface="Lucida Sans Unicode"/>
                <a:cs typeface="Lucida Sans Unicode"/>
              </a:rPr>
              <a:t>E</a:t>
            </a:r>
            <a:r>
              <a:rPr dirty="0" sz="3600" spc="114">
                <a:latin typeface="Lucida Sans Unicode"/>
                <a:cs typeface="Lucida Sans Unicode"/>
              </a:rPr>
              <a:t>R</a:t>
            </a:r>
            <a:r>
              <a:rPr dirty="0" sz="3600" spc="235">
                <a:latin typeface="Lucida Sans Unicode"/>
                <a:cs typeface="Lucida Sans Unicode"/>
              </a:rPr>
              <a:t>E</a:t>
            </a:r>
            <a:r>
              <a:rPr dirty="0" sz="3600" spc="-250">
                <a:latin typeface="Lucida Sans Unicode"/>
                <a:cs typeface="Lucida Sans Unicode"/>
              </a:rPr>
              <a:t> </a:t>
            </a:r>
            <a:r>
              <a:rPr dirty="0" sz="3600" spc="10">
                <a:latin typeface="Lucida Sans Unicode"/>
                <a:cs typeface="Lucida Sans Unicode"/>
              </a:rPr>
              <a:t>n</a:t>
            </a:r>
            <a:r>
              <a:rPr dirty="0" sz="3600" spc="25">
                <a:latin typeface="Lucida Sans Unicode"/>
                <a:cs typeface="Lucida Sans Unicode"/>
              </a:rPr>
              <a:t>o</a:t>
            </a:r>
            <a:r>
              <a:rPr dirty="0" sz="3600" spc="-245">
                <a:latin typeface="Lucida Sans Unicode"/>
                <a:cs typeface="Lucida Sans Unicode"/>
              </a:rPr>
              <a:t>_</a:t>
            </a:r>
            <a:r>
              <a:rPr dirty="0" sz="3600" spc="25">
                <a:latin typeface="Lucida Sans Unicode"/>
                <a:cs typeface="Lucida Sans Unicode"/>
              </a:rPr>
              <a:t>o</a:t>
            </a:r>
            <a:r>
              <a:rPr dirty="0" sz="3600" spc="65">
                <a:latin typeface="Lucida Sans Unicode"/>
                <a:cs typeface="Lucida Sans Unicode"/>
              </a:rPr>
              <a:t>f</a:t>
            </a:r>
            <a:r>
              <a:rPr dirty="0" sz="3600" spc="-245">
                <a:latin typeface="Lucida Sans Unicode"/>
                <a:cs typeface="Lucida Sans Unicode"/>
              </a:rPr>
              <a:t>_</a:t>
            </a:r>
            <a:r>
              <a:rPr dirty="0" sz="3600" spc="70">
                <a:latin typeface="Lucida Sans Unicode"/>
                <a:cs typeface="Lucida Sans Unicode"/>
              </a:rPr>
              <a:t>w</a:t>
            </a:r>
            <a:r>
              <a:rPr dirty="0" sz="3600" spc="70">
                <a:latin typeface="Lucida Sans Unicode"/>
                <a:cs typeface="Lucida Sans Unicode"/>
              </a:rPr>
              <a:t>ee</a:t>
            </a:r>
            <a:r>
              <a:rPr dirty="0" sz="3600" spc="-290">
                <a:latin typeface="Lucida Sans Unicode"/>
                <a:cs typeface="Lucida Sans Unicode"/>
              </a:rPr>
              <a:t>k</a:t>
            </a:r>
            <a:r>
              <a:rPr dirty="0" sz="3600" spc="70">
                <a:latin typeface="Lucida Sans Unicode"/>
                <a:cs typeface="Lucida Sans Unicode"/>
              </a:rPr>
              <a:t>e</a:t>
            </a:r>
            <a:r>
              <a:rPr dirty="0" sz="3600" spc="10">
                <a:latin typeface="Lucida Sans Unicode"/>
                <a:cs typeface="Lucida Sans Unicode"/>
              </a:rPr>
              <a:t>n</a:t>
            </a:r>
            <a:r>
              <a:rPr dirty="0" sz="3600" spc="60">
                <a:latin typeface="Lucida Sans Unicode"/>
                <a:cs typeface="Lucida Sans Unicode"/>
              </a:rPr>
              <a:t>d</a:t>
            </a:r>
            <a:r>
              <a:rPr dirty="0" sz="3600" spc="-245">
                <a:latin typeface="Lucida Sans Unicode"/>
                <a:cs typeface="Lucida Sans Unicode"/>
              </a:rPr>
              <a:t>_</a:t>
            </a:r>
            <a:r>
              <a:rPr dirty="0" sz="3600" spc="10">
                <a:latin typeface="Lucida Sans Unicode"/>
                <a:cs typeface="Lucida Sans Unicode"/>
              </a:rPr>
              <a:t>n</a:t>
            </a:r>
            <a:r>
              <a:rPr dirty="0" sz="3600" spc="-80">
                <a:latin typeface="Lucida Sans Unicode"/>
                <a:cs typeface="Lucida Sans Unicode"/>
              </a:rPr>
              <a:t>i</a:t>
            </a:r>
            <a:r>
              <a:rPr dirty="0" sz="3600" spc="-250">
                <a:latin typeface="Lucida Sans Unicode"/>
                <a:cs typeface="Lucida Sans Unicode"/>
              </a:rPr>
              <a:t>g</a:t>
            </a:r>
            <a:r>
              <a:rPr dirty="0" sz="3600" spc="10">
                <a:latin typeface="Lucida Sans Unicode"/>
                <a:cs typeface="Lucida Sans Unicode"/>
              </a:rPr>
              <a:t>h</a:t>
            </a:r>
            <a:r>
              <a:rPr dirty="0" sz="3600" spc="135">
                <a:latin typeface="Lucida Sans Unicode"/>
                <a:cs typeface="Lucida Sans Unicode"/>
              </a:rPr>
              <a:t>t</a:t>
            </a:r>
            <a:r>
              <a:rPr dirty="0" sz="3600" spc="-30">
                <a:latin typeface="Lucida Sans Unicode"/>
                <a:cs typeface="Lucida Sans Unicode"/>
              </a:rPr>
              <a:t>s</a:t>
            </a:r>
            <a:r>
              <a:rPr dirty="0" sz="3600" spc="-250">
                <a:latin typeface="Lucida Sans Unicode"/>
                <a:cs typeface="Lucida Sans Unicode"/>
              </a:rPr>
              <a:t> </a:t>
            </a:r>
            <a:r>
              <a:rPr dirty="0" sz="3600" spc="-935">
                <a:latin typeface="Lucida Sans Unicode"/>
                <a:cs typeface="Lucida Sans Unicode"/>
              </a:rPr>
              <a:t>&gt;</a:t>
            </a:r>
            <a:r>
              <a:rPr dirty="0" sz="3600" spc="-250">
                <a:latin typeface="Lucida Sans Unicode"/>
                <a:cs typeface="Lucida Sans Unicode"/>
              </a:rPr>
              <a:t> </a:t>
            </a:r>
            <a:r>
              <a:rPr dirty="0" sz="3600" spc="270">
                <a:latin typeface="Lucida Sans Unicode"/>
                <a:cs typeface="Lucida Sans Unicode"/>
              </a:rPr>
              <a:t>0</a:t>
            </a:r>
            <a:endParaRPr sz="36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0437" y="7518306"/>
            <a:ext cx="950214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5">
                <a:solidFill>
                  <a:srgbClr val="D9E7EC"/>
                </a:solidFill>
                <a:latin typeface="Trebuchet MS"/>
                <a:cs typeface="Trebuchet MS"/>
              </a:rPr>
              <a:t>Insights:</a:t>
            </a:r>
            <a:r>
              <a:rPr dirty="0" sz="3000" spc="-11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5">
                <a:solidFill>
                  <a:srgbClr val="D9E7EC"/>
                </a:solidFill>
                <a:latin typeface="Trebuchet MS"/>
                <a:cs typeface="Trebuchet MS"/>
              </a:rPr>
              <a:t>There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0">
                <a:solidFill>
                  <a:srgbClr val="D9E7EC"/>
                </a:solidFill>
                <a:latin typeface="Trebuchet MS"/>
                <a:cs typeface="Trebuchet MS"/>
              </a:rPr>
              <a:t>are</a:t>
            </a:r>
            <a:r>
              <a:rPr dirty="0" sz="3000" spc="-11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60" b="1">
                <a:solidFill>
                  <a:srgbClr val="D9E7EC"/>
                </a:solidFill>
                <a:latin typeface="Trebuchet MS"/>
                <a:cs typeface="Trebuchet MS"/>
              </a:rPr>
              <a:t>383</a:t>
            </a:r>
            <a:r>
              <a:rPr dirty="0" sz="3000" spc="-185" b="1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40">
                <a:solidFill>
                  <a:srgbClr val="D9E7EC"/>
                </a:solidFill>
                <a:latin typeface="Trebuchet MS"/>
                <a:cs typeface="Trebuchet MS"/>
              </a:rPr>
              <a:t>reservation</a:t>
            </a:r>
            <a:r>
              <a:rPr dirty="0" sz="3000" spc="-11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-45">
                <a:solidFill>
                  <a:srgbClr val="D9E7EC"/>
                </a:solidFill>
                <a:latin typeface="Trebuchet MS"/>
                <a:cs typeface="Trebuchet MS"/>
              </a:rPr>
              <a:t>falls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20">
                <a:solidFill>
                  <a:srgbClr val="D9E7EC"/>
                </a:solidFill>
                <a:latin typeface="Trebuchet MS"/>
                <a:cs typeface="Trebuchet MS"/>
              </a:rPr>
              <a:t>on</a:t>
            </a:r>
            <a:r>
              <a:rPr dirty="0" sz="3000" spc="-11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45">
                <a:solidFill>
                  <a:srgbClr val="D9E7EC"/>
                </a:solidFill>
                <a:latin typeface="Trebuchet MS"/>
                <a:cs typeface="Trebuchet MS"/>
              </a:rPr>
              <a:t>a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>
                <a:solidFill>
                  <a:srgbClr val="D9E7EC"/>
                </a:solidFill>
                <a:latin typeface="Trebuchet MS"/>
                <a:cs typeface="Trebuchet MS"/>
              </a:rPr>
              <a:t>weekend.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18" y="357946"/>
            <a:ext cx="9380855" cy="6745605"/>
          </a:xfrm>
          <a:custGeom>
            <a:avLst/>
            <a:gdLst/>
            <a:ahLst/>
            <a:cxnLst/>
            <a:rect l="l" t="t" r="r" b="b"/>
            <a:pathLst>
              <a:path w="9380855" h="6745605">
                <a:moveTo>
                  <a:pt x="9380413" y="6745465"/>
                </a:moveTo>
                <a:lnTo>
                  <a:pt x="0" y="6745465"/>
                </a:lnTo>
                <a:lnTo>
                  <a:pt x="0" y="0"/>
                </a:lnTo>
                <a:lnTo>
                  <a:pt x="9380413" y="0"/>
                </a:lnTo>
                <a:lnTo>
                  <a:pt x="9380413" y="6745465"/>
                </a:lnTo>
                <a:close/>
              </a:path>
            </a:pathLst>
          </a:custGeom>
          <a:solidFill>
            <a:srgbClr val="D9E7E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7646" y="357946"/>
            <a:ext cx="7000874" cy="52958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9433" y="600308"/>
            <a:ext cx="2670175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385">
                <a:solidFill>
                  <a:srgbClr val="000000"/>
                </a:solidFill>
              </a:rPr>
              <a:t>Q</a:t>
            </a:r>
            <a:r>
              <a:rPr dirty="0" sz="5200" spc="-470">
                <a:solidFill>
                  <a:srgbClr val="000000"/>
                </a:solidFill>
              </a:rPr>
              <a:t>u</a:t>
            </a:r>
            <a:r>
              <a:rPr dirty="0" sz="5200" spc="-415">
                <a:solidFill>
                  <a:srgbClr val="000000"/>
                </a:solidFill>
              </a:rPr>
              <a:t>e</a:t>
            </a:r>
            <a:r>
              <a:rPr dirty="0" sz="5200" spc="-395">
                <a:solidFill>
                  <a:srgbClr val="000000"/>
                </a:solidFill>
              </a:rPr>
              <a:t>r</a:t>
            </a:r>
            <a:r>
              <a:rPr dirty="0" sz="5200" spc="-380">
                <a:solidFill>
                  <a:srgbClr val="000000"/>
                </a:solidFill>
              </a:rPr>
              <a:t>y</a:t>
            </a:r>
            <a:r>
              <a:rPr dirty="0" sz="5200" spc="-555">
                <a:solidFill>
                  <a:srgbClr val="000000"/>
                </a:solidFill>
              </a:rPr>
              <a:t> </a:t>
            </a:r>
            <a:r>
              <a:rPr dirty="0" sz="5200" spc="-1070">
                <a:solidFill>
                  <a:srgbClr val="000000"/>
                </a:solidFill>
              </a:rPr>
              <a:t>7</a:t>
            </a:r>
            <a:r>
              <a:rPr dirty="0" sz="5200" spc="-660">
                <a:solidFill>
                  <a:srgbClr val="000000"/>
                </a:solidFill>
              </a:rPr>
              <a:t>:</a:t>
            </a:r>
            <a:endParaRPr sz="5200"/>
          </a:p>
        </p:txBody>
      </p:sp>
      <p:sp>
        <p:nvSpPr>
          <p:cNvPr id="5" name="object 5"/>
          <p:cNvSpPr txBox="1"/>
          <p:nvPr/>
        </p:nvSpPr>
        <p:spPr>
          <a:xfrm>
            <a:off x="530437" y="1585161"/>
            <a:ext cx="8145145" cy="4445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z="3000" spc="-310" b="1">
                <a:latin typeface="Verdana"/>
                <a:cs typeface="Verdana"/>
              </a:rPr>
              <a:t>What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25" b="1">
                <a:latin typeface="Verdana"/>
                <a:cs typeface="Verdana"/>
              </a:rPr>
              <a:t>is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00" b="1">
                <a:latin typeface="Verdana"/>
                <a:cs typeface="Verdana"/>
              </a:rPr>
              <a:t>the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45" b="1">
                <a:latin typeface="Verdana"/>
                <a:cs typeface="Verdana"/>
              </a:rPr>
              <a:t>highest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40" b="1">
                <a:latin typeface="Verdana"/>
                <a:cs typeface="Verdana"/>
              </a:rPr>
              <a:t>and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50" b="1">
                <a:latin typeface="Verdana"/>
                <a:cs typeface="Verdana"/>
              </a:rPr>
              <a:t>lowest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00" b="1">
                <a:latin typeface="Verdana"/>
                <a:cs typeface="Verdana"/>
              </a:rPr>
              <a:t>lead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25" b="1">
                <a:latin typeface="Verdana"/>
                <a:cs typeface="Verdana"/>
              </a:rPr>
              <a:t>time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145" b="1">
                <a:latin typeface="Verdana"/>
                <a:cs typeface="Verdana"/>
              </a:rPr>
              <a:t>for  </a:t>
            </a:r>
            <a:r>
              <a:rPr dirty="0" sz="3000" spc="-235" b="1">
                <a:latin typeface="Verdana"/>
                <a:cs typeface="Verdana"/>
              </a:rPr>
              <a:t>reservations?</a:t>
            </a:r>
            <a:endParaRPr sz="3000">
              <a:latin typeface="Verdana"/>
              <a:cs typeface="Verdana"/>
            </a:endParaRPr>
          </a:p>
          <a:p>
            <a:pPr marL="250825" marR="2014855">
              <a:lnSpc>
                <a:spcPct val="116300"/>
              </a:lnSpc>
              <a:spcBef>
                <a:spcPts val="1275"/>
              </a:spcBef>
            </a:pPr>
            <a:r>
              <a:rPr dirty="0" sz="3600" spc="275">
                <a:latin typeface="Lucida Sans Unicode"/>
                <a:cs typeface="Lucida Sans Unicode"/>
              </a:rPr>
              <a:t>S</a:t>
            </a:r>
            <a:r>
              <a:rPr dirty="0" sz="3600" spc="229">
                <a:latin typeface="Lucida Sans Unicode"/>
                <a:cs typeface="Lucida Sans Unicode"/>
              </a:rPr>
              <a:t>E</a:t>
            </a:r>
            <a:r>
              <a:rPr dirty="0" sz="3600" spc="130">
                <a:latin typeface="Lucida Sans Unicode"/>
                <a:cs typeface="Lucida Sans Unicode"/>
              </a:rPr>
              <a:t>L</a:t>
            </a:r>
            <a:r>
              <a:rPr dirty="0" sz="3600" spc="229">
                <a:latin typeface="Lucida Sans Unicode"/>
                <a:cs typeface="Lucida Sans Unicode"/>
              </a:rPr>
              <a:t>E</a:t>
            </a:r>
            <a:r>
              <a:rPr dirty="0" sz="3600" spc="45">
                <a:latin typeface="Lucida Sans Unicode"/>
                <a:cs typeface="Lucida Sans Unicode"/>
              </a:rPr>
              <a:t>C</a:t>
            </a:r>
            <a:r>
              <a:rPr dirty="0" sz="3600" spc="-160">
                <a:latin typeface="Lucida Sans Unicode"/>
                <a:cs typeface="Lucida Sans Unicode"/>
              </a:rPr>
              <a:t>T</a:t>
            </a:r>
            <a:r>
              <a:rPr dirty="0" sz="3600" spc="-250">
                <a:latin typeface="Lucida Sans Unicode"/>
                <a:cs typeface="Lucida Sans Unicode"/>
              </a:rPr>
              <a:t> </a:t>
            </a:r>
            <a:r>
              <a:rPr dirty="0" sz="3600" spc="-35">
                <a:latin typeface="Lucida Sans Unicode"/>
                <a:cs typeface="Lucida Sans Unicode"/>
              </a:rPr>
              <a:t>m</a:t>
            </a:r>
            <a:r>
              <a:rPr dirty="0" sz="3600" spc="30">
                <a:latin typeface="Lucida Sans Unicode"/>
                <a:cs typeface="Lucida Sans Unicode"/>
              </a:rPr>
              <a:t>a</a:t>
            </a:r>
            <a:r>
              <a:rPr dirty="0" sz="3600" spc="-390">
                <a:latin typeface="Lucida Sans Unicode"/>
                <a:cs typeface="Lucida Sans Unicode"/>
              </a:rPr>
              <a:t>x</a:t>
            </a:r>
            <a:r>
              <a:rPr dirty="0" sz="3600" spc="5">
                <a:latin typeface="Lucida Sans Unicode"/>
                <a:cs typeface="Lucida Sans Unicode"/>
              </a:rPr>
              <a:t>(</a:t>
            </a:r>
            <a:r>
              <a:rPr dirty="0" sz="3600" spc="15">
                <a:latin typeface="Lucida Sans Unicode"/>
                <a:cs typeface="Lucida Sans Unicode"/>
              </a:rPr>
              <a:t>l</a:t>
            </a:r>
            <a:r>
              <a:rPr dirty="0" sz="3600" spc="70">
                <a:latin typeface="Lucida Sans Unicode"/>
                <a:cs typeface="Lucida Sans Unicode"/>
              </a:rPr>
              <a:t>e</a:t>
            </a:r>
            <a:r>
              <a:rPr dirty="0" sz="3600" spc="30">
                <a:latin typeface="Lucida Sans Unicode"/>
                <a:cs typeface="Lucida Sans Unicode"/>
              </a:rPr>
              <a:t>a</a:t>
            </a:r>
            <a:r>
              <a:rPr dirty="0" sz="3600" spc="60">
                <a:latin typeface="Lucida Sans Unicode"/>
                <a:cs typeface="Lucida Sans Unicode"/>
              </a:rPr>
              <a:t>d</a:t>
            </a:r>
            <a:r>
              <a:rPr dirty="0" sz="3600" spc="-245">
                <a:latin typeface="Lucida Sans Unicode"/>
                <a:cs typeface="Lucida Sans Unicode"/>
              </a:rPr>
              <a:t>_</a:t>
            </a:r>
            <a:r>
              <a:rPr dirty="0" sz="3600" spc="135">
                <a:latin typeface="Lucida Sans Unicode"/>
                <a:cs typeface="Lucida Sans Unicode"/>
              </a:rPr>
              <a:t>t</a:t>
            </a:r>
            <a:r>
              <a:rPr dirty="0" sz="3600" spc="-80">
                <a:latin typeface="Lucida Sans Unicode"/>
                <a:cs typeface="Lucida Sans Unicode"/>
              </a:rPr>
              <a:t>i</a:t>
            </a:r>
            <a:r>
              <a:rPr dirty="0" sz="3600" spc="-35">
                <a:latin typeface="Lucida Sans Unicode"/>
                <a:cs typeface="Lucida Sans Unicode"/>
              </a:rPr>
              <a:t>m</a:t>
            </a:r>
            <a:r>
              <a:rPr dirty="0" sz="3600" spc="70">
                <a:latin typeface="Lucida Sans Unicode"/>
                <a:cs typeface="Lucida Sans Unicode"/>
              </a:rPr>
              <a:t>e</a:t>
            </a:r>
            <a:r>
              <a:rPr dirty="0" sz="3600" spc="5">
                <a:latin typeface="Lucida Sans Unicode"/>
                <a:cs typeface="Lucida Sans Unicode"/>
              </a:rPr>
              <a:t>)</a:t>
            </a:r>
            <a:r>
              <a:rPr dirty="0" sz="3600" spc="-250">
                <a:latin typeface="Lucida Sans Unicode"/>
                <a:cs typeface="Lucida Sans Unicode"/>
              </a:rPr>
              <a:t> </a:t>
            </a:r>
            <a:r>
              <a:rPr dirty="0" sz="3600" spc="-55">
                <a:latin typeface="Lucida Sans Unicode"/>
                <a:cs typeface="Lucida Sans Unicode"/>
              </a:rPr>
              <a:t>A</a:t>
            </a:r>
            <a:r>
              <a:rPr dirty="0" sz="3600" spc="204">
                <a:latin typeface="Lucida Sans Unicode"/>
                <a:cs typeface="Lucida Sans Unicode"/>
              </a:rPr>
              <a:t>S  </a:t>
            </a:r>
            <a:r>
              <a:rPr dirty="0" sz="3600" spc="-30">
                <a:latin typeface="Lucida Sans Unicode"/>
                <a:cs typeface="Lucida Sans Unicode"/>
              </a:rPr>
              <a:t>highest_lead_time,</a:t>
            </a:r>
            <a:endParaRPr sz="3600">
              <a:latin typeface="Lucida Sans Unicode"/>
              <a:cs typeface="Lucida Sans Unicode"/>
            </a:endParaRPr>
          </a:p>
          <a:p>
            <a:pPr marL="250825" marR="2880360" indent="1016635">
              <a:lnSpc>
                <a:spcPct val="116300"/>
              </a:lnSpc>
            </a:pPr>
            <a:r>
              <a:rPr dirty="0" sz="3600" spc="-35">
                <a:latin typeface="Lucida Sans Unicode"/>
                <a:cs typeface="Lucida Sans Unicode"/>
              </a:rPr>
              <a:t>m</a:t>
            </a:r>
            <a:r>
              <a:rPr dirty="0" sz="3600" spc="-80">
                <a:latin typeface="Lucida Sans Unicode"/>
                <a:cs typeface="Lucida Sans Unicode"/>
              </a:rPr>
              <a:t>i</a:t>
            </a:r>
            <a:r>
              <a:rPr dirty="0" sz="3600" spc="10">
                <a:latin typeface="Lucida Sans Unicode"/>
                <a:cs typeface="Lucida Sans Unicode"/>
              </a:rPr>
              <a:t>n</a:t>
            </a:r>
            <a:r>
              <a:rPr dirty="0" sz="3600" spc="5">
                <a:latin typeface="Lucida Sans Unicode"/>
                <a:cs typeface="Lucida Sans Unicode"/>
              </a:rPr>
              <a:t>(</a:t>
            </a:r>
            <a:r>
              <a:rPr dirty="0" sz="3600" spc="15">
                <a:latin typeface="Lucida Sans Unicode"/>
                <a:cs typeface="Lucida Sans Unicode"/>
              </a:rPr>
              <a:t>l</a:t>
            </a:r>
            <a:r>
              <a:rPr dirty="0" sz="3600" spc="70">
                <a:latin typeface="Lucida Sans Unicode"/>
                <a:cs typeface="Lucida Sans Unicode"/>
              </a:rPr>
              <a:t>e</a:t>
            </a:r>
            <a:r>
              <a:rPr dirty="0" sz="3600" spc="30">
                <a:latin typeface="Lucida Sans Unicode"/>
                <a:cs typeface="Lucida Sans Unicode"/>
              </a:rPr>
              <a:t>a</a:t>
            </a:r>
            <a:r>
              <a:rPr dirty="0" sz="3600" spc="60">
                <a:latin typeface="Lucida Sans Unicode"/>
                <a:cs typeface="Lucida Sans Unicode"/>
              </a:rPr>
              <a:t>d</a:t>
            </a:r>
            <a:r>
              <a:rPr dirty="0" sz="3600" spc="-245">
                <a:latin typeface="Lucida Sans Unicode"/>
                <a:cs typeface="Lucida Sans Unicode"/>
              </a:rPr>
              <a:t>_</a:t>
            </a:r>
            <a:r>
              <a:rPr dirty="0" sz="3600" spc="135">
                <a:latin typeface="Lucida Sans Unicode"/>
                <a:cs typeface="Lucida Sans Unicode"/>
              </a:rPr>
              <a:t>t</a:t>
            </a:r>
            <a:r>
              <a:rPr dirty="0" sz="3600" spc="-80">
                <a:latin typeface="Lucida Sans Unicode"/>
                <a:cs typeface="Lucida Sans Unicode"/>
              </a:rPr>
              <a:t>i</a:t>
            </a:r>
            <a:r>
              <a:rPr dirty="0" sz="3600" spc="-35">
                <a:latin typeface="Lucida Sans Unicode"/>
                <a:cs typeface="Lucida Sans Unicode"/>
              </a:rPr>
              <a:t>m</a:t>
            </a:r>
            <a:r>
              <a:rPr dirty="0" sz="3600" spc="70">
                <a:latin typeface="Lucida Sans Unicode"/>
                <a:cs typeface="Lucida Sans Unicode"/>
              </a:rPr>
              <a:t>e</a:t>
            </a:r>
            <a:r>
              <a:rPr dirty="0" sz="3600" spc="5">
                <a:latin typeface="Lucida Sans Unicode"/>
                <a:cs typeface="Lucida Sans Unicode"/>
              </a:rPr>
              <a:t>)</a:t>
            </a:r>
            <a:r>
              <a:rPr dirty="0" sz="3600" spc="-250">
                <a:latin typeface="Lucida Sans Unicode"/>
                <a:cs typeface="Lucida Sans Unicode"/>
              </a:rPr>
              <a:t> </a:t>
            </a:r>
            <a:r>
              <a:rPr dirty="0" sz="3600" spc="-55">
                <a:latin typeface="Lucida Sans Unicode"/>
                <a:cs typeface="Lucida Sans Unicode"/>
              </a:rPr>
              <a:t>A</a:t>
            </a:r>
            <a:r>
              <a:rPr dirty="0" sz="3600" spc="204">
                <a:latin typeface="Lucida Sans Unicode"/>
                <a:cs typeface="Lucida Sans Unicode"/>
              </a:rPr>
              <a:t>S  </a:t>
            </a:r>
            <a:r>
              <a:rPr dirty="0" sz="3600" spc="5">
                <a:latin typeface="Lucida Sans Unicode"/>
                <a:cs typeface="Lucida Sans Unicode"/>
              </a:rPr>
              <a:t>lowest_lead_time</a:t>
            </a:r>
            <a:endParaRPr sz="3600">
              <a:latin typeface="Lucida Sans Unicode"/>
              <a:cs typeface="Lucida Sans Unicode"/>
            </a:endParaRPr>
          </a:p>
          <a:p>
            <a:pPr marL="363855">
              <a:lnSpc>
                <a:spcPct val="100000"/>
              </a:lnSpc>
              <a:spcBef>
                <a:spcPts val="705"/>
              </a:spcBef>
            </a:pPr>
            <a:r>
              <a:rPr dirty="0" sz="3600" spc="120">
                <a:latin typeface="Lucida Sans Unicode"/>
                <a:cs typeface="Lucida Sans Unicode"/>
              </a:rPr>
              <a:t>F</a:t>
            </a:r>
            <a:r>
              <a:rPr dirty="0" sz="3600" spc="114">
                <a:latin typeface="Lucida Sans Unicode"/>
                <a:cs typeface="Lucida Sans Unicode"/>
              </a:rPr>
              <a:t>R</a:t>
            </a:r>
            <a:r>
              <a:rPr dirty="0" sz="3600" spc="40">
                <a:latin typeface="Lucida Sans Unicode"/>
                <a:cs typeface="Lucida Sans Unicode"/>
              </a:rPr>
              <a:t>O</a:t>
            </a:r>
            <a:r>
              <a:rPr dirty="0" sz="3600" spc="180">
                <a:latin typeface="Lucida Sans Unicode"/>
                <a:cs typeface="Lucida Sans Unicode"/>
              </a:rPr>
              <a:t>M</a:t>
            </a:r>
            <a:r>
              <a:rPr dirty="0" sz="3600" spc="-254">
                <a:latin typeface="Lucida Sans Unicode"/>
                <a:cs typeface="Lucida Sans Unicode"/>
              </a:rPr>
              <a:t> </a:t>
            </a:r>
            <a:r>
              <a:rPr dirty="0" sz="3600" spc="10">
                <a:latin typeface="Lucida Sans Unicode"/>
                <a:cs typeface="Lucida Sans Unicode"/>
              </a:rPr>
              <a:t>h</a:t>
            </a:r>
            <a:r>
              <a:rPr dirty="0" sz="3600" spc="25">
                <a:latin typeface="Lucida Sans Unicode"/>
                <a:cs typeface="Lucida Sans Unicode"/>
              </a:rPr>
              <a:t>o</a:t>
            </a:r>
            <a:r>
              <a:rPr dirty="0" sz="3600" spc="135">
                <a:latin typeface="Lucida Sans Unicode"/>
                <a:cs typeface="Lucida Sans Unicode"/>
              </a:rPr>
              <a:t>t</a:t>
            </a:r>
            <a:r>
              <a:rPr dirty="0" sz="3600" spc="70">
                <a:latin typeface="Lucida Sans Unicode"/>
                <a:cs typeface="Lucida Sans Unicode"/>
              </a:rPr>
              <a:t>e</a:t>
            </a:r>
            <a:r>
              <a:rPr dirty="0" sz="3600" spc="15">
                <a:latin typeface="Lucida Sans Unicode"/>
                <a:cs typeface="Lucida Sans Unicode"/>
              </a:rPr>
              <a:t>l</a:t>
            </a:r>
            <a:r>
              <a:rPr dirty="0" sz="3600" spc="-245">
                <a:latin typeface="Lucida Sans Unicode"/>
                <a:cs typeface="Lucida Sans Unicode"/>
              </a:rPr>
              <a:t>_</a:t>
            </a:r>
            <a:r>
              <a:rPr dirty="0" sz="3600" spc="30">
                <a:latin typeface="Lucida Sans Unicode"/>
                <a:cs typeface="Lucida Sans Unicode"/>
              </a:rPr>
              <a:t>r</a:t>
            </a:r>
            <a:r>
              <a:rPr dirty="0" sz="3600" spc="70">
                <a:latin typeface="Lucida Sans Unicode"/>
                <a:cs typeface="Lucida Sans Unicode"/>
              </a:rPr>
              <a:t>e</a:t>
            </a:r>
            <a:r>
              <a:rPr dirty="0" sz="3600" spc="-35">
                <a:latin typeface="Lucida Sans Unicode"/>
                <a:cs typeface="Lucida Sans Unicode"/>
              </a:rPr>
              <a:t>s</a:t>
            </a:r>
            <a:r>
              <a:rPr dirty="0" sz="3600" spc="70">
                <a:latin typeface="Lucida Sans Unicode"/>
                <a:cs typeface="Lucida Sans Unicode"/>
              </a:rPr>
              <a:t>e</a:t>
            </a:r>
            <a:r>
              <a:rPr dirty="0" sz="3600" spc="30">
                <a:latin typeface="Lucida Sans Unicode"/>
                <a:cs typeface="Lucida Sans Unicode"/>
              </a:rPr>
              <a:t>r</a:t>
            </a:r>
            <a:r>
              <a:rPr dirty="0" sz="3600" spc="200">
                <a:latin typeface="Lucida Sans Unicode"/>
                <a:cs typeface="Lucida Sans Unicode"/>
              </a:rPr>
              <a:t>v</a:t>
            </a:r>
            <a:r>
              <a:rPr dirty="0" sz="3600" spc="30">
                <a:latin typeface="Lucida Sans Unicode"/>
                <a:cs typeface="Lucida Sans Unicode"/>
              </a:rPr>
              <a:t>a</a:t>
            </a:r>
            <a:r>
              <a:rPr dirty="0" sz="3600" spc="135">
                <a:latin typeface="Lucida Sans Unicode"/>
                <a:cs typeface="Lucida Sans Unicode"/>
              </a:rPr>
              <a:t>t</a:t>
            </a:r>
            <a:r>
              <a:rPr dirty="0" sz="3600" spc="-80">
                <a:latin typeface="Lucida Sans Unicode"/>
                <a:cs typeface="Lucida Sans Unicode"/>
              </a:rPr>
              <a:t>i</a:t>
            </a:r>
            <a:r>
              <a:rPr dirty="0" sz="3600" spc="25">
                <a:latin typeface="Lucida Sans Unicode"/>
                <a:cs typeface="Lucida Sans Unicode"/>
              </a:rPr>
              <a:t>o</a:t>
            </a:r>
            <a:r>
              <a:rPr dirty="0" sz="3600" spc="10">
                <a:latin typeface="Lucida Sans Unicode"/>
                <a:cs typeface="Lucida Sans Unicode"/>
              </a:rPr>
              <a:t>n</a:t>
            </a:r>
            <a:r>
              <a:rPr dirty="0" sz="3600" spc="-245">
                <a:latin typeface="Lucida Sans Unicode"/>
                <a:cs typeface="Lucida Sans Unicode"/>
              </a:rPr>
              <a:t>_</a:t>
            </a:r>
            <a:r>
              <a:rPr dirty="0" sz="3600" spc="60">
                <a:latin typeface="Lucida Sans Unicode"/>
                <a:cs typeface="Lucida Sans Unicode"/>
              </a:rPr>
              <a:t>d</a:t>
            </a:r>
            <a:r>
              <a:rPr dirty="0" sz="3600" spc="30">
                <a:latin typeface="Lucida Sans Unicode"/>
                <a:cs typeface="Lucida Sans Unicode"/>
              </a:rPr>
              <a:t>a</a:t>
            </a:r>
            <a:r>
              <a:rPr dirty="0" sz="3600" spc="135">
                <a:latin typeface="Lucida Sans Unicode"/>
                <a:cs typeface="Lucida Sans Unicode"/>
              </a:rPr>
              <a:t>t</a:t>
            </a:r>
            <a:r>
              <a:rPr dirty="0" sz="3600" spc="30">
                <a:latin typeface="Lucida Sans Unicode"/>
                <a:cs typeface="Lucida Sans Unicode"/>
              </a:rPr>
              <a:t>a</a:t>
            </a:r>
            <a:r>
              <a:rPr dirty="0" sz="3600" spc="-35">
                <a:latin typeface="Lucida Sans Unicode"/>
                <a:cs typeface="Lucida Sans Unicode"/>
              </a:rPr>
              <a:t>s</a:t>
            </a:r>
            <a:r>
              <a:rPr dirty="0" sz="3600" spc="70">
                <a:latin typeface="Lucida Sans Unicode"/>
                <a:cs typeface="Lucida Sans Unicode"/>
              </a:rPr>
              <a:t>e</a:t>
            </a:r>
            <a:r>
              <a:rPr dirty="0" sz="3600" spc="140">
                <a:latin typeface="Lucida Sans Unicode"/>
                <a:cs typeface="Lucida Sans Unicode"/>
              </a:rPr>
              <a:t>t</a:t>
            </a:r>
            <a:endParaRPr sz="36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0437" y="7518306"/>
            <a:ext cx="13823950" cy="835025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12700" marR="5080">
              <a:lnSpc>
                <a:spcPct val="77100"/>
              </a:lnSpc>
              <a:spcBef>
                <a:spcPts val="925"/>
              </a:spcBef>
            </a:pPr>
            <a:r>
              <a:rPr dirty="0" sz="3000" spc="5">
                <a:solidFill>
                  <a:srgbClr val="D9E7EC"/>
                </a:solidFill>
                <a:latin typeface="Trebuchet MS"/>
                <a:cs typeface="Trebuchet MS"/>
              </a:rPr>
              <a:t>Insights:</a:t>
            </a:r>
            <a:r>
              <a:rPr dirty="0" sz="3000" spc="-11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25">
                <a:solidFill>
                  <a:srgbClr val="D9E7EC"/>
                </a:solidFill>
                <a:latin typeface="Trebuchet MS"/>
                <a:cs typeface="Trebuchet MS"/>
              </a:rPr>
              <a:t>The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70">
                <a:solidFill>
                  <a:srgbClr val="D9E7EC"/>
                </a:solidFill>
                <a:latin typeface="Trebuchet MS"/>
                <a:cs typeface="Trebuchet MS"/>
              </a:rPr>
              <a:t>Highest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95">
                <a:solidFill>
                  <a:srgbClr val="D9E7EC"/>
                </a:solidFill>
                <a:latin typeface="Trebuchet MS"/>
                <a:cs typeface="Trebuchet MS"/>
              </a:rPr>
              <a:t>Lead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5">
                <a:solidFill>
                  <a:srgbClr val="D9E7EC"/>
                </a:solidFill>
                <a:latin typeface="Trebuchet MS"/>
                <a:cs typeface="Trebuchet MS"/>
              </a:rPr>
              <a:t>Time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-10">
                <a:solidFill>
                  <a:srgbClr val="D9E7EC"/>
                </a:solidFill>
                <a:latin typeface="Trebuchet MS"/>
                <a:cs typeface="Trebuchet MS"/>
              </a:rPr>
              <a:t>for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40">
                <a:solidFill>
                  <a:srgbClr val="D9E7EC"/>
                </a:solidFill>
                <a:latin typeface="Trebuchet MS"/>
                <a:cs typeface="Trebuchet MS"/>
              </a:rPr>
              <a:t>reservation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70">
                <a:solidFill>
                  <a:srgbClr val="D9E7EC"/>
                </a:solidFill>
                <a:latin typeface="Trebuchet MS"/>
                <a:cs typeface="Trebuchet MS"/>
              </a:rPr>
              <a:t>is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20" b="1">
                <a:solidFill>
                  <a:srgbClr val="D9E7EC"/>
                </a:solidFill>
                <a:latin typeface="Trebuchet MS"/>
                <a:cs typeface="Trebuchet MS"/>
              </a:rPr>
              <a:t>443</a:t>
            </a:r>
            <a:r>
              <a:rPr dirty="0" sz="3000" spc="-185" b="1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30" b="1">
                <a:solidFill>
                  <a:srgbClr val="D9E7EC"/>
                </a:solidFill>
                <a:latin typeface="Trebuchet MS"/>
                <a:cs typeface="Trebuchet MS"/>
              </a:rPr>
              <a:t>and</a:t>
            </a:r>
            <a:r>
              <a:rPr dirty="0" sz="3000" spc="-105" b="1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50">
                <a:solidFill>
                  <a:srgbClr val="D9E7EC"/>
                </a:solidFill>
                <a:latin typeface="Trebuchet MS"/>
                <a:cs typeface="Trebuchet MS"/>
              </a:rPr>
              <a:t>lowest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25">
                <a:solidFill>
                  <a:srgbClr val="D9E7EC"/>
                </a:solidFill>
                <a:latin typeface="Trebuchet MS"/>
                <a:cs typeface="Trebuchet MS"/>
              </a:rPr>
              <a:t>lead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20">
                <a:solidFill>
                  <a:srgbClr val="D9E7EC"/>
                </a:solidFill>
                <a:latin typeface="Trebuchet MS"/>
                <a:cs typeface="Trebuchet MS"/>
              </a:rPr>
              <a:t>time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-10">
                <a:solidFill>
                  <a:srgbClr val="D9E7EC"/>
                </a:solidFill>
                <a:latin typeface="Trebuchet MS"/>
                <a:cs typeface="Trebuchet MS"/>
              </a:rPr>
              <a:t>for </a:t>
            </a:r>
            <a:r>
              <a:rPr dirty="0" sz="3000" spc="-89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40">
                <a:solidFill>
                  <a:srgbClr val="D9E7EC"/>
                </a:solidFill>
                <a:latin typeface="Trebuchet MS"/>
                <a:cs typeface="Trebuchet MS"/>
              </a:rPr>
              <a:t>reservation</a:t>
            </a:r>
            <a:r>
              <a:rPr dirty="0" sz="3000" spc="-114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70">
                <a:solidFill>
                  <a:srgbClr val="D9E7EC"/>
                </a:solidFill>
                <a:latin typeface="Trebuchet MS"/>
                <a:cs typeface="Trebuchet MS"/>
              </a:rPr>
              <a:t>is</a:t>
            </a:r>
            <a:r>
              <a:rPr dirty="0" sz="3000" spc="-11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505">
                <a:solidFill>
                  <a:srgbClr val="D9E7EC"/>
                </a:solidFill>
                <a:latin typeface="Trebuchet MS"/>
                <a:cs typeface="Trebuchet MS"/>
              </a:rPr>
              <a:t>0</a:t>
            </a:r>
            <a:r>
              <a:rPr dirty="0" sz="3000" spc="-11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-385" b="1">
                <a:solidFill>
                  <a:srgbClr val="D9E7EC"/>
                </a:solidFill>
                <a:latin typeface="Trebuchet MS"/>
                <a:cs typeface="Trebuchet MS"/>
              </a:rPr>
              <a:t>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18" y="357946"/>
            <a:ext cx="9380855" cy="6745605"/>
          </a:xfrm>
          <a:custGeom>
            <a:avLst/>
            <a:gdLst/>
            <a:ahLst/>
            <a:cxnLst/>
            <a:rect l="l" t="t" r="r" b="b"/>
            <a:pathLst>
              <a:path w="9380855" h="6745605">
                <a:moveTo>
                  <a:pt x="9380413" y="6745465"/>
                </a:moveTo>
                <a:lnTo>
                  <a:pt x="0" y="6745465"/>
                </a:lnTo>
                <a:lnTo>
                  <a:pt x="0" y="0"/>
                </a:lnTo>
                <a:lnTo>
                  <a:pt x="9380413" y="0"/>
                </a:lnTo>
                <a:lnTo>
                  <a:pt x="9380413" y="6745465"/>
                </a:lnTo>
                <a:close/>
              </a:path>
            </a:pathLst>
          </a:custGeom>
          <a:solidFill>
            <a:srgbClr val="D9E7E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80302" y="357946"/>
            <a:ext cx="7772399" cy="5638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4459" y="600308"/>
            <a:ext cx="2740025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385">
                <a:solidFill>
                  <a:srgbClr val="000000"/>
                </a:solidFill>
              </a:rPr>
              <a:t>Q</a:t>
            </a:r>
            <a:r>
              <a:rPr dirty="0" sz="5200" spc="-470">
                <a:solidFill>
                  <a:srgbClr val="000000"/>
                </a:solidFill>
              </a:rPr>
              <a:t>u</a:t>
            </a:r>
            <a:r>
              <a:rPr dirty="0" sz="5200" spc="-415">
                <a:solidFill>
                  <a:srgbClr val="000000"/>
                </a:solidFill>
              </a:rPr>
              <a:t>e</a:t>
            </a:r>
            <a:r>
              <a:rPr dirty="0" sz="5200" spc="-395">
                <a:solidFill>
                  <a:srgbClr val="000000"/>
                </a:solidFill>
              </a:rPr>
              <a:t>r</a:t>
            </a:r>
            <a:r>
              <a:rPr dirty="0" sz="5200" spc="-380">
                <a:solidFill>
                  <a:srgbClr val="000000"/>
                </a:solidFill>
              </a:rPr>
              <a:t>y</a:t>
            </a:r>
            <a:r>
              <a:rPr dirty="0" sz="5200" spc="-555">
                <a:solidFill>
                  <a:srgbClr val="000000"/>
                </a:solidFill>
              </a:rPr>
              <a:t> </a:t>
            </a:r>
            <a:r>
              <a:rPr dirty="0" sz="5200" spc="-520">
                <a:solidFill>
                  <a:srgbClr val="000000"/>
                </a:solidFill>
              </a:rPr>
              <a:t>8</a:t>
            </a:r>
            <a:r>
              <a:rPr dirty="0" sz="5200" spc="-660">
                <a:solidFill>
                  <a:srgbClr val="000000"/>
                </a:solidFill>
              </a:rPr>
              <a:t>:</a:t>
            </a:r>
            <a:endParaRPr sz="5200"/>
          </a:p>
        </p:txBody>
      </p:sp>
      <p:sp>
        <p:nvSpPr>
          <p:cNvPr id="5" name="object 5"/>
          <p:cNvSpPr txBox="1"/>
          <p:nvPr/>
        </p:nvSpPr>
        <p:spPr>
          <a:xfrm>
            <a:off x="530437" y="1585161"/>
            <a:ext cx="8902700" cy="50819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z="3000" spc="-310" b="1">
                <a:latin typeface="Verdana"/>
                <a:cs typeface="Verdana"/>
              </a:rPr>
              <a:t>What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25" b="1">
                <a:latin typeface="Verdana"/>
                <a:cs typeface="Verdana"/>
              </a:rPr>
              <a:t>is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00" b="1">
                <a:latin typeface="Verdana"/>
                <a:cs typeface="Verdana"/>
              </a:rPr>
              <a:t>the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45" b="1">
                <a:latin typeface="Verdana"/>
                <a:cs typeface="Verdana"/>
              </a:rPr>
              <a:t>most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45" b="1">
                <a:latin typeface="Verdana"/>
                <a:cs typeface="Verdana"/>
              </a:rPr>
              <a:t>common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75" b="1">
                <a:latin typeface="Verdana"/>
                <a:cs typeface="Verdana"/>
              </a:rPr>
              <a:t>market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75" b="1">
                <a:latin typeface="Verdana"/>
                <a:cs typeface="Verdana"/>
              </a:rPr>
              <a:t>segment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155" b="1">
                <a:latin typeface="Verdana"/>
                <a:cs typeface="Verdana"/>
              </a:rPr>
              <a:t>type  </a:t>
            </a:r>
            <a:r>
              <a:rPr dirty="0" sz="3000" spc="-170" b="1">
                <a:latin typeface="Verdana"/>
                <a:cs typeface="Verdana"/>
              </a:rPr>
              <a:t>for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29" b="1">
                <a:latin typeface="Verdana"/>
                <a:cs typeface="Verdana"/>
              </a:rPr>
              <a:t>reservations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335" b="1">
                <a:latin typeface="Verdana"/>
                <a:cs typeface="Verdana"/>
              </a:rPr>
              <a:t>?</a:t>
            </a:r>
            <a:endParaRPr sz="3000">
              <a:latin typeface="Verdana"/>
              <a:cs typeface="Verdana"/>
            </a:endParaRPr>
          </a:p>
          <a:p>
            <a:pPr marL="583565" marR="1059180" indent="-452755">
              <a:lnSpc>
                <a:spcPct val="116300"/>
              </a:lnSpc>
              <a:spcBef>
                <a:spcPts val="1260"/>
              </a:spcBef>
            </a:pPr>
            <a:r>
              <a:rPr dirty="0" sz="3600" spc="125">
                <a:latin typeface="Lucida Sans Unicode"/>
                <a:cs typeface="Lucida Sans Unicode"/>
              </a:rPr>
              <a:t>SELECT </a:t>
            </a:r>
            <a:r>
              <a:rPr dirty="0" sz="3600" spc="-15">
                <a:latin typeface="Lucida Sans Unicode"/>
                <a:cs typeface="Lucida Sans Unicode"/>
              </a:rPr>
              <a:t>market_segment_type, </a:t>
            </a:r>
            <a:r>
              <a:rPr dirty="0" sz="3600" spc="-10">
                <a:latin typeface="Lucida Sans Unicode"/>
                <a:cs typeface="Lucida Sans Unicode"/>
              </a:rPr>
              <a:t> </a:t>
            </a:r>
            <a:r>
              <a:rPr dirty="0" sz="3600" spc="35">
                <a:latin typeface="Lucida Sans Unicode"/>
                <a:cs typeface="Lucida Sans Unicode"/>
              </a:rPr>
              <a:t>count(*)</a:t>
            </a:r>
            <a:r>
              <a:rPr dirty="0" sz="3600" spc="-270">
                <a:latin typeface="Lucida Sans Unicode"/>
                <a:cs typeface="Lucida Sans Unicode"/>
              </a:rPr>
              <a:t> </a:t>
            </a:r>
            <a:r>
              <a:rPr dirty="0" sz="3600" spc="114">
                <a:latin typeface="Lucida Sans Unicode"/>
                <a:cs typeface="Lucida Sans Unicode"/>
              </a:rPr>
              <a:t>AS</a:t>
            </a:r>
            <a:r>
              <a:rPr dirty="0" sz="3600" spc="-270">
                <a:latin typeface="Lucida Sans Unicode"/>
                <a:cs typeface="Lucida Sans Unicode"/>
              </a:rPr>
              <a:t> </a:t>
            </a:r>
            <a:r>
              <a:rPr dirty="0" sz="3600" spc="15">
                <a:latin typeface="Lucida Sans Unicode"/>
                <a:cs typeface="Lucida Sans Unicode"/>
              </a:rPr>
              <a:t>segment_type_count</a:t>
            </a:r>
            <a:endParaRPr sz="3600">
              <a:latin typeface="Lucida Sans Unicode"/>
              <a:cs typeface="Lucida Sans Unicode"/>
            </a:endParaRPr>
          </a:p>
          <a:p>
            <a:pPr marL="244475" marR="260985">
              <a:lnSpc>
                <a:spcPct val="116300"/>
              </a:lnSpc>
            </a:pPr>
            <a:r>
              <a:rPr dirty="0" sz="3600" spc="114">
                <a:latin typeface="Lucida Sans Unicode"/>
                <a:cs typeface="Lucida Sans Unicode"/>
              </a:rPr>
              <a:t>FROM </a:t>
            </a:r>
            <a:r>
              <a:rPr dirty="0" sz="3600" spc="30">
                <a:latin typeface="Lucida Sans Unicode"/>
                <a:cs typeface="Lucida Sans Unicode"/>
              </a:rPr>
              <a:t>hotel_reservation_dataset </a:t>
            </a:r>
            <a:r>
              <a:rPr dirty="0" sz="3600" spc="35">
                <a:latin typeface="Lucida Sans Unicode"/>
                <a:cs typeface="Lucida Sans Unicode"/>
              </a:rPr>
              <a:t> </a:t>
            </a:r>
            <a:r>
              <a:rPr dirty="0" sz="3600" spc="155">
                <a:latin typeface="Lucida Sans Unicode"/>
                <a:cs typeface="Lucida Sans Unicode"/>
              </a:rPr>
              <a:t>GROUP </a:t>
            </a:r>
            <a:r>
              <a:rPr dirty="0" sz="3600" spc="200">
                <a:latin typeface="Lucida Sans Unicode"/>
                <a:cs typeface="Lucida Sans Unicode"/>
              </a:rPr>
              <a:t>BY </a:t>
            </a:r>
            <a:r>
              <a:rPr dirty="0" sz="3600" spc="-5">
                <a:latin typeface="Lucida Sans Unicode"/>
                <a:cs typeface="Lucida Sans Unicode"/>
              </a:rPr>
              <a:t>market_segment_type </a:t>
            </a:r>
            <a:r>
              <a:rPr dirty="0" sz="3600">
                <a:latin typeface="Lucida Sans Unicode"/>
                <a:cs typeface="Lucida Sans Unicode"/>
              </a:rPr>
              <a:t> </a:t>
            </a:r>
            <a:r>
              <a:rPr dirty="0" sz="3600" spc="110">
                <a:latin typeface="Lucida Sans Unicode"/>
                <a:cs typeface="Lucida Sans Unicode"/>
              </a:rPr>
              <a:t>ORDER</a:t>
            </a:r>
            <a:r>
              <a:rPr dirty="0" sz="3600" spc="-265">
                <a:latin typeface="Lucida Sans Unicode"/>
                <a:cs typeface="Lucida Sans Unicode"/>
              </a:rPr>
              <a:t> </a:t>
            </a:r>
            <a:r>
              <a:rPr dirty="0" sz="3600" spc="200">
                <a:latin typeface="Lucida Sans Unicode"/>
                <a:cs typeface="Lucida Sans Unicode"/>
              </a:rPr>
              <a:t>BY</a:t>
            </a:r>
            <a:r>
              <a:rPr dirty="0" sz="3600" spc="-260">
                <a:latin typeface="Lucida Sans Unicode"/>
                <a:cs typeface="Lucida Sans Unicode"/>
              </a:rPr>
              <a:t> </a:t>
            </a:r>
            <a:r>
              <a:rPr dirty="0" sz="3600" spc="15">
                <a:latin typeface="Lucida Sans Unicode"/>
                <a:cs typeface="Lucida Sans Unicode"/>
              </a:rPr>
              <a:t>segment_type_count</a:t>
            </a:r>
            <a:r>
              <a:rPr dirty="0" sz="3600" spc="-260">
                <a:latin typeface="Lucida Sans Unicode"/>
                <a:cs typeface="Lucida Sans Unicode"/>
              </a:rPr>
              <a:t> </a:t>
            </a:r>
            <a:r>
              <a:rPr dirty="0" sz="3600" spc="150">
                <a:latin typeface="Lucida Sans Unicode"/>
                <a:cs typeface="Lucida Sans Unicode"/>
              </a:rPr>
              <a:t>DESC </a:t>
            </a:r>
            <a:r>
              <a:rPr dirty="0" sz="3600" spc="-1125">
                <a:latin typeface="Lucida Sans Unicode"/>
                <a:cs typeface="Lucida Sans Unicode"/>
              </a:rPr>
              <a:t> </a:t>
            </a:r>
            <a:r>
              <a:rPr dirty="0" sz="3600" spc="45">
                <a:latin typeface="Lucida Sans Unicode"/>
                <a:cs typeface="Lucida Sans Unicode"/>
              </a:rPr>
              <a:t>LIMIT</a:t>
            </a:r>
            <a:r>
              <a:rPr dirty="0" sz="3600" spc="-254">
                <a:latin typeface="Lucida Sans Unicode"/>
                <a:cs typeface="Lucida Sans Unicode"/>
              </a:rPr>
              <a:t> </a:t>
            </a:r>
            <a:r>
              <a:rPr dirty="0" sz="3600" spc="-265">
                <a:latin typeface="Lucida Sans Unicode"/>
                <a:cs typeface="Lucida Sans Unicode"/>
              </a:rPr>
              <a:t>1;</a:t>
            </a:r>
            <a:endParaRPr sz="36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0437" y="7518306"/>
            <a:ext cx="14831694" cy="835025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12700" marR="5080">
              <a:lnSpc>
                <a:spcPct val="77100"/>
              </a:lnSpc>
              <a:spcBef>
                <a:spcPts val="925"/>
              </a:spcBef>
            </a:pPr>
            <a:r>
              <a:rPr dirty="0" sz="3000" spc="5">
                <a:solidFill>
                  <a:srgbClr val="D9E7EC"/>
                </a:solidFill>
                <a:latin typeface="Trebuchet MS"/>
                <a:cs typeface="Trebuchet MS"/>
              </a:rPr>
              <a:t>Insights: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25">
                <a:solidFill>
                  <a:srgbClr val="D9E7EC"/>
                </a:solidFill>
                <a:latin typeface="Trebuchet MS"/>
                <a:cs typeface="Trebuchet MS"/>
              </a:rPr>
              <a:t>The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50">
                <a:solidFill>
                  <a:srgbClr val="D9E7EC"/>
                </a:solidFill>
                <a:latin typeface="Trebuchet MS"/>
                <a:cs typeface="Trebuchet MS"/>
              </a:rPr>
              <a:t>most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70">
                <a:solidFill>
                  <a:srgbClr val="D9E7EC"/>
                </a:solidFill>
                <a:latin typeface="Trebuchet MS"/>
                <a:cs typeface="Trebuchet MS"/>
              </a:rPr>
              <a:t>common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30">
                <a:solidFill>
                  <a:srgbClr val="D9E7EC"/>
                </a:solidFill>
                <a:latin typeface="Trebuchet MS"/>
                <a:cs typeface="Trebuchet MS"/>
              </a:rPr>
              <a:t>market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35">
                <a:solidFill>
                  <a:srgbClr val="D9E7EC"/>
                </a:solidFill>
                <a:latin typeface="Trebuchet MS"/>
                <a:cs typeface="Trebuchet MS"/>
              </a:rPr>
              <a:t>segments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10">
                <a:solidFill>
                  <a:srgbClr val="D9E7EC"/>
                </a:solidFill>
                <a:latin typeface="Trebuchet MS"/>
                <a:cs typeface="Trebuchet MS"/>
              </a:rPr>
              <a:t>type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-10">
                <a:solidFill>
                  <a:srgbClr val="D9E7EC"/>
                </a:solidFill>
                <a:latin typeface="Trebuchet MS"/>
                <a:cs typeface="Trebuchet MS"/>
              </a:rPr>
              <a:t>for</a:t>
            </a:r>
            <a:r>
              <a:rPr dirty="0" sz="3000" spc="-9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40">
                <a:solidFill>
                  <a:srgbClr val="D9E7EC"/>
                </a:solidFill>
                <a:latin typeface="Trebuchet MS"/>
                <a:cs typeface="Trebuchet MS"/>
              </a:rPr>
              <a:t>reservation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70">
                <a:solidFill>
                  <a:srgbClr val="D9E7EC"/>
                </a:solidFill>
                <a:latin typeface="Trebuchet MS"/>
                <a:cs typeface="Trebuchet MS"/>
              </a:rPr>
              <a:t>is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35" b="1">
                <a:solidFill>
                  <a:srgbClr val="D9E7EC"/>
                </a:solidFill>
                <a:latin typeface="Trebuchet MS"/>
                <a:cs typeface="Trebuchet MS"/>
              </a:rPr>
              <a:t>Online</a:t>
            </a:r>
            <a:r>
              <a:rPr dirty="0" sz="3000" spc="-180" b="1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50">
                <a:solidFill>
                  <a:srgbClr val="D9E7EC"/>
                </a:solidFill>
                <a:latin typeface="Trebuchet MS"/>
                <a:cs typeface="Trebuchet MS"/>
              </a:rPr>
              <a:t>which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70">
                <a:solidFill>
                  <a:srgbClr val="D9E7EC"/>
                </a:solidFill>
                <a:latin typeface="Trebuchet MS"/>
                <a:cs typeface="Trebuchet MS"/>
              </a:rPr>
              <a:t>is </a:t>
            </a:r>
            <a:r>
              <a:rPr dirty="0" sz="3000" spc="-89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-170">
                <a:solidFill>
                  <a:srgbClr val="D9E7EC"/>
                </a:solidFill>
                <a:latin typeface="Trebuchet MS"/>
                <a:cs typeface="Trebuchet MS"/>
              </a:rPr>
              <a:t>518.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18" y="357946"/>
            <a:ext cx="9380855" cy="6745605"/>
          </a:xfrm>
          <a:custGeom>
            <a:avLst/>
            <a:gdLst/>
            <a:ahLst/>
            <a:cxnLst/>
            <a:rect l="l" t="t" r="r" b="b"/>
            <a:pathLst>
              <a:path w="9380855" h="6745605">
                <a:moveTo>
                  <a:pt x="9380413" y="6745465"/>
                </a:moveTo>
                <a:lnTo>
                  <a:pt x="0" y="6745465"/>
                </a:lnTo>
                <a:lnTo>
                  <a:pt x="0" y="0"/>
                </a:lnTo>
                <a:lnTo>
                  <a:pt x="9380413" y="0"/>
                </a:lnTo>
                <a:lnTo>
                  <a:pt x="9380413" y="6745465"/>
                </a:lnTo>
                <a:close/>
              </a:path>
            </a:pathLst>
          </a:custGeom>
          <a:solidFill>
            <a:srgbClr val="D9E7E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3769" y="634566"/>
            <a:ext cx="8077198" cy="55244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445" y="600308"/>
            <a:ext cx="2762250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385">
                <a:solidFill>
                  <a:srgbClr val="000000"/>
                </a:solidFill>
              </a:rPr>
              <a:t>Q</a:t>
            </a:r>
            <a:r>
              <a:rPr dirty="0" sz="5200" spc="-470">
                <a:solidFill>
                  <a:srgbClr val="000000"/>
                </a:solidFill>
              </a:rPr>
              <a:t>u</a:t>
            </a:r>
            <a:r>
              <a:rPr dirty="0" sz="5200" spc="-415">
                <a:solidFill>
                  <a:srgbClr val="000000"/>
                </a:solidFill>
              </a:rPr>
              <a:t>e</a:t>
            </a:r>
            <a:r>
              <a:rPr dirty="0" sz="5200" spc="-395">
                <a:solidFill>
                  <a:srgbClr val="000000"/>
                </a:solidFill>
              </a:rPr>
              <a:t>r</a:t>
            </a:r>
            <a:r>
              <a:rPr dirty="0" sz="5200" spc="-380">
                <a:solidFill>
                  <a:srgbClr val="000000"/>
                </a:solidFill>
              </a:rPr>
              <a:t>y</a:t>
            </a:r>
            <a:r>
              <a:rPr dirty="0" sz="5200" spc="-555">
                <a:solidFill>
                  <a:srgbClr val="000000"/>
                </a:solidFill>
              </a:rPr>
              <a:t> </a:t>
            </a:r>
            <a:r>
              <a:rPr dirty="0" sz="5200" spc="-350">
                <a:solidFill>
                  <a:srgbClr val="000000"/>
                </a:solidFill>
              </a:rPr>
              <a:t>9</a:t>
            </a:r>
            <a:r>
              <a:rPr dirty="0" sz="5200" spc="-660">
                <a:solidFill>
                  <a:srgbClr val="000000"/>
                </a:solidFill>
              </a:rPr>
              <a:t>:</a:t>
            </a:r>
            <a:endParaRPr sz="5200"/>
          </a:p>
        </p:txBody>
      </p:sp>
      <p:sp>
        <p:nvSpPr>
          <p:cNvPr id="5" name="object 5"/>
          <p:cNvSpPr txBox="1"/>
          <p:nvPr/>
        </p:nvSpPr>
        <p:spPr>
          <a:xfrm>
            <a:off x="530437" y="1585161"/>
            <a:ext cx="8528050" cy="44437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z="3000" spc="-305" b="1">
                <a:latin typeface="Verdana"/>
                <a:cs typeface="Verdana"/>
              </a:rPr>
              <a:t>How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90" b="1">
                <a:latin typeface="Verdana"/>
                <a:cs typeface="Verdana"/>
              </a:rPr>
              <a:t>many</a:t>
            </a:r>
            <a:r>
              <a:rPr dirty="0" sz="3000" spc="-315" b="1">
                <a:latin typeface="Verdana"/>
                <a:cs typeface="Verdana"/>
              </a:rPr>
              <a:t> </a:t>
            </a:r>
            <a:r>
              <a:rPr dirty="0" sz="3000" spc="-229" b="1">
                <a:latin typeface="Verdana"/>
                <a:cs typeface="Verdana"/>
              </a:rPr>
              <a:t>reservations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50" b="1">
                <a:latin typeface="Verdana"/>
                <a:cs typeface="Verdana"/>
              </a:rPr>
              <a:t>have</a:t>
            </a:r>
            <a:r>
              <a:rPr dirty="0" sz="3000" spc="-315" b="1">
                <a:latin typeface="Verdana"/>
                <a:cs typeface="Verdana"/>
              </a:rPr>
              <a:t> </a:t>
            </a:r>
            <a:r>
              <a:rPr dirty="0" sz="3000" spc="-305" b="1">
                <a:latin typeface="Verdana"/>
                <a:cs typeface="Verdana"/>
              </a:rPr>
              <a:t>a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50" b="1">
                <a:latin typeface="Verdana"/>
                <a:cs typeface="Verdana"/>
              </a:rPr>
              <a:t>booking</a:t>
            </a:r>
            <a:r>
              <a:rPr dirty="0" sz="3000" spc="-315" b="1">
                <a:latin typeface="Verdana"/>
                <a:cs typeface="Verdana"/>
              </a:rPr>
              <a:t> </a:t>
            </a:r>
            <a:r>
              <a:rPr dirty="0" sz="3000" spc="-229" b="1">
                <a:latin typeface="Verdana"/>
                <a:cs typeface="Verdana"/>
              </a:rPr>
              <a:t>status </a:t>
            </a:r>
            <a:r>
              <a:rPr dirty="0" sz="3000" spc="-1010" b="1">
                <a:latin typeface="Verdana"/>
                <a:cs typeface="Verdana"/>
              </a:rPr>
              <a:t> </a:t>
            </a:r>
            <a:r>
              <a:rPr dirty="0" sz="3000" spc="-145" b="1">
                <a:latin typeface="Verdana"/>
                <a:cs typeface="Verdana"/>
              </a:rPr>
              <a:t>of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40" b="1">
                <a:latin typeface="Verdana"/>
                <a:cs typeface="Verdana"/>
              </a:rPr>
              <a:t>"Confirmed"?</a:t>
            </a:r>
            <a:endParaRPr sz="3000">
              <a:latin typeface="Verdana"/>
              <a:cs typeface="Verdana"/>
            </a:endParaRPr>
          </a:p>
          <a:p>
            <a:pPr marL="131445" marR="1051560">
              <a:lnSpc>
                <a:spcPct val="116300"/>
              </a:lnSpc>
              <a:spcBef>
                <a:spcPts val="1260"/>
              </a:spcBef>
            </a:pPr>
            <a:r>
              <a:rPr dirty="0" sz="3600" spc="-80">
                <a:latin typeface="Verdana"/>
                <a:cs typeface="Verdana"/>
              </a:rPr>
              <a:t>SELECT</a:t>
            </a:r>
            <a:r>
              <a:rPr dirty="0" sz="3600" spc="-375">
                <a:latin typeface="Verdana"/>
                <a:cs typeface="Verdana"/>
              </a:rPr>
              <a:t> </a:t>
            </a:r>
            <a:r>
              <a:rPr dirty="0" sz="3600" spc="-105">
                <a:latin typeface="Verdana"/>
                <a:cs typeface="Verdana"/>
              </a:rPr>
              <a:t>count(booking_status)</a:t>
            </a:r>
            <a:r>
              <a:rPr dirty="0" sz="3600" spc="-370">
                <a:latin typeface="Verdana"/>
                <a:cs typeface="Verdana"/>
              </a:rPr>
              <a:t> </a:t>
            </a:r>
            <a:r>
              <a:rPr dirty="0" sz="3600" spc="-110">
                <a:latin typeface="Verdana"/>
                <a:cs typeface="Verdana"/>
              </a:rPr>
              <a:t>as </a:t>
            </a:r>
            <a:r>
              <a:rPr dirty="0" sz="3600" spc="-1250">
                <a:latin typeface="Verdana"/>
                <a:cs typeface="Verdana"/>
              </a:rPr>
              <a:t> </a:t>
            </a:r>
            <a:r>
              <a:rPr dirty="0" sz="3600" spc="-100">
                <a:latin typeface="Verdana"/>
                <a:cs typeface="Verdana"/>
              </a:rPr>
              <a:t>booking_status</a:t>
            </a:r>
            <a:endParaRPr sz="3600">
              <a:latin typeface="Verdana"/>
              <a:cs typeface="Verdana"/>
            </a:endParaRPr>
          </a:p>
          <a:p>
            <a:pPr marL="131445" marR="1146175">
              <a:lnSpc>
                <a:spcPct val="116300"/>
              </a:lnSpc>
            </a:pPr>
            <a:r>
              <a:rPr dirty="0" sz="3600" spc="-20">
                <a:latin typeface="Verdana"/>
                <a:cs typeface="Verdana"/>
              </a:rPr>
              <a:t>F</a:t>
            </a:r>
            <a:r>
              <a:rPr dirty="0" sz="3600" spc="-110">
                <a:latin typeface="Verdana"/>
                <a:cs typeface="Verdana"/>
              </a:rPr>
              <a:t>R</a:t>
            </a:r>
            <a:r>
              <a:rPr dirty="0" sz="3600" spc="5">
                <a:latin typeface="Verdana"/>
                <a:cs typeface="Verdana"/>
              </a:rPr>
              <a:t>O</a:t>
            </a:r>
            <a:r>
              <a:rPr dirty="0" sz="3600" spc="245">
                <a:latin typeface="Verdana"/>
                <a:cs typeface="Verdana"/>
              </a:rPr>
              <a:t>M</a:t>
            </a:r>
            <a:r>
              <a:rPr dirty="0" sz="3600" spc="-380">
                <a:latin typeface="Verdana"/>
                <a:cs typeface="Verdana"/>
              </a:rPr>
              <a:t> </a:t>
            </a:r>
            <a:r>
              <a:rPr dirty="0" sz="3600" spc="-35">
                <a:latin typeface="Verdana"/>
                <a:cs typeface="Verdana"/>
              </a:rPr>
              <a:t>h</a:t>
            </a:r>
            <a:r>
              <a:rPr dirty="0" sz="3600" spc="50">
                <a:latin typeface="Verdana"/>
                <a:cs typeface="Verdana"/>
              </a:rPr>
              <a:t>o</a:t>
            </a:r>
            <a:r>
              <a:rPr dirty="0" sz="3600" spc="65">
                <a:latin typeface="Verdana"/>
                <a:cs typeface="Verdana"/>
              </a:rPr>
              <a:t>t</a:t>
            </a:r>
            <a:r>
              <a:rPr dirty="0" sz="3600" spc="-65">
                <a:latin typeface="Verdana"/>
                <a:cs typeface="Verdana"/>
              </a:rPr>
              <a:t>e</a:t>
            </a:r>
            <a:r>
              <a:rPr dirty="0" sz="3600" spc="70">
                <a:latin typeface="Verdana"/>
                <a:cs typeface="Verdana"/>
              </a:rPr>
              <a:t>l</a:t>
            </a:r>
            <a:r>
              <a:rPr dirty="0" sz="3600" spc="-735">
                <a:latin typeface="Verdana"/>
                <a:cs typeface="Verdana"/>
              </a:rPr>
              <a:t>_</a:t>
            </a:r>
            <a:r>
              <a:rPr dirty="0" sz="3600" spc="-35">
                <a:latin typeface="Verdana"/>
                <a:cs typeface="Verdana"/>
              </a:rPr>
              <a:t>r</a:t>
            </a:r>
            <a:r>
              <a:rPr dirty="0" sz="3600" spc="-65">
                <a:latin typeface="Verdana"/>
                <a:cs typeface="Verdana"/>
              </a:rPr>
              <a:t>e</a:t>
            </a:r>
            <a:r>
              <a:rPr dirty="0" sz="3600" spc="-75">
                <a:latin typeface="Verdana"/>
                <a:cs typeface="Verdana"/>
              </a:rPr>
              <a:t>s</a:t>
            </a:r>
            <a:r>
              <a:rPr dirty="0" sz="3600" spc="-65">
                <a:latin typeface="Verdana"/>
                <a:cs typeface="Verdana"/>
              </a:rPr>
              <a:t>e</a:t>
            </a:r>
            <a:r>
              <a:rPr dirty="0" sz="3600" spc="-35">
                <a:latin typeface="Verdana"/>
                <a:cs typeface="Verdana"/>
              </a:rPr>
              <a:t>r</a:t>
            </a:r>
            <a:r>
              <a:rPr dirty="0" sz="3600" spc="-65">
                <a:latin typeface="Verdana"/>
                <a:cs typeface="Verdana"/>
              </a:rPr>
              <a:t>v</a:t>
            </a:r>
            <a:r>
              <a:rPr dirty="0" sz="3600" spc="-145">
                <a:latin typeface="Verdana"/>
                <a:cs typeface="Verdana"/>
              </a:rPr>
              <a:t>a</a:t>
            </a:r>
            <a:r>
              <a:rPr dirty="0" sz="3600" spc="65">
                <a:latin typeface="Verdana"/>
                <a:cs typeface="Verdana"/>
              </a:rPr>
              <a:t>t</a:t>
            </a:r>
            <a:r>
              <a:rPr dirty="0" sz="3600" spc="-25">
                <a:latin typeface="Verdana"/>
                <a:cs typeface="Verdana"/>
              </a:rPr>
              <a:t>i</a:t>
            </a:r>
            <a:r>
              <a:rPr dirty="0" sz="3600" spc="50">
                <a:latin typeface="Verdana"/>
                <a:cs typeface="Verdana"/>
              </a:rPr>
              <a:t>o</a:t>
            </a:r>
            <a:r>
              <a:rPr dirty="0" sz="3600" spc="-35">
                <a:latin typeface="Verdana"/>
                <a:cs typeface="Verdana"/>
              </a:rPr>
              <a:t>n</a:t>
            </a:r>
            <a:r>
              <a:rPr dirty="0" sz="3600" spc="-735">
                <a:latin typeface="Verdana"/>
                <a:cs typeface="Verdana"/>
              </a:rPr>
              <a:t>_</a:t>
            </a:r>
            <a:r>
              <a:rPr dirty="0" sz="3600" spc="85">
                <a:latin typeface="Verdana"/>
                <a:cs typeface="Verdana"/>
              </a:rPr>
              <a:t>d</a:t>
            </a:r>
            <a:r>
              <a:rPr dirty="0" sz="3600" spc="-145">
                <a:latin typeface="Verdana"/>
                <a:cs typeface="Verdana"/>
              </a:rPr>
              <a:t>a</a:t>
            </a:r>
            <a:r>
              <a:rPr dirty="0" sz="3600" spc="65">
                <a:latin typeface="Verdana"/>
                <a:cs typeface="Verdana"/>
              </a:rPr>
              <a:t>t</a:t>
            </a:r>
            <a:r>
              <a:rPr dirty="0" sz="3600" spc="-145">
                <a:latin typeface="Verdana"/>
                <a:cs typeface="Verdana"/>
              </a:rPr>
              <a:t>a</a:t>
            </a:r>
            <a:r>
              <a:rPr dirty="0" sz="3600" spc="-75">
                <a:latin typeface="Verdana"/>
                <a:cs typeface="Verdana"/>
              </a:rPr>
              <a:t>s</a:t>
            </a:r>
            <a:r>
              <a:rPr dirty="0" sz="3600" spc="-65">
                <a:latin typeface="Verdana"/>
                <a:cs typeface="Verdana"/>
              </a:rPr>
              <a:t>e</a:t>
            </a:r>
            <a:r>
              <a:rPr dirty="0" sz="3600" spc="65">
                <a:latin typeface="Verdana"/>
                <a:cs typeface="Verdana"/>
              </a:rPr>
              <a:t>t  </a:t>
            </a:r>
            <a:r>
              <a:rPr dirty="0" sz="3600" spc="-180">
                <a:latin typeface="Verdana"/>
                <a:cs typeface="Verdana"/>
              </a:rPr>
              <a:t>W</a:t>
            </a:r>
            <a:r>
              <a:rPr dirty="0" sz="3600" spc="30">
                <a:latin typeface="Verdana"/>
                <a:cs typeface="Verdana"/>
              </a:rPr>
              <a:t>H</a:t>
            </a:r>
            <a:r>
              <a:rPr dirty="0" sz="3600" spc="-95">
                <a:latin typeface="Verdana"/>
                <a:cs typeface="Verdana"/>
              </a:rPr>
              <a:t>E</a:t>
            </a:r>
            <a:r>
              <a:rPr dirty="0" sz="3600" spc="-110">
                <a:latin typeface="Verdana"/>
                <a:cs typeface="Verdana"/>
              </a:rPr>
              <a:t>R</a:t>
            </a:r>
            <a:r>
              <a:rPr dirty="0" sz="3600" spc="-90">
                <a:latin typeface="Verdana"/>
                <a:cs typeface="Verdana"/>
              </a:rPr>
              <a:t>E</a:t>
            </a:r>
            <a:r>
              <a:rPr dirty="0" sz="3600" spc="-380">
                <a:latin typeface="Verdana"/>
                <a:cs typeface="Verdana"/>
              </a:rPr>
              <a:t> </a:t>
            </a:r>
            <a:r>
              <a:rPr dirty="0" sz="3600" spc="85">
                <a:latin typeface="Verdana"/>
                <a:cs typeface="Verdana"/>
              </a:rPr>
              <a:t>b</a:t>
            </a:r>
            <a:r>
              <a:rPr dirty="0" sz="3600" spc="50">
                <a:latin typeface="Verdana"/>
                <a:cs typeface="Verdana"/>
              </a:rPr>
              <a:t>oo</a:t>
            </a:r>
            <a:r>
              <a:rPr dirty="0" sz="3600" spc="-320">
                <a:latin typeface="Verdana"/>
                <a:cs typeface="Verdana"/>
              </a:rPr>
              <a:t>k</a:t>
            </a:r>
            <a:r>
              <a:rPr dirty="0" sz="3600" spc="-25">
                <a:latin typeface="Verdana"/>
                <a:cs typeface="Verdana"/>
              </a:rPr>
              <a:t>i</a:t>
            </a:r>
            <a:r>
              <a:rPr dirty="0" sz="3600" spc="-35">
                <a:latin typeface="Verdana"/>
                <a:cs typeface="Verdana"/>
              </a:rPr>
              <a:t>n</a:t>
            </a:r>
            <a:r>
              <a:rPr dirty="0" sz="3600" spc="-245">
                <a:latin typeface="Verdana"/>
                <a:cs typeface="Verdana"/>
              </a:rPr>
              <a:t>g</a:t>
            </a:r>
            <a:r>
              <a:rPr dirty="0" sz="3600" spc="-735">
                <a:latin typeface="Verdana"/>
                <a:cs typeface="Verdana"/>
              </a:rPr>
              <a:t>_</a:t>
            </a:r>
            <a:r>
              <a:rPr dirty="0" sz="3600" spc="-75">
                <a:latin typeface="Verdana"/>
                <a:cs typeface="Verdana"/>
              </a:rPr>
              <a:t>s</a:t>
            </a:r>
            <a:r>
              <a:rPr dirty="0" sz="3600" spc="65">
                <a:latin typeface="Verdana"/>
                <a:cs typeface="Verdana"/>
              </a:rPr>
              <a:t>t</a:t>
            </a:r>
            <a:r>
              <a:rPr dirty="0" sz="3600" spc="-145">
                <a:latin typeface="Verdana"/>
                <a:cs typeface="Verdana"/>
              </a:rPr>
              <a:t>a</a:t>
            </a:r>
            <a:r>
              <a:rPr dirty="0" sz="3600" spc="65">
                <a:latin typeface="Verdana"/>
                <a:cs typeface="Verdana"/>
              </a:rPr>
              <a:t>t</a:t>
            </a:r>
            <a:r>
              <a:rPr dirty="0" sz="3600" spc="-65">
                <a:latin typeface="Verdana"/>
                <a:cs typeface="Verdana"/>
              </a:rPr>
              <a:t>u</a:t>
            </a:r>
            <a:r>
              <a:rPr dirty="0" sz="3600" spc="-70">
                <a:latin typeface="Verdana"/>
                <a:cs typeface="Verdana"/>
              </a:rPr>
              <a:t>s</a:t>
            </a:r>
            <a:endParaRPr sz="3600">
              <a:latin typeface="Verdana"/>
              <a:cs typeface="Verdana"/>
            </a:endParaRPr>
          </a:p>
          <a:p>
            <a:pPr marL="131445">
              <a:lnSpc>
                <a:spcPct val="100000"/>
              </a:lnSpc>
              <a:spcBef>
                <a:spcPts val="705"/>
              </a:spcBef>
            </a:pPr>
            <a:r>
              <a:rPr dirty="0" sz="3600" spc="-114">
                <a:latin typeface="Verdana"/>
                <a:cs typeface="Verdana"/>
              </a:rPr>
              <a:t>="Not_Canceled"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0437" y="7518306"/>
            <a:ext cx="1248791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2590" algn="l"/>
              </a:tabLst>
            </a:pPr>
            <a:r>
              <a:rPr dirty="0" sz="3000" spc="5">
                <a:solidFill>
                  <a:srgbClr val="D9E7EC"/>
                </a:solidFill>
                <a:latin typeface="Trebuchet MS"/>
                <a:cs typeface="Trebuchet MS"/>
              </a:rPr>
              <a:t>Insights: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5">
                <a:solidFill>
                  <a:srgbClr val="D9E7EC"/>
                </a:solidFill>
                <a:latin typeface="Trebuchet MS"/>
                <a:cs typeface="Trebuchet MS"/>
              </a:rPr>
              <a:t>There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0">
                <a:solidFill>
                  <a:srgbClr val="D9E7EC"/>
                </a:solidFill>
                <a:latin typeface="Trebuchet MS"/>
                <a:cs typeface="Trebuchet MS"/>
              </a:rPr>
              <a:t>are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05" b="1">
                <a:solidFill>
                  <a:srgbClr val="D9E7EC"/>
                </a:solidFill>
                <a:latin typeface="Trebuchet MS"/>
                <a:cs typeface="Trebuchet MS"/>
              </a:rPr>
              <a:t>483	</a:t>
            </a:r>
            <a:r>
              <a:rPr dirty="0" sz="3000" spc="40">
                <a:solidFill>
                  <a:srgbClr val="D9E7EC"/>
                </a:solidFill>
                <a:latin typeface="Trebuchet MS"/>
                <a:cs typeface="Trebuchet MS"/>
              </a:rPr>
              <a:t>reservation</a:t>
            </a:r>
            <a:r>
              <a:rPr dirty="0" sz="3000" spc="-11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50">
                <a:solidFill>
                  <a:srgbClr val="D9E7EC"/>
                </a:solidFill>
                <a:latin typeface="Trebuchet MS"/>
                <a:cs typeface="Trebuchet MS"/>
              </a:rPr>
              <a:t>having</a:t>
            </a:r>
            <a:r>
              <a:rPr dirty="0" sz="3000" spc="-11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90">
                <a:solidFill>
                  <a:srgbClr val="D9E7EC"/>
                </a:solidFill>
                <a:latin typeface="Trebuchet MS"/>
                <a:cs typeface="Trebuchet MS"/>
              </a:rPr>
              <a:t>booking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05">
                <a:solidFill>
                  <a:srgbClr val="D9E7EC"/>
                </a:solidFill>
                <a:latin typeface="Trebuchet MS"/>
                <a:cs typeface="Trebuchet MS"/>
              </a:rPr>
              <a:t>status</a:t>
            </a:r>
            <a:r>
              <a:rPr dirty="0" sz="3000" spc="-11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-60">
                <a:solidFill>
                  <a:srgbClr val="D9E7EC"/>
                </a:solidFill>
                <a:latin typeface="Trebuchet MS"/>
                <a:cs typeface="Trebuchet MS"/>
              </a:rPr>
              <a:t>“Confirmed”.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18" y="357946"/>
            <a:ext cx="9380855" cy="6745605"/>
          </a:xfrm>
          <a:custGeom>
            <a:avLst/>
            <a:gdLst/>
            <a:ahLst/>
            <a:cxnLst/>
            <a:rect l="l" t="t" r="r" b="b"/>
            <a:pathLst>
              <a:path w="9380855" h="6745605">
                <a:moveTo>
                  <a:pt x="9380413" y="6745465"/>
                </a:moveTo>
                <a:lnTo>
                  <a:pt x="0" y="6745465"/>
                </a:lnTo>
                <a:lnTo>
                  <a:pt x="0" y="0"/>
                </a:lnTo>
                <a:lnTo>
                  <a:pt x="9380413" y="0"/>
                </a:lnTo>
                <a:lnTo>
                  <a:pt x="9380413" y="6745465"/>
                </a:lnTo>
                <a:close/>
              </a:path>
            </a:pathLst>
          </a:custGeom>
          <a:solidFill>
            <a:srgbClr val="D9E7E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8043" y="891533"/>
            <a:ext cx="7858124" cy="56768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5418" y="461352"/>
            <a:ext cx="3144520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385">
                <a:solidFill>
                  <a:srgbClr val="000000"/>
                </a:solidFill>
              </a:rPr>
              <a:t>Q</a:t>
            </a:r>
            <a:r>
              <a:rPr dirty="0" sz="5200" spc="-470">
                <a:solidFill>
                  <a:srgbClr val="000000"/>
                </a:solidFill>
              </a:rPr>
              <a:t>u</a:t>
            </a:r>
            <a:r>
              <a:rPr dirty="0" sz="5200" spc="-415">
                <a:solidFill>
                  <a:srgbClr val="000000"/>
                </a:solidFill>
              </a:rPr>
              <a:t>e</a:t>
            </a:r>
            <a:r>
              <a:rPr dirty="0" sz="5200" spc="-395">
                <a:solidFill>
                  <a:srgbClr val="000000"/>
                </a:solidFill>
              </a:rPr>
              <a:t>r</a:t>
            </a:r>
            <a:r>
              <a:rPr dirty="0" sz="5200" spc="-380">
                <a:solidFill>
                  <a:srgbClr val="000000"/>
                </a:solidFill>
              </a:rPr>
              <a:t>y</a:t>
            </a:r>
            <a:r>
              <a:rPr dirty="0" sz="5200" spc="-555">
                <a:solidFill>
                  <a:srgbClr val="000000"/>
                </a:solidFill>
              </a:rPr>
              <a:t> </a:t>
            </a:r>
            <a:r>
              <a:rPr dirty="0" sz="5200" spc="-965">
                <a:solidFill>
                  <a:srgbClr val="000000"/>
                </a:solidFill>
              </a:rPr>
              <a:t>1</a:t>
            </a:r>
            <a:r>
              <a:rPr dirty="0" sz="5200" spc="-75">
                <a:solidFill>
                  <a:srgbClr val="000000"/>
                </a:solidFill>
              </a:rPr>
              <a:t>0</a:t>
            </a:r>
            <a:r>
              <a:rPr dirty="0" sz="5200" spc="-660">
                <a:solidFill>
                  <a:srgbClr val="000000"/>
                </a:solidFill>
              </a:rPr>
              <a:t>:</a:t>
            </a:r>
            <a:endParaRPr sz="5200"/>
          </a:p>
        </p:txBody>
      </p:sp>
      <p:sp>
        <p:nvSpPr>
          <p:cNvPr id="5" name="object 5"/>
          <p:cNvSpPr txBox="1"/>
          <p:nvPr/>
        </p:nvSpPr>
        <p:spPr>
          <a:xfrm>
            <a:off x="530437" y="1585161"/>
            <a:ext cx="8799195" cy="44437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z="3000" spc="-310" b="1">
                <a:latin typeface="Verdana"/>
                <a:cs typeface="Verdana"/>
              </a:rPr>
              <a:t>What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25" b="1">
                <a:latin typeface="Verdana"/>
                <a:cs typeface="Verdana"/>
              </a:rPr>
              <a:t>is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00" b="1">
                <a:latin typeface="Verdana"/>
                <a:cs typeface="Verdana"/>
              </a:rPr>
              <a:t>the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165" b="1">
                <a:latin typeface="Verdana"/>
                <a:cs typeface="Verdana"/>
              </a:rPr>
              <a:t>total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54" b="1">
                <a:latin typeface="Verdana"/>
                <a:cs typeface="Verdana"/>
              </a:rPr>
              <a:t>number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145" b="1">
                <a:latin typeface="Verdana"/>
                <a:cs typeface="Verdana"/>
              </a:rPr>
              <a:t>of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04" b="1">
                <a:latin typeface="Verdana"/>
                <a:cs typeface="Verdana"/>
              </a:rPr>
              <a:t>adults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40" b="1">
                <a:latin typeface="Verdana"/>
                <a:cs typeface="Verdana"/>
              </a:rPr>
              <a:t>and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170" b="1">
                <a:latin typeface="Verdana"/>
                <a:cs typeface="Verdana"/>
              </a:rPr>
              <a:t>children  </a:t>
            </a:r>
            <a:r>
              <a:rPr dirty="0" sz="3000" spc="-235" b="1">
                <a:latin typeface="Verdana"/>
                <a:cs typeface="Verdana"/>
              </a:rPr>
              <a:t>across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165" b="1">
                <a:latin typeface="Verdana"/>
                <a:cs typeface="Verdana"/>
              </a:rPr>
              <a:t>all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35" b="1">
                <a:latin typeface="Verdana"/>
                <a:cs typeface="Verdana"/>
              </a:rPr>
              <a:t>reservations?</a:t>
            </a:r>
            <a:endParaRPr sz="3000">
              <a:latin typeface="Verdana"/>
              <a:cs typeface="Verdana"/>
            </a:endParaRPr>
          </a:p>
          <a:p>
            <a:pPr marL="131445" marR="2097405">
              <a:lnSpc>
                <a:spcPct val="116300"/>
              </a:lnSpc>
              <a:spcBef>
                <a:spcPts val="1260"/>
              </a:spcBef>
            </a:pPr>
            <a:r>
              <a:rPr dirty="0" sz="3600" spc="275">
                <a:latin typeface="Lucida Sans Unicode"/>
                <a:cs typeface="Lucida Sans Unicode"/>
              </a:rPr>
              <a:t>S</a:t>
            </a:r>
            <a:r>
              <a:rPr dirty="0" sz="3600" spc="229">
                <a:latin typeface="Lucida Sans Unicode"/>
                <a:cs typeface="Lucida Sans Unicode"/>
              </a:rPr>
              <a:t>E</a:t>
            </a:r>
            <a:r>
              <a:rPr dirty="0" sz="3600" spc="130">
                <a:latin typeface="Lucida Sans Unicode"/>
                <a:cs typeface="Lucida Sans Unicode"/>
              </a:rPr>
              <a:t>L</a:t>
            </a:r>
            <a:r>
              <a:rPr dirty="0" sz="3600" spc="229">
                <a:latin typeface="Lucida Sans Unicode"/>
                <a:cs typeface="Lucida Sans Unicode"/>
              </a:rPr>
              <a:t>E</a:t>
            </a:r>
            <a:r>
              <a:rPr dirty="0" sz="3600" spc="45">
                <a:latin typeface="Lucida Sans Unicode"/>
                <a:cs typeface="Lucida Sans Unicode"/>
              </a:rPr>
              <a:t>C</a:t>
            </a:r>
            <a:r>
              <a:rPr dirty="0" sz="3600" spc="-160">
                <a:latin typeface="Lucida Sans Unicode"/>
                <a:cs typeface="Lucida Sans Unicode"/>
              </a:rPr>
              <a:t>T</a:t>
            </a:r>
            <a:r>
              <a:rPr dirty="0" sz="3600" spc="-250">
                <a:latin typeface="Lucida Sans Unicode"/>
                <a:cs typeface="Lucida Sans Unicode"/>
              </a:rPr>
              <a:t> </a:t>
            </a:r>
            <a:r>
              <a:rPr dirty="0" sz="3600" spc="-35">
                <a:latin typeface="Lucida Sans Unicode"/>
                <a:cs typeface="Lucida Sans Unicode"/>
              </a:rPr>
              <a:t>s</a:t>
            </a:r>
            <a:r>
              <a:rPr dirty="0" sz="3600" spc="-20">
                <a:latin typeface="Lucida Sans Unicode"/>
                <a:cs typeface="Lucida Sans Unicode"/>
              </a:rPr>
              <a:t>u</a:t>
            </a:r>
            <a:r>
              <a:rPr dirty="0" sz="3600" spc="-35">
                <a:latin typeface="Lucida Sans Unicode"/>
                <a:cs typeface="Lucida Sans Unicode"/>
              </a:rPr>
              <a:t>m</a:t>
            </a:r>
            <a:r>
              <a:rPr dirty="0" sz="3600" spc="5">
                <a:latin typeface="Lucida Sans Unicode"/>
                <a:cs typeface="Lucida Sans Unicode"/>
              </a:rPr>
              <a:t>(</a:t>
            </a:r>
            <a:r>
              <a:rPr dirty="0" sz="3600" spc="10">
                <a:latin typeface="Lucida Sans Unicode"/>
                <a:cs typeface="Lucida Sans Unicode"/>
              </a:rPr>
              <a:t>n</a:t>
            </a:r>
            <a:r>
              <a:rPr dirty="0" sz="3600" spc="25">
                <a:latin typeface="Lucida Sans Unicode"/>
                <a:cs typeface="Lucida Sans Unicode"/>
              </a:rPr>
              <a:t>o</a:t>
            </a:r>
            <a:r>
              <a:rPr dirty="0" sz="3600" spc="-245">
                <a:latin typeface="Lucida Sans Unicode"/>
                <a:cs typeface="Lucida Sans Unicode"/>
              </a:rPr>
              <a:t>_</a:t>
            </a:r>
            <a:r>
              <a:rPr dirty="0" sz="3600" spc="25">
                <a:latin typeface="Lucida Sans Unicode"/>
                <a:cs typeface="Lucida Sans Unicode"/>
              </a:rPr>
              <a:t>o</a:t>
            </a:r>
            <a:r>
              <a:rPr dirty="0" sz="3600" spc="65">
                <a:latin typeface="Lucida Sans Unicode"/>
                <a:cs typeface="Lucida Sans Unicode"/>
              </a:rPr>
              <a:t>f</a:t>
            </a:r>
            <a:r>
              <a:rPr dirty="0" sz="3600" spc="-245">
                <a:latin typeface="Lucida Sans Unicode"/>
                <a:cs typeface="Lucida Sans Unicode"/>
              </a:rPr>
              <a:t>_</a:t>
            </a:r>
            <a:r>
              <a:rPr dirty="0" sz="3600" spc="30">
                <a:latin typeface="Lucida Sans Unicode"/>
                <a:cs typeface="Lucida Sans Unicode"/>
              </a:rPr>
              <a:t>a</a:t>
            </a:r>
            <a:r>
              <a:rPr dirty="0" sz="3600" spc="60">
                <a:latin typeface="Lucida Sans Unicode"/>
                <a:cs typeface="Lucida Sans Unicode"/>
              </a:rPr>
              <a:t>d</a:t>
            </a:r>
            <a:r>
              <a:rPr dirty="0" sz="3600" spc="-20">
                <a:latin typeface="Lucida Sans Unicode"/>
                <a:cs typeface="Lucida Sans Unicode"/>
              </a:rPr>
              <a:t>u</a:t>
            </a:r>
            <a:r>
              <a:rPr dirty="0" sz="3600" spc="15">
                <a:latin typeface="Lucida Sans Unicode"/>
                <a:cs typeface="Lucida Sans Unicode"/>
              </a:rPr>
              <a:t>l</a:t>
            </a:r>
            <a:r>
              <a:rPr dirty="0" sz="3600" spc="135">
                <a:latin typeface="Lucida Sans Unicode"/>
                <a:cs typeface="Lucida Sans Unicode"/>
              </a:rPr>
              <a:t>t</a:t>
            </a:r>
            <a:r>
              <a:rPr dirty="0" sz="3600" spc="-35">
                <a:latin typeface="Lucida Sans Unicode"/>
                <a:cs typeface="Lucida Sans Unicode"/>
              </a:rPr>
              <a:t>s</a:t>
            </a:r>
            <a:r>
              <a:rPr dirty="0" sz="3600" spc="5">
                <a:latin typeface="Lucida Sans Unicode"/>
                <a:cs typeface="Lucida Sans Unicode"/>
              </a:rPr>
              <a:t>)</a:t>
            </a:r>
            <a:r>
              <a:rPr dirty="0" sz="3600" spc="-250">
                <a:latin typeface="Lucida Sans Unicode"/>
                <a:cs typeface="Lucida Sans Unicode"/>
              </a:rPr>
              <a:t> </a:t>
            </a:r>
            <a:r>
              <a:rPr dirty="0" sz="3600" spc="-55">
                <a:latin typeface="Lucida Sans Unicode"/>
                <a:cs typeface="Lucida Sans Unicode"/>
              </a:rPr>
              <a:t>A</a:t>
            </a:r>
            <a:r>
              <a:rPr dirty="0" sz="3600" spc="204">
                <a:latin typeface="Lucida Sans Unicode"/>
                <a:cs typeface="Lucida Sans Unicode"/>
              </a:rPr>
              <a:t>S  </a:t>
            </a:r>
            <a:r>
              <a:rPr dirty="0" sz="3600" spc="10">
                <a:latin typeface="Lucida Sans Unicode"/>
                <a:cs typeface="Lucida Sans Unicode"/>
              </a:rPr>
              <a:t>total_adults,</a:t>
            </a:r>
            <a:endParaRPr sz="3600">
              <a:latin typeface="Lucida Sans Unicode"/>
              <a:cs typeface="Lucida Sans Unicode"/>
            </a:endParaRPr>
          </a:p>
          <a:p>
            <a:pPr marL="131445" marR="2773045" indent="678180">
              <a:lnSpc>
                <a:spcPct val="116300"/>
              </a:lnSpc>
            </a:pPr>
            <a:r>
              <a:rPr dirty="0" sz="3600" spc="-10">
                <a:latin typeface="Lucida Sans Unicode"/>
                <a:cs typeface="Lucida Sans Unicode"/>
              </a:rPr>
              <a:t>sum(no_of_children)</a:t>
            </a:r>
            <a:r>
              <a:rPr dirty="0" sz="3600" spc="-270">
                <a:latin typeface="Lucida Sans Unicode"/>
                <a:cs typeface="Lucida Sans Unicode"/>
              </a:rPr>
              <a:t> </a:t>
            </a:r>
            <a:r>
              <a:rPr dirty="0" sz="3600" spc="114">
                <a:latin typeface="Lucida Sans Unicode"/>
                <a:cs typeface="Lucida Sans Unicode"/>
              </a:rPr>
              <a:t>AS </a:t>
            </a:r>
            <a:r>
              <a:rPr dirty="0" sz="3600" spc="-1125">
                <a:latin typeface="Lucida Sans Unicode"/>
                <a:cs typeface="Lucida Sans Unicode"/>
              </a:rPr>
              <a:t> </a:t>
            </a:r>
            <a:r>
              <a:rPr dirty="0" sz="3600" spc="30">
                <a:latin typeface="Lucida Sans Unicode"/>
                <a:cs typeface="Lucida Sans Unicode"/>
              </a:rPr>
              <a:t>total_children</a:t>
            </a:r>
            <a:endParaRPr sz="3600">
              <a:latin typeface="Lucida Sans Unicode"/>
              <a:cs typeface="Lucida Sans Unicode"/>
            </a:endParaRPr>
          </a:p>
          <a:p>
            <a:pPr marL="244475">
              <a:lnSpc>
                <a:spcPct val="100000"/>
              </a:lnSpc>
              <a:spcBef>
                <a:spcPts val="705"/>
              </a:spcBef>
            </a:pPr>
            <a:r>
              <a:rPr dirty="0" sz="3600" spc="120">
                <a:latin typeface="Lucida Sans Unicode"/>
                <a:cs typeface="Lucida Sans Unicode"/>
              </a:rPr>
              <a:t>F</a:t>
            </a:r>
            <a:r>
              <a:rPr dirty="0" sz="3600" spc="114">
                <a:latin typeface="Lucida Sans Unicode"/>
                <a:cs typeface="Lucida Sans Unicode"/>
              </a:rPr>
              <a:t>R</a:t>
            </a:r>
            <a:r>
              <a:rPr dirty="0" sz="3600" spc="40">
                <a:latin typeface="Lucida Sans Unicode"/>
                <a:cs typeface="Lucida Sans Unicode"/>
              </a:rPr>
              <a:t>O</a:t>
            </a:r>
            <a:r>
              <a:rPr dirty="0" sz="3600" spc="180">
                <a:latin typeface="Lucida Sans Unicode"/>
                <a:cs typeface="Lucida Sans Unicode"/>
              </a:rPr>
              <a:t>M</a:t>
            </a:r>
            <a:r>
              <a:rPr dirty="0" sz="3600" spc="-254">
                <a:latin typeface="Lucida Sans Unicode"/>
                <a:cs typeface="Lucida Sans Unicode"/>
              </a:rPr>
              <a:t> </a:t>
            </a:r>
            <a:r>
              <a:rPr dirty="0" sz="3600" spc="10">
                <a:latin typeface="Lucida Sans Unicode"/>
                <a:cs typeface="Lucida Sans Unicode"/>
              </a:rPr>
              <a:t>h</a:t>
            </a:r>
            <a:r>
              <a:rPr dirty="0" sz="3600" spc="25">
                <a:latin typeface="Lucida Sans Unicode"/>
                <a:cs typeface="Lucida Sans Unicode"/>
              </a:rPr>
              <a:t>o</a:t>
            </a:r>
            <a:r>
              <a:rPr dirty="0" sz="3600" spc="135">
                <a:latin typeface="Lucida Sans Unicode"/>
                <a:cs typeface="Lucida Sans Unicode"/>
              </a:rPr>
              <a:t>t</a:t>
            </a:r>
            <a:r>
              <a:rPr dirty="0" sz="3600" spc="70">
                <a:latin typeface="Lucida Sans Unicode"/>
                <a:cs typeface="Lucida Sans Unicode"/>
              </a:rPr>
              <a:t>e</a:t>
            </a:r>
            <a:r>
              <a:rPr dirty="0" sz="3600" spc="15">
                <a:latin typeface="Lucida Sans Unicode"/>
                <a:cs typeface="Lucida Sans Unicode"/>
              </a:rPr>
              <a:t>l</a:t>
            </a:r>
            <a:r>
              <a:rPr dirty="0" sz="3600" spc="-245">
                <a:latin typeface="Lucida Sans Unicode"/>
                <a:cs typeface="Lucida Sans Unicode"/>
              </a:rPr>
              <a:t>_</a:t>
            </a:r>
            <a:r>
              <a:rPr dirty="0" sz="3600" spc="30">
                <a:latin typeface="Lucida Sans Unicode"/>
                <a:cs typeface="Lucida Sans Unicode"/>
              </a:rPr>
              <a:t>r</a:t>
            </a:r>
            <a:r>
              <a:rPr dirty="0" sz="3600" spc="70">
                <a:latin typeface="Lucida Sans Unicode"/>
                <a:cs typeface="Lucida Sans Unicode"/>
              </a:rPr>
              <a:t>e</a:t>
            </a:r>
            <a:r>
              <a:rPr dirty="0" sz="3600" spc="-35">
                <a:latin typeface="Lucida Sans Unicode"/>
                <a:cs typeface="Lucida Sans Unicode"/>
              </a:rPr>
              <a:t>s</a:t>
            </a:r>
            <a:r>
              <a:rPr dirty="0" sz="3600" spc="70">
                <a:latin typeface="Lucida Sans Unicode"/>
                <a:cs typeface="Lucida Sans Unicode"/>
              </a:rPr>
              <a:t>e</a:t>
            </a:r>
            <a:r>
              <a:rPr dirty="0" sz="3600" spc="30">
                <a:latin typeface="Lucida Sans Unicode"/>
                <a:cs typeface="Lucida Sans Unicode"/>
              </a:rPr>
              <a:t>r</a:t>
            </a:r>
            <a:r>
              <a:rPr dirty="0" sz="3600" spc="200">
                <a:latin typeface="Lucida Sans Unicode"/>
                <a:cs typeface="Lucida Sans Unicode"/>
              </a:rPr>
              <a:t>v</a:t>
            </a:r>
            <a:r>
              <a:rPr dirty="0" sz="3600" spc="30">
                <a:latin typeface="Lucida Sans Unicode"/>
                <a:cs typeface="Lucida Sans Unicode"/>
              </a:rPr>
              <a:t>a</a:t>
            </a:r>
            <a:r>
              <a:rPr dirty="0" sz="3600" spc="135">
                <a:latin typeface="Lucida Sans Unicode"/>
                <a:cs typeface="Lucida Sans Unicode"/>
              </a:rPr>
              <a:t>t</a:t>
            </a:r>
            <a:r>
              <a:rPr dirty="0" sz="3600" spc="-80">
                <a:latin typeface="Lucida Sans Unicode"/>
                <a:cs typeface="Lucida Sans Unicode"/>
              </a:rPr>
              <a:t>i</a:t>
            </a:r>
            <a:r>
              <a:rPr dirty="0" sz="3600" spc="25">
                <a:latin typeface="Lucida Sans Unicode"/>
                <a:cs typeface="Lucida Sans Unicode"/>
              </a:rPr>
              <a:t>o</a:t>
            </a:r>
            <a:r>
              <a:rPr dirty="0" sz="3600" spc="10">
                <a:latin typeface="Lucida Sans Unicode"/>
                <a:cs typeface="Lucida Sans Unicode"/>
              </a:rPr>
              <a:t>n</a:t>
            </a:r>
            <a:r>
              <a:rPr dirty="0" sz="3600" spc="-245">
                <a:latin typeface="Lucida Sans Unicode"/>
                <a:cs typeface="Lucida Sans Unicode"/>
              </a:rPr>
              <a:t>_</a:t>
            </a:r>
            <a:r>
              <a:rPr dirty="0" sz="3600" spc="60">
                <a:latin typeface="Lucida Sans Unicode"/>
                <a:cs typeface="Lucida Sans Unicode"/>
              </a:rPr>
              <a:t>d</a:t>
            </a:r>
            <a:r>
              <a:rPr dirty="0" sz="3600" spc="30">
                <a:latin typeface="Lucida Sans Unicode"/>
                <a:cs typeface="Lucida Sans Unicode"/>
              </a:rPr>
              <a:t>a</a:t>
            </a:r>
            <a:r>
              <a:rPr dirty="0" sz="3600" spc="135">
                <a:latin typeface="Lucida Sans Unicode"/>
                <a:cs typeface="Lucida Sans Unicode"/>
              </a:rPr>
              <a:t>t</a:t>
            </a:r>
            <a:r>
              <a:rPr dirty="0" sz="3600" spc="30">
                <a:latin typeface="Lucida Sans Unicode"/>
                <a:cs typeface="Lucida Sans Unicode"/>
              </a:rPr>
              <a:t>a</a:t>
            </a:r>
            <a:r>
              <a:rPr dirty="0" sz="3600" spc="-35">
                <a:latin typeface="Lucida Sans Unicode"/>
                <a:cs typeface="Lucida Sans Unicode"/>
              </a:rPr>
              <a:t>s</a:t>
            </a:r>
            <a:r>
              <a:rPr dirty="0" sz="3600" spc="70">
                <a:latin typeface="Lucida Sans Unicode"/>
                <a:cs typeface="Lucida Sans Unicode"/>
              </a:rPr>
              <a:t>e</a:t>
            </a:r>
            <a:r>
              <a:rPr dirty="0" sz="3600" spc="140">
                <a:latin typeface="Lucida Sans Unicode"/>
                <a:cs typeface="Lucida Sans Unicode"/>
              </a:rPr>
              <a:t>t</a:t>
            </a:r>
            <a:endParaRPr sz="36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0437" y="7518306"/>
            <a:ext cx="1073277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5">
                <a:solidFill>
                  <a:srgbClr val="D9E7EC"/>
                </a:solidFill>
                <a:latin typeface="Trebuchet MS"/>
                <a:cs typeface="Trebuchet MS"/>
              </a:rPr>
              <a:t>Insights:</a:t>
            </a:r>
            <a:r>
              <a:rPr dirty="0" sz="3000" spc="-11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25">
                <a:solidFill>
                  <a:srgbClr val="D9E7EC"/>
                </a:solidFill>
                <a:latin typeface="Trebuchet MS"/>
                <a:cs typeface="Trebuchet MS"/>
              </a:rPr>
              <a:t>The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-15">
                <a:solidFill>
                  <a:srgbClr val="D9E7EC"/>
                </a:solidFill>
                <a:latin typeface="Trebuchet MS"/>
                <a:cs typeface="Trebuchet MS"/>
              </a:rPr>
              <a:t>total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90">
                <a:solidFill>
                  <a:srgbClr val="D9E7EC"/>
                </a:solidFill>
                <a:latin typeface="Trebuchet MS"/>
                <a:cs typeface="Trebuchet MS"/>
              </a:rPr>
              <a:t>number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25">
                <a:solidFill>
                  <a:srgbClr val="D9E7EC"/>
                </a:solidFill>
                <a:latin typeface="Trebuchet MS"/>
                <a:cs typeface="Trebuchet MS"/>
              </a:rPr>
              <a:t>of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60">
                <a:solidFill>
                  <a:srgbClr val="D9E7EC"/>
                </a:solidFill>
                <a:latin typeface="Trebuchet MS"/>
                <a:cs typeface="Trebuchet MS"/>
              </a:rPr>
              <a:t>adults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70">
                <a:solidFill>
                  <a:srgbClr val="D9E7EC"/>
                </a:solidFill>
                <a:latin typeface="Trebuchet MS"/>
                <a:cs typeface="Trebuchet MS"/>
              </a:rPr>
              <a:t>is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-210">
                <a:solidFill>
                  <a:srgbClr val="D9E7EC"/>
                </a:solidFill>
                <a:latin typeface="Trebuchet MS"/>
                <a:cs typeface="Trebuchet MS"/>
              </a:rPr>
              <a:t>1316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10">
                <a:solidFill>
                  <a:srgbClr val="D9E7EC"/>
                </a:solidFill>
                <a:latin typeface="Trebuchet MS"/>
                <a:cs typeface="Trebuchet MS"/>
              </a:rPr>
              <a:t>and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25">
                <a:solidFill>
                  <a:srgbClr val="D9E7EC"/>
                </a:solidFill>
                <a:latin typeface="Trebuchet MS"/>
                <a:cs typeface="Trebuchet MS"/>
              </a:rPr>
              <a:t>children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70">
                <a:solidFill>
                  <a:srgbClr val="D9E7EC"/>
                </a:solidFill>
                <a:latin typeface="Trebuchet MS"/>
                <a:cs typeface="Trebuchet MS"/>
              </a:rPr>
              <a:t>is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35">
                <a:solidFill>
                  <a:srgbClr val="D9E7EC"/>
                </a:solidFill>
                <a:latin typeface="Trebuchet MS"/>
                <a:cs typeface="Trebuchet MS"/>
              </a:rPr>
              <a:t>69.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18" y="357946"/>
            <a:ext cx="9380855" cy="6745605"/>
          </a:xfrm>
          <a:custGeom>
            <a:avLst/>
            <a:gdLst/>
            <a:ahLst/>
            <a:cxnLst/>
            <a:rect l="l" t="t" r="r" b="b"/>
            <a:pathLst>
              <a:path w="9380855" h="6745605">
                <a:moveTo>
                  <a:pt x="9380413" y="6745465"/>
                </a:moveTo>
                <a:lnTo>
                  <a:pt x="0" y="6745465"/>
                </a:lnTo>
                <a:lnTo>
                  <a:pt x="0" y="0"/>
                </a:lnTo>
                <a:lnTo>
                  <a:pt x="9380413" y="0"/>
                </a:lnTo>
                <a:lnTo>
                  <a:pt x="9380413" y="6745465"/>
                </a:lnTo>
                <a:close/>
              </a:path>
            </a:pathLst>
          </a:custGeom>
          <a:solidFill>
            <a:srgbClr val="D9E7E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2252" y="495611"/>
            <a:ext cx="7096124" cy="53054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824" y="461352"/>
            <a:ext cx="3031490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385">
                <a:solidFill>
                  <a:srgbClr val="000000"/>
                </a:solidFill>
              </a:rPr>
              <a:t>Q</a:t>
            </a:r>
            <a:r>
              <a:rPr dirty="0" sz="5200" spc="-470">
                <a:solidFill>
                  <a:srgbClr val="000000"/>
                </a:solidFill>
              </a:rPr>
              <a:t>u</a:t>
            </a:r>
            <a:r>
              <a:rPr dirty="0" sz="5200" spc="-415">
                <a:solidFill>
                  <a:srgbClr val="000000"/>
                </a:solidFill>
              </a:rPr>
              <a:t>e</a:t>
            </a:r>
            <a:r>
              <a:rPr dirty="0" sz="5200" spc="-395">
                <a:solidFill>
                  <a:srgbClr val="000000"/>
                </a:solidFill>
              </a:rPr>
              <a:t>r</a:t>
            </a:r>
            <a:r>
              <a:rPr dirty="0" sz="5200" spc="-380">
                <a:solidFill>
                  <a:srgbClr val="000000"/>
                </a:solidFill>
              </a:rPr>
              <a:t>y</a:t>
            </a:r>
            <a:r>
              <a:rPr dirty="0" sz="5200" spc="-555">
                <a:solidFill>
                  <a:srgbClr val="000000"/>
                </a:solidFill>
              </a:rPr>
              <a:t> </a:t>
            </a:r>
            <a:r>
              <a:rPr dirty="0" sz="5200" spc="-965">
                <a:solidFill>
                  <a:srgbClr val="000000"/>
                </a:solidFill>
              </a:rPr>
              <a:t>11</a:t>
            </a:r>
            <a:r>
              <a:rPr dirty="0" sz="5200" spc="-660">
                <a:solidFill>
                  <a:srgbClr val="000000"/>
                </a:solidFill>
              </a:rPr>
              <a:t>:</a:t>
            </a:r>
            <a:endParaRPr sz="5200"/>
          </a:p>
        </p:txBody>
      </p:sp>
      <p:sp>
        <p:nvSpPr>
          <p:cNvPr id="5" name="object 5"/>
          <p:cNvSpPr txBox="1"/>
          <p:nvPr/>
        </p:nvSpPr>
        <p:spPr>
          <a:xfrm>
            <a:off x="530437" y="1585161"/>
            <a:ext cx="8686800" cy="44437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z="3000" spc="-310" b="1">
                <a:latin typeface="Verdana"/>
                <a:cs typeface="Verdana"/>
              </a:rPr>
              <a:t>What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25" b="1">
                <a:latin typeface="Verdana"/>
                <a:cs typeface="Verdana"/>
              </a:rPr>
              <a:t>is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00" b="1">
                <a:latin typeface="Verdana"/>
                <a:cs typeface="Verdana"/>
              </a:rPr>
              <a:t>the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80" b="1">
                <a:latin typeface="Verdana"/>
                <a:cs typeface="Verdana"/>
              </a:rPr>
              <a:t>average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54" b="1">
                <a:latin typeface="Verdana"/>
                <a:cs typeface="Verdana"/>
              </a:rPr>
              <a:t>number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145" b="1">
                <a:latin typeface="Verdana"/>
                <a:cs typeface="Verdana"/>
              </a:rPr>
              <a:t>of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300" b="1">
                <a:latin typeface="Verdana"/>
                <a:cs typeface="Verdana"/>
              </a:rPr>
              <a:t>weekend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20" b="1">
                <a:latin typeface="Verdana"/>
                <a:cs typeface="Verdana"/>
              </a:rPr>
              <a:t>nights  </a:t>
            </a:r>
            <a:r>
              <a:rPr dirty="0" sz="3000" spc="-170" b="1">
                <a:latin typeface="Verdana"/>
                <a:cs typeface="Verdana"/>
              </a:rPr>
              <a:t>for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29" b="1">
                <a:latin typeface="Verdana"/>
                <a:cs typeface="Verdana"/>
              </a:rPr>
              <a:t>reservations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15" b="1">
                <a:latin typeface="Verdana"/>
                <a:cs typeface="Verdana"/>
              </a:rPr>
              <a:t>involving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00" b="1">
                <a:latin typeface="Verdana"/>
                <a:cs typeface="Verdana"/>
              </a:rPr>
              <a:t>children?</a:t>
            </a:r>
            <a:endParaRPr sz="3000">
              <a:latin typeface="Verdana"/>
              <a:cs typeface="Verdana"/>
            </a:endParaRPr>
          </a:p>
          <a:p>
            <a:pPr marL="131445">
              <a:lnSpc>
                <a:spcPct val="100000"/>
              </a:lnSpc>
              <a:spcBef>
                <a:spcPts val="1964"/>
              </a:spcBef>
            </a:pPr>
            <a:r>
              <a:rPr dirty="0" sz="3600" spc="-80">
                <a:latin typeface="Verdana"/>
                <a:cs typeface="Verdana"/>
              </a:rPr>
              <a:t>SELECT</a:t>
            </a:r>
            <a:endParaRPr sz="3600">
              <a:latin typeface="Verdana"/>
              <a:cs typeface="Verdana"/>
            </a:endParaRPr>
          </a:p>
          <a:p>
            <a:pPr marL="131445" marR="490855">
              <a:lnSpc>
                <a:spcPct val="116300"/>
              </a:lnSpc>
            </a:pPr>
            <a:r>
              <a:rPr dirty="0" sz="3600" spc="-175">
                <a:latin typeface="Verdana"/>
                <a:cs typeface="Verdana"/>
              </a:rPr>
              <a:t>round(avg(no_of_weekend_nights),2) </a:t>
            </a:r>
            <a:r>
              <a:rPr dirty="0" sz="3600" spc="-1255">
                <a:latin typeface="Verdana"/>
                <a:cs typeface="Verdana"/>
              </a:rPr>
              <a:t> </a:t>
            </a:r>
            <a:r>
              <a:rPr dirty="0" sz="3600" spc="-135">
                <a:latin typeface="Verdana"/>
                <a:cs typeface="Verdana"/>
              </a:rPr>
              <a:t>AS</a:t>
            </a:r>
            <a:r>
              <a:rPr dirty="0" sz="3600" spc="-130">
                <a:latin typeface="Verdana"/>
                <a:cs typeface="Verdana"/>
              </a:rPr>
              <a:t> </a:t>
            </a:r>
            <a:r>
              <a:rPr dirty="0" sz="3600" spc="-135">
                <a:latin typeface="Verdana"/>
                <a:cs typeface="Verdana"/>
              </a:rPr>
              <a:t>avg_weekend_night_for_chlidren </a:t>
            </a:r>
            <a:r>
              <a:rPr dirty="0" sz="3600" spc="-1255">
                <a:latin typeface="Verdana"/>
                <a:cs typeface="Verdana"/>
              </a:rPr>
              <a:t> </a:t>
            </a:r>
            <a:r>
              <a:rPr dirty="0" sz="3600" spc="-20">
                <a:latin typeface="Verdana"/>
                <a:cs typeface="Verdana"/>
              </a:rPr>
              <a:t>F</a:t>
            </a:r>
            <a:r>
              <a:rPr dirty="0" sz="3600" spc="-110">
                <a:latin typeface="Verdana"/>
                <a:cs typeface="Verdana"/>
              </a:rPr>
              <a:t>R</a:t>
            </a:r>
            <a:r>
              <a:rPr dirty="0" sz="3600" spc="5">
                <a:latin typeface="Verdana"/>
                <a:cs typeface="Verdana"/>
              </a:rPr>
              <a:t>O</a:t>
            </a:r>
            <a:r>
              <a:rPr dirty="0" sz="3600" spc="245">
                <a:latin typeface="Verdana"/>
                <a:cs typeface="Verdana"/>
              </a:rPr>
              <a:t>M</a:t>
            </a:r>
            <a:r>
              <a:rPr dirty="0" sz="3600" spc="-380">
                <a:latin typeface="Verdana"/>
                <a:cs typeface="Verdana"/>
              </a:rPr>
              <a:t> </a:t>
            </a:r>
            <a:r>
              <a:rPr dirty="0" sz="3600" spc="-35">
                <a:latin typeface="Verdana"/>
                <a:cs typeface="Verdana"/>
              </a:rPr>
              <a:t>h</a:t>
            </a:r>
            <a:r>
              <a:rPr dirty="0" sz="3600" spc="50">
                <a:latin typeface="Verdana"/>
                <a:cs typeface="Verdana"/>
              </a:rPr>
              <a:t>o</a:t>
            </a:r>
            <a:r>
              <a:rPr dirty="0" sz="3600" spc="65">
                <a:latin typeface="Verdana"/>
                <a:cs typeface="Verdana"/>
              </a:rPr>
              <a:t>t</a:t>
            </a:r>
            <a:r>
              <a:rPr dirty="0" sz="3600" spc="-65">
                <a:latin typeface="Verdana"/>
                <a:cs typeface="Verdana"/>
              </a:rPr>
              <a:t>e</a:t>
            </a:r>
            <a:r>
              <a:rPr dirty="0" sz="3600" spc="70">
                <a:latin typeface="Verdana"/>
                <a:cs typeface="Verdana"/>
              </a:rPr>
              <a:t>l</a:t>
            </a:r>
            <a:r>
              <a:rPr dirty="0" sz="3600" spc="-735">
                <a:latin typeface="Verdana"/>
                <a:cs typeface="Verdana"/>
              </a:rPr>
              <a:t>_</a:t>
            </a:r>
            <a:r>
              <a:rPr dirty="0" sz="3600" spc="-35">
                <a:latin typeface="Verdana"/>
                <a:cs typeface="Verdana"/>
              </a:rPr>
              <a:t>r</a:t>
            </a:r>
            <a:r>
              <a:rPr dirty="0" sz="3600" spc="-65">
                <a:latin typeface="Verdana"/>
                <a:cs typeface="Verdana"/>
              </a:rPr>
              <a:t>e</a:t>
            </a:r>
            <a:r>
              <a:rPr dirty="0" sz="3600" spc="-75">
                <a:latin typeface="Verdana"/>
                <a:cs typeface="Verdana"/>
              </a:rPr>
              <a:t>s</a:t>
            </a:r>
            <a:r>
              <a:rPr dirty="0" sz="3600" spc="-65">
                <a:latin typeface="Verdana"/>
                <a:cs typeface="Verdana"/>
              </a:rPr>
              <a:t>e</a:t>
            </a:r>
            <a:r>
              <a:rPr dirty="0" sz="3600" spc="-35">
                <a:latin typeface="Verdana"/>
                <a:cs typeface="Verdana"/>
              </a:rPr>
              <a:t>r</a:t>
            </a:r>
            <a:r>
              <a:rPr dirty="0" sz="3600" spc="-65">
                <a:latin typeface="Verdana"/>
                <a:cs typeface="Verdana"/>
              </a:rPr>
              <a:t>v</a:t>
            </a:r>
            <a:r>
              <a:rPr dirty="0" sz="3600" spc="-145">
                <a:latin typeface="Verdana"/>
                <a:cs typeface="Verdana"/>
              </a:rPr>
              <a:t>a</a:t>
            </a:r>
            <a:r>
              <a:rPr dirty="0" sz="3600" spc="65">
                <a:latin typeface="Verdana"/>
                <a:cs typeface="Verdana"/>
              </a:rPr>
              <a:t>t</a:t>
            </a:r>
            <a:r>
              <a:rPr dirty="0" sz="3600" spc="-25">
                <a:latin typeface="Verdana"/>
                <a:cs typeface="Verdana"/>
              </a:rPr>
              <a:t>i</a:t>
            </a:r>
            <a:r>
              <a:rPr dirty="0" sz="3600" spc="50">
                <a:latin typeface="Verdana"/>
                <a:cs typeface="Verdana"/>
              </a:rPr>
              <a:t>o</a:t>
            </a:r>
            <a:r>
              <a:rPr dirty="0" sz="3600" spc="-35">
                <a:latin typeface="Verdana"/>
                <a:cs typeface="Verdana"/>
              </a:rPr>
              <a:t>n</a:t>
            </a:r>
            <a:r>
              <a:rPr dirty="0" sz="3600" spc="-735">
                <a:latin typeface="Verdana"/>
                <a:cs typeface="Verdana"/>
              </a:rPr>
              <a:t>_</a:t>
            </a:r>
            <a:r>
              <a:rPr dirty="0" sz="3600" spc="85">
                <a:latin typeface="Verdana"/>
                <a:cs typeface="Verdana"/>
              </a:rPr>
              <a:t>d</a:t>
            </a:r>
            <a:r>
              <a:rPr dirty="0" sz="3600" spc="-145">
                <a:latin typeface="Verdana"/>
                <a:cs typeface="Verdana"/>
              </a:rPr>
              <a:t>a</a:t>
            </a:r>
            <a:r>
              <a:rPr dirty="0" sz="3600" spc="65">
                <a:latin typeface="Verdana"/>
                <a:cs typeface="Verdana"/>
              </a:rPr>
              <a:t>t</a:t>
            </a:r>
            <a:r>
              <a:rPr dirty="0" sz="3600" spc="-145">
                <a:latin typeface="Verdana"/>
                <a:cs typeface="Verdana"/>
              </a:rPr>
              <a:t>a</a:t>
            </a:r>
            <a:r>
              <a:rPr dirty="0" sz="3600" spc="-75">
                <a:latin typeface="Verdana"/>
                <a:cs typeface="Verdana"/>
              </a:rPr>
              <a:t>s</a:t>
            </a:r>
            <a:r>
              <a:rPr dirty="0" sz="3600" spc="-65">
                <a:latin typeface="Verdana"/>
                <a:cs typeface="Verdana"/>
              </a:rPr>
              <a:t>e</a:t>
            </a:r>
            <a:r>
              <a:rPr dirty="0" sz="3600" spc="65">
                <a:latin typeface="Verdana"/>
                <a:cs typeface="Verdana"/>
              </a:rPr>
              <a:t>t  </a:t>
            </a:r>
            <a:r>
              <a:rPr dirty="0" sz="3600" spc="-180">
                <a:latin typeface="Verdana"/>
                <a:cs typeface="Verdana"/>
              </a:rPr>
              <a:t>W</a:t>
            </a:r>
            <a:r>
              <a:rPr dirty="0" sz="3600" spc="30">
                <a:latin typeface="Verdana"/>
                <a:cs typeface="Verdana"/>
              </a:rPr>
              <a:t>H</a:t>
            </a:r>
            <a:r>
              <a:rPr dirty="0" sz="3600" spc="-95">
                <a:latin typeface="Verdana"/>
                <a:cs typeface="Verdana"/>
              </a:rPr>
              <a:t>E</a:t>
            </a:r>
            <a:r>
              <a:rPr dirty="0" sz="3600" spc="-110">
                <a:latin typeface="Verdana"/>
                <a:cs typeface="Verdana"/>
              </a:rPr>
              <a:t>R</a:t>
            </a:r>
            <a:r>
              <a:rPr dirty="0" sz="3600" spc="-90">
                <a:latin typeface="Verdana"/>
                <a:cs typeface="Verdana"/>
              </a:rPr>
              <a:t>E</a:t>
            </a:r>
            <a:r>
              <a:rPr dirty="0" sz="3600" spc="-380">
                <a:latin typeface="Verdana"/>
                <a:cs typeface="Verdana"/>
              </a:rPr>
              <a:t> </a:t>
            </a:r>
            <a:r>
              <a:rPr dirty="0" sz="3600" spc="-35">
                <a:latin typeface="Verdana"/>
                <a:cs typeface="Verdana"/>
              </a:rPr>
              <a:t>n</a:t>
            </a:r>
            <a:r>
              <a:rPr dirty="0" sz="3600" spc="50">
                <a:latin typeface="Verdana"/>
                <a:cs typeface="Verdana"/>
              </a:rPr>
              <a:t>o</a:t>
            </a:r>
            <a:r>
              <a:rPr dirty="0" sz="3600" spc="-735">
                <a:latin typeface="Verdana"/>
                <a:cs typeface="Verdana"/>
              </a:rPr>
              <a:t>_</a:t>
            </a:r>
            <a:r>
              <a:rPr dirty="0" sz="3600" spc="50">
                <a:latin typeface="Verdana"/>
                <a:cs typeface="Verdana"/>
              </a:rPr>
              <a:t>o</a:t>
            </a:r>
            <a:r>
              <a:rPr dirty="0" sz="3600" spc="120">
                <a:latin typeface="Verdana"/>
                <a:cs typeface="Verdana"/>
              </a:rPr>
              <a:t>f</a:t>
            </a:r>
            <a:r>
              <a:rPr dirty="0" sz="3600" spc="-735">
                <a:latin typeface="Verdana"/>
                <a:cs typeface="Verdana"/>
              </a:rPr>
              <a:t>_</a:t>
            </a:r>
            <a:r>
              <a:rPr dirty="0" sz="3600" spc="135">
                <a:latin typeface="Verdana"/>
                <a:cs typeface="Verdana"/>
              </a:rPr>
              <a:t>c</a:t>
            </a:r>
            <a:r>
              <a:rPr dirty="0" sz="3600" spc="-35">
                <a:latin typeface="Verdana"/>
                <a:cs typeface="Verdana"/>
              </a:rPr>
              <a:t>h</a:t>
            </a:r>
            <a:r>
              <a:rPr dirty="0" sz="3600" spc="-25">
                <a:latin typeface="Verdana"/>
                <a:cs typeface="Verdana"/>
              </a:rPr>
              <a:t>i</a:t>
            </a:r>
            <a:r>
              <a:rPr dirty="0" sz="3600" spc="70">
                <a:latin typeface="Verdana"/>
                <a:cs typeface="Verdana"/>
              </a:rPr>
              <a:t>l</a:t>
            </a:r>
            <a:r>
              <a:rPr dirty="0" sz="3600" spc="85">
                <a:latin typeface="Verdana"/>
                <a:cs typeface="Verdana"/>
              </a:rPr>
              <a:t>d</a:t>
            </a:r>
            <a:r>
              <a:rPr dirty="0" sz="3600" spc="-35">
                <a:latin typeface="Verdana"/>
                <a:cs typeface="Verdana"/>
              </a:rPr>
              <a:t>r</a:t>
            </a:r>
            <a:r>
              <a:rPr dirty="0" sz="3600" spc="-65">
                <a:latin typeface="Verdana"/>
                <a:cs typeface="Verdana"/>
              </a:rPr>
              <a:t>e</a:t>
            </a:r>
            <a:r>
              <a:rPr dirty="0" sz="3600" spc="-35">
                <a:latin typeface="Verdana"/>
                <a:cs typeface="Verdana"/>
              </a:rPr>
              <a:t>n</a:t>
            </a:r>
            <a:r>
              <a:rPr dirty="0" sz="3600" spc="-1025">
                <a:latin typeface="Verdana"/>
                <a:cs typeface="Verdana"/>
              </a:rPr>
              <a:t>&gt;</a:t>
            </a:r>
            <a:r>
              <a:rPr dirty="0" sz="3600" spc="260">
                <a:latin typeface="Verdana"/>
                <a:cs typeface="Verdana"/>
              </a:rPr>
              <a:t>0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0437" y="7518306"/>
            <a:ext cx="14711044" cy="835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190"/>
              </a:lnSpc>
              <a:spcBef>
                <a:spcPts val="100"/>
              </a:spcBef>
            </a:pPr>
            <a:r>
              <a:rPr dirty="0" sz="3000" spc="5">
                <a:solidFill>
                  <a:srgbClr val="D9E7EC"/>
                </a:solidFill>
                <a:latin typeface="Trebuchet MS"/>
                <a:cs typeface="Trebuchet MS"/>
              </a:rPr>
              <a:t>Insights: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25">
                <a:solidFill>
                  <a:srgbClr val="D9E7EC"/>
                </a:solidFill>
                <a:latin typeface="Trebuchet MS"/>
                <a:cs typeface="Trebuchet MS"/>
              </a:rPr>
              <a:t>The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55">
                <a:solidFill>
                  <a:srgbClr val="D9E7EC"/>
                </a:solidFill>
                <a:latin typeface="Trebuchet MS"/>
                <a:cs typeface="Trebuchet MS"/>
              </a:rPr>
              <a:t>average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90">
                <a:solidFill>
                  <a:srgbClr val="D9E7EC"/>
                </a:solidFill>
                <a:latin typeface="Trebuchet MS"/>
                <a:cs typeface="Trebuchet MS"/>
              </a:rPr>
              <a:t>number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25">
                <a:solidFill>
                  <a:srgbClr val="D9E7EC"/>
                </a:solidFill>
                <a:latin typeface="Trebuchet MS"/>
                <a:cs typeface="Trebuchet MS"/>
              </a:rPr>
              <a:t>of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75">
                <a:solidFill>
                  <a:srgbClr val="D9E7EC"/>
                </a:solidFill>
                <a:latin typeface="Trebuchet MS"/>
                <a:cs typeface="Trebuchet MS"/>
              </a:rPr>
              <a:t>weekend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70">
                <a:solidFill>
                  <a:srgbClr val="D9E7EC"/>
                </a:solidFill>
                <a:latin typeface="Trebuchet MS"/>
                <a:cs typeface="Trebuchet MS"/>
              </a:rPr>
              <a:t>nights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-10">
                <a:solidFill>
                  <a:srgbClr val="D9E7EC"/>
                </a:solidFill>
                <a:latin typeface="Trebuchet MS"/>
                <a:cs typeface="Trebuchet MS"/>
              </a:rPr>
              <a:t>for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40">
                <a:solidFill>
                  <a:srgbClr val="D9E7EC"/>
                </a:solidFill>
                <a:latin typeface="Trebuchet MS"/>
                <a:cs typeface="Trebuchet MS"/>
              </a:rPr>
              <a:t>reservation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5">
                <a:solidFill>
                  <a:srgbClr val="D9E7EC"/>
                </a:solidFill>
                <a:latin typeface="Trebuchet MS"/>
                <a:cs typeface="Trebuchet MS"/>
              </a:rPr>
              <a:t>involving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25">
                <a:solidFill>
                  <a:srgbClr val="D9E7EC"/>
                </a:solidFill>
                <a:latin typeface="Trebuchet MS"/>
                <a:cs typeface="Trebuchet MS"/>
              </a:rPr>
              <a:t>children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70">
                <a:solidFill>
                  <a:srgbClr val="D9E7EC"/>
                </a:solidFill>
                <a:latin typeface="Trebuchet MS"/>
                <a:cs typeface="Trebuchet MS"/>
              </a:rPr>
              <a:t>is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ts val="3190"/>
              </a:lnSpc>
            </a:pPr>
            <a:r>
              <a:rPr dirty="0" sz="3000" spc="-725" b="1">
                <a:solidFill>
                  <a:srgbClr val="D9E7EC"/>
                </a:solidFill>
                <a:latin typeface="Trebuchet MS"/>
                <a:cs typeface="Trebuchet MS"/>
              </a:rPr>
              <a:t>1</a:t>
            </a:r>
            <a:r>
              <a:rPr dirty="0" sz="3000" spc="-385" b="1">
                <a:solidFill>
                  <a:srgbClr val="D9E7EC"/>
                </a:solidFill>
                <a:latin typeface="Trebuchet MS"/>
                <a:cs typeface="Trebuchet MS"/>
              </a:rPr>
              <a:t>.</a:t>
            </a:r>
            <a:r>
              <a:rPr dirty="0" sz="3000" spc="370" b="1">
                <a:solidFill>
                  <a:srgbClr val="D9E7EC"/>
                </a:solidFill>
                <a:latin typeface="Trebuchet MS"/>
                <a:cs typeface="Trebuchet MS"/>
              </a:rPr>
              <a:t>00</a:t>
            </a:r>
            <a:r>
              <a:rPr dirty="0" sz="3000" spc="-190" b="1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-385" b="1">
                <a:solidFill>
                  <a:srgbClr val="D9E7EC"/>
                </a:solidFill>
                <a:latin typeface="Trebuchet MS"/>
                <a:cs typeface="Trebuchet MS"/>
              </a:rPr>
              <a:t>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18" y="357946"/>
            <a:ext cx="9380855" cy="6745605"/>
          </a:xfrm>
          <a:custGeom>
            <a:avLst/>
            <a:gdLst/>
            <a:ahLst/>
            <a:cxnLst/>
            <a:rect l="l" t="t" r="r" b="b"/>
            <a:pathLst>
              <a:path w="9380855" h="6745605">
                <a:moveTo>
                  <a:pt x="9380413" y="6745465"/>
                </a:moveTo>
                <a:lnTo>
                  <a:pt x="0" y="6745465"/>
                </a:lnTo>
                <a:lnTo>
                  <a:pt x="0" y="0"/>
                </a:lnTo>
                <a:lnTo>
                  <a:pt x="9380413" y="0"/>
                </a:lnTo>
                <a:lnTo>
                  <a:pt x="9380413" y="6745465"/>
                </a:lnTo>
                <a:close/>
              </a:path>
            </a:pathLst>
          </a:custGeom>
          <a:solidFill>
            <a:srgbClr val="D9E7E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9019" y="495611"/>
            <a:ext cx="7258049" cy="59150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75773" y="461352"/>
            <a:ext cx="3051810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385">
                <a:solidFill>
                  <a:srgbClr val="000000"/>
                </a:solidFill>
              </a:rPr>
              <a:t>Q</a:t>
            </a:r>
            <a:r>
              <a:rPr dirty="0" sz="5200" spc="-470">
                <a:solidFill>
                  <a:srgbClr val="000000"/>
                </a:solidFill>
              </a:rPr>
              <a:t>u</a:t>
            </a:r>
            <a:r>
              <a:rPr dirty="0" sz="5200" spc="-415">
                <a:solidFill>
                  <a:srgbClr val="000000"/>
                </a:solidFill>
              </a:rPr>
              <a:t>e</a:t>
            </a:r>
            <a:r>
              <a:rPr dirty="0" sz="5200" spc="-395">
                <a:solidFill>
                  <a:srgbClr val="000000"/>
                </a:solidFill>
              </a:rPr>
              <a:t>r</a:t>
            </a:r>
            <a:r>
              <a:rPr dirty="0" sz="5200" spc="-380">
                <a:solidFill>
                  <a:srgbClr val="000000"/>
                </a:solidFill>
              </a:rPr>
              <a:t>y</a:t>
            </a:r>
            <a:r>
              <a:rPr dirty="0" sz="5200" spc="-555">
                <a:solidFill>
                  <a:srgbClr val="000000"/>
                </a:solidFill>
              </a:rPr>
              <a:t> </a:t>
            </a:r>
            <a:r>
              <a:rPr dirty="0" sz="5200" spc="-965">
                <a:solidFill>
                  <a:srgbClr val="000000"/>
                </a:solidFill>
              </a:rPr>
              <a:t>1</a:t>
            </a:r>
            <a:r>
              <a:rPr dirty="0" sz="5200" spc="-805">
                <a:solidFill>
                  <a:srgbClr val="000000"/>
                </a:solidFill>
              </a:rPr>
              <a:t>2</a:t>
            </a:r>
            <a:r>
              <a:rPr dirty="0" sz="5200" spc="-660">
                <a:solidFill>
                  <a:srgbClr val="000000"/>
                </a:solidFill>
              </a:rPr>
              <a:t>:</a:t>
            </a:r>
            <a:endParaRPr sz="5200"/>
          </a:p>
        </p:txBody>
      </p:sp>
      <p:sp>
        <p:nvSpPr>
          <p:cNvPr id="5" name="object 5"/>
          <p:cNvSpPr txBox="1"/>
          <p:nvPr/>
        </p:nvSpPr>
        <p:spPr>
          <a:xfrm>
            <a:off x="530437" y="1585161"/>
            <a:ext cx="8581390" cy="4872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628650">
              <a:lnSpc>
                <a:spcPct val="116700"/>
              </a:lnSpc>
              <a:spcBef>
                <a:spcPts val="95"/>
              </a:spcBef>
            </a:pPr>
            <a:r>
              <a:rPr dirty="0" sz="3000" spc="-305" b="1">
                <a:latin typeface="Verdana"/>
                <a:cs typeface="Verdana"/>
              </a:rPr>
              <a:t>How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90" b="1">
                <a:latin typeface="Verdana"/>
                <a:cs typeface="Verdana"/>
              </a:rPr>
              <a:t>many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29" b="1">
                <a:latin typeface="Verdana"/>
                <a:cs typeface="Verdana"/>
              </a:rPr>
              <a:t>reservations</a:t>
            </a:r>
            <a:r>
              <a:rPr dirty="0" sz="3000" spc="-315" b="1">
                <a:latin typeface="Verdana"/>
                <a:cs typeface="Verdana"/>
              </a:rPr>
              <a:t> </a:t>
            </a:r>
            <a:r>
              <a:rPr dirty="0" sz="3000" spc="-320" b="1">
                <a:latin typeface="Verdana"/>
                <a:cs typeface="Verdana"/>
              </a:rPr>
              <a:t>were </a:t>
            </a:r>
            <a:r>
              <a:rPr dirty="0" sz="3000" spc="-270" b="1">
                <a:latin typeface="Verdana"/>
                <a:cs typeface="Verdana"/>
              </a:rPr>
              <a:t>made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00" b="1">
                <a:latin typeface="Verdana"/>
                <a:cs typeface="Verdana"/>
              </a:rPr>
              <a:t>in</a:t>
            </a:r>
            <a:r>
              <a:rPr dirty="0" sz="3000" spc="-315" b="1">
                <a:latin typeface="Verdana"/>
                <a:cs typeface="Verdana"/>
              </a:rPr>
              <a:t> </a:t>
            </a:r>
            <a:r>
              <a:rPr dirty="0" sz="3000" spc="-225" b="1">
                <a:latin typeface="Verdana"/>
                <a:cs typeface="Verdana"/>
              </a:rPr>
              <a:t>each </a:t>
            </a:r>
            <a:r>
              <a:rPr dirty="0" sz="3000" spc="-1010" b="1">
                <a:latin typeface="Verdana"/>
                <a:cs typeface="Verdana"/>
              </a:rPr>
              <a:t> </a:t>
            </a:r>
            <a:r>
              <a:rPr dirty="0" sz="3000" spc="-235" b="1">
                <a:latin typeface="Verdana"/>
                <a:cs typeface="Verdana"/>
              </a:rPr>
              <a:t>month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145" b="1">
                <a:latin typeface="Verdana"/>
                <a:cs typeface="Verdana"/>
              </a:rPr>
              <a:t>of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00" b="1">
                <a:latin typeface="Verdana"/>
                <a:cs typeface="Verdana"/>
              </a:rPr>
              <a:t>the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65" b="1">
                <a:latin typeface="Verdana"/>
                <a:cs typeface="Verdana"/>
              </a:rPr>
              <a:t>year?</a:t>
            </a:r>
            <a:endParaRPr sz="3000">
              <a:latin typeface="Verdana"/>
              <a:cs typeface="Verdana"/>
            </a:endParaRPr>
          </a:p>
          <a:p>
            <a:pPr marL="131445">
              <a:lnSpc>
                <a:spcPct val="100000"/>
              </a:lnSpc>
              <a:spcBef>
                <a:spcPts val="1985"/>
              </a:spcBef>
            </a:pPr>
            <a:r>
              <a:rPr dirty="0" sz="2900" spc="105">
                <a:latin typeface="Lucida Sans Unicode"/>
                <a:cs typeface="Lucida Sans Unicode"/>
              </a:rPr>
              <a:t>SELECT</a:t>
            </a:r>
            <a:r>
              <a:rPr dirty="0" sz="2900" spc="-180">
                <a:latin typeface="Lucida Sans Unicode"/>
                <a:cs typeface="Lucida Sans Unicode"/>
              </a:rPr>
              <a:t> </a:t>
            </a:r>
            <a:r>
              <a:rPr dirty="0" sz="2900" spc="10">
                <a:latin typeface="Lucida Sans Unicode"/>
                <a:cs typeface="Lucida Sans Unicode"/>
              </a:rPr>
              <a:t>month(str_to_date(arrival_date,'%d-</a:t>
            </a:r>
            <a:endParaRPr sz="2900">
              <a:latin typeface="Lucida Sans Unicode"/>
              <a:cs typeface="Lucida Sans Unicode"/>
            </a:endParaRPr>
          </a:p>
          <a:p>
            <a:pPr marL="131445">
              <a:lnSpc>
                <a:spcPct val="100000"/>
              </a:lnSpc>
              <a:spcBef>
                <a:spcPts val="570"/>
              </a:spcBef>
            </a:pPr>
            <a:r>
              <a:rPr dirty="0" sz="2900" spc="60">
                <a:latin typeface="Lucida Sans Unicode"/>
                <a:cs typeface="Lucida Sans Unicode"/>
              </a:rPr>
              <a:t>%m-%Y'))</a:t>
            </a:r>
            <a:r>
              <a:rPr dirty="0" sz="2900" spc="-220">
                <a:latin typeface="Lucida Sans Unicode"/>
                <a:cs typeface="Lucida Sans Unicode"/>
              </a:rPr>
              <a:t> </a:t>
            </a:r>
            <a:r>
              <a:rPr dirty="0" sz="2900" spc="95">
                <a:latin typeface="Lucida Sans Unicode"/>
                <a:cs typeface="Lucida Sans Unicode"/>
              </a:rPr>
              <a:t>AS</a:t>
            </a:r>
            <a:r>
              <a:rPr dirty="0" sz="2900" spc="-220">
                <a:latin typeface="Lucida Sans Unicode"/>
                <a:cs typeface="Lucida Sans Unicode"/>
              </a:rPr>
              <a:t> </a:t>
            </a:r>
            <a:r>
              <a:rPr dirty="0" sz="2900">
                <a:latin typeface="Lucida Sans Unicode"/>
                <a:cs typeface="Lucida Sans Unicode"/>
              </a:rPr>
              <a:t>month,</a:t>
            </a:r>
            <a:endParaRPr sz="2900">
              <a:latin typeface="Lucida Sans Unicode"/>
              <a:cs typeface="Lucida Sans Unicode"/>
            </a:endParaRPr>
          </a:p>
          <a:p>
            <a:pPr marL="131445" marR="2594610" indent="182245">
              <a:lnSpc>
                <a:spcPct val="116399"/>
              </a:lnSpc>
            </a:pPr>
            <a:r>
              <a:rPr dirty="0" sz="2900" spc="30">
                <a:latin typeface="Lucida Sans Unicode"/>
                <a:cs typeface="Lucida Sans Unicode"/>
              </a:rPr>
              <a:t>count(*) </a:t>
            </a:r>
            <a:r>
              <a:rPr dirty="0" sz="2900" spc="95">
                <a:latin typeface="Lucida Sans Unicode"/>
                <a:cs typeface="Lucida Sans Unicode"/>
              </a:rPr>
              <a:t>AS </a:t>
            </a:r>
            <a:r>
              <a:rPr dirty="0" sz="2900" spc="30">
                <a:latin typeface="Lucida Sans Unicode"/>
                <a:cs typeface="Lucida Sans Unicode"/>
              </a:rPr>
              <a:t>total_reservation </a:t>
            </a:r>
            <a:r>
              <a:rPr dirty="0" sz="2900" spc="35">
                <a:latin typeface="Lucida Sans Unicode"/>
                <a:cs typeface="Lucida Sans Unicode"/>
              </a:rPr>
              <a:t> </a:t>
            </a:r>
            <a:r>
              <a:rPr dirty="0" sz="2900" spc="95">
                <a:latin typeface="Lucida Sans Unicode"/>
                <a:cs typeface="Lucida Sans Unicode"/>
              </a:rPr>
              <a:t>F</a:t>
            </a:r>
            <a:r>
              <a:rPr dirty="0" sz="2900" spc="95">
                <a:latin typeface="Lucida Sans Unicode"/>
                <a:cs typeface="Lucida Sans Unicode"/>
              </a:rPr>
              <a:t>R</a:t>
            </a:r>
            <a:r>
              <a:rPr dirty="0" sz="2900" spc="35">
                <a:latin typeface="Lucida Sans Unicode"/>
                <a:cs typeface="Lucida Sans Unicode"/>
              </a:rPr>
              <a:t>O</a:t>
            </a:r>
            <a:r>
              <a:rPr dirty="0" sz="2900" spc="150">
                <a:latin typeface="Lucida Sans Unicode"/>
                <a:cs typeface="Lucida Sans Unicode"/>
              </a:rPr>
              <a:t>M</a:t>
            </a:r>
            <a:r>
              <a:rPr dirty="0" sz="2900" spc="-200">
                <a:latin typeface="Lucida Sans Unicode"/>
                <a:cs typeface="Lucida Sans Unicode"/>
              </a:rPr>
              <a:t> </a:t>
            </a:r>
            <a:r>
              <a:rPr dirty="0" sz="2900" spc="10">
                <a:latin typeface="Lucida Sans Unicode"/>
                <a:cs typeface="Lucida Sans Unicode"/>
              </a:rPr>
              <a:t>h</a:t>
            </a:r>
            <a:r>
              <a:rPr dirty="0" sz="2900" spc="25">
                <a:latin typeface="Lucida Sans Unicode"/>
                <a:cs typeface="Lucida Sans Unicode"/>
              </a:rPr>
              <a:t>o</a:t>
            </a:r>
            <a:r>
              <a:rPr dirty="0" sz="2900" spc="110">
                <a:latin typeface="Lucida Sans Unicode"/>
                <a:cs typeface="Lucida Sans Unicode"/>
              </a:rPr>
              <a:t>t</a:t>
            </a:r>
            <a:r>
              <a:rPr dirty="0" sz="2900" spc="60">
                <a:latin typeface="Lucida Sans Unicode"/>
                <a:cs typeface="Lucida Sans Unicode"/>
              </a:rPr>
              <a:t>e</a:t>
            </a:r>
            <a:r>
              <a:rPr dirty="0" sz="2900" spc="15">
                <a:latin typeface="Lucida Sans Unicode"/>
                <a:cs typeface="Lucida Sans Unicode"/>
              </a:rPr>
              <a:t>l</a:t>
            </a:r>
            <a:r>
              <a:rPr dirty="0" sz="2900" spc="-195">
                <a:latin typeface="Lucida Sans Unicode"/>
                <a:cs typeface="Lucida Sans Unicode"/>
              </a:rPr>
              <a:t>_</a:t>
            </a:r>
            <a:r>
              <a:rPr dirty="0" sz="2900" spc="25">
                <a:latin typeface="Lucida Sans Unicode"/>
                <a:cs typeface="Lucida Sans Unicode"/>
              </a:rPr>
              <a:t>r</a:t>
            </a:r>
            <a:r>
              <a:rPr dirty="0" sz="2900" spc="60">
                <a:latin typeface="Lucida Sans Unicode"/>
                <a:cs typeface="Lucida Sans Unicode"/>
              </a:rPr>
              <a:t>e</a:t>
            </a:r>
            <a:r>
              <a:rPr dirty="0" sz="2900" spc="-25">
                <a:latin typeface="Lucida Sans Unicode"/>
                <a:cs typeface="Lucida Sans Unicode"/>
              </a:rPr>
              <a:t>s</a:t>
            </a:r>
            <a:r>
              <a:rPr dirty="0" sz="2900" spc="60">
                <a:latin typeface="Lucida Sans Unicode"/>
                <a:cs typeface="Lucida Sans Unicode"/>
              </a:rPr>
              <a:t>e</a:t>
            </a:r>
            <a:r>
              <a:rPr dirty="0" sz="2900" spc="25">
                <a:latin typeface="Lucida Sans Unicode"/>
                <a:cs typeface="Lucida Sans Unicode"/>
              </a:rPr>
              <a:t>r</a:t>
            </a:r>
            <a:r>
              <a:rPr dirty="0" sz="2900" spc="165">
                <a:latin typeface="Lucida Sans Unicode"/>
                <a:cs typeface="Lucida Sans Unicode"/>
              </a:rPr>
              <a:t>v</a:t>
            </a:r>
            <a:r>
              <a:rPr dirty="0" sz="2900" spc="25">
                <a:latin typeface="Lucida Sans Unicode"/>
                <a:cs typeface="Lucida Sans Unicode"/>
              </a:rPr>
              <a:t>a</a:t>
            </a:r>
            <a:r>
              <a:rPr dirty="0" sz="2900" spc="110">
                <a:latin typeface="Lucida Sans Unicode"/>
                <a:cs typeface="Lucida Sans Unicode"/>
              </a:rPr>
              <a:t>t</a:t>
            </a:r>
            <a:r>
              <a:rPr dirty="0" sz="2900" spc="-65">
                <a:latin typeface="Lucida Sans Unicode"/>
                <a:cs typeface="Lucida Sans Unicode"/>
              </a:rPr>
              <a:t>i</a:t>
            </a:r>
            <a:r>
              <a:rPr dirty="0" sz="2900" spc="25">
                <a:latin typeface="Lucida Sans Unicode"/>
                <a:cs typeface="Lucida Sans Unicode"/>
              </a:rPr>
              <a:t>o</a:t>
            </a:r>
            <a:r>
              <a:rPr dirty="0" sz="2900" spc="10">
                <a:latin typeface="Lucida Sans Unicode"/>
                <a:cs typeface="Lucida Sans Unicode"/>
              </a:rPr>
              <a:t>n</a:t>
            </a:r>
            <a:r>
              <a:rPr dirty="0" sz="2900" spc="-195">
                <a:latin typeface="Lucida Sans Unicode"/>
                <a:cs typeface="Lucida Sans Unicode"/>
              </a:rPr>
              <a:t>_</a:t>
            </a:r>
            <a:r>
              <a:rPr dirty="0" sz="2900" spc="55">
                <a:latin typeface="Lucida Sans Unicode"/>
                <a:cs typeface="Lucida Sans Unicode"/>
              </a:rPr>
              <a:t>d</a:t>
            </a:r>
            <a:r>
              <a:rPr dirty="0" sz="2900" spc="25">
                <a:latin typeface="Lucida Sans Unicode"/>
                <a:cs typeface="Lucida Sans Unicode"/>
              </a:rPr>
              <a:t>a</a:t>
            </a:r>
            <a:r>
              <a:rPr dirty="0" sz="2900" spc="110">
                <a:latin typeface="Lucida Sans Unicode"/>
                <a:cs typeface="Lucida Sans Unicode"/>
              </a:rPr>
              <a:t>t</a:t>
            </a:r>
            <a:r>
              <a:rPr dirty="0" sz="2900" spc="25">
                <a:latin typeface="Lucida Sans Unicode"/>
                <a:cs typeface="Lucida Sans Unicode"/>
              </a:rPr>
              <a:t>a</a:t>
            </a:r>
            <a:r>
              <a:rPr dirty="0" sz="2900" spc="-25">
                <a:latin typeface="Lucida Sans Unicode"/>
                <a:cs typeface="Lucida Sans Unicode"/>
              </a:rPr>
              <a:t>s</a:t>
            </a:r>
            <a:r>
              <a:rPr dirty="0" sz="2900" spc="60">
                <a:latin typeface="Lucida Sans Unicode"/>
                <a:cs typeface="Lucida Sans Unicode"/>
              </a:rPr>
              <a:t>e</a:t>
            </a:r>
            <a:r>
              <a:rPr dirty="0" sz="2900" spc="114">
                <a:latin typeface="Lucida Sans Unicode"/>
                <a:cs typeface="Lucida Sans Unicode"/>
              </a:rPr>
              <a:t>t</a:t>
            </a:r>
            <a:endParaRPr sz="2900">
              <a:latin typeface="Lucida Sans Unicode"/>
              <a:cs typeface="Lucida Sans Unicode"/>
            </a:endParaRPr>
          </a:p>
          <a:p>
            <a:pPr marL="131445">
              <a:lnSpc>
                <a:spcPct val="100000"/>
              </a:lnSpc>
              <a:spcBef>
                <a:spcPts val="570"/>
              </a:spcBef>
            </a:pPr>
            <a:r>
              <a:rPr dirty="0" sz="2900" spc="130">
                <a:latin typeface="Lucida Sans Unicode"/>
                <a:cs typeface="Lucida Sans Unicode"/>
              </a:rPr>
              <a:t>GROUP</a:t>
            </a:r>
            <a:r>
              <a:rPr dirty="0" sz="2900" spc="-175">
                <a:latin typeface="Lucida Sans Unicode"/>
                <a:cs typeface="Lucida Sans Unicode"/>
              </a:rPr>
              <a:t> </a:t>
            </a:r>
            <a:r>
              <a:rPr dirty="0" sz="2900" spc="165">
                <a:latin typeface="Lucida Sans Unicode"/>
                <a:cs typeface="Lucida Sans Unicode"/>
              </a:rPr>
              <a:t>BY</a:t>
            </a:r>
            <a:r>
              <a:rPr dirty="0" sz="2900" spc="-175">
                <a:latin typeface="Lucida Sans Unicode"/>
                <a:cs typeface="Lucida Sans Unicode"/>
              </a:rPr>
              <a:t> </a:t>
            </a:r>
            <a:r>
              <a:rPr dirty="0" sz="2900" spc="10">
                <a:latin typeface="Lucida Sans Unicode"/>
                <a:cs typeface="Lucida Sans Unicode"/>
              </a:rPr>
              <a:t>month(str_to_date(arrival_date,'%d-</a:t>
            </a:r>
            <a:endParaRPr sz="2900">
              <a:latin typeface="Lucida Sans Unicode"/>
              <a:cs typeface="Lucida Sans Unicode"/>
            </a:endParaRPr>
          </a:p>
          <a:p>
            <a:pPr marL="131445">
              <a:lnSpc>
                <a:spcPct val="100000"/>
              </a:lnSpc>
              <a:spcBef>
                <a:spcPts val="570"/>
              </a:spcBef>
            </a:pPr>
            <a:r>
              <a:rPr dirty="0" sz="2900" spc="60">
                <a:latin typeface="Lucida Sans Unicode"/>
                <a:cs typeface="Lucida Sans Unicode"/>
              </a:rPr>
              <a:t>%m-%Y'))</a:t>
            </a:r>
            <a:endParaRPr sz="2900">
              <a:latin typeface="Lucida Sans Unicode"/>
              <a:cs typeface="Lucida Sans Unicode"/>
            </a:endParaRPr>
          </a:p>
          <a:p>
            <a:pPr marL="131445">
              <a:lnSpc>
                <a:spcPct val="100000"/>
              </a:lnSpc>
              <a:spcBef>
                <a:spcPts val="570"/>
              </a:spcBef>
            </a:pPr>
            <a:r>
              <a:rPr dirty="0" sz="2900" spc="95">
                <a:latin typeface="Lucida Sans Unicode"/>
                <a:cs typeface="Lucida Sans Unicode"/>
              </a:rPr>
              <a:t>ORDER</a:t>
            </a:r>
            <a:r>
              <a:rPr dirty="0" sz="2900" spc="-229">
                <a:latin typeface="Lucida Sans Unicode"/>
                <a:cs typeface="Lucida Sans Unicode"/>
              </a:rPr>
              <a:t> </a:t>
            </a:r>
            <a:r>
              <a:rPr dirty="0" sz="2900" spc="165">
                <a:latin typeface="Lucida Sans Unicode"/>
                <a:cs typeface="Lucida Sans Unicode"/>
              </a:rPr>
              <a:t>BY</a:t>
            </a:r>
            <a:r>
              <a:rPr dirty="0" sz="2900" spc="-225">
                <a:latin typeface="Lucida Sans Unicode"/>
                <a:cs typeface="Lucida Sans Unicode"/>
              </a:rPr>
              <a:t> </a:t>
            </a:r>
            <a:r>
              <a:rPr dirty="0" sz="2900">
                <a:latin typeface="Lucida Sans Unicode"/>
                <a:cs typeface="Lucida Sans Unicode"/>
              </a:rPr>
              <a:t>month;</a:t>
            </a:r>
            <a:endParaRPr sz="29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0437" y="7646573"/>
            <a:ext cx="15292069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5">
                <a:solidFill>
                  <a:srgbClr val="D9E7EC"/>
                </a:solidFill>
                <a:latin typeface="Trebuchet MS"/>
                <a:cs typeface="Trebuchet MS"/>
              </a:rPr>
              <a:t>Insights: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25">
                <a:solidFill>
                  <a:srgbClr val="D9E7EC"/>
                </a:solidFill>
                <a:latin typeface="Trebuchet MS"/>
                <a:cs typeface="Trebuchet MS"/>
              </a:rPr>
              <a:t>October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35">
                <a:solidFill>
                  <a:srgbClr val="D9E7EC"/>
                </a:solidFill>
                <a:latin typeface="Trebuchet MS"/>
                <a:cs typeface="Trebuchet MS"/>
              </a:rPr>
              <a:t>has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85">
                <a:solidFill>
                  <a:srgbClr val="D9E7EC"/>
                </a:solidFill>
                <a:latin typeface="Trebuchet MS"/>
                <a:cs typeface="Trebuchet MS"/>
              </a:rPr>
              <a:t>more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40">
                <a:solidFill>
                  <a:srgbClr val="D9E7EC"/>
                </a:solidFill>
                <a:latin typeface="Trebuchet MS"/>
                <a:cs typeface="Trebuchet MS"/>
              </a:rPr>
              <a:t>reservation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10">
                <a:solidFill>
                  <a:srgbClr val="D9E7EC"/>
                </a:solidFill>
                <a:latin typeface="Trebuchet MS"/>
                <a:cs typeface="Trebuchet MS"/>
              </a:rPr>
              <a:t>and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60">
                <a:solidFill>
                  <a:srgbClr val="D9E7EC"/>
                </a:solidFill>
                <a:latin typeface="Trebuchet MS"/>
                <a:cs typeface="Trebuchet MS"/>
              </a:rPr>
              <a:t>January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35">
                <a:solidFill>
                  <a:srgbClr val="D9E7EC"/>
                </a:solidFill>
                <a:latin typeface="Trebuchet MS"/>
                <a:cs typeface="Trebuchet MS"/>
              </a:rPr>
              <a:t>has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95">
                <a:solidFill>
                  <a:srgbClr val="D9E7EC"/>
                </a:solidFill>
                <a:latin typeface="Trebuchet MS"/>
                <a:cs typeface="Trebuchet MS"/>
              </a:rPr>
              <a:t>Lowest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90">
                <a:solidFill>
                  <a:srgbClr val="D9E7EC"/>
                </a:solidFill>
                <a:latin typeface="Trebuchet MS"/>
                <a:cs typeface="Trebuchet MS"/>
              </a:rPr>
              <a:t>number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25">
                <a:solidFill>
                  <a:srgbClr val="D9E7EC"/>
                </a:solidFill>
                <a:latin typeface="Trebuchet MS"/>
                <a:cs typeface="Trebuchet MS"/>
              </a:rPr>
              <a:t>of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-5">
                <a:solidFill>
                  <a:srgbClr val="D9E7EC"/>
                </a:solidFill>
                <a:latin typeface="Trebuchet MS"/>
                <a:cs typeface="Trebuchet MS"/>
              </a:rPr>
              <a:t>reservation.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18" y="357946"/>
            <a:ext cx="9381490" cy="7874634"/>
          </a:xfrm>
          <a:custGeom>
            <a:avLst/>
            <a:gdLst/>
            <a:ahLst/>
            <a:cxnLst/>
            <a:rect l="l" t="t" r="r" b="b"/>
            <a:pathLst>
              <a:path w="9381490" h="7874634">
                <a:moveTo>
                  <a:pt x="9381390" y="7874216"/>
                </a:moveTo>
                <a:lnTo>
                  <a:pt x="0" y="7874216"/>
                </a:lnTo>
                <a:lnTo>
                  <a:pt x="0" y="0"/>
                </a:lnTo>
                <a:lnTo>
                  <a:pt x="9381390" y="0"/>
                </a:lnTo>
                <a:lnTo>
                  <a:pt x="9381390" y="7874216"/>
                </a:lnTo>
                <a:close/>
              </a:path>
            </a:pathLst>
          </a:custGeom>
          <a:solidFill>
            <a:srgbClr val="D9E7E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51725" y="808556"/>
            <a:ext cx="7762874" cy="52958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4611" y="461352"/>
            <a:ext cx="3074035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35">
                <a:solidFill>
                  <a:srgbClr val="000000"/>
                </a:solidFill>
                <a:latin typeface="Tahoma"/>
                <a:cs typeface="Tahoma"/>
              </a:rPr>
              <a:t>Q</a:t>
            </a:r>
            <a:r>
              <a:rPr dirty="0" sz="5200" spc="-95">
                <a:solidFill>
                  <a:srgbClr val="000000"/>
                </a:solidFill>
                <a:latin typeface="Tahoma"/>
                <a:cs typeface="Tahoma"/>
              </a:rPr>
              <a:t>u</a:t>
            </a:r>
            <a:r>
              <a:rPr dirty="0" sz="5200" spc="-50">
                <a:solidFill>
                  <a:srgbClr val="000000"/>
                </a:solidFill>
                <a:latin typeface="Tahoma"/>
                <a:cs typeface="Tahoma"/>
              </a:rPr>
              <a:t>e</a:t>
            </a:r>
            <a:r>
              <a:rPr dirty="0" sz="5200" spc="-65">
                <a:solidFill>
                  <a:srgbClr val="000000"/>
                </a:solidFill>
                <a:latin typeface="Tahoma"/>
                <a:cs typeface="Tahoma"/>
              </a:rPr>
              <a:t>r</a:t>
            </a:r>
            <a:r>
              <a:rPr dirty="0" sz="5200" spc="10">
                <a:solidFill>
                  <a:srgbClr val="000000"/>
                </a:solidFill>
                <a:latin typeface="Tahoma"/>
                <a:cs typeface="Tahoma"/>
              </a:rPr>
              <a:t>y</a:t>
            </a:r>
            <a:r>
              <a:rPr dirty="0" sz="5200" spc="-3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5200" spc="-580">
                <a:solidFill>
                  <a:srgbClr val="000000"/>
                </a:solidFill>
                <a:latin typeface="Tahoma"/>
                <a:cs typeface="Tahoma"/>
              </a:rPr>
              <a:t>1</a:t>
            </a:r>
            <a:r>
              <a:rPr dirty="0" sz="5200" spc="-245">
                <a:solidFill>
                  <a:srgbClr val="000000"/>
                </a:solidFill>
                <a:latin typeface="Tahoma"/>
                <a:cs typeface="Tahoma"/>
              </a:rPr>
              <a:t>3</a:t>
            </a:r>
            <a:r>
              <a:rPr dirty="0" sz="5200" spc="-455">
                <a:solidFill>
                  <a:srgbClr val="000000"/>
                </a:solidFill>
                <a:latin typeface="Tahoma"/>
                <a:cs typeface="Tahoma"/>
              </a:rPr>
              <a:t>:</a:t>
            </a:r>
            <a:endParaRPr sz="5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437" y="1585161"/>
            <a:ext cx="8044815" cy="4882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6700"/>
              </a:lnSpc>
              <a:spcBef>
                <a:spcPts val="95"/>
              </a:spcBef>
            </a:pPr>
            <a:r>
              <a:rPr dirty="0" sz="3000" spc="-100" b="1">
                <a:latin typeface="Tahoma"/>
                <a:cs typeface="Tahoma"/>
              </a:rPr>
              <a:t>What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45" b="1">
                <a:latin typeface="Tahoma"/>
                <a:cs typeface="Tahoma"/>
              </a:rPr>
              <a:t>is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15" b="1">
                <a:latin typeface="Tahoma"/>
                <a:cs typeface="Tahoma"/>
              </a:rPr>
              <a:t>the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70" b="1">
                <a:latin typeface="Tahoma"/>
                <a:cs typeface="Tahoma"/>
              </a:rPr>
              <a:t>average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30" b="1">
                <a:latin typeface="Tahoma"/>
                <a:cs typeface="Tahoma"/>
              </a:rPr>
              <a:t>number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20" b="1">
                <a:latin typeface="Tahoma"/>
                <a:cs typeface="Tahoma"/>
              </a:rPr>
              <a:t>of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60" b="1">
                <a:latin typeface="Tahoma"/>
                <a:cs typeface="Tahoma"/>
              </a:rPr>
              <a:t>nights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45" b="1">
                <a:latin typeface="Tahoma"/>
                <a:cs typeface="Tahoma"/>
              </a:rPr>
              <a:t>(both  </a:t>
            </a:r>
            <a:r>
              <a:rPr dirty="0" sz="3000" spc="-80" b="1">
                <a:latin typeface="Tahoma"/>
                <a:cs typeface="Tahoma"/>
              </a:rPr>
              <a:t>weekend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25" b="1">
                <a:latin typeface="Tahoma"/>
                <a:cs typeface="Tahoma"/>
              </a:rPr>
              <a:t>and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110" b="1">
                <a:latin typeface="Tahoma"/>
                <a:cs typeface="Tahoma"/>
              </a:rPr>
              <a:t>weekday)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15" b="1">
                <a:latin typeface="Tahoma"/>
                <a:cs typeface="Tahoma"/>
              </a:rPr>
              <a:t>spent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20" b="1">
                <a:latin typeface="Tahoma"/>
                <a:cs typeface="Tahoma"/>
              </a:rPr>
              <a:t>by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65" b="1">
                <a:latin typeface="Tahoma"/>
                <a:cs typeface="Tahoma"/>
              </a:rPr>
              <a:t>guests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b="1">
                <a:latin typeface="Tahoma"/>
                <a:cs typeface="Tahoma"/>
              </a:rPr>
              <a:t>for  </a:t>
            </a:r>
            <a:r>
              <a:rPr dirty="0" sz="3000" spc="-20" b="1">
                <a:latin typeface="Tahoma"/>
                <a:cs typeface="Tahoma"/>
              </a:rPr>
              <a:t>each</a:t>
            </a:r>
            <a:r>
              <a:rPr dirty="0" sz="3000" spc="-180" b="1">
                <a:latin typeface="Tahoma"/>
                <a:cs typeface="Tahoma"/>
              </a:rPr>
              <a:t> </a:t>
            </a:r>
            <a:r>
              <a:rPr dirty="0" sz="3000" spc="-15" b="1">
                <a:latin typeface="Tahoma"/>
                <a:cs typeface="Tahoma"/>
              </a:rPr>
              <a:t>room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30" b="1">
                <a:latin typeface="Tahoma"/>
                <a:cs typeface="Tahoma"/>
              </a:rPr>
              <a:t>type?</a:t>
            </a:r>
            <a:endParaRPr sz="3000">
              <a:latin typeface="Tahoma"/>
              <a:cs typeface="Tahoma"/>
            </a:endParaRPr>
          </a:p>
          <a:p>
            <a:pPr marL="12700" marR="694055">
              <a:lnSpc>
                <a:spcPct val="116399"/>
              </a:lnSpc>
              <a:spcBef>
                <a:spcPts val="1340"/>
              </a:spcBef>
            </a:pPr>
            <a:r>
              <a:rPr dirty="0" sz="2900" spc="-195">
                <a:latin typeface="Verdana"/>
                <a:cs typeface="Verdana"/>
              </a:rPr>
              <a:t>S</a:t>
            </a:r>
            <a:r>
              <a:rPr dirty="0" sz="2900" spc="-75">
                <a:latin typeface="Verdana"/>
                <a:cs typeface="Verdana"/>
              </a:rPr>
              <a:t>E</a:t>
            </a:r>
            <a:r>
              <a:rPr dirty="0" sz="2900" spc="35">
                <a:latin typeface="Verdana"/>
                <a:cs typeface="Verdana"/>
              </a:rPr>
              <a:t>L</a:t>
            </a:r>
            <a:r>
              <a:rPr dirty="0" sz="2900" spc="-75">
                <a:latin typeface="Verdana"/>
                <a:cs typeface="Verdana"/>
              </a:rPr>
              <a:t>E</a:t>
            </a:r>
            <a:r>
              <a:rPr dirty="0" sz="2900" spc="20">
                <a:latin typeface="Verdana"/>
                <a:cs typeface="Verdana"/>
              </a:rPr>
              <a:t>C</a:t>
            </a:r>
            <a:r>
              <a:rPr dirty="0" sz="2900" spc="-80">
                <a:latin typeface="Verdana"/>
                <a:cs typeface="Verdana"/>
              </a:rPr>
              <a:t>T</a:t>
            </a:r>
            <a:r>
              <a:rPr dirty="0" sz="2900" spc="-305">
                <a:latin typeface="Verdana"/>
                <a:cs typeface="Verdana"/>
              </a:rPr>
              <a:t> </a:t>
            </a:r>
            <a:r>
              <a:rPr dirty="0" sz="2900" spc="-25">
                <a:latin typeface="Verdana"/>
                <a:cs typeface="Verdana"/>
              </a:rPr>
              <a:t>r</a:t>
            </a:r>
            <a:r>
              <a:rPr dirty="0" sz="2900" spc="45">
                <a:latin typeface="Verdana"/>
                <a:cs typeface="Verdana"/>
              </a:rPr>
              <a:t>oo</a:t>
            </a:r>
            <a:r>
              <a:rPr dirty="0" sz="2900" spc="-135">
                <a:latin typeface="Verdana"/>
                <a:cs typeface="Verdana"/>
              </a:rPr>
              <a:t>m</a:t>
            </a:r>
            <a:r>
              <a:rPr dirty="0" sz="2900" spc="-590">
                <a:latin typeface="Verdana"/>
                <a:cs typeface="Verdana"/>
              </a:rPr>
              <a:t>_</a:t>
            </a:r>
            <a:r>
              <a:rPr dirty="0" sz="2900" spc="50">
                <a:latin typeface="Verdana"/>
                <a:cs typeface="Verdana"/>
              </a:rPr>
              <a:t>t</a:t>
            </a:r>
            <a:r>
              <a:rPr dirty="0" sz="2900" spc="-60">
                <a:latin typeface="Verdana"/>
                <a:cs typeface="Verdana"/>
              </a:rPr>
              <a:t>y</a:t>
            </a:r>
            <a:r>
              <a:rPr dirty="0" sz="2900" spc="70">
                <a:latin typeface="Verdana"/>
                <a:cs typeface="Verdana"/>
              </a:rPr>
              <a:t>p</a:t>
            </a:r>
            <a:r>
              <a:rPr dirty="0" sz="2900" spc="-50">
                <a:latin typeface="Verdana"/>
                <a:cs typeface="Verdana"/>
              </a:rPr>
              <a:t>e</a:t>
            </a:r>
            <a:r>
              <a:rPr dirty="0" sz="2900" spc="-590">
                <a:latin typeface="Verdana"/>
                <a:cs typeface="Verdana"/>
              </a:rPr>
              <a:t>_</a:t>
            </a:r>
            <a:r>
              <a:rPr dirty="0" sz="2900" spc="-25">
                <a:latin typeface="Verdana"/>
                <a:cs typeface="Verdana"/>
              </a:rPr>
              <a:t>r</a:t>
            </a:r>
            <a:r>
              <a:rPr dirty="0" sz="2900" spc="-50">
                <a:latin typeface="Verdana"/>
                <a:cs typeface="Verdana"/>
              </a:rPr>
              <a:t>e</a:t>
            </a:r>
            <a:r>
              <a:rPr dirty="0" sz="2900" spc="-60">
                <a:latin typeface="Verdana"/>
                <a:cs typeface="Verdana"/>
              </a:rPr>
              <a:t>s</a:t>
            </a:r>
            <a:r>
              <a:rPr dirty="0" sz="2900" spc="-50">
                <a:latin typeface="Verdana"/>
                <a:cs typeface="Verdana"/>
              </a:rPr>
              <a:t>e</a:t>
            </a:r>
            <a:r>
              <a:rPr dirty="0" sz="2900" spc="-25">
                <a:latin typeface="Verdana"/>
                <a:cs typeface="Verdana"/>
              </a:rPr>
              <a:t>r</a:t>
            </a:r>
            <a:r>
              <a:rPr dirty="0" sz="2900" spc="-50">
                <a:latin typeface="Verdana"/>
                <a:cs typeface="Verdana"/>
              </a:rPr>
              <a:t>v</a:t>
            </a:r>
            <a:r>
              <a:rPr dirty="0" sz="2900" spc="-50">
                <a:latin typeface="Verdana"/>
                <a:cs typeface="Verdana"/>
              </a:rPr>
              <a:t>e</a:t>
            </a:r>
            <a:r>
              <a:rPr dirty="0" sz="2900" spc="70">
                <a:latin typeface="Verdana"/>
                <a:cs typeface="Verdana"/>
              </a:rPr>
              <a:t>d</a:t>
            </a:r>
            <a:r>
              <a:rPr dirty="0" sz="2900" spc="-275">
                <a:latin typeface="Verdana"/>
                <a:cs typeface="Verdana"/>
              </a:rPr>
              <a:t>,  </a:t>
            </a:r>
            <a:r>
              <a:rPr dirty="0" sz="2900" spc="-25">
                <a:latin typeface="Verdana"/>
                <a:cs typeface="Verdana"/>
              </a:rPr>
              <a:t>r</a:t>
            </a:r>
            <a:r>
              <a:rPr dirty="0" sz="2900" spc="45">
                <a:latin typeface="Verdana"/>
                <a:cs typeface="Verdana"/>
              </a:rPr>
              <a:t>o</a:t>
            </a:r>
            <a:r>
              <a:rPr dirty="0" sz="2900" spc="-50">
                <a:latin typeface="Verdana"/>
                <a:cs typeface="Verdana"/>
              </a:rPr>
              <a:t>u</a:t>
            </a:r>
            <a:r>
              <a:rPr dirty="0" sz="2900" spc="-25">
                <a:latin typeface="Verdana"/>
                <a:cs typeface="Verdana"/>
              </a:rPr>
              <a:t>n</a:t>
            </a:r>
            <a:r>
              <a:rPr dirty="0" sz="2900" spc="70">
                <a:latin typeface="Verdana"/>
                <a:cs typeface="Verdana"/>
              </a:rPr>
              <a:t>d</a:t>
            </a:r>
            <a:r>
              <a:rPr dirty="0" sz="2900" spc="-370">
                <a:latin typeface="Verdana"/>
                <a:cs typeface="Verdana"/>
              </a:rPr>
              <a:t>(</a:t>
            </a:r>
            <a:r>
              <a:rPr dirty="0" sz="2900" spc="-114">
                <a:latin typeface="Verdana"/>
                <a:cs typeface="Verdana"/>
              </a:rPr>
              <a:t>a</a:t>
            </a:r>
            <a:r>
              <a:rPr dirty="0" sz="2900" spc="-50">
                <a:latin typeface="Verdana"/>
                <a:cs typeface="Verdana"/>
              </a:rPr>
              <a:t>v</a:t>
            </a:r>
            <a:r>
              <a:rPr dirty="0" sz="2900" spc="-195">
                <a:latin typeface="Verdana"/>
                <a:cs typeface="Verdana"/>
              </a:rPr>
              <a:t>g</a:t>
            </a:r>
            <a:r>
              <a:rPr dirty="0" sz="2900" spc="-370">
                <a:latin typeface="Verdana"/>
                <a:cs typeface="Verdana"/>
              </a:rPr>
              <a:t>(</a:t>
            </a:r>
            <a:r>
              <a:rPr dirty="0" sz="2900" spc="-25">
                <a:latin typeface="Verdana"/>
                <a:cs typeface="Verdana"/>
              </a:rPr>
              <a:t>n</a:t>
            </a:r>
            <a:r>
              <a:rPr dirty="0" sz="2900" spc="45">
                <a:latin typeface="Verdana"/>
                <a:cs typeface="Verdana"/>
              </a:rPr>
              <a:t>o</a:t>
            </a:r>
            <a:r>
              <a:rPr dirty="0" sz="2900" spc="-590">
                <a:latin typeface="Verdana"/>
                <a:cs typeface="Verdana"/>
              </a:rPr>
              <a:t>_</a:t>
            </a:r>
            <a:r>
              <a:rPr dirty="0" sz="2900" spc="45">
                <a:latin typeface="Verdana"/>
                <a:cs typeface="Verdana"/>
              </a:rPr>
              <a:t>o</a:t>
            </a:r>
            <a:r>
              <a:rPr dirty="0" sz="2900" spc="100">
                <a:latin typeface="Verdana"/>
                <a:cs typeface="Verdana"/>
              </a:rPr>
              <a:t>f</a:t>
            </a:r>
            <a:r>
              <a:rPr dirty="0" sz="2900" spc="-590">
                <a:latin typeface="Verdana"/>
                <a:cs typeface="Verdana"/>
              </a:rPr>
              <a:t>_</a:t>
            </a:r>
            <a:r>
              <a:rPr dirty="0" sz="2900" spc="-80">
                <a:latin typeface="Verdana"/>
                <a:cs typeface="Verdana"/>
              </a:rPr>
              <a:t>w</a:t>
            </a:r>
            <a:r>
              <a:rPr dirty="0" sz="2900" spc="-50">
                <a:latin typeface="Verdana"/>
                <a:cs typeface="Verdana"/>
              </a:rPr>
              <a:t>ee</a:t>
            </a:r>
            <a:r>
              <a:rPr dirty="0" sz="2900" spc="-254">
                <a:latin typeface="Verdana"/>
                <a:cs typeface="Verdana"/>
              </a:rPr>
              <a:t>k</a:t>
            </a:r>
            <a:r>
              <a:rPr dirty="0" sz="2900" spc="-590">
                <a:latin typeface="Verdana"/>
                <a:cs typeface="Verdana"/>
              </a:rPr>
              <a:t>_</a:t>
            </a:r>
            <a:r>
              <a:rPr dirty="0" sz="2900" spc="-25">
                <a:latin typeface="Verdana"/>
                <a:cs typeface="Verdana"/>
              </a:rPr>
              <a:t>n</a:t>
            </a:r>
            <a:r>
              <a:rPr dirty="0" sz="2900" spc="-20">
                <a:latin typeface="Verdana"/>
                <a:cs typeface="Verdana"/>
              </a:rPr>
              <a:t>i</a:t>
            </a:r>
            <a:r>
              <a:rPr dirty="0" sz="2900" spc="-195">
                <a:latin typeface="Verdana"/>
                <a:cs typeface="Verdana"/>
              </a:rPr>
              <a:t>g</a:t>
            </a:r>
            <a:r>
              <a:rPr dirty="0" sz="2900" spc="-25">
                <a:latin typeface="Verdana"/>
                <a:cs typeface="Verdana"/>
              </a:rPr>
              <a:t>h</a:t>
            </a:r>
            <a:r>
              <a:rPr dirty="0" sz="2900" spc="50">
                <a:latin typeface="Verdana"/>
                <a:cs typeface="Verdana"/>
              </a:rPr>
              <a:t>t</a:t>
            </a:r>
            <a:r>
              <a:rPr dirty="0" sz="2900" spc="-55">
                <a:latin typeface="Verdana"/>
                <a:cs typeface="Verdana"/>
              </a:rPr>
              <a:t>s</a:t>
            </a:r>
            <a:r>
              <a:rPr dirty="0" sz="2900" spc="-305">
                <a:latin typeface="Verdana"/>
                <a:cs typeface="Verdana"/>
              </a:rPr>
              <a:t> </a:t>
            </a:r>
            <a:r>
              <a:rPr dirty="0" sz="2900" spc="-525">
                <a:latin typeface="Verdana"/>
                <a:cs typeface="Verdana"/>
              </a:rPr>
              <a:t>+  </a:t>
            </a:r>
            <a:r>
              <a:rPr dirty="0" sz="2900" spc="-150">
                <a:latin typeface="Verdana"/>
                <a:cs typeface="Verdana"/>
              </a:rPr>
              <a:t>no_of_weekend_nights),2)</a:t>
            </a:r>
            <a:r>
              <a:rPr dirty="0" sz="2900" spc="-300">
                <a:latin typeface="Verdana"/>
                <a:cs typeface="Verdana"/>
              </a:rPr>
              <a:t> </a:t>
            </a:r>
            <a:r>
              <a:rPr dirty="0" sz="2900" spc="-105">
                <a:latin typeface="Verdana"/>
                <a:cs typeface="Verdana"/>
              </a:rPr>
              <a:t>AS</a:t>
            </a:r>
            <a:r>
              <a:rPr dirty="0" sz="2900" spc="-300">
                <a:latin typeface="Verdana"/>
                <a:cs typeface="Verdana"/>
              </a:rPr>
              <a:t> </a:t>
            </a:r>
            <a:r>
              <a:rPr dirty="0" sz="2900" spc="-65">
                <a:latin typeface="Verdana"/>
                <a:cs typeface="Verdana"/>
              </a:rPr>
              <a:t>total_nights </a:t>
            </a:r>
            <a:r>
              <a:rPr dirty="0" sz="2900" spc="-1005">
                <a:latin typeface="Verdana"/>
                <a:cs typeface="Verdana"/>
              </a:rPr>
              <a:t> </a:t>
            </a:r>
            <a:r>
              <a:rPr dirty="0" sz="2900" spc="25">
                <a:latin typeface="Verdana"/>
                <a:cs typeface="Verdana"/>
              </a:rPr>
              <a:t>FROM</a:t>
            </a:r>
            <a:r>
              <a:rPr dirty="0" sz="2900" spc="-305">
                <a:latin typeface="Verdana"/>
                <a:cs typeface="Verdana"/>
              </a:rPr>
              <a:t> </a:t>
            </a:r>
            <a:r>
              <a:rPr dirty="0" sz="2900" spc="-65">
                <a:latin typeface="Verdana"/>
                <a:cs typeface="Verdana"/>
              </a:rPr>
              <a:t>hotel_reservation_dataset</a:t>
            </a:r>
            <a:endParaRPr sz="2900">
              <a:latin typeface="Verdana"/>
              <a:cs typeface="Verdana"/>
            </a:endParaRPr>
          </a:p>
          <a:p>
            <a:pPr marL="12700" marR="2345055">
              <a:lnSpc>
                <a:spcPct val="116399"/>
              </a:lnSpc>
            </a:pPr>
            <a:r>
              <a:rPr dirty="0" sz="2900" spc="-80">
                <a:latin typeface="Verdana"/>
                <a:cs typeface="Verdana"/>
              </a:rPr>
              <a:t>G</a:t>
            </a:r>
            <a:r>
              <a:rPr dirty="0" sz="2900" spc="-85">
                <a:latin typeface="Verdana"/>
                <a:cs typeface="Verdana"/>
              </a:rPr>
              <a:t>R</a:t>
            </a:r>
            <a:r>
              <a:rPr dirty="0" sz="2900" spc="5">
                <a:latin typeface="Verdana"/>
                <a:cs typeface="Verdana"/>
              </a:rPr>
              <a:t>O</a:t>
            </a:r>
            <a:r>
              <a:rPr dirty="0" sz="2900" spc="25">
                <a:latin typeface="Verdana"/>
                <a:cs typeface="Verdana"/>
              </a:rPr>
              <a:t>U</a:t>
            </a:r>
            <a:r>
              <a:rPr dirty="0" sz="2900" spc="155">
                <a:latin typeface="Verdana"/>
                <a:cs typeface="Verdana"/>
              </a:rPr>
              <a:t>P</a:t>
            </a:r>
            <a:r>
              <a:rPr dirty="0" sz="2900" spc="-305">
                <a:latin typeface="Verdana"/>
                <a:cs typeface="Verdana"/>
              </a:rPr>
              <a:t> </a:t>
            </a:r>
            <a:r>
              <a:rPr dirty="0" sz="2900" spc="20">
                <a:latin typeface="Verdana"/>
                <a:cs typeface="Verdana"/>
              </a:rPr>
              <a:t>B</a:t>
            </a:r>
            <a:r>
              <a:rPr dirty="0" sz="2900" spc="15">
                <a:latin typeface="Verdana"/>
                <a:cs typeface="Verdana"/>
              </a:rPr>
              <a:t>Y</a:t>
            </a:r>
            <a:r>
              <a:rPr dirty="0" sz="2900" spc="-305">
                <a:latin typeface="Verdana"/>
                <a:cs typeface="Verdana"/>
              </a:rPr>
              <a:t> </a:t>
            </a:r>
            <a:r>
              <a:rPr dirty="0" sz="2900" spc="-25">
                <a:latin typeface="Verdana"/>
                <a:cs typeface="Verdana"/>
              </a:rPr>
              <a:t>r</a:t>
            </a:r>
            <a:r>
              <a:rPr dirty="0" sz="2900" spc="45">
                <a:latin typeface="Verdana"/>
                <a:cs typeface="Verdana"/>
              </a:rPr>
              <a:t>oo</a:t>
            </a:r>
            <a:r>
              <a:rPr dirty="0" sz="2900" spc="-135">
                <a:latin typeface="Verdana"/>
                <a:cs typeface="Verdana"/>
              </a:rPr>
              <a:t>m</a:t>
            </a:r>
            <a:r>
              <a:rPr dirty="0" sz="2900" spc="-590">
                <a:latin typeface="Verdana"/>
                <a:cs typeface="Verdana"/>
              </a:rPr>
              <a:t>_</a:t>
            </a:r>
            <a:r>
              <a:rPr dirty="0" sz="2900" spc="50">
                <a:latin typeface="Verdana"/>
                <a:cs typeface="Verdana"/>
              </a:rPr>
              <a:t>t</a:t>
            </a:r>
            <a:r>
              <a:rPr dirty="0" sz="2900" spc="-60">
                <a:latin typeface="Verdana"/>
                <a:cs typeface="Verdana"/>
              </a:rPr>
              <a:t>y</a:t>
            </a:r>
            <a:r>
              <a:rPr dirty="0" sz="2900" spc="70">
                <a:latin typeface="Verdana"/>
                <a:cs typeface="Verdana"/>
              </a:rPr>
              <a:t>p</a:t>
            </a:r>
            <a:r>
              <a:rPr dirty="0" sz="2900" spc="-50">
                <a:latin typeface="Verdana"/>
                <a:cs typeface="Verdana"/>
              </a:rPr>
              <a:t>e</a:t>
            </a:r>
            <a:r>
              <a:rPr dirty="0" sz="2900" spc="-590">
                <a:latin typeface="Verdana"/>
                <a:cs typeface="Verdana"/>
              </a:rPr>
              <a:t>_</a:t>
            </a:r>
            <a:r>
              <a:rPr dirty="0" sz="2900" spc="-25">
                <a:latin typeface="Verdana"/>
                <a:cs typeface="Verdana"/>
              </a:rPr>
              <a:t>r</a:t>
            </a:r>
            <a:r>
              <a:rPr dirty="0" sz="2900" spc="-50">
                <a:latin typeface="Verdana"/>
                <a:cs typeface="Verdana"/>
              </a:rPr>
              <a:t>e</a:t>
            </a:r>
            <a:r>
              <a:rPr dirty="0" sz="2900" spc="-60">
                <a:latin typeface="Verdana"/>
                <a:cs typeface="Verdana"/>
              </a:rPr>
              <a:t>s</a:t>
            </a:r>
            <a:r>
              <a:rPr dirty="0" sz="2900" spc="-50">
                <a:latin typeface="Verdana"/>
                <a:cs typeface="Verdana"/>
              </a:rPr>
              <a:t>e</a:t>
            </a:r>
            <a:r>
              <a:rPr dirty="0" sz="2900" spc="-25">
                <a:latin typeface="Verdana"/>
                <a:cs typeface="Verdana"/>
              </a:rPr>
              <a:t>r</a:t>
            </a:r>
            <a:r>
              <a:rPr dirty="0" sz="2900" spc="-50">
                <a:latin typeface="Verdana"/>
                <a:cs typeface="Verdana"/>
              </a:rPr>
              <a:t>v</a:t>
            </a:r>
            <a:r>
              <a:rPr dirty="0" sz="2900" spc="-50">
                <a:latin typeface="Verdana"/>
                <a:cs typeface="Verdana"/>
              </a:rPr>
              <a:t>e</a:t>
            </a:r>
            <a:r>
              <a:rPr dirty="0" sz="2900" spc="55">
                <a:latin typeface="Verdana"/>
                <a:cs typeface="Verdana"/>
              </a:rPr>
              <a:t>d  </a:t>
            </a:r>
            <a:r>
              <a:rPr dirty="0" sz="2900" spc="5">
                <a:latin typeface="Verdana"/>
                <a:cs typeface="Verdana"/>
              </a:rPr>
              <a:t>O</a:t>
            </a:r>
            <a:r>
              <a:rPr dirty="0" sz="2900" spc="-85">
                <a:latin typeface="Verdana"/>
                <a:cs typeface="Verdana"/>
              </a:rPr>
              <a:t>R</a:t>
            </a:r>
            <a:r>
              <a:rPr dirty="0" sz="2900" spc="-15">
                <a:latin typeface="Verdana"/>
                <a:cs typeface="Verdana"/>
              </a:rPr>
              <a:t>D</a:t>
            </a:r>
            <a:r>
              <a:rPr dirty="0" sz="2900" spc="-75">
                <a:latin typeface="Verdana"/>
                <a:cs typeface="Verdana"/>
              </a:rPr>
              <a:t>E</a:t>
            </a:r>
            <a:r>
              <a:rPr dirty="0" sz="2900" spc="-80">
                <a:latin typeface="Verdana"/>
                <a:cs typeface="Verdana"/>
              </a:rPr>
              <a:t>R</a:t>
            </a:r>
            <a:r>
              <a:rPr dirty="0" sz="2900" spc="-305">
                <a:latin typeface="Verdana"/>
                <a:cs typeface="Verdana"/>
              </a:rPr>
              <a:t> </a:t>
            </a:r>
            <a:r>
              <a:rPr dirty="0" sz="2900" spc="20">
                <a:latin typeface="Verdana"/>
                <a:cs typeface="Verdana"/>
              </a:rPr>
              <a:t>B</a:t>
            </a:r>
            <a:r>
              <a:rPr dirty="0" sz="2900" spc="15">
                <a:latin typeface="Verdana"/>
                <a:cs typeface="Verdana"/>
              </a:rPr>
              <a:t>Y</a:t>
            </a:r>
            <a:r>
              <a:rPr dirty="0" sz="2900" spc="-305">
                <a:latin typeface="Verdana"/>
                <a:cs typeface="Verdana"/>
              </a:rPr>
              <a:t> </a:t>
            </a:r>
            <a:r>
              <a:rPr dirty="0" sz="2900" spc="-25">
                <a:latin typeface="Verdana"/>
                <a:cs typeface="Verdana"/>
              </a:rPr>
              <a:t>r</a:t>
            </a:r>
            <a:r>
              <a:rPr dirty="0" sz="2900" spc="45">
                <a:latin typeface="Verdana"/>
                <a:cs typeface="Verdana"/>
              </a:rPr>
              <a:t>oo</a:t>
            </a:r>
            <a:r>
              <a:rPr dirty="0" sz="2900" spc="-135">
                <a:latin typeface="Verdana"/>
                <a:cs typeface="Verdana"/>
              </a:rPr>
              <a:t>m</a:t>
            </a:r>
            <a:r>
              <a:rPr dirty="0" sz="2900" spc="-590">
                <a:latin typeface="Verdana"/>
                <a:cs typeface="Verdana"/>
              </a:rPr>
              <a:t>_</a:t>
            </a:r>
            <a:r>
              <a:rPr dirty="0" sz="2900" spc="50">
                <a:latin typeface="Verdana"/>
                <a:cs typeface="Verdana"/>
              </a:rPr>
              <a:t>t</a:t>
            </a:r>
            <a:r>
              <a:rPr dirty="0" sz="2900" spc="-60">
                <a:latin typeface="Verdana"/>
                <a:cs typeface="Verdana"/>
              </a:rPr>
              <a:t>y</a:t>
            </a:r>
            <a:r>
              <a:rPr dirty="0" sz="2900" spc="70">
                <a:latin typeface="Verdana"/>
                <a:cs typeface="Verdana"/>
              </a:rPr>
              <a:t>p</a:t>
            </a:r>
            <a:r>
              <a:rPr dirty="0" sz="2900" spc="-50">
                <a:latin typeface="Verdana"/>
                <a:cs typeface="Verdana"/>
              </a:rPr>
              <a:t>e</a:t>
            </a:r>
            <a:r>
              <a:rPr dirty="0" sz="2900" spc="-590">
                <a:latin typeface="Verdana"/>
                <a:cs typeface="Verdana"/>
              </a:rPr>
              <a:t>_</a:t>
            </a:r>
            <a:r>
              <a:rPr dirty="0" sz="2900" spc="-25">
                <a:latin typeface="Verdana"/>
                <a:cs typeface="Verdana"/>
              </a:rPr>
              <a:t>r</a:t>
            </a:r>
            <a:r>
              <a:rPr dirty="0" sz="2900" spc="-50">
                <a:latin typeface="Verdana"/>
                <a:cs typeface="Verdana"/>
              </a:rPr>
              <a:t>e</a:t>
            </a:r>
            <a:r>
              <a:rPr dirty="0" sz="2900" spc="-60">
                <a:latin typeface="Verdana"/>
                <a:cs typeface="Verdana"/>
              </a:rPr>
              <a:t>s</a:t>
            </a:r>
            <a:r>
              <a:rPr dirty="0" sz="2900" spc="-50">
                <a:latin typeface="Verdana"/>
                <a:cs typeface="Verdana"/>
              </a:rPr>
              <a:t>e</a:t>
            </a:r>
            <a:r>
              <a:rPr dirty="0" sz="2900" spc="-25">
                <a:latin typeface="Verdana"/>
                <a:cs typeface="Verdana"/>
              </a:rPr>
              <a:t>r</a:t>
            </a:r>
            <a:r>
              <a:rPr dirty="0" sz="2900" spc="-50">
                <a:latin typeface="Verdana"/>
                <a:cs typeface="Verdana"/>
              </a:rPr>
              <a:t>v</a:t>
            </a:r>
            <a:r>
              <a:rPr dirty="0" sz="2900" spc="-50">
                <a:latin typeface="Verdana"/>
                <a:cs typeface="Verdana"/>
              </a:rPr>
              <a:t>e</a:t>
            </a:r>
            <a:r>
              <a:rPr dirty="0" sz="2900" spc="75">
                <a:latin typeface="Verdana"/>
                <a:cs typeface="Verdana"/>
              </a:rPr>
              <a:t>d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647" y="8704247"/>
            <a:ext cx="14665325" cy="835025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12700" marR="5080">
              <a:lnSpc>
                <a:spcPct val="77100"/>
              </a:lnSpc>
              <a:spcBef>
                <a:spcPts val="925"/>
              </a:spcBef>
            </a:pPr>
            <a:r>
              <a:rPr dirty="0" sz="3000" spc="5">
                <a:solidFill>
                  <a:srgbClr val="D9E7EC"/>
                </a:solidFill>
                <a:latin typeface="Trebuchet MS"/>
                <a:cs typeface="Trebuchet MS"/>
              </a:rPr>
              <a:t>Insights:</a:t>
            </a:r>
            <a:r>
              <a:rPr dirty="0" sz="3000" spc="-11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45">
                <a:solidFill>
                  <a:srgbClr val="D9E7EC"/>
                </a:solidFill>
                <a:latin typeface="Trebuchet MS"/>
                <a:cs typeface="Trebuchet MS"/>
              </a:rPr>
              <a:t>Room_Type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240">
                <a:solidFill>
                  <a:srgbClr val="D9E7EC"/>
                </a:solidFill>
                <a:latin typeface="Trebuchet MS"/>
                <a:cs typeface="Trebuchet MS"/>
              </a:rPr>
              <a:t>4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35">
                <a:solidFill>
                  <a:srgbClr val="D9E7EC"/>
                </a:solidFill>
                <a:latin typeface="Trebuchet MS"/>
                <a:cs typeface="Trebuchet MS"/>
              </a:rPr>
              <a:t>has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85">
                <a:solidFill>
                  <a:srgbClr val="D9E7EC"/>
                </a:solidFill>
                <a:latin typeface="Trebuchet MS"/>
                <a:cs typeface="Trebuchet MS"/>
              </a:rPr>
              <a:t>more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55">
                <a:solidFill>
                  <a:srgbClr val="D9E7EC"/>
                </a:solidFill>
                <a:latin typeface="Trebuchet MS"/>
                <a:cs typeface="Trebuchet MS"/>
              </a:rPr>
              <a:t>average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90">
                <a:solidFill>
                  <a:srgbClr val="D9E7EC"/>
                </a:solidFill>
                <a:latin typeface="Trebuchet MS"/>
                <a:cs typeface="Trebuchet MS"/>
              </a:rPr>
              <a:t>number</a:t>
            </a:r>
            <a:r>
              <a:rPr dirty="0" sz="3000" spc="-11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25">
                <a:solidFill>
                  <a:srgbClr val="D9E7EC"/>
                </a:solidFill>
                <a:latin typeface="Trebuchet MS"/>
                <a:cs typeface="Trebuchet MS"/>
              </a:rPr>
              <a:t>of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25">
                <a:solidFill>
                  <a:srgbClr val="D9E7EC"/>
                </a:solidFill>
                <a:latin typeface="Trebuchet MS"/>
                <a:cs typeface="Trebuchet MS"/>
              </a:rPr>
              <a:t>night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20">
                <a:solidFill>
                  <a:srgbClr val="D9E7EC"/>
                </a:solidFill>
                <a:latin typeface="Trebuchet MS"/>
                <a:cs typeface="Trebuchet MS"/>
              </a:rPr>
              <a:t>spent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200">
                <a:solidFill>
                  <a:srgbClr val="D9E7EC"/>
                </a:solidFill>
                <a:latin typeface="Trebuchet MS"/>
                <a:cs typeface="Trebuchet MS"/>
              </a:rPr>
              <a:t>by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40">
                <a:solidFill>
                  <a:srgbClr val="D9E7EC"/>
                </a:solidFill>
                <a:latin typeface="Trebuchet MS"/>
                <a:cs typeface="Trebuchet MS"/>
              </a:rPr>
              <a:t>guests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-10">
                <a:solidFill>
                  <a:srgbClr val="D9E7EC"/>
                </a:solidFill>
                <a:latin typeface="Trebuchet MS"/>
                <a:cs typeface="Trebuchet MS"/>
              </a:rPr>
              <a:t>for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00">
                <a:solidFill>
                  <a:srgbClr val="D9E7EC"/>
                </a:solidFill>
                <a:latin typeface="Trebuchet MS"/>
                <a:cs typeface="Trebuchet MS"/>
              </a:rPr>
              <a:t>each </a:t>
            </a:r>
            <a:r>
              <a:rPr dirty="0" sz="3000" spc="-89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10">
                <a:solidFill>
                  <a:srgbClr val="D9E7EC"/>
                </a:solidFill>
                <a:latin typeface="Trebuchet MS"/>
                <a:cs typeface="Trebuchet MS"/>
              </a:rPr>
              <a:t>room</a:t>
            </a:r>
            <a:r>
              <a:rPr dirty="0" sz="3000" spc="-114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-15">
                <a:solidFill>
                  <a:srgbClr val="D9E7EC"/>
                </a:solidFill>
                <a:latin typeface="Trebuchet MS"/>
                <a:cs typeface="Trebuchet MS"/>
              </a:rPr>
              <a:t>type.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18" y="357946"/>
            <a:ext cx="9381490" cy="7874634"/>
          </a:xfrm>
          <a:custGeom>
            <a:avLst/>
            <a:gdLst/>
            <a:ahLst/>
            <a:cxnLst/>
            <a:rect l="l" t="t" r="r" b="b"/>
            <a:pathLst>
              <a:path w="9381490" h="7874634">
                <a:moveTo>
                  <a:pt x="9381390" y="7874216"/>
                </a:moveTo>
                <a:lnTo>
                  <a:pt x="0" y="7874216"/>
                </a:lnTo>
                <a:lnTo>
                  <a:pt x="0" y="0"/>
                </a:lnTo>
                <a:lnTo>
                  <a:pt x="9381390" y="0"/>
                </a:lnTo>
                <a:lnTo>
                  <a:pt x="9381390" y="7874216"/>
                </a:lnTo>
                <a:close/>
              </a:path>
            </a:pathLst>
          </a:custGeom>
          <a:solidFill>
            <a:srgbClr val="D9E7E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0302" y="733699"/>
            <a:ext cx="8357696" cy="49720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4342" y="461352"/>
            <a:ext cx="3094355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35">
                <a:solidFill>
                  <a:srgbClr val="000000"/>
                </a:solidFill>
                <a:latin typeface="Tahoma"/>
                <a:cs typeface="Tahoma"/>
              </a:rPr>
              <a:t>Q</a:t>
            </a:r>
            <a:r>
              <a:rPr dirty="0" sz="5200" spc="-95">
                <a:solidFill>
                  <a:srgbClr val="000000"/>
                </a:solidFill>
                <a:latin typeface="Tahoma"/>
                <a:cs typeface="Tahoma"/>
              </a:rPr>
              <a:t>u</a:t>
            </a:r>
            <a:r>
              <a:rPr dirty="0" sz="5200" spc="-50">
                <a:solidFill>
                  <a:srgbClr val="000000"/>
                </a:solidFill>
                <a:latin typeface="Tahoma"/>
                <a:cs typeface="Tahoma"/>
              </a:rPr>
              <a:t>e</a:t>
            </a:r>
            <a:r>
              <a:rPr dirty="0" sz="5200" spc="-65">
                <a:solidFill>
                  <a:srgbClr val="000000"/>
                </a:solidFill>
                <a:latin typeface="Tahoma"/>
                <a:cs typeface="Tahoma"/>
              </a:rPr>
              <a:t>r</a:t>
            </a:r>
            <a:r>
              <a:rPr dirty="0" sz="5200" spc="10">
                <a:solidFill>
                  <a:srgbClr val="000000"/>
                </a:solidFill>
                <a:latin typeface="Tahoma"/>
                <a:cs typeface="Tahoma"/>
              </a:rPr>
              <a:t>y</a:t>
            </a:r>
            <a:r>
              <a:rPr dirty="0" sz="5200" spc="-3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5200" spc="-580">
                <a:solidFill>
                  <a:srgbClr val="000000"/>
                </a:solidFill>
                <a:latin typeface="Tahoma"/>
                <a:cs typeface="Tahoma"/>
              </a:rPr>
              <a:t>1</a:t>
            </a:r>
            <a:r>
              <a:rPr dirty="0" sz="5200" spc="-85">
                <a:solidFill>
                  <a:srgbClr val="000000"/>
                </a:solidFill>
                <a:latin typeface="Tahoma"/>
                <a:cs typeface="Tahoma"/>
              </a:rPr>
              <a:t>4</a:t>
            </a:r>
            <a:r>
              <a:rPr dirty="0" sz="5200" spc="-455">
                <a:solidFill>
                  <a:srgbClr val="000000"/>
                </a:solidFill>
                <a:latin typeface="Tahoma"/>
                <a:cs typeface="Tahoma"/>
              </a:rPr>
              <a:t>:</a:t>
            </a:r>
            <a:endParaRPr sz="5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437" y="1585161"/>
            <a:ext cx="8724265" cy="6425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z="3000" spc="-10" b="1">
                <a:latin typeface="Tahoma"/>
                <a:cs typeface="Tahoma"/>
              </a:rPr>
              <a:t>For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30" b="1">
                <a:latin typeface="Tahoma"/>
                <a:cs typeface="Tahoma"/>
              </a:rPr>
              <a:t>reservations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35" b="1">
                <a:latin typeface="Tahoma"/>
                <a:cs typeface="Tahoma"/>
              </a:rPr>
              <a:t>involving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15" b="1">
                <a:latin typeface="Tahoma"/>
                <a:cs typeface="Tahoma"/>
              </a:rPr>
              <a:t>children,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105" b="1">
                <a:latin typeface="Tahoma"/>
                <a:cs typeface="Tahoma"/>
              </a:rPr>
              <a:t>what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45" b="1">
                <a:latin typeface="Tahoma"/>
                <a:cs typeface="Tahoma"/>
              </a:rPr>
              <a:t>is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15" b="1">
                <a:latin typeface="Tahoma"/>
                <a:cs typeface="Tahoma"/>
              </a:rPr>
              <a:t>the </a:t>
            </a:r>
            <a:r>
              <a:rPr dirty="0" sz="3000" spc="-865" b="1">
                <a:latin typeface="Tahoma"/>
                <a:cs typeface="Tahoma"/>
              </a:rPr>
              <a:t> </a:t>
            </a:r>
            <a:r>
              <a:rPr dirty="0" sz="3000" spc="-25" b="1">
                <a:latin typeface="Tahoma"/>
                <a:cs typeface="Tahoma"/>
              </a:rPr>
              <a:t>most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5" b="1">
                <a:latin typeface="Tahoma"/>
                <a:cs typeface="Tahoma"/>
              </a:rPr>
              <a:t>common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15" b="1">
                <a:latin typeface="Tahoma"/>
                <a:cs typeface="Tahoma"/>
              </a:rPr>
              <a:t>room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15" b="1">
                <a:latin typeface="Tahoma"/>
                <a:cs typeface="Tahoma"/>
              </a:rPr>
              <a:t>type,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25" b="1">
                <a:latin typeface="Tahoma"/>
                <a:cs typeface="Tahoma"/>
              </a:rPr>
              <a:t>and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105" b="1">
                <a:latin typeface="Tahoma"/>
                <a:cs typeface="Tahoma"/>
              </a:rPr>
              <a:t>what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45" b="1">
                <a:latin typeface="Tahoma"/>
                <a:cs typeface="Tahoma"/>
              </a:rPr>
              <a:t>is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15" b="1">
                <a:latin typeface="Tahoma"/>
                <a:cs typeface="Tahoma"/>
              </a:rPr>
              <a:t>the  </a:t>
            </a:r>
            <a:r>
              <a:rPr dirty="0" sz="3000" spc="-70" b="1">
                <a:latin typeface="Tahoma"/>
                <a:cs typeface="Tahoma"/>
              </a:rPr>
              <a:t>average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5" b="1">
                <a:latin typeface="Tahoma"/>
                <a:cs typeface="Tahoma"/>
              </a:rPr>
              <a:t>price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b="1">
                <a:latin typeface="Tahoma"/>
                <a:cs typeface="Tahoma"/>
              </a:rPr>
              <a:t>for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30" b="1">
                <a:latin typeface="Tahoma"/>
                <a:cs typeface="Tahoma"/>
              </a:rPr>
              <a:t>that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15" b="1">
                <a:latin typeface="Tahoma"/>
                <a:cs typeface="Tahoma"/>
              </a:rPr>
              <a:t>room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30" b="1">
                <a:latin typeface="Tahoma"/>
                <a:cs typeface="Tahoma"/>
              </a:rPr>
              <a:t>type?</a:t>
            </a:r>
            <a:endParaRPr sz="3000">
              <a:latin typeface="Tahoma"/>
              <a:cs typeface="Tahoma"/>
            </a:endParaRPr>
          </a:p>
          <a:p>
            <a:pPr marL="833755" marR="2590800" indent="-821690">
              <a:lnSpc>
                <a:spcPct val="116399"/>
              </a:lnSpc>
              <a:spcBef>
                <a:spcPts val="1340"/>
              </a:spcBef>
            </a:pPr>
            <a:r>
              <a:rPr dirty="0" sz="2900" spc="105">
                <a:latin typeface="Lucida Sans Unicode"/>
                <a:cs typeface="Lucida Sans Unicode"/>
              </a:rPr>
              <a:t>SELECT </a:t>
            </a:r>
            <a:r>
              <a:rPr dirty="0" sz="2900" spc="15">
                <a:latin typeface="Lucida Sans Unicode"/>
                <a:cs typeface="Lucida Sans Unicode"/>
              </a:rPr>
              <a:t>room_type_reserved, </a:t>
            </a:r>
            <a:r>
              <a:rPr dirty="0" sz="2900" spc="20">
                <a:latin typeface="Lucida Sans Unicode"/>
                <a:cs typeface="Lucida Sans Unicode"/>
              </a:rPr>
              <a:t> </a:t>
            </a:r>
            <a:r>
              <a:rPr dirty="0" sz="2900" spc="30">
                <a:latin typeface="Lucida Sans Unicode"/>
                <a:cs typeface="Lucida Sans Unicode"/>
              </a:rPr>
              <a:t>count(*)</a:t>
            </a:r>
            <a:r>
              <a:rPr dirty="0" sz="2900" spc="-210">
                <a:latin typeface="Lucida Sans Unicode"/>
                <a:cs typeface="Lucida Sans Unicode"/>
              </a:rPr>
              <a:t> </a:t>
            </a:r>
            <a:r>
              <a:rPr dirty="0" sz="2900" spc="95">
                <a:latin typeface="Lucida Sans Unicode"/>
                <a:cs typeface="Lucida Sans Unicode"/>
              </a:rPr>
              <a:t>AS</a:t>
            </a:r>
            <a:r>
              <a:rPr dirty="0" sz="2900" spc="-210">
                <a:latin typeface="Lucida Sans Unicode"/>
                <a:cs typeface="Lucida Sans Unicode"/>
              </a:rPr>
              <a:t> </a:t>
            </a:r>
            <a:r>
              <a:rPr dirty="0" sz="2900" spc="20">
                <a:latin typeface="Lucida Sans Unicode"/>
                <a:cs typeface="Lucida Sans Unicode"/>
              </a:rPr>
              <a:t>total_reservation,</a:t>
            </a:r>
            <a:endParaRPr sz="2900">
              <a:latin typeface="Lucida Sans Unicode"/>
              <a:cs typeface="Lucida Sans Unicode"/>
            </a:endParaRPr>
          </a:p>
          <a:p>
            <a:pPr marL="12700" marR="1052195" indent="1003300">
              <a:lnSpc>
                <a:spcPct val="116399"/>
              </a:lnSpc>
            </a:pPr>
            <a:r>
              <a:rPr dirty="0" sz="2900" spc="-15">
                <a:latin typeface="Lucida Sans Unicode"/>
                <a:cs typeface="Lucida Sans Unicode"/>
              </a:rPr>
              <a:t>round(avg(avg_price_per_room),2)</a:t>
            </a:r>
            <a:r>
              <a:rPr dirty="0" sz="2900" spc="-215">
                <a:latin typeface="Lucida Sans Unicode"/>
                <a:cs typeface="Lucida Sans Unicode"/>
              </a:rPr>
              <a:t> </a:t>
            </a:r>
            <a:r>
              <a:rPr dirty="0" sz="2900" spc="95">
                <a:latin typeface="Lucida Sans Unicode"/>
                <a:cs typeface="Lucida Sans Unicode"/>
              </a:rPr>
              <a:t>AS </a:t>
            </a:r>
            <a:r>
              <a:rPr dirty="0" sz="2900" spc="-905">
                <a:latin typeface="Lucida Sans Unicode"/>
                <a:cs typeface="Lucida Sans Unicode"/>
              </a:rPr>
              <a:t> </a:t>
            </a:r>
            <a:r>
              <a:rPr dirty="0" sz="2900" spc="-10">
                <a:latin typeface="Lucida Sans Unicode"/>
                <a:cs typeface="Lucida Sans Unicode"/>
              </a:rPr>
              <a:t>avg_price_per_room</a:t>
            </a:r>
            <a:endParaRPr sz="2900">
              <a:latin typeface="Lucida Sans Unicode"/>
              <a:cs typeface="Lucida Sans Unicode"/>
            </a:endParaRPr>
          </a:p>
          <a:p>
            <a:pPr marL="12700" marR="2856865">
              <a:lnSpc>
                <a:spcPct val="116399"/>
              </a:lnSpc>
            </a:pPr>
            <a:r>
              <a:rPr dirty="0" sz="2900" spc="95">
                <a:latin typeface="Lucida Sans Unicode"/>
                <a:cs typeface="Lucida Sans Unicode"/>
              </a:rPr>
              <a:t>F</a:t>
            </a:r>
            <a:r>
              <a:rPr dirty="0" sz="2900" spc="95">
                <a:latin typeface="Lucida Sans Unicode"/>
                <a:cs typeface="Lucida Sans Unicode"/>
              </a:rPr>
              <a:t>R</a:t>
            </a:r>
            <a:r>
              <a:rPr dirty="0" sz="2900" spc="35">
                <a:latin typeface="Lucida Sans Unicode"/>
                <a:cs typeface="Lucida Sans Unicode"/>
              </a:rPr>
              <a:t>O</a:t>
            </a:r>
            <a:r>
              <a:rPr dirty="0" sz="2900" spc="150">
                <a:latin typeface="Lucida Sans Unicode"/>
                <a:cs typeface="Lucida Sans Unicode"/>
              </a:rPr>
              <a:t>M</a:t>
            </a:r>
            <a:r>
              <a:rPr dirty="0" sz="2900" spc="-200">
                <a:latin typeface="Lucida Sans Unicode"/>
                <a:cs typeface="Lucida Sans Unicode"/>
              </a:rPr>
              <a:t> </a:t>
            </a:r>
            <a:r>
              <a:rPr dirty="0" sz="2900" spc="10">
                <a:latin typeface="Lucida Sans Unicode"/>
                <a:cs typeface="Lucida Sans Unicode"/>
              </a:rPr>
              <a:t>h</a:t>
            </a:r>
            <a:r>
              <a:rPr dirty="0" sz="2900" spc="25">
                <a:latin typeface="Lucida Sans Unicode"/>
                <a:cs typeface="Lucida Sans Unicode"/>
              </a:rPr>
              <a:t>o</a:t>
            </a:r>
            <a:r>
              <a:rPr dirty="0" sz="2900" spc="110">
                <a:latin typeface="Lucida Sans Unicode"/>
                <a:cs typeface="Lucida Sans Unicode"/>
              </a:rPr>
              <a:t>t</a:t>
            </a:r>
            <a:r>
              <a:rPr dirty="0" sz="2900" spc="60">
                <a:latin typeface="Lucida Sans Unicode"/>
                <a:cs typeface="Lucida Sans Unicode"/>
              </a:rPr>
              <a:t>e</a:t>
            </a:r>
            <a:r>
              <a:rPr dirty="0" sz="2900" spc="15">
                <a:latin typeface="Lucida Sans Unicode"/>
                <a:cs typeface="Lucida Sans Unicode"/>
              </a:rPr>
              <a:t>l</a:t>
            </a:r>
            <a:r>
              <a:rPr dirty="0" sz="2900" spc="-195">
                <a:latin typeface="Lucida Sans Unicode"/>
                <a:cs typeface="Lucida Sans Unicode"/>
              </a:rPr>
              <a:t>_</a:t>
            </a:r>
            <a:r>
              <a:rPr dirty="0" sz="2900" spc="25">
                <a:latin typeface="Lucida Sans Unicode"/>
                <a:cs typeface="Lucida Sans Unicode"/>
              </a:rPr>
              <a:t>r</a:t>
            </a:r>
            <a:r>
              <a:rPr dirty="0" sz="2900" spc="60">
                <a:latin typeface="Lucida Sans Unicode"/>
                <a:cs typeface="Lucida Sans Unicode"/>
              </a:rPr>
              <a:t>e</a:t>
            </a:r>
            <a:r>
              <a:rPr dirty="0" sz="2900" spc="-25">
                <a:latin typeface="Lucida Sans Unicode"/>
                <a:cs typeface="Lucida Sans Unicode"/>
              </a:rPr>
              <a:t>s</a:t>
            </a:r>
            <a:r>
              <a:rPr dirty="0" sz="2900" spc="60">
                <a:latin typeface="Lucida Sans Unicode"/>
                <a:cs typeface="Lucida Sans Unicode"/>
              </a:rPr>
              <a:t>e</a:t>
            </a:r>
            <a:r>
              <a:rPr dirty="0" sz="2900" spc="25">
                <a:latin typeface="Lucida Sans Unicode"/>
                <a:cs typeface="Lucida Sans Unicode"/>
              </a:rPr>
              <a:t>r</a:t>
            </a:r>
            <a:r>
              <a:rPr dirty="0" sz="2900" spc="165">
                <a:latin typeface="Lucida Sans Unicode"/>
                <a:cs typeface="Lucida Sans Unicode"/>
              </a:rPr>
              <a:t>v</a:t>
            </a:r>
            <a:r>
              <a:rPr dirty="0" sz="2900" spc="25">
                <a:latin typeface="Lucida Sans Unicode"/>
                <a:cs typeface="Lucida Sans Unicode"/>
              </a:rPr>
              <a:t>a</a:t>
            </a:r>
            <a:r>
              <a:rPr dirty="0" sz="2900" spc="110">
                <a:latin typeface="Lucida Sans Unicode"/>
                <a:cs typeface="Lucida Sans Unicode"/>
              </a:rPr>
              <a:t>t</a:t>
            </a:r>
            <a:r>
              <a:rPr dirty="0" sz="2900" spc="-65">
                <a:latin typeface="Lucida Sans Unicode"/>
                <a:cs typeface="Lucida Sans Unicode"/>
              </a:rPr>
              <a:t>i</a:t>
            </a:r>
            <a:r>
              <a:rPr dirty="0" sz="2900" spc="25">
                <a:latin typeface="Lucida Sans Unicode"/>
                <a:cs typeface="Lucida Sans Unicode"/>
              </a:rPr>
              <a:t>o</a:t>
            </a:r>
            <a:r>
              <a:rPr dirty="0" sz="2900" spc="10">
                <a:latin typeface="Lucida Sans Unicode"/>
                <a:cs typeface="Lucida Sans Unicode"/>
              </a:rPr>
              <a:t>n</a:t>
            </a:r>
            <a:r>
              <a:rPr dirty="0" sz="2900" spc="-195">
                <a:latin typeface="Lucida Sans Unicode"/>
                <a:cs typeface="Lucida Sans Unicode"/>
              </a:rPr>
              <a:t>_</a:t>
            </a:r>
            <a:r>
              <a:rPr dirty="0" sz="2900" spc="55">
                <a:latin typeface="Lucida Sans Unicode"/>
                <a:cs typeface="Lucida Sans Unicode"/>
              </a:rPr>
              <a:t>d</a:t>
            </a:r>
            <a:r>
              <a:rPr dirty="0" sz="2900" spc="25">
                <a:latin typeface="Lucida Sans Unicode"/>
                <a:cs typeface="Lucida Sans Unicode"/>
              </a:rPr>
              <a:t>a</a:t>
            </a:r>
            <a:r>
              <a:rPr dirty="0" sz="2900" spc="110">
                <a:latin typeface="Lucida Sans Unicode"/>
                <a:cs typeface="Lucida Sans Unicode"/>
              </a:rPr>
              <a:t>t</a:t>
            </a:r>
            <a:r>
              <a:rPr dirty="0" sz="2900" spc="25">
                <a:latin typeface="Lucida Sans Unicode"/>
                <a:cs typeface="Lucida Sans Unicode"/>
              </a:rPr>
              <a:t>a</a:t>
            </a:r>
            <a:r>
              <a:rPr dirty="0" sz="2900" spc="-25">
                <a:latin typeface="Lucida Sans Unicode"/>
                <a:cs typeface="Lucida Sans Unicode"/>
              </a:rPr>
              <a:t>s</a:t>
            </a:r>
            <a:r>
              <a:rPr dirty="0" sz="2900" spc="60">
                <a:latin typeface="Lucida Sans Unicode"/>
                <a:cs typeface="Lucida Sans Unicode"/>
              </a:rPr>
              <a:t>e</a:t>
            </a:r>
            <a:r>
              <a:rPr dirty="0" sz="2900" spc="105">
                <a:latin typeface="Lucida Sans Unicode"/>
                <a:cs typeface="Lucida Sans Unicode"/>
              </a:rPr>
              <a:t>t  </a:t>
            </a:r>
            <a:r>
              <a:rPr dirty="0" sz="2900" spc="160">
                <a:latin typeface="Lucida Sans Unicode"/>
                <a:cs typeface="Lucida Sans Unicode"/>
              </a:rPr>
              <a:t>WHERE </a:t>
            </a:r>
            <a:r>
              <a:rPr dirty="0" sz="2900">
                <a:latin typeface="Lucida Sans Unicode"/>
                <a:cs typeface="Lucida Sans Unicode"/>
              </a:rPr>
              <a:t>no_of_children </a:t>
            </a:r>
            <a:r>
              <a:rPr dirty="0" sz="2900" spc="-265">
                <a:latin typeface="Lucida Sans Unicode"/>
                <a:cs typeface="Lucida Sans Unicode"/>
              </a:rPr>
              <a:t>&gt;0 </a:t>
            </a:r>
            <a:r>
              <a:rPr dirty="0" sz="2900" spc="-260">
                <a:latin typeface="Lucida Sans Unicode"/>
                <a:cs typeface="Lucida Sans Unicode"/>
              </a:rPr>
              <a:t> </a:t>
            </a:r>
            <a:r>
              <a:rPr dirty="0" sz="2900" spc="130">
                <a:latin typeface="Lucida Sans Unicode"/>
                <a:cs typeface="Lucida Sans Unicode"/>
              </a:rPr>
              <a:t>GROUP </a:t>
            </a:r>
            <a:r>
              <a:rPr dirty="0" sz="2900" spc="165">
                <a:latin typeface="Lucida Sans Unicode"/>
                <a:cs typeface="Lucida Sans Unicode"/>
              </a:rPr>
              <a:t>BY </a:t>
            </a:r>
            <a:r>
              <a:rPr dirty="0" sz="2900" spc="25">
                <a:latin typeface="Lucida Sans Unicode"/>
                <a:cs typeface="Lucida Sans Unicode"/>
              </a:rPr>
              <a:t>room_type_reserved </a:t>
            </a:r>
            <a:r>
              <a:rPr dirty="0" sz="2900" spc="-905">
                <a:latin typeface="Lucida Sans Unicode"/>
                <a:cs typeface="Lucida Sans Unicode"/>
              </a:rPr>
              <a:t> </a:t>
            </a:r>
            <a:r>
              <a:rPr dirty="0" sz="2900" spc="95">
                <a:latin typeface="Lucida Sans Unicode"/>
                <a:cs typeface="Lucida Sans Unicode"/>
              </a:rPr>
              <a:t>ORDER</a:t>
            </a:r>
            <a:r>
              <a:rPr dirty="0" sz="2900" spc="-204">
                <a:latin typeface="Lucida Sans Unicode"/>
                <a:cs typeface="Lucida Sans Unicode"/>
              </a:rPr>
              <a:t> </a:t>
            </a:r>
            <a:r>
              <a:rPr dirty="0" sz="2900" spc="165">
                <a:latin typeface="Lucida Sans Unicode"/>
                <a:cs typeface="Lucida Sans Unicode"/>
              </a:rPr>
              <a:t>BY</a:t>
            </a:r>
            <a:r>
              <a:rPr dirty="0" sz="2900" spc="-200">
                <a:latin typeface="Lucida Sans Unicode"/>
                <a:cs typeface="Lucida Sans Unicode"/>
              </a:rPr>
              <a:t> </a:t>
            </a:r>
            <a:r>
              <a:rPr dirty="0" sz="2900" spc="30">
                <a:latin typeface="Lucida Sans Unicode"/>
                <a:cs typeface="Lucida Sans Unicode"/>
              </a:rPr>
              <a:t>count(*)</a:t>
            </a:r>
            <a:r>
              <a:rPr dirty="0" sz="2900" spc="-204">
                <a:latin typeface="Lucida Sans Unicode"/>
                <a:cs typeface="Lucida Sans Unicode"/>
              </a:rPr>
              <a:t> </a:t>
            </a:r>
            <a:r>
              <a:rPr dirty="0" sz="2900" spc="125">
                <a:latin typeface="Lucida Sans Unicode"/>
                <a:cs typeface="Lucida Sans Unicode"/>
              </a:rPr>
              <a:t>DESC</a:t>
            </a:r>
            <a:endParaRPr sz="2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2900" spc="105">
                <a:latin typeface="Lucida Sans Unicode"/>
                <a:cs typeface="Lucida Sans Unicode"/>
              </a:rPr>
              <a:t>L</a:t>
            </a:r>
            <a:r>
              <a:rPr dirty="0" sz="2900" spc="35">
                <a:latin typeface="Lucida Sans Unicode"/>
                <a:cs typeface="Lucida Sans Unicode"/>
              </a:rPr>
              <a:t>I</a:t>
            </a:r>
            <a:r>
              <a:rPr dirty="0" sz="2900" spc="145">
                <a:latin typeface="Lucida Sans Unicode"/>
                <a:cs typeface="Lucida Sans Unicode"/>
              </a:rPr>
              <a:t>M</a:t>
            </a:r>
            <a:r>
              <a:rPr dirty="0" sz="2900" spc="35">
                <a:latin typeface="Lucida Sans Unicode"/>
                <a:cs typeface="Lucida Sans Unicode"/>
              </a:rPr>
              <a:t>I</a:t>
            </a:r>
            <a:r>
              <a:rPr dirty="0" sz="2900" spc="-125">
                <a:latin typeface="Lucida Sans Unicode"/>
                <a:cs typeface="Lucida Sans Unicode"/>
              </a:rPr>
              <a:t>T</a:t>
            </a:r>
            <a:r>
              <a:rPr dirty="0" sz="2900" spc="-200">
                <a:latin typeface="Lucida Sans Unicode"/>
                <a:cs typeface="Lucida Sans Unicode"/>
              </a:rPr>
              <a:t> </a:t>
            </a:r>
            <a:r>
              <a:rPr dirty="0" sz="2900" spc="-275">
                <a:latin typeface="Lucida Sans Unicode"/>
                <a:cs typeface="Lucida Sans Unicode"/>
              </a:rPr>
              <a:t>1</a:t>
            </a:r>
            <a:r>
              <a:rPr dirty="0" sz="2900" spc="-200">
                <a:latin typeface="Lucida Sans Unicode"/>
                <a:cs typeface="Lucida Sans Unicode"/>
              </a:rPr>
              <a:t> </a:t>
            </a:r>
            <a:r>
              <a:rPr dirty="0" sz="2900" spc="-145">
                <a:latin typeface="Lucida Sans Unicode"/>
                <a:cs typeface="Lucida Sans Unicode"/>
              </a:rPr>
              <a:t>;</a:t>
            </a:r>
            <a:endParaRPr sz="29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647" y="8704247"/>
            <a:ext cx="14378940" cy="835025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12700" marR="5080">
              <a:lnSpc>
                <a:spcPct val="77100"/>
              </a:lnSpc>
              <a:spcBef>
                <a:spcPts val="925"/>
              </a:spcBef>
            </a:pPr>
            <a:r>
              <a:rPr dirty="0" sz="3000" spc="5">
                <a:solidFill>
                  <a:srgbClr val="D9E7EC"/>
                </a:solidFill>
                <a:latin typeface="Trebuchet MS"/>
                <a:cs typeface="Trebuchet MS"/>
              </a:rPr>
              <a:t>Insights: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45">
                <a:solidFill>
                  <a:srgbClr val="D9E7EC"/>
                </a:solidFill>
                <a:latin typeface="Trebuchet MS"/>
                <a:cs typeface="Trebuchet MS"/>
              </a:rPr>
              <a:t>Room_Type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-670">
                <a:solidFill>
                  <a:srgbClr val="D9E7EC"/>
                </a:solidFill>
                <a:latin typeface="Trebuchet MS"/>
                <a:cs typeface="Trebuchet MS"/>
              </a:rPr>
              <a:t>1</a:t>
            </a:r>
            <a:r>
              <a:rPr dirty="0" sz="3000" spc="-56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35">
                <a:solidFill>
                  <a:srgbClr val="D9E7EC"/>
                </a:solidFill>
                <a:latin typeface="Trebuchet MS"/>
                <a:cs typeface="Trebuchet MS"/>
              </a:rPr>
              <a:t>has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90">
                <a:solidFill>
                  <a:srgbClr val="D9E7EC"/>
                </a:solidFill>
                <a:latin typeface="Trebuchet MS"/>
                <a:cs typeface="Trebuchet MS"/>
              </a:rPr>
              <a:t>24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40">
                <a:solidFill>
                  <a:srgbClr val="D9E7EC"/>
                </a:solidFill>
                <a:latin typeface="Trebuchet MS"/>
                <a:cs typeface="Trebuchet MS"/>
              </a:rPr>
              <a:t>reservation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-20">
                <a:solidFill>
                  <a:srgbClr val="D9E7EC"/>
                </a:solidFill>
                <a:latin typeface="Trebuchet MS"/>
                <a:cs typeface="Trebuchet MS"/>
              </a:rPr>
              <a:t>with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35">
                <a:solidFill>
                  <a:srgbClr val="D9E7EC"/>
                </a:solidFill>
                <a:latin typeface="Trebuchet MS"/>
                <a:cs typeface="Trebuchet MS"/>
              </a:rPr>
              <a:t>has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55">
                <a:solidFill>
                  <a:srgbClr val="D9E7EC"/>
                </a:solidFill>
                <a:latin typeface="Trebuchet MS"/>
                <a:cs typeface="Trebuchet MS"/>
              </a:rPr>
              <a:t>average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55">
                <a:solidFill>
                  <a:srgbClr val="D9E7EC"/>
                </a:solidFill>
                <a:latin typeface="Trebuchet MS"/>
                <a:cs typeface="Trebuchet MS"/>
              </a:rPr>
              <a:t>price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65">
                <a:solidFill>
                  <a:srgbClr val="D9E7EC"/>
                </a:solidFill>
                <a:latin typeface="Trebuchet MS"/>
                <a:cs typeface="Trebuchet MS"/>
              </a:rPr>
              <a:t>per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80">
                <a:solidFill>
                  <a:srgbClr val="D9E7EC"/>
                </a:solidFill>
                <a:latin typeface="Trebuchet MS"/>
                <a:cs typeface="Trebuchet MS"/>
              </a:rPr>
              <a:t>roon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70">
                <a:solidFill>
                  <a:srgbClr val="D9E7EC"/>
                </a:solidFill>
                <a:latin typeface="Trebuchet MS"/>
                <a:cs typeface="Trebuchet MS"/>
              </a:rPr>
              <a:t>is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-229">
                <a:solidFill>
                  <a:srgbClr val="D9E7EC"/>
                </a:solidFill>
                <a:latin typeface="Trebuchet MS"/>
                <a:cs typeface="Trebuchet MS"/>
              </a:rPr>
              <a:t>123.12 </a:t>
            </a:r>
            <a:r>
              <a:rPr dirty="0" sz="3000" spc="-89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50">
                <a:solidFill>
                  <a:srgbClr val="D9E7EC"/>
                </a:solidFill>
                <a:latin typeface="Trebuchet MS"/>
                <a:cs typeface="Trebuchet MS"/>
              </a:rPr>
              <a:t>which</a:t>
            </a:r>
            <a:r>
              <a:rPr dirty="0" sz="3000" spc="-114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70">
                <a:solidFill>
                  <a:srgbClr val="D9E7EC"/>
                </a:solidFill>
                <a:latin typeface="Trebuchet MS"/>
                <a:cs typeface="Trebuchet MS"/>
              </a:rPr>
              <a:t>is</a:t>
            </a:r>
            <a:r>
              <a:rPr dirty="0" sz="3000" spc="-11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50">
                <a:solidFill>
                  <a:srgbClr val="D9E7EC"/>
                </a:solidFill>
                <a:latin typeface="Trebuchet MS"/>
                <a:cs typeface="Trebuchet MS"/>
              </a:rPr>
              <a:t>most</a:t>
            </a:r>
            <a:r>
              <a:rPr dirty="0" sz="3000" spc="-11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70">
                <a:solidFill>
                  <a:srgbClr val="D9E7EC"/>
                </a:solidFill>
                <a:latin typeface="Trebuchet MS"/>
                <a:cs typeface="Trebuchet MS"/>
              </a:rPr>
              <a:t>common</a:t>
            </a:r>
            <a:r>
              <a:rPr dirty="0" sz="3000" spc="-11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-15">
                <a:solidFill>
                  <a:srgbClr val="D9E7EC"/>
                </a:solidFill>
                <a:latin typeface="Trebuchet MS"/>
                <a:cs typeface="Trebuchet MS"/>
              </a:rPr>
              <a:t>type.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65711" y="0"/>
            <a:ext cx="8877935" cy="10287000"/>
            <a:chOff x="9165711" y="0"/>
            <a:chExt cx="8877935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66397" y="0"/>
              <a:ext cx="767714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165711" y="0"/>
              <a:ext cx="1689735" cy="10287000"/>
            </a:xfrm>
            <a:custGeom>
              <a:avLst/>
              <a:gdLst/>
              <a:ahLst/>
              <a:cxnLst/>
              <a:rect l="l" t="t" r="r" b="b"/>
              <a:pathLst>
                <a:path w="1689734" h="10287000">
                  <a:moveTo>
                    <a:pt x="0" y="0"/>
                  </a:moveTo>
                  <a:lnTo>
                    <a:pt x="1689599" y="0"/>
                  </a:lnTo>
                  <a:lnTo>
                    <a:pt x="1689599" y="10286999"/>
                  </a:lnTo>
                  <a:lnTo>
                    <a:pt x="0" y="10286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9DB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6209" y="0"/>
            <a:ext cx="5417820" cy="35687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</a:pPr>
            <a:r>
              <a:rPr dirty="0" sz="10000" spc="80" b="0">
                <a:solidFill>
                  <a:srgbClr val="5B778C"/>
                </a:solidFill>
                <a:latin typeface="Georgia"/>
                <a:cs typeface="Georgia"/>
              </a:rPr>
              <a:t>Project </a:t>
            </a:r>
            <a:r>
              <a:rPr dirty="0" sz="10000" spc="85" b="0">
                <a:solidFill>
                  <a:srgbClr val="5B778C"/>
                </a:solidFill>
                <a:latin typeface="Georgia"/>
                <a:cs typeface="Georgia"/>
              </a:rPr>
              <a:t> </a:t>
            </a:r>
            <a:r>
              <a:rPr dirty="0" sz="10000" spc="-750" b="0">
                <a:solidFill>
                  <a:srgbClr val="5B778C"/>
                </a:solidFill>
                <a:latin typeface="Georgia"/>
                <a:cs typeface="Georgia"/>
              </a:rPr>
              <a:t>O</a:t>
            </a:r>
            <a:r>
              <a:rPr dirty="0" sz="10000" spc="325" b="0">
                <a:solidFill>
                  <a:srgbClr val="5B778C"/>
                </a:solidFill>
                <a:latin typeface="Georgia"/>
                <a:cs typeface="Georgia"/>
              </a:rPr>
              <a:t>v</a:t>
            </a:r>
            <a:r>
              <a:rPr dirty="0" sz="10000" spc="229" b="0">
                <a:solidFill>
                  <a:srgbClr val="5B778C"/>
                </a:solidFill>
                <a:latin typeface="Georgia"/>
                <a:cs typeface="Georgia"/>
              </a:rPr>
              <a:t>e</a:t>
            </a:r>
            <a:r>
              <a:rPr dirty="0" sz="10000" spc="305" b="0">
                <a:solidFill>
                  <a:srgbClr val="5B778C"/>
                </a:solidFill>
                <a:latin typeface="Georgia"/>
                <a:cs typeface="Georgia"/>
              </a:rPr>
              <a:t>r</a:t>
            </a:r>
            <a:r>
              <a:rPr dirty="0" sz="10000" spc="325" b="0">
                <a:solidFill>
                  <a:srgbClr val="5B778C"/>
                </a:solidFill>
                <a:latin typeface="Georgia"/>
                <a:cs typeface="Georgia"/>
              </a:rPr>
              <a:t>v</a:t>
            </a:r>
            <a:r>
              <a:rPr dirty="0" sz="10000" spc="-130" b="0">
                <a:solidFill>
                  <a:srgbClr val="5B778C"/>
                </a:solidFill>
                <a:latin typeface="Georgia"/>
                <a:cs typeface="Georgia"/>
              </a:rPr>
              <a:t>i</a:t>
            </a:r>
            <a:r>
              <a:rPr dirty="0" sz="10000" spc="229" b="0">
                <a:solidFill>
                  <a:srgbClr val="5B778C"/>
                </a:solidFill>
                <a:latin typeface="Georgia"/>
                <a:cs typeface="Georgia"/>
              </a:rPr>
              <a:t>e</a:t>
            </a:r>
            <a:r>
              <a:rPr dirty="0" sz="10000" spc="434" b="0">
                <a:solidFill>
                  <a:srgbClr val="5B778C"/>
                </a:solidFill>
                <a:latin typeface="Georgia"/>
                <a:cs typeface="Georgia"/>
              </a:rPr>
              <a:t>w</a:t>
            </a:r>
            <a:endParaRPr sz="10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0130" y="3349625"/>
            <a:ext cx="7833359" cy="5892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6700"/>
              </a:lnSpc>
              <a:spcBef>
                <a:spcPts val="95"/>
              </a:spcBef>
            </a:pPr>
            <a:r>
              <a:rPr dirty="0" sz="3000" spc="10">
                <a:solidFill>
                  <a:srgbClr val="5B778C"/>
                </a:solidFill>
                <a:latin typeface="Verdana"/>
                <a:cs typeface="Verdana"/>
              </a:rPr>
              <a:t>The</a:t>
            </a:r>
            <a:r>
              <a:rPr dirty="0" sz="3000" spc="15">
                <a:solidFill>
                  <a:srgbClr val="5B778C"/>
                </a:solidFill>
                <a:latin typeface="Verdana"/>
                <a:cs typeface="Verdana"/>
              </a:rPr>
              <a:t> </a:t>
            </a:r>
            <a:r>
              <a:rPr dirty="0" sz="3000" spc="45">
                <a:solidFill>
                  <a:srgbClr val="5B778C"/>
                </a:solidFill>
                <a:latin typeface="Verdana"/>
                <a:cs typeface="Verdana"/>
              </a:rPr>
              <a:t>hotel</a:t>
            </a:r>
            <a:r>
              <a:rPr dirty="0" sz="3000" spc="50">
                <a:solidFill>
                  <a:srgbClr val="5B778C"/>
                </a:solidFill>
                <a:latin typeface="Verdana"/>
                <a:cs typeface="Verdana"/>
              </a:rPr>
              <a:t> </a:t>
            </a:r>
            <a:r>
              <a:rPr dirty="0" sz="3000" spc="10">
                <a:solidFill>
                  <a:srgbClr val="5B778C"/>
                </a:solidFill>
                <a:latin typeface="Verdana"/>
                <a:cs typeface="Verdana"/>
              </a:rPr>
              <a:t>industry</a:t>
            </a:r>
            <a:r>
              <a:rPr dirty="0" sz="3000" spc="15">
                <a:solidFill>
                  <a:srgbClr val="5B778C"/>
                </a:solidFill>
                <a:latin typeface="Verdana"/>
                <a:cs typeface="Verdana"/>
              </a:rPr>
              <a:t> </a:t>
            </a:r>
            <a:r>
              <a:rPr dirty="0" sz="3000" spc="-30">
                <a:solidFill>
                  <a:srgbClr val="5B778C"/>
                </a:solidFill>
                <a:latin typeface="Verdana"/>
                <a:cs typeface="Verdana"/>
              </a:rPr>
              <a:t>relies</a:t>
            </a:r>
            <a:r>
              <a:rPr dirty="0" sz="3000" spc="-25">
                <a:solidFill>
                  <a:srgbClr val="5B778C"/>
                </a:solidFill>
                <a:latin typeface="Verdana"/>
                <a:cs typeface="Verdana"/>
              </a:rPr>
              <a:t> </a:t>
            </a:r>
            <a:r>
              <a:rPr dirty="0" sz="3000" spc="95">
                <a:solidFill>
                  <a:srgbClr val="5B778C"/>
                </a:solidFill>
                <a:latin typeface="Verdana"/>
                <a:cs typeface="Verdana"/>
              </a:rPr>
              <a:t>on</a:t>
            </a:r>
            <a:r>
              <a:rPr dirty="0" sz="3000" spc="100">
                <a:solidFill>
                  <a:srgbClr val="5B778C"/>
                </a:solidFill>
                <a:latin typeface="Verdana"/>
                <a:cs typeface="Verdana"/>
              </a:rPr>
              <a:t> </a:t>
            </a:r>
            <a:r>
              <a:rPr dirty="0" sz="3000" spc="30">
                <a:solidFill>
                  <a:srgbClr val="5B778C"/>
                </a:solidFill>
                <a:latin typeface="Verdana"/>
                <a:cs typeface="Verdana"/>
              </a:rPr>
              <a:t>data</a:t>
            </a:r>
            <a:r>
              <a:rPr dirty="0" sz="3000" spc="35">
                <a:solidFill>
                  <a:srgbClr val="5B778C"/>
                </a:solidFill>
                <a:latin typeface="Verdana"/>
                <a:cs typeface="Verdana"/>
              </a:rPr>
              <a:t> </a:t>
            </a:r>
            <a:r>
              <a:rPr dirty="0" sz="3000" spc="45">
                <a:solidFill>
                  <a:srgbClr val="5B778C"/>
                </a:solidFill>
                <a:latin typeface="Verdana"/>
                <a:cs typeface="Verdana"/>
              </a:rPr>
              <a:t>to </a:t>
            </a:r>
            <a:r>
              <a:rPr dirty="0" sz="3000" spc="-1040">
                <a:solidFill>
                  <a:srgbClr val="5B778C"/>
                </a:solidFill>
                <a:latin typeface="Verdana"/>
                <a:cs typeface="Verdana"/>
              </a:rPr>
              <a:t> </a:t>
            </a:r>
            <a:r>
              <a:rPr dirty="0" sz="3000" spc="70">
                <a:solidFill>
                  <a:srgbClr val="5B778C"/>
                </a:solidFill>
                <a:latin typeface="Verdana"/>
                <a:cs typeface="Verdana"/>
              </a:rPr>
              <a:t>make </a:t>
            </a:r>
            <a:r>
              <a:rPr dirty="0" sz="3000" spc="60">
                <a:solidFill>
                  <a:srgbClr val="5B778C"/>
                </a:solidFill>
                <a:latin typeface="Verdana"/>
                <a:cs typeface="Verdana"/>
              </a:rPr>
              <a:t>informed </a:t>
            </a:r>
            <a:r>
              <a:rPr dirty="0" sz="3000" spc="30">
                <a:solidFill>
                  <a:srgbClr val="5B778C"/>
                </a:solidFill>
                <a:latin typeface="Verdana"/>
                <a:cs typeface="Verdana"/>
              </a:rPr>
              <a:t>decisions </a:t>
            </a:r>
            <a:r>
              <a:rPr dirty="0" sz="3000" spc="85">
                <a:solidFill>
                  <a:srgbClr val="5B778C"/>
                </a:solidFill>
                <a:latin typeface="Verdana"/>
                <a:cs typeface="Verdana"/>
              </a:rPr>
              <a:t>and </a:t>
            </a:r>
            <a:r>
              <a:rPr dirty="0" sz="3000" spc="20">
                <a:solidFill>
                  <a:srgbClr val="5B778C"/>
                </a:solidFill>
                <a:latin typeface="Verdana"/>
                <a:cs typeface="Verdana"/>
              </a:rPr>
              <a:t>provide </a:t>
            </a:r>
            <a:r>
              <a:rPr dirty="0" sz="3000" spc="-35">
                <a:solidFill>
                  <a:srgbClr val="5B778C"/>
                </a:solidFill>
                <a:latin typeface="Verdana"/>
                <a:cs typeface="Verdana"/>
              </a:rPr>
              <a:t>a </a:t>
            </a:r>
            <a:r>
              <a:rPr dirty="0" sz="3000" spc="-1040">
                <a:solidFill>
                  <a:srgbClr val="5B778C"/>
                </a:solidFill>
                <a:latin typeface="Verdana"/>
                <a:cs typeface="Verdana"/>
              </a:rPr>
              <a:t> </a:t>
            </a:r>
            <a:r>
              <a:rPr dirty="0" sz="3000" spc="160">
                <a:solidFill>
                  <a:srgbClr val="5B778C"/>
                </a:solidFill>
                <a:latin typeface="Verdana"/>
                <a:cs typeface="Verdana"/>
              </a:rPr>
              <a:t>b</a:t>
            </a:r>
            <a:r>
              <a:rPr dirty="0" sz="3000" spc="20">
                <a:solidFill>
                  <a:srgbClr val="5B778C"/>
                </a:solidFill>
                <a:latin typeface="Verdana"/>
                <a:cs typeface="Verdana"/>
              </a:rPr>
              <a:t>e</a:t>
            </a:r>
            <a:r>
              <a:rPr dirty="0" sz="3000" spc="35">
                <a:solidFill>
                  <a:srgbClr val="5B778C"/>
                </a:solidFill>
                <a:latin typeface="Verdana"/>
                <a:cs typeface="Verdana"/>
              </a:rPr>
              <a:t>tt</a:t>
            </a:r>
            <a:r>
              <a:rPr dirty="0" sz="3000" spc="20">
                <a:solidFill>
                  <a:srgbClr val="5B778C"/>
                </a:solidFill>
                <a:latin typeface="Verdana"/>
                <a:cs typeface="Verdana"/>
              </a:rPr>
              <a:t>e</a:t>
            </a:r>
            <a:r>
              <a:rPr dirty="0" sz="3000" spc="-80">
                <a:solidFill>
                  <a:srgbClr val="5B778C"/>
                </a:solidFill>
                <a:latin typeface="Verdana"/>
                <a:cs typeface="Verdana"/>
              </a:rPr>
              <a:t>r</a:t>
            </a:r>
            <a:r>
              <a:rPr dirty="0" sz="3000" spc="-270">
                <a:solidFill>
                  <a:srgbClr val="5B778C"/>
                </a:solidFill>
                <a:latin typeface="Verdana"/>
                <a:cs typeface="Verdana"/>
              </a:rPr>
              <a:t> </a:t>
            </a:r>
            <a:r>
              <a:rPr dirty="0" sz="3000" spc="185">
                <a:solidFill>
                  <a:srgbClr val="5B778C"/>
                </a:solidFill>
                <a:latin typeface="Verdana"/>
                <a:cs typeface="Verdana"/>
              </a:rPr>
              <a:t>g</a:t>
            </a:r>
            <a:r>
              <a:rPr dirty="0" sz="3000" spc="120">
                <a:solidFill>
                  <a:srgbClr val="5B778C"/>
                </a:solidFill>
                <a:latin typeface="Verdana"/>
                <a:cs typeface="Verdana"/>
              </a:rPr>
              <a:t>u</a:t>
            </a:r>
            <a:r>
              <a:rPr dirty="0" sz="3000" spc="20">
                <a:solidFill>
                  <a:srgbClr val="5B778C"/>
                </a:solidFill>
                <a:latin typeface="Verdana"/>
                <a:cs typeface="Verdana"/>
              </a:rPr>
              <a:t>e</a:t>
            </a:r>
            <a:r>
              <a:rPr dirty="0" sz="3000" spc="-100">
                <a:solidFill>
                  <a:srgbClr val="5B778C"/>
                </a:solidFill>
                <a:latin typeface="Verdana"/>
                <a:cs typeface="Verdana"/>
              </a:rPr>
              <a:t>s</a:t>
            </a:r>
            <a:r>
              <a:rPr dirty="0" sz="3000" spc="35">
                <a:solidFill>
                  <a:srgbClr val="5B778C"/>
                </a:solidFill>
                <a:latin typeface="Verdana"/>
                <a:cs typeface="Verdana"/>
              </a:rPr>
              <a:t>t</a:t>
            </a:r>
            <a:r>
              <a:rPr dirty="0" sz="3000" spc="-270">
                <a:solidFill>
                  <a:srgbClr val="5B778C"/>
                </a:solidFill>
                <a:latin typeface="Verdana"/>
                <a:cs typeface="Verdana"/>
              </a:rPr>
              <a:t> </a:t>
            </a:r>
            <a:r>
              <a:rPr dirty="0" sz="3000" spc="20">
                <a:solidFill>
                  <a:srgbClr val="5B778C"/>
                </a:solidFill>
                <a:latin typeface="Verdana"/>
                <a:cs typeface="Verdana"/>
              </a:rPr>
              <a:t>e</a:t>
            </a:r>
            <a:r>
              <a:rPr dirty="0" sz="3000" spc="-175">
                <a:solidFill>
                  <a:srgbClr val="5B778C"/>
                </a:solidFill>
                <a:latin typeface="Verdana"/>
                <a:cs typeface="Verdana"/>
              </a:rPr>
              <a:t>x</a:t>
            </a:r>
            <a:r>
              <a:rPr dirty="0" sz="3000" spc="160">
                <a:solidFill>
                  <a:srgbClr val="5B778C"/>
                </a:solidFill>
                <a:latin typeface="Verdana"/>
                <a:cs typeface="Verdana"/>
              </a:rPr>
              <a:t>p</a:t>
            </a:r>
            <a:r>
              <a:rPr dirty="0" sz="3000" spc="20">
                <a:solidFill>
                  <a:srgbClr val="5B778C"/>
                </a:solidFill>
                <a:latin typeface="Verdana"/>
                <a:cs typeface="Verdana"/>
              </a:rPr>
              <a:t>e</a:t>
            </a:r>
            <a:r>
              <a:rPr dirty="0" sz="3000" spc="-80">
                <a:solidFill>
                  <a:srgbClr val="5B778C"/>
                </a:solidFill>
                <a:latin typeface="Verdana"/>
                <a:cs typeface="Verdana"/>
              </a:rPr>
              <a:t>r</a:t>
            </a:r>
            <a:r>
              <a:rPr dirty="0" sz="3000" spc="-20">
                <a:solidFill>
                  <a:srgbClr val="5B778C"/>
                </a:solidFill>
                <a:latin typeface="Verdana"/>
                <a:cs typeface="Verdana"/>
              </a:rPr>
              <a:t>i</a:t>
            </a:r>
            <a:r>
              <a:rPr dirty="0" sz="3000" spc="20">
                <a:solidFill>
                  <a:srgbClr val="5B778C"/>
                </a:solidFill>
                <a:latin typeface="Verdana"/>
                <a:cs typeface="Verdana"/>
              </a:rPr>
              <a:t>e</a:t>
            </a:r>
            <a:r>
              <a:rPr dirty="0" sz="3000" spc="130">
                <a:solidFill>
                  <a:srgbClr val="5B778C"/>
                </a:solidFill>
                <a:latin typeface="Verdana"/>
                <a:cs typeface="Verdana"/>
              </a:rPr>
              <a:t>n</a:t>
            </a:r>
            <a:r>
              <a:rPr dirty="0" sz="3000" spc="125">
                <a:solidFill>
                  <a:srgbClr val="5B778C"/>
                </a:solidFill>
                <a:latin typeface="Verdana"/>
                <a:cs typeface="Verdana"/>
              </a:rPr>
              <a:t>c</a:t>
            </a:r>
            <a:r>
              <a:rPr dirty="0" sz="3000" spc="20">
                <a:solidFill>
                  <a:srgbClr val="5B778C"/>
                </a:solidFill>
                <a:latin typeface="Verdana"/>
                <a:cs typeface="Verdana"/>
              </a:rPr>
              <a:t>e</a:t>
            </a:r>
            <a:r>
              <a:rPr dirty="0" sz="3000" spc="-459">
                <a:solidFill>
                  <a:srgbClr val="5B778C"/>
                </a:solidFill>
                <a:latin typeface="Verdana"/>
                <a:cs typeface="Verdana"/>
              </a:rPr>
              <a:t>.</a:t>
            </a:r>
            <a:r>
              <a:rPr dirty="0" sz="3000" spc="-270">
                <a:solidFill>
                  <a:srgbClr val="5B778C"/>
                </a:solidFill>
                <a:latin typeface="Verdana"/>
                <a:cs typeface="Verdana"/>
              </a:rPr>
              <a:t> </a:t>
            </a:r>
            <a:r>
              <a:rPr dirty="0" sz="3000" spc="-360">
                <a:solidFill>
                  <a:srgbClr val="5B778C"/>
                </a:solidFill>
                <a:latin typeface="Verdana"/>
                <a:cs typeface="Verdana"/>
              </a:rPr>
              <a:t>I</a:t>
            </a:r>
            <a:r>
              <a:rPr dirty="0" sz="3000" spc="130">
                <a:solidFill>
                  <a:srgbClr val="5B778C"/>
                </a:solidFill>
                <a:latin typeface="Verdana"/>
                <a:cs typeface="Verdana"/>
              </a:rPr>
              <a:t>n</a:t>
            </a:r>
            <a:endParaRPr sz="3000">
              <a:latin typeface="Verdana"/>
              <a:cs typeface="Verdana"/>
            </a:endParaRPr>
          </a:p>
          <a:p>
            <a:pPr algn="just" marL="12700" marR="5080">
              <a:lnSpc>
                <a:spcPts val="4200"/>
              </a:lnSpc>
              <a:spcBef>
                <a:spcPts val="240"/>
              </a:spcBef>
            </a:pPr>
            <a:r>
              <a:rPr dirty="0" sz="3000" spc="35">
                <a:solidFill>
                  <a:srgbClr val="5B778C"/>
                </a:solidFill>
                <a:latin typeface="Verdana"/>
                <a:cs typeface="Verdana"/>
              </a:rPr>
              <a:t>t</a:t>
            </a:r>
            <a:r>
              <a:rPr dirty="0" sz="3000" spc="130">
                <a:solidFill>
                  <a:srgbClr val="5B778C"/>
                </a:solidFill>
                <a:latin typeface="Verdana"/>
                <a:cs typeface="Verdana"/>
              </a:rPr>
              <a:t>h</a:t>
            </a:r>
            <a:r>
              <a:rPr dirty="0" sz="3000" spc="-20">
                <a:solidFill>
                  <a:srgbClr val="5B778C"/>
                </a:solidFill>
                <a:latin typeface="Verdana"/>
                <a:cs typeface="Verdana"/>
              </a:rPr>
              <a:t>i</a:t>
            </a:r>
            <a:r>
              <a:rPr dirty="0" sz="3000" spc="-100">
                <a:solidFill>
                  <a:srgbClr val="5B778C"/>
                </a:solidFill>
                <a:latin typeface="Verdana"/>
                <a:cs typeface="Verdana"/>
              </a:rPr>
              <a:t>s</a:t>
            </a:r>
            <a:r>
              <a:rPr dirty="0" sz="3000" spc="-265">
                <a:solidFill>
                  <a:srgbClr val="5B778C"/>
                </a:solidFill>
                <a:latin typeface="Verdana"/>
                <a:cs typeface="Verdana"/>
              </a:rPr>
              <a:t> </a:t>
            </a:r>
            <a:r>
              <a:rPr dirty="0" sz="3000" spc="-20">
                <a:solidFill>
                  <a:srgbClr val="5B778C"/>
                </a:solidFill>
                <a:latin typeface="Verdana"/>
                <a:cs typeface="Verdana"/>
              </a:rPr>
              <a:t>i</a:t>
            </a:r>
            <a:r>
              <a:rPr dirty="0" sz="3000" spc="130">
                <a:solidFill>
                  <a:srgbClr val="5B778C"/>
                </a:solidFill>
                <a:latin typeface="Verdana"/>
                <a:cs typeface="Verdana"/>
              </a:rPr>
              <a:t>n</a:t>
            </a:r>
            <a:r>
              <a:rPr dirty="0" sz="3000" spc="35">
                <a:solidFill>
                  <a:srgbClr val="5B778C"/>
                </a:solidFill>
                <a:latin typeface="Verdana"/>
                <a:cs typeface="Verdana"/>
              </a:rPr>
              <a:t>t</a:t>
            </a:r>
            <a:r>
              <a:rPr dirty="0" sz="3000" spc="20">
                <a:solidFill>
                  <a:srgbClr val="5B778C"/>
                </a:solidFill>
                <a:latin typeface="Verdana"/>
                <a:cs typeface="Verdana"/>
              </a:rPr>
              <a:t>e</a:t>
            </a:r>
            <a:r>
              <a:rPr dirty="0" sz="3000" spc="-80">
                <a:solidFill>
                  <a:srgbClr val="5B778C"/>
                </a:solidFill>
                <a:latin typeface="Verdana"/>
                <a:cs typeface="Verdana"/>
              </a:rPr>
              <a:t>r</a:t>
            </a:r>
            <a:r>
              <a:rPr dirty="0" sz="3000" spc="130">
                <a:solidFill>
                  <a:srgbClr val="5B778C"/>
                </a:solidFill>
                <a:latin typeface="Verdana"/>
                <a:cs typeface="Verdana"/>
              </a:rPr>
              <a:t>n</a:t>
            </a:r>
            <a:r>
              <a:rPr dirty="0" sz="3000" spc="-100">
                <a:solidFill>
                  <a:srgbClr val="5B778C"/>
                </a:solidFill>
                <a:latin typeface="Verdana"/>
                <a:cs typeface="Verdana"/>
              </a:rPr>
              <a:t>s</a:t>
            </a:r>
            <a:r>
              <a:rPr dirty="0" sz="3000" spc="130">
                <a:solidFill>
                  <a:srgbClr val="5B778C"/>
                </a:solidFill>
                <a:latin typeface="Verdana"/>
                <a:cs typeface="Verdana"/>
              </a:rPr>
              <a:t>h</a:t>
            </a:r>
            <a:r>
              <a:rPr dirty="0" sz="3000" spc="-20">
                <a:solidFill>
                  <a:srgbClr val="5B778C"/>
                </a:solidFill>
                <a:latin typeface="Verdana"/>
                <a:cs typeface="Verdana"/>
              </a:rPr>
              <a:t>i</a:t>
            </a:r>
            <a:r>
              <a:rPr dirty="0" sz="3000" spc="160">
                <a:solidFill>
                  <a:srgbClr val="5B778C"/>
                </a:solidFill>
                <a:latin typeface="Verdana"/>
                <a:cs typeface="Verdana"/>
              </a:rPr>
              <a:t>p</a:t>
            </a:r>
            <a:r>
              <a:rPr dirty="0" sz="3000" spc="-459">
                <a:solidFill>
                  <a:srgbClr val="5B778C"/>
                </a:solidFill>
                <a:latin typeface="Verdana"/>
                <a:cs typeface="Verdana"/>
              </a:rPr>
              <a:t>,</a:t>
            </a:r>
            <a:r>
              <a:rPr dirty="0" sz="3000" spc="-265">
                <a:solidFill>
                  <a:srgbClr val="5B778C"/>
                </a:solidFill>
                <a:latin typeface="Verdana"/>
                <a:cs typeface="Verdana"/>
              </a:rPr>
              <a:t> </a:t>
            </a:r>
            <a:r>
              <a:rPr dirty="0" sz="3000" spc="-150">
                <a:solidFill>
                  <a:srgbClr val="5B778C"/>
                </a:solidFill>
                <a:latin typeface="Verdana"/>
                <a:cs typeface="Verdana"/>
              </a:rPr>
              <a:t>y</a:t>
            </a:r>
            <a:r>
              <a:rPr dirty="0" sz="3000" spc="60">
                <a:solidFill>
                  <a:srgbClr val="5B778C"/>
                </a:solidFill>
                <a:latin typeface="Verdana"/>
                <a:cs typeface="Verdana"/>
              </a:rPr>
              <a:t>o</a:t>
            </a:r>
            <a:r>
              <a:rPr dirty="0" sz="3000" spc="120">
                <a:solidFill>
                  <a:srgbClr val="5B778C"/>
                </a:solidFill>
                <a:latin typeface="Verdana"/>
                <a:cs typeface="Verdana"/>
              </a:rPr>
              <a:t>u</a:t>
            </a:r>
            <a:r>
              <a:rPr dirty="0" sz="3000" spc="-265">
                <a:solidFill>
                  <a:srgbClr val="5B778C"/>
                </a:solidFill>
                <a:latin typeface="Verdana"/>
                <a:cs typeface="Verdana"/>
              </a:rPr>
              <a:t> </a:t>
            </a:r>
            <a:r>
              <a:rPr dirty="0" sz="3000" spc="180">
                <a:solidFill>
                  <a:srgbClr val="5B778C"/>
                </a:solidFill>
                <a:latin typeface="Verdana"/>
                <a:cs typeface="Verdana"/>
              </a:rPr>
              <a:t>w</a:t>
            </a:r>
            <a:r>
              <a:rPr dirty="0" sz="3000" spc="-20">
                <a:solidFill>
                  <a:srgbClr val="5B778C"/>
                </a:solidFill>
                <a:latin typeface="Verdana"/>
                <a:cs typeface="Verdana"/>
              </a:rPr>
              <a:t>ill</a:t>
            </a:r>
            <a:r>
              <a:rPr dirty="0" sz="3000" spc="-265">
                <a:solidFill>
                  <a:srgbClr val="5B778C"/>
                </a:solidFill>
                <a:latin typeface="Verdana"/>
                <a:cs typeface="Verdana"/>
              </a:rPr>
              <a:t> </a:t>
            </a:r>
            <a:r>
              <a:rPr dirty="0" sz="3000" spc="180">
                <a:solidFill>
                  <a:srgbClr val="5B778C"/>
                </a:solidFill>
                <a:latin typeface="Verdana"/>
                <a:cs typeface="Verdana"/>
              </a:rPr>
              <a:t>w</a:t>
            </a:r>
            <a:r>
              <a:rPr dirty="0" sz="3000" spc="60">
                <a:solidFill>
                  <a:srgbClr val="5B778C"/>
                </a:solidFill>
                <a:latin typeface="Verdana"/>
                <a:cs typeface="Verdana"/>
              </a:rPr>
              <a:t>o</a:t>
            </a:r>
            <a:r>
              <a:rPr dirty="0" sz="3000" spc="-80">
                <a:solidFill>
                  <a:srgbClr val="5B778C"/>
                </a:solidFill>
                <a:latin typeface="Verdana"/>
                <a:cs typeface="Verdana"/>
              </a:rPr>
              <a:t>r</a:t>
            </a:r>
            <a:r>
              <a:rPr dirty="0" sz="3000" spc="25">
                <a:solidFill>
                  <a:srgbClr val="5B778C"/>
                </a:solidFill>
                <a:latin typeface="Verdana"/>
                <a:cs typeface="Verdana"/>
              </a:rPr>
              <a:t>k</a:t>
            </a:r>
            <a:r>
              <a:rPr dirty="0" sz="3000" spc="-265">
                <a:solidFill>
                  <a:srgbClr val="5B778C"/>
                </a:solidFill>
                <a:latin typeface="Verdana"/>
                <a:cs typeface="Verdana"/>
              </a:rPr>
              <a:t> </a:t>
            </a:r>
            <a:r>
              <a:rPr dirty="0" sz="3000" spc="180">
                <a:solidFill>
                  <a:srgbClr val="5B778C"/>
                </a:solidFill>
                <a:latin typeface="Verdana"/>
                <a:cs typeface="Verdana"/>
              </a:rPr>
              <a:t>w</a:t>
            </a:r>
            <a:r>
              <a:rPr dirty="0" sz="3000" spc="-20">
                <a:solidFill>
                  <a:srgbClr val="5B778C"/>
                </a:solidFill>
                <a:latin typeface="Verdana"/>
                <a:cs typeface="Verdana"/>
              </a:rPr>
              <a:t>i</a:t>
            </a:r>
            <a:r>
              <a:rPr dirty="0" sz="3000" spc="35">
                <a:solidFill>
                  <a:srgbClr val="5B778C"/>
                </a:solidFill>
                <a:latin typeface="Verdana"/>
                <a:cs typeface="Verdana"/>
              </a:rPr>
              <a:t>t</a:t>
            </a:r>
            <a:r>
              <a:rPr dirty="0" sz="3000" spc="130">
                <a:solidFill>
                  <a:srgbClr val="5B778C"/>
                </a:solidFill>
                <a:latin typeface="Verdana"/>
                <a:cs typeface="Verdana"/>
              </a:rPr>
              <a:t>h</a:t>
            </a:r>
            <a:r>
              <a:rPr dirty="0" sz="3000" spc="-265">
                <a:solidFill>
                  <a:srgbClr val="5B778C"/>
                </a:solidFill>
                <a:latin typeface="Verdana"/>
                <a:cs typeface="Verdana"/>
              </a:rPr>
              <a:t> </a:t>
            </a:r>
            <a:r>
              <a:rPr dirty="0" sz="3000" spc="-35">
                <a:solidFill>
                  <a:srgbClr val="5B778C"/>
                </a:solidFill>
                <a:latin typeface="Verdana"/>
                <a:cs typeface="Verdana"/>
              </a:rPr>
              <a:t>a</a:t>
            </a:r>
            <a:r>
              <a:rPr dirty="0" sz="3000" spc="-265">
                <a:solidFill>
                  <a:srgbClr val="5B778C"/>
                </a:solidFill>
                <a:latin typeface="Verdana"/>
                <a:cs typeface="Verdana"/>
              </a:rPr>
              <a:t> </a:t>
            </a:r>
            <a:r>
              <a:rPr dirty="0" sz="3000" spc="130">
                <a:solidFill>
                  <a:srgbClr val="5B778C"/>
                </a:solidFill>
                <a:latin typeface="Verdana"/>
                <a:cs typeface="Verdana"/>
              </a:rPr>
              <a:t>h</a:t>
            </a:r>
            <a:r>
              <a:rPr dirty="0" sz="3000" spc="60">
                <a:solidFill>
                  <a:srgbClr val="5B778C"/>
                </a:solidFill>
                <a:latin typeface="Verdana"/>
                <a:cs typeface="Verdana"/>
              </a:rPr>
              <a:t>o</a:t>
            </a:r>
            <a:r>
              <a:rPr dirty="0" sz="3000" spc="35">
                <a:solidFill>
                  <a:srgbClr val="5B778C"/>
                </a:solidFill>
                <a:latin typeface="Verdana"/>
                <a:cs typeface="Verdana"/>
              </a:rPr>
              <a:t>t</a:t>
            </a:r>
            <a:r>
              <a:rPr dirty="0" sz="3000" spc="20">
                <a:solidFill>
                  <a:srgbClr val="5B778C"/>
                </a:solidFill>
                <a:latin typeface="Verdana"/>
                <a:cs typeface="Verdana"/>
              </a:rPr>
              <a:t>e</a:t>
            </a:r>
            <a:r>
              <a:rPr dirty="0" sz="3000" spc="-20">
                <a:solidFill>
                  <a:srgbClr val="5B778C"/>
                </a:solidFill>
                <a:latin typeface="Verdana"/>
                <a:cs typeface="Verdana"/>
              </a:rPr>
              <a:t>l  </a:t>
            </a:r>
            <a:r>
              <a:rPr dirty="0" sz="3000" spc="-20">
                <a:solidFill>
                  <a:srgbClr val="5B778C"/>
                </a:solidFill>
                <a:latin typeface="Verdana"/>
                <a:cs typeface="Verdana"/>
              </a:rPr>
              <a:t>reservation </a:t>
            </a:r>
            <a:r>
              <a:rPr dirty="0" sz="3000" spc="10">
                <a:solidFill>
                  <a:srgbClr val="5B778C"/>
                </a:solidFill>
                <a:latin typeface="Verdana"/>
                <a:cs typeface="Verdana"/>
              </a:rPr>
              <a:t>dataset </a:t>
            </a:r>
            <a:r>
              <a:rPr dirty="0" sz="3000" spc="45">
                <a:solidFill>
                  <a:srgbClr val="5B778C"/>
                </a:solidFill>
                <a:latin typeface="Verdana"/>
                <a:cs typeface="Verdana"/>
              </a:rPr>
              <a:t>to </a:t>
            </a:r>
            <a:r>
              <a:rPr dirty="0" sz="3000" spc="65">
                <a:solidFill>
                  <a:srgbClr val="5B778C"/>
                </a:solidFill>
                <a:latin typeface="Verdana"/>
                <a:cs typeface="Verdana"/>
              </a:rPr>
              <a:t>gain </a:t>
            </a:r>
            <a:r>
              <a:rPr dirty="0" sz="3000" spc="30">
                <a:solidFill>
                  <a:srgbClr val="5B778C"/>
                </a:solidFill>
                <a:latin typeface="Verdana"/>
                <a:cs typeface="Verdana"/>
              </a:rPr>
              <a:t>insights </a:t>
            </a:r>
            <a:r>
              <a:rPr dirty="0" sz="3000" spc="50">
                <a:solidFill>
                  <a:srgbClr val="5B778C"/>
                </a:solidFill>
                <a:latin typeface="Verdana"/>
                <a:cs typeface="Verdana"/>
              </a:rPr>
              <a:t>into </a:t>
            </a:r>
            <a:r>
              <a:rPr dirty="0" sz="3000" spc="-1040">
                <a:solidFill>
                  <a:srgbClr val="5B778C"/>
                </a:solidFill>
                <a:latin typeface="Verdana"/>
                <a:cs typeface="Verdana"/>
              </a:rPr>
              <a:t> </a:t>
            </a:r>
            <a:r>
              <a:rPr dirty="0" sz="3000" spc="185">
                <a:solidFill>
                  <a:srgbClr val="5B778C"/>
                </a:solidFill>
                <a:latin typeface="Verdana"/>
                <a:cs typeface="Verdana"/>
              </a:rPr>
              <a:t>g</a:t>
            </a:r>
            <a:r>
              <a:rPr dirty="0" sz="3000" spc="120">
                <a:solidFill>
                  <a:srgbClr val="5B778C"/>
                </a:solidFill>
                <a:latin typeface="Verdana"/>
                <a:cs typeface="Verdana"/>
              </a:rPr>
              <a:t>u</a:t>
            </a:r>
            <a:r>
              <a:rPr dirty="0" sz="3000" spc="20">
                <a:solidFill>
                  <a:srgbClr val="5B778C"/>
                </a:solidFill>
                <a:latin typeface="Verdana"/>
                <a:cs typeface="Verdana"/>
              </a:rPr>
              <a:t>e</a:t>
            </a:r>
            <a:r>
              <a:rPr dirty="0" sz="3000" spc="-100">
                <a:solidFill>
                  <a:srgbClr val="5B778C"/>
                </a:solidFill>
                <a:latin typeface="Verdana"/>
                <a:cs typeface="Verdana"/>
              </a:rPr>
              <a:t>s</a:t>
            </a:r>
            <a:r>
              <a:rPr dirty="0" sz="3000" spc="35">
                <a:solidFill>
                  <a:srgbClr val="5B778C"/>
                </a:solidFill>
                <a:latin typeface="Verdana"/>
                <a:cs typeface="Verdana"/>
              </a:rPr>
              <a:t>t</a:t>
            </a:r>
            <a:r>
              <a:rPr dirty="0" sz="3000" spc="-270">
                <a:solidFill>
                  <a:srgbClr val="5B778C"/>
                </a:solidFill>
                <a:latin typeface="Verdana"/>
                <a:cs typeface="Verdana"/>
              </a:rPr>
              <a:t> </a:t>
            </a:r>
            <a:r>
              <a:rPr dirty="0" sz="3000" spc="160">
                <a:solidFill>
                  <a:srgbClr val="5B778C"/>
                </a:solidFill>
                <a:latin typeface="Verdana"/>
                <a:cs typeface="Verdana"/>
              </a:rPr>
              <a:t>p</a:t>
            </a:r>
            <a:r>
              <a:rPr dirty="0" sz="3000" spc="-80">
                <a:solidFill>
                  <a:srgbClr val="5B778C"/>
                </a:solidFill>
                <a:latin typeface="Verdana"/>
                <a:cs typeface="Verdana"/>
              </a:rPr>
              <a:t>r</a:t>
            </a:r>
            <a:r>
              <a:rPr dirty="0" sz="3000" spc="20">
                <a:solidFill>
                  <a:srgbClr val="5B778C"/>
                </a:solidFill>
                <a:latin typeface="Verdana"/>
                <a:cs typeface="Verdana"/>
              </a:rPr>
              <a:t>e</a:t>
            </a:r>
            <a:r>
              <a:rPr dirty="0" sz="3000" spc="-40">
                <a:solidFill>
                  <a:srgbClr val="5B778C"/>
                </a:solidFill>
                <a:latin typeface="Verdana"/>
                <a:cs typeface="Verdana"/>
              </a:rPr>
              <a:t>f</a:t>
            </a:r>
            <a:r>
              <a:rPr dirty="0" sz="3000" spc="20">
                <a:solidFill>
                  <a:srgbClr val="5B778C"/>
                </a:solidFill>
                <a:latin typeface="Verdana"/>
                <a:cs typeface="Verdana"/>
              </a:rPr>
              <a:t>e</a:t>
            </a:r>
            <a:r>
              <a:rPr dirty="0" sz="3000" spc="-80">
                <a:solidFill>
                  <a:srgbClr val="5B778C"/>
                </a:solidFill>
                <a:latin typeface="Verdana"/>
                <a:cs typeface="Verdana"/>
              </a:rPr>
              <a:t>r</a:t>
            </a:r>
            <a:r>
              <a:rPr dirty="0" sz="3000" spc="20">
                <a:solidFill>
                  <a:srgbClr val="5B778C"/>
                </a:solidFill>
                <a:latin typeface="Verdana"/>
                <a:cs typeface="Verdana"/>
              </a:rPr>
              <a:t>e</a:t>
            </a:r>
            <a:r>
              <a:rPr dirty="0" sz="3000" spc="130">
                <a:solidFill>
                  <a:srgbClr val="5B778C"/>
                </a:solidFill>
                <a:latin typeface="Verdana"/>
                <a:cs typeface="Verdana"/>
              </a:rPr>
              <a:t>n</a:t>
            </a:r>
            <a:r>
              <a:rPr dirty="0" sz="3000" spc="125">
                <a:solidFill>
                  <a:srgbClr val="5B778C"/>
                </a:solidFill>
                <a:latin typeface="Verdana"/>
                <a:cs typeface="Verdana"/>
              </a:rPr>
              <a:t>c</a:t>
            </a:r>
            <a:r>
              <a:rPr dirty="0" sz="3000" spc="20">
                <a:solidFill>
                  <a:srgbClr val="5B778C"/>
                </a:solidFill>
                <a:latin typeface="Verdana"/>
                <a:cs typeface="Verdana"/>
              </a:rPr>
              <a:t>e</a:t>
            </a:r>
            <a:r>
              <a:rPr dirty="0" sz="3000" spc="-100">
                <a:solidFill>
                  <a:srgbClr val="5B778C"/>
                </a:solidFill>
                <a:latin typeface="Verdana"/>
                <a:cs typeface="Verdana"/>
              </a:rPr>
              <a:t>s</a:t>
            </a:r>
            <a:r>
              <a:rPr dirty="0" sz="3000" spc="-459">
                <a:solidFill>
                  <a:srgbClr val="5B778C"/>
                </a:solidFill>
                <a:latin typeface="Verdana"/>
                <a:cs typeface="Verdana"/>
              </a:rPr>
              <a:t>,</a:t>
            </a:r>
            <a:endParaRPr sz="3000">
              <a:latin typeface="Verdana"/>
              <a:cs typeface="Verdana"/>
            </a:endParaRPr>
          </a:p>
          <a:p>
            <a:pPr algn="just" marL="12700" marR="5080">
              <a:lnSpc>
                <a:spcPts val="4200"/>
              </a:lnSpc>
            </a:pPr>
            <a:r>
              <a:rPr dirty="0" sz="3000" spc="85">
                <a:solidFill>
                  <a:srgbClr val="5B778C"/>
                </a:solidFill>
                <a:latin typeface="Verdana"/>
                <a:cs typeface="Verdana"/>
              </a:rPr>
              <a:t>booking </a:t>
            </a:r>
            <a:r>
              <a:rPr dirty="0" sz="3000" spc="-40">
                <a:solidFill>
                  <a:srgbClr val="5B778C"/>
                </a:solidFill>
                <a:latin typeface="Verdana"/>
                <a:cs typeface="Verdana"/>
              </a:rPr>
              <a:t>trends, </a:t>
            </a:r>
            <a:r>
              <a:rPr dirty="0" sz="3000" spc="85">
                <a:solidFill>
                  <a:srgbClr val="5B778C"/>
                </a:solidFill>
                <a:latin typeface="Verdana"/>
                <a:cs typeface="Verdana"/>
              </a:rPr>
              <a:t>and </a:t>
            </a:r>
            <a:r>
              <a:rPr dirty="0" sz="3000" spc="35">
                <a:solidFill>
                  <a:srgbClr val="5B778C"/>
                </a:solidFill>
                <a:latin typeface="Verdana"/>
                <a:cs typeface="Verdana"/>
              </a:rPr>
              <a:t>other </a:t>
            </a:r>
            <a:r>
              <a:rPr dirty="0" sz="3000" spc="-35">
                <a:solidFill>
                  <a:srgbClr val="5B778C"/>
                </a:solidFill>
                <a:latin typeface="Verdana"/>
                <a:cs typeface="Verdana"/>
              </a:rPr>
              <a:t>key </a:t>
            </a:r>
            <a:r>
              <a:rPr dirty="0" sz="3000" spc="-5">
                <a:solidFill>
                  <a:srgbClr val="5B778C"/>
                </a:solidFill>
                <a:latin typeface="Verdana"/>
                <a:cs typeface="Verdana"/>
              </a:rPr>
              <a:t>factors </a:t>
            </a:r>
            <a:r>
              <a:rPr dirty="0" sz="3000">
                <a:solidFill>
                  <a:srgbClr val="5B778C"/>
                </a:solidFill>
                <a:latin typeface="Verdana"/>
                <a:cs typeface="Verdana"/>
              </a:rPr>
              <a:t> </a:t>
            </a:r>
            <a:r>
              <a:rPr dirty="0" sz="3000" spc="40">
                <a:solidFill>
                  <a:srgbClr val="5B778C"/>
                </a:solidFill>
                <a:latin typeface="Verdana"/>
                <a:cs typeface="Verdana"/>
              </a:rPr>
              <a:t>that </a:t>
            </a:r>
            <a:r>
              <a:rPr dirty="0" sz="3000" spc="90">
                <a:solidFill>
                  <a:srgbClr val="5B778C"/>
                </a:solidFill>
                <a:latin typeface="Verdana"/>
                <a:cs typeface="Verdana"/>
              </a:rPr>
              <a:t>impact </a:t>
            </a:r>
            <a:r>
              <a:rPr dirty="0" sz="3000" spc="60">
                <a:solidFill>
                  <a:srgbClr val="5B778C"/>
                </a:solidFill>
                <a:latin typeface="Verdana"/>
                <a:cs typeface="Verdana"/>
              </a:rPr>
              <a:t>the </a:t>
            </a:r>
            <a:r>
              <a:rPr dirty="0" sz="3000" spc="-10">
                <a:solidFill>
                  <a:srgbClr val="5B778C"/>
                </a:solidFill>
                <a:latin typeface="Verdana"/>
                <a:cs typeface="Verdana"/>
              </a:rPr>
              <a:t>hotel's </a:t>
            </a:r>
            <a:r>
              <a:rPr dirty="0" sz="3000" spc="-20">
                <a:solidFill>
                  <a:srgbClr val="5B778C"/>
                </a:solidFill>
                <a:latin typeface="Verdana"/>
                <a:cs typeface="Verdana"/>
              </a:rPr>
              <a:t>operations. </a:t>
            </a:r>
            <a:r>
              <a:rPr dirty="0" sz="3000" spc="80">
                <a:solidFill>
                  <a:srgbClr val="5B778C"/>
                </a:solidFill>
                <a:latin typeface="Verdana"/>
                <a:cs typeface="Verdana"/>
              </a:rPr>
              <a:t>You </a:t>
            </a:r>
            <a:r>
              <a:rPr dirty="0" sz="3000" spc="85">
                <a:solidFill>
                  <a:srgbClr val="5B778C"/>
                </a:solidFill>
                <a:latin typeface="Verdana"/>
                <a:cs typeface="Verdana"/>
              </a:rPr>
              <a:t> </a:t>
            </a:r>
            <a:r>
              <a:rPr dirty="0" sz="3000" spc="180">
                <a:solidFill>
                  <a:srgbClr val="5B778C"/>
                </a:solidFill>
                <a:latin typeface="Verdana"/>
                <a:cs typeface="Verdana"/>
              </a:rPr>
              <a:t>w</a:t>
            </a:r>
            <a:r>
              <a:rPr dirty="0" sz="3000" spc="-20">
                <a:solidFill>
                  <a:srgbClr val="5B778C"/>
                </a:solidFill>
                <a:latin typeface="Verdana"/>
                <a:cs typeface="Verdana"/>
              </a:rPr>
              <a:t>ill</a:t>
            </a:r>
            <a:r>
              <a:rPr dirty="0" sz="3000" spc="-270">
                <a:solidFill>
                  <a:srgbClr val="5B778C"/>
                </a:solidFill>
                <a:latin typeface="Verdana"/>
                <a:cs typeface="Verdana"/>
              </a:rPr>
              <a:t> </a:t>
            </a:r>
            <a:r>
              <a:rPr dirty="0" sz="3000" spc="120">
                <a:solidFill>
                  <a:srgbClr val="5B778C"/>
                </a:solidFill>
                <a:latin typeface="Verdana"/>
                <a:cs typeface="Verdana"/>
              </a:rPr>
              <a:t>u</a:t>
            </a:r>
            <a:r>
              <a:rPr dirty="0" sz="3000" spc="-100">
                <a:solidFill>
                  <a:srgbClr val="5B778C"/>
                </a:solidFill>
                <a:latin typeface="Verdana"/>
                <a:cs typeface="Verdana"/>
              </a:rPr>
              <a:t>s</a:t>
            </a:r>
            <a:r>
              <a:rPr dirty="0" sz="3000" spc="20">
                <a:solidFill>
                  <a:srgbClr val="5B778C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5B778C"/>
                </a:solidFill>
                <a:latin typeface="Verdana"/>
                <a:cs typeface="Verdana"/>
              </a:rPr>
              <a:t> </a:t>
            </a:r>
            <a:r>
              <a:rPr dirty="0" sz="3000" spc="-210">
                <a:solidFill>
                  <a:srgbClr val="5B778C"/>
                </a:solidFill>
                <a:latin typeface="Verdana"/>
                <a:cs typeface="Verdana"/>
              </a:rPr>
              <a:t>S</a:t>
            </a:r>
            <a:r>
              <a:rPr dirty="0" sz="3000" spc="155">
                <a:solidFill>
                  <a:srgbClr val="5B778C"/>
                </a:solidFill>
                <a:latin typeface="Verdana"/>
                <a:cs typeface="Verdana"/>
              </a:rPr>
              <a:t>Q</a:t>
            </a:r>
            <a:r>
              <a:rPr dirty="0" sz="3000" spc="95">
                <a:solidFill>
                  <a:srgbClr val="5B778C"/>
                </a:solidFill>
                <a:latin typeface="Verdana"/>
                <a:cs typeface="Verdana"/>
              </a:rPr>
              <a:t>L</a:t>
            </a:r>
            <a:r>
              <a:rPr dirty="0" sz="3000" spc="-270">
                <a:solidFill>
                  <a:srgbClr val="5B778C"/>
                </a:solidFill>
                <a:latin typeface="Verdana"/>
                <a:cs typeface="Verdana"/>
              </a:rPr>
              <a:t> </a:t>
            </a:r>
            <a:r>
              <a:rPr dirty="0" sz="3000" spc="35">
                <a:solidFill>
                  <a:srgbClr val="5B778C"/>
                </a:solidFill>
                <a:latin typeface="Verdana"/>
                <a:cs typeface="Verdana"/>
              </a:rPr>
              <a:t>t</a:t>
            </a:r>
            <a:r>
              <a:rPr dirty="0" sz="3000" spc="60">
                <a:solidFill>
                  <a:srgbClr val="5B778C"/>
                </a:solidFill>
                <a:latin typeface="Verdana"/>
                <a:cs typeface="Verdana"/>
              </a:rPr>
              <a:t>o</a:t>
            </a:r>
            <a:r>
              <a:rPr dirty="0" sz="3000" spc="-270">
                <a:solidFill>
                  <a:srgbClr val="5B778C"/>
                </a:solidFill>
                <a:latin typeface="Verdana"/>
                <a:cs typeface="Verdana"/>
              </a:rPr>
              <a:t> </a:t>
            </a:r>
            <a:r>
              <a:rPr dirty="0" sz="3000" spc="160">
                <a:solidFill>
                  <a:srgbClr val="5B778C"/>
                </a:solidFill>
                <a:latin typeface="Verdana"/>
                <a:cs typeface="Verdana"/>
              </a:rPr>
              <a:t>q</a:t>
            </a:r>
            <a:r>
              <a:rPr dirty="0" sz="3000" spc="120">
                <a:solidFill>
                  <a:srgbClr val="5B778C"/>
                </a:solidFill>
                <a:latin typeface="Verdana"/>
                <a:cs typeface="Verdana"/>
              </a:rPr>
              <a:t>u</a:t>
            </a:r>
            <a:r>
              <a:rPr dirty="0" sz="3000" spc="20">
                <a:solidFill>
                  <a:srgbClr val="5B778C"/>
                </a:solidFill>
                <a:latin typeface="Verdana"/>
                <a:cs typeface="Verdana"/>
              </a:rPr>
              <a:t>e</a:t>
            </a:r>
            <a:r>
              <a:rPr dirty="0" sz="3000" spc="-80">
                <a:solidFill>
                  <a:srgbClr val="5B778C"/>
                </a:solidFill>
                <a:latin typeface="Verdana"/>
                <a:cs typeface="Verdana"/>
              </a:rPr>
              <a:t>r</a:t>
            </a:r>
            <a:r>
              <a:rPr dirty="0" sz="3000" spc="-150">
                <a:solidFill>
                  <a:srgbClr val="5B778C"/>
                </a:solidFill>
                <a:latin typeface="Verdana"/>
                <a:cs typeface="Verdana"/>
              </a:rPr>
              <a:t>y</a:t>
            </a:r>
            <a:r>
              <a:rPr dirty="0" sz="3000" spc="-270">
                <a:solidFill>
                  <a:srgbClr val="5B778C"/>
                </a:solidFill>
                <a:latin typeface="Verdana"/>
                <a:cs typeface="Verdana"/>
              </a:rPr>
              <a:t> </a:t>
            </a:r>
            <a:r>
              <a:rPr dirty="0" sz="3000" spc="-35">
                <a:solidFill>
                  <a:srgbClr val="5B778C"/>
                </a:solidFill>
                <a:latin typeface="Verdana"/>
                <a:cs typeface="Verdana"/>
              </a:rPr>
              <a:t>a</a:t>
            </a:r>
            <a:r>
              <a:rPr dirty="0" sz="3000" spc="130">
                <a:solidFill>
                  <a:srgbClr val="5B778C"/>
                </a:solidFill>
                <a:latin typeface="Verdana"/>
                <a:cs typeface="Verdana"/>
              </a:rPr>
              <a:t>n</a:t>
            </a:r>
            <a:r>
              <a:rPr dirty="0" sz="3000" spc="160">
                <a:solidFill>
                  <a:srgbClr val="5B778C"/>
                </a:solidFill>
                <a:latin typeface="Verdana"/>
                <a:cs typeface="Verdana"/>
              </a:rPr>
              <a:t>d</a:t>
            </a:r>
            <a:endParaRPr sz="3000">
              <a:latin typeface="Verdana"/>
              <a:cs typeface="Verdana"/>
            </a:endParaRPr>
          </a:p>
          <a:p>
            <a:pPr algn="just" marL="12700" marR="5080">
              <a:lnSpc>
                <a:spcPts val="4200"/>
              </a:lnSpc>
            </a:pPr>
            <a:r>
              <a:rPr dirty="0" sz="3000" spc="-20">
                <a:solidFill>
                  <a:srgbClr val="5B778C"/>
                </a:solidFill>
                <a:latin typeface="Verdana"/>
                <a:cs typeface="Verdana"/>
              </a:rPr>
              <a:t>analyze</a:t>
            </a:r>
            <a:r>
              <a:rPr dirty="0" sz="3000" spc="-15">
                <a:solidFill>
                  <a:srgbClr val="5B778C"/>
                </a:solidFill>
                <a:latin typeface="Verdana"/>
                <a:cs typeface="Verdana"/>
              </a:rPr>
              <a:t> </a:t>
            </a:r>
            <a:r>
              <a:rPr dirty="0" sz="3000" spc="60">
                <a:solidFill>
                  <a:srgbClr val="5B778C"/>
                </a:solidFill>
                <a:latin typeface="Verdana"/>
                <a:cs typeface="Verdana"/>
              </a:rPr>
              <a:t>the</a:t>
            </a:r>
            <a:r>
              <a:rPr dirty="0" sz="3000" spc="65">
                <a:solidFill>
                  <a:srgbClr val="5B778C"/>
                </a:solidFill>
                <a:latin typeface="Verdana"/>
                <a:cs typeface="Verdana"/>
              </a:rPr>
              <a:t> </a:t>
            </a:r>
            <a:r>
              <a:rPr dirty="0" sz="3000" spc="-65">
                <a:solidFill>
                  <a:srgbClr val="5B778C"/>
                </a:solidFill>
                <a:latin typeface="Verdana"/>
                <a:cs typeface="Verdana"/>
              </a:rPr>
              <a:t>data,</a:t>
            </a:r>
            <a:r>
              <a:rPr dirty="0" sz="3000" spc="-60">
                <a:solidFill>
                  <a:srgbClr val="5B778C"/>
                </a:solidFill>
                <a:latin typeface="Verdana"/>
                <a:cs typeface="Verdana"/>
              </a:rPr>
              <a:t> </a:t>
            </a:r>
            <a:r>
              <a:rPr dirty="0" sz="3000" spc="-65">
                <a:solidFill>
                  <a:srgbClr val="5B778C"/>
                </a:solidFill>
                <a:latin typeface="Verdana"/>
                <a:cs typeface="Verdana"/>
              </a:rPr>
              <a:t>as</a:t>
            </a:r>
            <a:r>
              <a:rPr dirty="0" sz="3000" spc="-60">
                <a:solidFill>
                  <a:srgbClr val="5B778C"/>
                </a:solidFill>
                <a:latin typeface="Verdana"/>
                <a:cs typeface="Verdana"/>
              </a:rPr>
              <a:t> </a:t>
            </a:r>
            <a:r>
              <a:rPr dirty="0" sz="3000" spc="40">
                <a:solidFill>
                  <a:srgbClr val="5B778C"/>
                </a:solidFill>
                <a:latin typeface="Verdana"/>
                <a:cs typeface="Verdana"/>
              </a:rPr>
              <a:t>well</a:t>
            </a:r>
            <a:r>
              <a:rPr dirty="0" sz="3000" spc="45">
                <a:solidFill>
                  <a:srgbClr val="5B778C"/>
                </a:solidFill>
                <a:latin typeface="Verdana"/>
                <a:cs typeface="Verdana"/>
              </a:rPr>
              <a:t> </a:t>
            </a:r>
            <a:r>
              <a:rPr dirty="0" sz="3000" spc="-65">
                <a:solidFill>
                  <a:srgbClr val="5B778C"/>
                </a:solidFill>
                <a:latin typeface="Verdana"/>
                <a:cs typeface="Verdana"/>
              </a:rPr>
              <a:t>as</a:t>
            </a:r>
            <a:r>
              <a:rPr dirty="0" sz="3000" spc="-60">
                <a:solidFill>
                  <a:srgbClr val="5B778C"/>
                </a:solidFill>
                <a:latin typeface="Verdana"/>
                <a:cs typeface="Verdana"/>
              </a:rPr>
              <a:t> </a:t>
            </a:r>
            <a:r>
              <a:rPr dirty="0" sz="3000" spc="20">
                <a:solidFill>
                  <a:srgbClr val="5B778C"/>
                </a:solidFill>
                <a:latin typeface="Verdana"/>
                <a:cs typeface="Verdana"/>
              </a:rPr>
              <a:t>answer </a:t>
            </a:r>
            <a:r>
              <a:rPr dirty="0" sz="3000" spc="25">
                <a:solidFill>
                  <a:srgbClr val="5B778C"/>
                </a:solidFill>
                <a:latin typeface="Verdana"/>
                <a:cs typeface="Verdana"/>
              </a:rPr>
              <a:t> </a:t>
            </a:r>
            <a:r>
              <a:rPr dirty="0" sz="3000" spc="-100">
                <a:solidFill>
                  <a:srgbClr val="5B778C"/>
                </a:solidFill>
                <a:latin typeface="Verdana"/>
                <a:cs typeface="Verdana"/>
              </a:rPr>
              <a:t>s</a:t>
            </a:r>
            <a:r>
              <a:rPr dirty="0" sz="3000" spc="160">
                <a:solidFill>
                  <a:srgbClr val="5B778C"/>
                </a:solidFill>
                <a:latin typeface="Verdana"/>
                <a:cs typeface="Verdana"/>
              </a:rPr>
              <a:t>p</a:t>
            </a:r>
            <a:r>
              <a:rPr dirty="0" sz="3000" spc="20">
                <a:solidFill>
                  <a:srgbClr val="5B778C"/>
                </a:solidFill>
                <a:latin typeface="Verdana"/>
                <a:cs typeface="Verdana"/>
              </a:rPr>
              <a:t>e</a:t>
            </a:r>
            <a:r>
              <a:rPr dirty="0" sz="3000" spc="125">
                <a:solidFill>
                  <a:srgbClr val="5B778C"/>
                </a:solidFill>
                <a:latin typeface="Verdana"/>
                <a:cs typeface="Verdana"/>
              </a:rPr>
              <a:t>c</a:t>
            </a:r>
            <a:r>
              <a:rPr dirty="0" sz="3000" spc="-20">
                <a:solidFill>
                  <a:srgbClr val="5B778C"/>
                </a:solidFill>
                <a:latin typeface="Verdana"/>
                <a:cs typeface="Verdana"/>
              </a:rPr>
              <a:t>i</a:t>
            </a:r>
            <a:r>
              <a:rPr dirty="0" sz="3000" spc="-40">
                <a:solidFill>
                  <a:srgbClr val="5B778C"/>
                </a:solidFill>
                <a:latin typeface="Verdana"/>
                <a:cs typeface="Verdana"/>
              </a:rPr>
              <a:t>f</a:t>
            </a:r>
            <a:r>
              <a:rPr dirty="0" sz="3000" spc="-20">
                <a:solidFill>
                  <a:srgbClr val="5B778C"/>
                </a:solidFill>
                <a:latin typeface="Verdana"/>
                <a:cs typeface="Verdana"/>
              </a:rPr>
              <a:t>i</a:t>
            </a:r>
            <a:r>
              <a:rPr dirty="0" sz="3000" spc="125">
                <a:solidFill>
                  <a:srgbClr val="5B778C"/>
                </a:solidFill>
                <a:latin typeface="Verdana"/>
                <a:cs typeface="Verdana"/>
              </a:rPr>
              <a:t>c</a:t>
            </a:r>
            <a:r>
              <a:rPr dirty="0" sz="3000" spc="-270">
                <a:solidFill>
                  <a:srgbClr val="5B778C"/>
                </a:solidFill>
                <a:latin typeface="Verdana"/>
                <a:cs typeface="Verdana"/>
              </a:rPr>
              <a:t> </a:t>
            </a:r>
            <a:r>
              <a:rPr dirty="0" sz="3000" spc="160">
                <a:solidFill>
                  <a:srgbClr val="5B778C"/>
                </a:solidFill>
                <a:latin typeface="Verdana"/>
                <a:cs typeface="Verdana"/>
              </a:rPr>
              <a:t>q</a:t>
            </a:r>
            <a:r>
              <a:rPr dirty="0" sz="3000" spc="120">
                <a:solidFill>
                  <a:srgbClr val="5B778C"/>
                </a:solidFill>
                <a:latin typeface="Verdana"/>
                <a:cs typeface="Verdana"/>
              </a:rPr>
              <a:t>u</a:t>
            </a:r>
            <a:r>
              <a:rPr dirty="0" sz="3000" spc="20">
                <a:solidFill>
                  <a:srgbClr val="5B778C"/>
                </a:solidFill>
                <a:latin typeface="Verdana"/>
                <a:cs typeface="Verdana"/>
              </a:rPr>
              <a:t>e</a:t>
            </a:r>
            <a:r>
              <a:rPr dirty="0" sz="3000" spc="-100">
                <a:solidFill>
                  <a:srgbClr val="5B778C"/>
                </a:solidFill>
                <a:latin typeface="Verdana"/>
                <a:cs typeface="Verdana"/>
              </a:rPr>
              <a:t>s</a:t>
            </a:r>
            <a:r>
              <a:rPr dirty="0" sz="3000" spc="35">
                <a:solidFill>
                  <a:srgbClr val="5B778C"/>
                </a:solidFill>
                <a:latin typeface="Verdana"/>
                <a:cs typeface="Verdana"/>
              </a:rPr>
              <a:t>t</a:t>
            </a:r>
            <a:r>
              <a:rPr dirty="0" sz="3000" spc="-20">
                <a:solidFill>
                  <a:srgbClr val="5B778C"/>
                </a:solidFill>
                <a:latin typeface="Verdana"/>
                <a:cs typeface="Verdana"/>
              </a:rPr>
              <a:t>i</a:t>
            </a:r>
            <a:r>
              <a:rPr dirty="0" sz="3000" spc="60">
                <a:solidFill>
                  <a:srgbClr val="5B778C"/>
                </a:solidFill>
                <a:latin typeface="Verdana"/>
                <a:cs typeface="Verdana"/>
              </a:rPr>
              <a:t>o</a:t>
            </a:r>
            <a:r>
              <a:rPr dirty="0" sz="3000" spc="130">
                <a:solidFill>
                  <a:srgbClr val="5B778C"/>
                </a:solidFill>
                <a:latin typeface="Verdana"/>
                <a:cs typeface="Verdana"/>
              </a:rPr>
              <a:t>n</a:t>
            </a:r>
            <a:r>
              <a:rPr dirty="0" sz="3000" spc="-100">
                <a:solidFill>
                  <a:srgbClr val="5B778C"/>
                </a:solidFill>
                <a:latin typeface="Verdana"/>
                <a:cs typeface="Verdana"/>
              </a:rPr>
              <a:t>s</a:t>
            </a:r>
            <a:r>
              <a:rPr dirty="0" sz="3000" spc="-270">
                <a:solidFill>
                  <a:srgbClr val="5B778C"/>
                </a:solidFill>
                <a:latin typeface="Verdana"/>
                <a:cs typeface="Verdana"/>
              </a:rPr>
              <a:t> </a:t>
            </a:r>
            <a:r>
              <a:rPr dirty="0" sz="3000" spc="-35">
                <a:solidFill>
                  <a:srgbClr val="5B778C"/>
                </a:solidFill>
                <a:latin typeface="Verdana"/>
                <a:cs typeface="Verdana"/>
              </a:rPr>
              <a:t>a</a:t>
            </a:r>
            <a:r>
              <a:rPr dirty="0" sz="3000" spc="160">
                <a:solidFill>
                  <a:srgbClr val="5B778C"/>
                </a:solidFill>
                <a:latin typeface="Verdana"/>
                <a:cs typeface="Verdana"/>
              </a:rPr>
              <a:t>b</a:t>
            </a:r>
            <a:r>
              <a:rPr dirty="0" sz="3000" spc="60">
                <a:solidFill>
                  <a:srgbClr val="5B778C"/>
                </a:solidFill>
                <a:latin typeface="Verdana"/>
                <a:cs typeface="Verdana"/>
              </a:rPr>
              <a:t>o</a:t>
            </a:r>
            <a:r>
              <a:rPr dirty="0" sz="3000" spc="120">
                <a:solidFill>
                  <a:srgbClr val="5B778C"/>
                </a:solidFill>
                <a:latin typeface="Verdana"/>
                <a:cs typeface="Verdana"/>
              </a:rPr>
              <a:t>u</a:t>
            </a:r>
            <a:r>
              <a:rPr dirty="0" sz="3000" spc="35">
                <a:solidFill>
                  <a:srgbClr val="5B778C"/>
                </a:solidFill>
                <a:latin typeface="Verdana"/>
                <a:cs typeface="Verdana"/>
              </a:rPr>
              <a:t>t</a:t>
            </a:r>
            <a:r>
              <a:rPr dirty="0" sz="3000" spc="-270">
                <a:solidFill>
                  <a:srgbClr val="5B778C"/>
                </a:solidFill>
                <a:latin typeface="Verdana"/>
                <a:cs typeface="Verdana"/>
              </a:rPr>
              <a:t> </a:t>
            </a:r>
            <a:r>
              <a:rPr dirty="0" sz="3000" spc="35">
                <a:solidFill>
                  <a:srgbClr val="5B778C"/>
                </a:solidFill>
                <a:latin typeface="Verdana"/>
                <a:cs typeface="Verdana"/>
              </a:rPr>
              <a:t>t</a:t>
            </a:r>
            <a:r>
              <a:rPr dirty="0" sz="3000" spc="130">
                <a:solidFill>
                  <a:srgbClr val="5B778C"/>
                </a:solidFill>
                <a:latin typeface="Verdana"/>
                <a:cs typeface="Verdana"/>
              </a:rPr>
              <a:t>h</a:t>
            </a:r>
            <a:r>
              <a:rPr dirty="0" sz="3000" spc="20">
                <a:solidFill>
                  <a:srgbClr val="5B778C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5B778C"/>
                </a:solidFill>
                <a:latin typeface="Verdana"/>
                <a:cs typeface="Verdana"/>
              </a:rPr>
              <a:t> </a:t>
            </a:r>
            <a:r>
              <a:rPr dirty="0" sz="3000" spc="160">
                <a:solidFill>
                  <a:srgbClr val="5B778C"/>
                </a:solidFill>
                <a:latin typeface="Verdana"/>
                <a:cs typeface="Verdana"/>
              </a:rPr>
              <a:t>d</a:t>
            </a:r>
            <a:r>
              <a:rPr dirty="0" sz="3000" spc="-35">
                <a:solidFill>
                  <a:srgbClr val="5B778C"/>
                </a:solidFill>
                <a:latin typeface="Verdana"/>
                <a:cs typeface="Verdana"/>
              </a:rPr>
              <a:t>a</a:t>
            </a:r>
            <a:r>
              <a:rPr dirty="0" sz="3000" spc="35">
                <a:solidFill>
                  <a:srgbClr val="5B778C"/>
                </a:solidFill>
                <a:latin typeface="Verdana"/>
                <a:cs typeface="Verdana"/>
              </a:rPr>
              <a:t>t</a:t>
            </a:r>
            <a:r>
              <a:rPr dirty="0" sz="3000" spc="-35">
                <a:solidFill>
                  <a:srgbClr val="5B778C"/>
                </a:solidFill>
                <a:latin typeface="Verdana"/>
                <a:cs typeface="Verdana"/>
              </a:rPr>
              <a:t>a</a:t>
            </a:r>
            <a:r>
              <a:rPr dirty="0" sz="3000" spc="-100">
                <a:solidFill>
                  <a:srgbClr val="5B778C"/>
                </a:solidFill>
                <a:latin typeface="Verdana"/>
                <a:cs typeface="Verdana"/>
              </a:rPr>
              <a:t>s</a:t>
            </a:r>
            <a:r>
              <a:rPr dirty="0" sz="3000" spc="20">
                <a:solidFill>
                  <a:srgbClr val="5B778C"/>
                </a:solidFill>
                <a:latin typeface="Verdana"/>
                <a:cs typeface="Verdana"/>
              </a:rPr>
              <a:t>e</a:t>
            </a:r>
            <a:r>
              <a:rPr dirty="0" sz="3000" spc="35">
                <a:solidFill>
                  <a:srgbClr val="5B778C"/>
                </a:solidFill>
                <a:latin typeface="Verdana"/>
                <a:cs typeface="Verdana"/>
              </a:rPr>
              <a:t>t</a:t>
            </a:r>
            <a:r>
              <a:rPr dirty="0" sz="3000" spc="-459">
                <a:solidFill>
                  <a:srgbClr val="5B778C"/>
                </a:solidFill>
                <a:latin typeface="Verdana"/>
                <a:cs typeface="Verdana"/>
              </a:rPr>
              <a:t>.</a:t>
            </a:r>
            <a:endParaRPr sz="30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5915" y="649973"/>
            <a:ext cx="247439" cy="24320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18" y="357946"/>
            <a:ext cx="9381490" cy="7874634"/>
          </a:xfrm>
          <a:custGeom>
            <a:avLst/>
            <a:gdLst/>
            <a:ahLst/>
            <a:cxnLst/>
            <a:rect l="l" t="t" r="r" b="b"/>
            <a:pathLst>
              <a:path w="9381490" h="7874634">
                <a:moveTo>
                  <a:pt x="9381390" y="7874216"/>
                </a:moveTo>
                <a:lnTo>
                  <a:pt x="0" y="7874216"/>
                </a:lnTo>
                <a:lnTo>
                  <a:pt x="0" y="0"/>
                </a:lnTo>
                <a:lnTo>
                  <a:pt x="9381390" y="0"/>
                </a:lnTo>
                <a:lnTo>
                  <a:pt x="9381390" y="7874216"/>
                </a:lnTo>
                <a:close/>
              </a:path>
            </a:pathLst>
          </a:custGeom>
          <a:solidFill>
            <a:srgbClr val="D9E7E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26335" y="696028"/>
            <a:ext cx="8361664" cy="55340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1039" y="461352"/>
            <a:ext cx="3081020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35">
                <a:solidFill>
                  <a:srgbClr val="000000"/>
                </a:solidFill>
                <a:latin typeface="Tahoma"/>
                <a:cs typeface="Tahoma"/>
              </a:rPr>
              <a:t>Q</a:t>
            </a:r>
            <a:r>
              <a:rPr dirty="0" sz="5200" spc="-95">
                <a:solidFill>
                  <a:srgbClr val="000000"/>
                </a:solidFill>
                <a:latin typeface="Tahoma"/>
                <a:cs typeface="Tahoma"/>
              </a:rPr>
              <a:t>u</a:t>
            </a:r>
            <a:r>
              <a:rPr dirty="0" sz="5200" spc="-50">
                <a:solidFill>
                  <a:srgbClr val="000000"/>
                </a:solidFill>
                <a:latin typeface="Tahoma"/>
                <a:cs typeface="Tahoma"/>
              </a:rPr>
              <a:t>e</a:t>
            </a:r>
            <a:r>
              <a:rPr dirty="0" sz="5200" spc="-65">
                <a:solidFill>
                  <a:srgbClr val="000000"/>
                </a:solidFill>
                <a:latin typeface="Tahoma"/>
                <a:cs typeface="Tahoma"/>
              </a:rPr>
              <a:t>r</a:t>
            </a:r>
            <a:r>
              <a:rPr dirty="0" sz="5200" spc="10">
                <a:solidFill>
                  <a:srgbClr val="000000"/>
                </a:solidFill>
                <a:latin typeface="Tahoma"/>
                <a:cs typeface="Tahoma"/>
              </a:rPr>
              <a:t>y</a:t>
            </a:r>
            <a:r>
              <a:rPr dirty="0" sz="5200" spc="-3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5200" spc="-580">
                <a:solidFill>
                  <a:srgbClr val="000000"/>
                </a:solidFill>
                <a:latin typeface="Tahoma"/>
                <a:cs typeface="Tahoma"/>
              </a:rPr>
              <a:t>1</a:t>
            </a:r>
            <a:r>
              <a:rPr dirty="0" sz="5200" spc="-190">
                <a:solidFill>
                  <a:srgbClr val="000000"/>
                </a:solidFill>
                <a:latin typeface="Tahoma"/>
                <a:cs typeface="Tahoma"/>
              </a:rPr>
              <a:t>5</a:t>
            </a:r>
            <a:r>
              <a:rPr dirty="0" sz="5200" spc="-455">
                <a:solidFill>
                  <a:srgbClr val="000000"/>
                </a:solidFill>
                <a:latin typeface="Tahoma"/>
                <a:cs typeface="Tahoma"/>
              </a:rPr>
              <a:t>:</a:t>
            </a:r>
            <a:endParaRPr sz="5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437" y="1585161"/>
            <a:ext cx="8401685" cy="5015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z="3000" spc="-10" b="1">
                <a:latin typeface="Tahoma"/>
                <a:cs typeface="Tahoma"/>
              </a:rPr>
              <a:t>Find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15" b="1">
                <a:latin typeface="Tahoma"/>
                <a:cs typeface="Tahoma"/>
              </a:rPr>
              <a:t>the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70" b="1">
                <a:latin typeface="Tahoma"/>
                <a:cs typeface="Tahoma"/>
              </a:rPr>
              <a:t>market</a:t>
            </a:r>
            <a:r>
              <a:rPr dirty="0" sz="3000" spc="-170" b="1">
                <a:latin typeface="Tahoma"/>
                <a:cs typeface="Tahoma"/>
              </a:rPr>
              <a:t> </a:t>
            </a:r>
            <a:r>
              <a:rPr dirty="0" sz="3000" spc="-60" b="1">
                <a:latin typeface="Tahoma"/>
                <a:cs typeface="Tahoma"/>
              </a:rPr>
              <a:t>segment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5" b="1">
                <a:latin typeface="Tahoma"/>
                <a:cs typeface="Tahoma"/>
              </a:rPr>
              <a:t>type</a:t>
            </a:r>
            <a:r>
              <a:rPr dirty="0" sz="3000" spc="-170" b="1">
                <a:latin typeface="Tahoma"/>
                <a:cs typeface="Tahoma"/>
              </a:rPr>
              <a:t> </a:t>
            </a:r>
            <a:r>
              <a:rPr dirty="0" sz="3000" spc="-30" b="1">
                <a:latin typeface="Tahoma"/>
                <a:cs typeface="Tahoma"/>
              </a:rPr>
              <a:t>that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55" b="1">
                <a:latin typeface="Tahoma"/>
                <a:cs typeface="Tahoma"/>
              </a:rPr>
              <a:t>generates </a:t>
            </a:r>
            <a:r>
              <a:rPr dirty="0" sz="3000" spc="-865" b="1">
                <a:latin typeface="Tahoma"/>
                <a:cs typeface="Tahoma"/>
              </a:rPr>
              <a:t> </a:t>
            </a:r>
            <a:r>
              <a:rPr dirty="0" sz="3000" spc="-15" b="1">
                <a:latin typeface="Tahoma"/>
                <a:cs typeface="Tahoma"/>
              </a:rPr>
              <a:t>the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55" b="1">
                <a:latin typeface="Tahoma"/>
                <a:cs typeface="Tahoma"/>
              </a:rPr>
              <a:t>highest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70" b="1">
                <a:latin typeface="Tahoma"/>
                <a:cs typeface="Tahoma"/>
              </a:rPr>
              <a:t>average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5" b="1">
                <a:latin typeface="Tahoma"/>
                <a:cs typeface="Tahoma"/>
              </a:rPr>
              <a:t>price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5" b="1">
                <a:latin typeface="Tahoma"/>
                <a:cs typeface="Tahoma"/>
              </a:rPr>
              <a:t>per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35" b="1">
                <a:latin typeface="Tahoma"/>
                <a:cs typeface="Tahoma"/>
              </a:rPr>
              <a:t>room.</a:t>
            </a:r>
            <a:endParaRPr sz="3000">
              <a:latin typeface="Tahoma"/>
              <a:cs typeface="Tahoma"/>
            </a:endParaRPr>
          </a:p>
          <a:p>
            <a:pPr marL="286385" marR="1459230" indent="-182880">
              <a:lnSpc>
                <a:spcPct val="116399"/>
              </a:lnSpc>
              <a:spcBef>
                <a:spcPts val="2540"/>
              </a:spcBef>
            </a:pPr>
            <a:r>
              <a:rPr dirty="0" sz="2900" spc="105">
                <a:latin typeface="Lucida Sans Unicode"/>
                <a:cs typeface="Lucida Sans Unicode"/>
              </a:rPr>
              <a:t>SELECT </a:t>
            </a:r>
            <a:r>
              <a:rPr dirty="0" sz="2900" spc="-10">
                <a:latin typeface="Lucida Sans Unicode"/>
                <a:cs typeface="Lucida Sans Unicode"/>
              </a:rPr>
              <a:t>market_segment_type, </a:t>
            </a:r>
            <a:r>
              <a:rPr dirty="0" sz="2900" spc="-5">
                <a:latin typeface="Lucida Sans Unicode"/>
                <a:cs typeface="Lucida Sans Unicode"/>
              </a:rPr>
              <a:t> </a:t>
            </a:r>
            <a:r>
              <a:rPr dirty="0" sz="2900" spc="-15">
                <a:latin typeface="Lucida Sans Unicode"/>
                <a:cs typeface="Lucida Sans Unicode"/>
              </a:rPr>
              <a:t>round(avg(avg_price_per_room),2)</a:t>
            </a:r>
            <a:r>
              <a:rPr dirty="0" sz="2900" spc="-215">
                <a:latin typeface="Lucida Sans Unicode"/>
                <a:cs typeface="Lucida Sans Unicode"/>
              </a:rPr>
              <a:t> </a:t>
            </a:r>
            <a:r>
              <a:rPr dirty="0" sz="2900" spc="95">
                <a:latin typeface="Lucida Sans Unicode"/>
                <a:cs typeface="Lucida Sans Unicode"/>
              </a:rPr>
              <a:t>AS</a:t>
            </a:r>
            <a:endParaRPr sz="2900">
              <a:latin typeface="Lucida Sans Unicode"/>
              <a:cs typeface="Lucida Sans Unicode"/>
            </a:endParaRPr>
          </a:p>
          <a:p>
            <a:pPr marL="12700" marR="2446020">
              <a:lnSpc>
                <a:spcPct val="116399"/>
              </a:lnSpc>
            </a:pPr>
            <a:r>
              <a:rPr dirty="0" sz="2900" spc="-20">
                <a:latin typeface="Lucida Sans Unicode"/>
                <a:cs typeface="Lucida Sans Unicode"/>
              </a:rPr>
              <a:t>highest_avg_price_per_room </a:t>
            </a:r>
            <a:r>
              <a:rPr dirty="0" sz="2900" spc="-15">
                <a:latin typeface="Lucida Sans Unicode"/>
                <a:cs typeface="Lucida Sans Unicode"/>
              </a:rPr>
              <a:t> </a:t>
            </a:r>
            <a:r>
              <a:rPr dirty="0" sz="2900" spc="95">
                <a:latin typeface="Lucida Sans Unicode"/>
                <a:cs typeface="Lucida Sans Unicode"/>
              </a:rPr>
              <a:t>FROM </a:t>
            </a:r>
            <a:r>
              <a:rPr dirty="0" sz="2900" spc="25">
                <a:latin typeface="Lucida Sans Unicode"/>
                <a:cs typeface="Lucida Sans Unicode"/>
              </a:rPr>
              <a:t>hotel_reservation_dataset </a:t>
            </a:r>
            <a:r>
              <a:rPr dirty="0" sz="2900" spc="-905">
                <a:latin typeface="Lucida Sans Unicode"/>
                <a:cs typeface="Lucida Sans Unicode"/>
              </a:rPr>
              <a:t> </a:t>
            </a:r>
            <a:r>
              <a:rPr dirty="0" sz="2900" spc="130">
                <a:latin typeface="Lucida Sans Unicode"/>
                <a:cs typeface="Lucida Sans Unicode"/>
              </a:rPr>
              <a:t>GROUP</a:t>
            </a:r>
            <a:r>
              <a:rPr dirty="0" sz="2900" spc="-204">
                <a:latin typeface="Lucida Sans Unicode"/>
                <a:cs typeface="Lucida Sans Unicode"/>
              </a:rPr>
              <a:t> </a:t>
            </a:r>
            <a:r>
              <a:rPr dirty="0" sz="2900" spc="165">
                <a:latin typeface="Lucida Sans Unicode"/>
                <a:cs typeface="Lucida Sans Unicode"/>
              </a:rPr>
              <a:t>BY</a:t>
            </a:r>
            <a:r>
              <a:rPr dirty="0" sz="2900" spc="-204">
                <a:latin typeface="Lucida Sans Unicode"/>
                <a:cs typeface="Lucida Sans Unicode"/>
              </a:rPr>
              <a:t> </a:t>
            </a:r>
            <a:r>
              <a:rPr dirty="0" sz="2900" spc="-5">
                <a:latin typeface="Lucida Sans Unicode"/>
                <a:cs typeface="Lucida Sans Unicode"/>
              </a:rPr>
              <a:t>market_segment_type</a:t>
            </a:r>
            <a:endParaRPr sz="2900">
              <a:latin typeface="Lucida Sans Unicode"/>
              <a:cs typeface="Lucida Sans Unicode"/>
            </a:endParaRPr>
          </a:p>
          <a:p>
            <a:pPr marL="103505" marR="424815" indent="-91440">
              <a:lnSpc>
                <a:spcPct val="116399"/>
              </a:lnSpc>
            </a:pPr>
            <a:r>
              <a:rPr dirty="0" sz="2900" spc="95">
                <a:latin typeface="Lucida Sans Unicode"/>
                <a:cs typeface="Lucida Sans Unicode"/>
              </a:rPr>
              <a:t>ORDER</a:t>
            </a:r>
            <a:r>
              <a:rPr dirty="0" sz="2900" spc="-195">
                <a:latin typeface="Lucida Sans Unicode"/>
                <a:cs typeface="Lucida Sans Unicode"/>
              </a:rPr>
              <a:t> </a:t>
            </a:r>
            <a:r>
              <a:rPr dirty="0" sz="2900" spc="165">
                <a:latin typeface="Lucida Sans Unicode"/>
                <a:cs typeface="Lucida Sans Unicode"/>
              </a:rPr>
              <a:t>BY</a:t>
            </a:r>
            <a:r>
              <a:rPr dirty="0" sz="2900" spc="-195">
                <a:latin typeface="Lucida Sans Unicode"/>
                <a:cs typeface="Lucida Sans Unicode"/>
              </a:rPr>
              <a:t> </a:t>
            </a:r>
            <a:r>
              <a:rPr dirty="0" sz="2900" spc="-20">
                <a:latin typeface="Lucida Sans Unicode"/>
                <a:cs typeface="Lucida Sans Unicode"/>
              </a:rPr>
              <a:t>highest_avg_price_per_room</a:t>
            </a:r>
            <a:r>
              <a:rPr dirty="0" sz="2900" spc="-190">
                <a:latin typeface="Lucida Sans Unicode"/>
                <a:cs typeface="Lucida Sans Unicode"/>
              </a:rPr>
              <a:t> </a:t>
            </a:r>
            <a:r>
              <a:rPr dirty="0" sz="2900" spc="55">
                <a:latin typeface="Lucida Sans Unicode"/>
                <a:cs typeface="Lucida Sans Unicode"/>
              </a:rPr>
              <a:t>desc </a:t>
            </a:r>
            <a:r>
              <a:rPr dirty="0" sz="2900" spc="-905">
                <a:latin typeface="Lucida Sans Unicode"/>
                <a:cs typeface="Lucida Sans Unicode"/>
              </a:rPr>
              <a:t> </a:t>
            </a:r>
            <a:r>
              <a:rPr dirty="0" sz="2900" spc="-5">
                <a:latin typeface="Lucida Sans Unicode"/>
                <a:cs typeface="Lucida Sans Unicode"/>
              </a:rPr>
              <a:t>limit</a:t>
            </a:r>
            <a:r>
              <a:rPr dirty="0" sz="2900" spc="-204">
                <a:latin typeface="Lucida Sans Unicode"/>
                <a:cs typeface="Lucida Sans Unicode"/>
              </a:rPr>
              <a:t> </a:t>
            </a:r>
            <a:r>
              <a:rPr dirty="0" sz="2900" spc="-275">
                <a:latin typeface="Lucida Sans Unicode"/>
                <a:cs typeface="Lucida Sans Unicode"/>
              </a:rPr>
              <a:t>1</a:t>
            </a:r>
            <a:endParaRPr sz="29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647" y="8704247"/>
            <a:ext cx="14853285" cy="835025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12700" marR="5080">
              <a:lnSpc>
                <a:spcPct val="77100"/>
              </a:lnSpc>
              <a:spcBef>
                <a:spcPts val="925"/>
              </a:spcBef>
              <a:tabLst>
                <a:tab pos="2925445" algn="l"/>
              </a:tabLst>
            </a:pPr>
            <a:r>
              <a:rPr dirty="0" sz="3000" spc="5">
                <a:solidFill>
                  <a:srgbClr val="D9E7EC"/>
                </a:solidFill>
                <a:latin typeface="Trebuchet MS"/>
                <a:cs typeface="Trebuchet MS"/>
              </a:rPr>
              <a:t>Insights: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50">
                <a:solidFill>
                  <a:srgbClr val="D9E7EC"/>
                </a:solidFill>
                <a:latin typeface="Trebuchet MS"/>
                <a:cs typeface="Trebuchet MS"/>
              </a:rPr>
              <a:t>O</a:t>
            </a:r>
            <a:r>
              <a:rPr dirty="0" sz="3000" spc="50" b="1">
                <a:solidFill>
                  <a:srgbClr val="D9E7EC"/>
                </a:solidFill>
                <a:latin typeface="Trebuchet MS"/>
                <a:cs typeface="Trebuchet MS"/>
              </a:rPr>
              <a:t>nline	</a:t>
            </a:r>
            <a:r>
              <a:rPr dirty="0" sz="3000" spc="30">
                <a:solidFill>
                  <a:srgbClr val="D9E7EC"/>
                </a:solidFill>
                <a:latin typeface="Trebuchet MS"/>
                <a:cs typeface="Trebuchet MS"/>
              </a:rPr>
              <a:t>market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14">
                <a:solidFill>
                  <a:srgbClr val="D9E7EC"/>
                </a:solidFill>
                <a:latin typeface="Trebuchet MS"/>
                <a:cs typeface="Trebuchet MS"/>
              </a:rPr>
              <a:t>segment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5">
                <a:solidFill>
                  <a:srgbClr val="D9E7EC"/>
                </a:solidFill>
                <a:latin typeface="Trebuchet MS"/>
                <a:cs typeface="Trebuchet MS"/>
              </a:rPr>
              <a:t>that</a:t>
            </a:r>
            <a:r>
              <a:rPr dirty="0" sz="3000" spc="-11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65">
                <a:solidFill>
                  <a:srgbClr val="D9E7EC"/>
                </a:solidFill>
                <a:latin typeface="Trebuchet MS"/>
                <a:cs typeface="Trebuchet MS"/>
              </a:rPr>
              <a:t>generated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35">
                <a:solidFill>
                  <a:srgbClr val="D9E7EC"/>
                </a:solidFill>
                <a:latin typeface="Trebuchet MS"/>
                <a:cs typeface="Trebuchet MS"/>
              </a:rPr>
              <a:t>the</a:t>
            </a:r>
            <a:r>
              <a:rPr dirty="0" sz="3000" spc="-11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70">
                <a:solidFill>
                  <a:srgbClr val="D9E7EC"/>
                </a:solidFill>
                <a:latin typeface="Trebuchet MS"/>
                <a:cs typeface="Trebuchet MS"/>
              </a:rPr>
              <a:t>highest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55">
                <a:solidFill>
                  <a:srgbClr val="D9E7EC"/>
                </a:solidFill>
                <a:latin typeface="Trebuchet MS"/>
                <a:cs typeface="Trebuchet MS"/>
              </a:rPr>
              <a:t>average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55">
                <a:solidFill>
                  <a:srgbClr val="D9E7EC"/>
                </a:solidFill>
                <a:latin typeface="Trebuchet MS"/>
                <a:cs typeface="Trebuchet MS"/>
              </a:rPr>
              <a:t>price</a:t>
            </a:r>
            <a:r>
              <a:rPr dirty="0" sz="3000" spc="-11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65">
                <a:solidFill>
                  <a:srgbClr val="D9E7EC"/>
                </a:solidFill>
                <a:latin typeface="Trebuchet MS"/>
                <a:cs typeface="Trebuchet MS"/>
              </a:rPr>
              <a:t>per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10">
                <a:solidFill>
                  <a:srgbClr val="D9E7EC"/>
                </a:solidFill>
                <a:latin typeface="Trebuchet MS"/>
                <a:cs typeface="Trebuchet MS"/>
              </a:rPr>
              <a:t>room </a:t>
            </a:r>
            <a:r>
              <a:rPr dirty="0" sz="3000" spc="-89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50">
                <a:solidFill>
                  <a:srgbClr val="D9E7EC"/>
                </a:solidFill>
                <a:latin typeface="Trebuchet MS"/>
                <a:cs typeface="Trebuchet MS"/>
              </a:rPr>
              <a:t>which</a:t>
            </a:r>
            <a:r>
              <a:rPr dirty="0" sz="3000" spc="-114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70">
                <a:solidFill>
                  <a:srgbClr val="D9E7EC"/>
                </a:solidFill>
                <a:latin typeface="Trebuchet MS"/>
                <a:cs typeface="Trebuchet MS"/>
              </a:rPr>
              <a:t>is</a:t>
            </a:r>
            <a:r>
              <a:rPr dirty="0" sz="3000" spc="-11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-240">
                <a:solidFill>
                  <a:srgbClr val="D9E7EC"/>
                </a:solidFill>
                <a:latin typeface="Trebuchet MS"/>
                <a:cs typeface="Trebuchet MS"/>
              </a:rPr>
              <a:t>112.46.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293" y="0"/>
            <a:ext cx="634555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5"/>
              <a:t>Recommendations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293" y="1218914"/>
            <a:ext cx="17694910" cy="8769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7175" indent="-245110">
              <a:lnSpc>
                <a:spcPct val="100000"/>
              </a:lnSpc>
              <a:spcBef>
                <a:spcPts val="100"/>
              </a:spcBef>
              <a:buFont typeface="Verdana"/>
              <a:buAutoNum type="arabicPeriod"/>
              <a:tabLst>
                <a:tab pos="257810" algn="l"/>
              </a:tabLst>
            </a:pPr>
            <a:r>
              <a:rPr dirty="0" sz="2250" spc="-65" b="1">
                <a:solidFill>
                  <a:srgbClr val="FFFFFF"/>
                </a:solidFill>
                <a:latin typeface="Verdana"/>
                <a:cs typeface="Verdana"/>
              </a:rPr>
              <a:t>Promote</a:t>
            </a:r>
            <a:r>
              <a:rPr dirty="0" sz="2250" spc="-13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70" b="1">
                <a:solidFill>
                  <a:srgbClr val="FFFFFF"/>
                </a:solidFill>
                <a:latin typeface="Verdana"/>
                <a:cs typeface="Verdana"/>
              </a:rPr>
              <a:t>Room</a:t>
            </a:r>
            <a:r>
              <a:rPr dirty="0" sz="2250" spc="-1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95" b="1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r>
              <a:rPr dirty="0" sz="2250" spc="-1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520" b="1">
                <a:solidFill>
                  <a:srgbClr val="FFFFFF"/>
                </a:solidFill>
                <a:latin typeface="Verdana"/>
                <a:cs typeface="Verdana"/>
              </a:rPr>
              <a:t>1:</a:t>
            </a:r>
            <a:r>
              <a:rPr dirty="0" sz="2250" spc="-4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>
                <a:solidFill>
                  <a:srgbClr val="FFFFFF"/>
                </a:solidFill>
                <a:latin typeface="Verdana"/>
                <a:cs typeface="Verdana"/>
              </a:rPr>
              <a:t>Offer</a:t>
            </a:r>
            <a:r>
              <a:rPr dirty="0" sz="22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10">
                <a:solidFill>
                  <a:srgbClr val="FFFFFF"/>
                </a:solidFill>
                <a:latin typeface="Verdana"/>
                <a:cs typeface="Verdana"/>
              </a:rPr>
              <a:t>special</a:t>
            </a:r>
            <a:r>
              <a:rPr dirty="0" sz="22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40">
                <a:solidFill>
                  <a:srgbClr val="FFFFFF"/>
                </a:solidFill>
                <a:latin typeface="Verdana"/>
                <a:cs typeface="Verdana"/>
              </a:rPr>
              <a:t>promotions</a:t>
            </a:r>
            <a:r>
              <a:rPr dirty="0" sz="22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2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2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85">
                <a:solidFill>
                  <a:srgbClr val="FFFFFF"/>
                </a:solidFill>
                <a:latin typeface="Verdana"/>
                <a:cs typeface="Verdana"/>
              </a:rPr>
              <a:t>Room</a:t>
            </a:r>
            <a:r>
              <a:rPr dirty="0" sz="225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2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r>
              <a:rPr dirty="0" sz="22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62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dirty="0" sz="225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3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2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5">
                <a:solidFill>
                  <a:srgbClr val="FFFFFF"/>
                </a:solidFill>
                <a:latin typeface="Verdana"/>
                <a:cs typeface="Verdana"/>
              </a:rPr>
              <a:t>take</a:t>
            </a:r>
            <a:r>
              <a:rPr dirty="0" sz="22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20">
                <a:solidFill>
                  <a:srgbClr val="FFFFFF"/>
                </a:solidFill>
                <a:latin typeface="Verdana"/>
                <a:cs typeface="Verdana"/>
              </a:rPr>
              <a:t>advantage</a:t>
            </a:r>
            <a:r>
              <a:rPr dirty="0" sz="22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2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25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dirty="0" sz="225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20">
                <a:solidFill>
                  <a:srgbClr val="FFFFFF"/>
                </a:solidFill>
                <a:latin typeface="Verdana"/>
                <a:cs typeface="Verdana"/>
              </a:rPr>
              <a:t>popularity.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Verdana"/>
              <a:buAutoNum type="arabicPeriod"/>
            </a:pPr>
            <a:endParaRPr sz="2950">
              <a:latin typeface="Verdana"/>
              <a:cs typeface="Verdana"/>
            </a:endParaRPr>
          </a:p>
          <a:p>
            <a:pPr marL="310515" indent="-298450">
              <a:lnSpc>
                <a:spcPct val="100000"/>
              </a:lnSpc>
              <a:buFont typeface="Verdana"/>
              <a:buAutoNum type="arabicPeriod"/>
              <a:tabLst>
                <a:tab pos="311150" algn="l"/>
              </a:tabLst>
            </a:pPr>
            <a:r>
              <a:rPr dirty="0" sz="2250" spc="-95" b="1">
                <a:solidFill>
                  <a:srgbClr val="FFFFFF"/>
                </a:solidFill>
                <a:latin typeface="Verdana"/>
                <a:cs typeface="Verdana"/>
              </a:rPr>
              <a:t>Target</a:t>
            </a:r>
            <a:r>
              <a:rPr dirty="0" sz="2250" spc="-1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65" b="1">
                <a:solidFill>
                  <a:srgbClr val="FFFFFF"/>
                </a:solidFill>
                <a:latin typeface="Verdana"/>
                <a:cs typeface="Verdana"/>
              </a:rPr>
              <a:t>Online</a:t>
            </a:r>
            <a:r>
              <a:rPr dirty="0" sz="2250" spc="-1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114" b="1">
                <a:solidFill>
                  <a:srgbClr val="FFFFFF"/>
                </a:solidFill>
                <a:latin typeface="Verdana"/>
                <a:cs typeface="Verdana"/>
              </a:rPr>
              <a:t>Bookings</a:t>
            </a:r>
            <a:r>
              <a:rPr dirty="0" sz="2250" spc="-114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dirty="0" sz="22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55">
                <a:solidFill>
                  <a:srgbClr val="FFFFFF"/>
                </a:solidFill>
                <a:latin typeface="Verdana"/>
                <a:cs typeface="Verdana"/>
              </a:rPr>
              <a:t>Focus</a:t>
            </a:r>
            <a:r>
              <a:rPr dirty="0" sz="22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40">
                <a:solidFill>
                  <a:srgbClr val="FFFFFF"/>
                </a:solidFill>
                <a:latin typeface="Verdana"/>
                <a:cs typeface="Verdana"/>
              </a:rPr>
              <a:t>marketing</a:t>
            </a:r>
            <a:r>
              <a:rPr dirty="0" sz="22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20">
                <a:solidFill>
                  <a:srgbClr val="FFFFFF"/>
                </a:solidFill>
                <a:latin typeface="Verdana"/>
                <a:cs typeface="Verdana"/>
              </a:rPr>
              <a:t>efforts</a:t>
            </a:r>
            <a:r>
              <a:rPr dirty="0" sz="22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7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22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25">
                <a:solidFill>
                  <a:srgbClr val="FFFFFF"/>
                </a:solidFill>
                <a:latin typeface="Verdana"/>
                <a:cs typeface="Verdana"/>
              </a:rPr>
              <a:t>attracting</a:t>
            </a:r>
            <a:r>
              <a:rPr dirty="0" sz="22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35">
                <a:solidFill>
                  <a:srgbClr val="FFFFFF"/>
                </a:solidFill>
                <a:latin typeface="Verdana"/>
                <a:cs typeface="Verdana"/>
              </a:rPr>
              <a:t>online</a:t>
            </a:r>
            <a:r>
              <a:rPr dirty="0" sz="22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>
                <a:solidFill>
                  <a:srgbClr val="FFFFFF"/>
                </a:solidFill>
                <a:latin typeface="Verdana"/>
                <a:cs typeface="Verdana"/>
              </a:rPr>
              <a:t>bookings,</a:t>
            </a:r>
            <a:r>
              <a:rPr dirty="0" sz="22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5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dirty="0" sz="22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5">
                <a:solidFill>
                  <a:srgbClr val="FFFFFF"/>
                </a:solidFill>
                <a:latin typeface="Verdana"/>
                <a:cs typeface="Verdana"/>
              </a:rPr>
              <a:t>they</a:t>
            </a:r>
            <a:r>
              <a:rPr dirty="0" sz="22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25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dirty="0" sz="22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4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2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45">
                <a:solidFill>
                  <a:srgbClr val="FFFFFF"/>
                </a:solidFill>
                <a:latin typeface="Verdana"/>
                <a:cs typeface="Verdana"/>
              </a:rPr>
              <a:t>most</a:t>
            </a:r>
            <a:r>
              <a:rPr dirty="0" sz="22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45">
                <a:solidFill>
                  <a:srgbClr val="FFFFFF"/>
                </a:solidFill>
                <a:latin typeface="Verdana"/>
                <a:cs typeface="Verdana"/>
              </a:rPr>
              <a:t>common.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Verdana"/>
              <a:buAutoNum type="arabicPeriod"/>
            </a:pPr>
            <a:endParaRPr sz="2550">
              <a:latin typeface="Verdana"/>
              <a:cs typeface="Verdana"/>
            </a:endParaRPr>
          </a:p>
          <a:p>
            <a:pPr marL="12700" marR="149860">
              <a:lnSpc>
                <a:spcPct val="116700"/>
              </a:lnSpc>
              <a:buFont typeface="Verdana"/>
              <a:buAutoNum type="arabicPeriod"/>
              <a:tabLst>
                <a:tab pos="309880" algn="l"/>
              </a:tabLst>
            </a:pPr>
            <a:r>
              <a:rPr dirty="0" sz="2250" spc="-140" b="1">
                <a:solidFill>
                  <a:srgbClr val="FFFFFF"/>
                </a:solidFill>
                <a:latin typeface="Verdana"/>
                <a:cs typeface="Verdana"/>
              </a:rPr>
              <a:t>Increase</a:t>
            </a:r>
            <a:r>
              <a:rPr dirty="0" sz="2250" spc="-1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95" b="1">
                <a:solidFill>
                  <a:srgbClr val="FFFFFF"/>
                </a:solidFill>
                <a:latin typeface="Verdana"/>
                <a:cs typeface="Verdana"/>
              </a:rPr>
              <a:t>January</a:t>
            </a:r>
            <a:r>
              <a:rPr dirty="0" sz="2250" spc="-1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90" b="1">
                <a:solidFill>
                  <a:srgbClr val="FFFFFF"/>
                </a:solidFill>
                <a:latin typeface="Verdana"/>
                <a:cs typeface="Verdana"/>
              </a:rPr>
              <a:t>Bookings:</a:t>
            </a:r>
            <a:r>
              <a:rPr dirty="0" sz="2250" spc="-17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dirty="0" sz="225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10">
                <a:solidFill>
                  <a:srgbClr val="FFFFFF"/>
                </a:solidFill>
                <a:latin typeface="Verdana"/>
                <a:cs typeface="Verdana"/>
              </a:rPr>
              <a:t>partnerships</a:t>
            </a:r>
            <a:r>
              <a:rPr dirty="0" sz="22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1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22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10">
                <a:solidFill>
                  <a:srgbClr val="FFFFFF"/>
                </a:solidFill>
                <a:latin typeface="Verdana"/>
                <a:cs typeface="Verdana"/>
              </a:rPr>
              <a:t>special</a:t>
            </a:r>
            <a:r>
              <a:rPr dirty="0" sz="225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40">
                <a:solidFill>
                  <a:srgbClr val="FFFFFF"/>
                </a:solidFill>
                <a:latin typeface="Verdana"/>
                <a:cs typeface="Verdana"/>
              </a:rPr>
              <a:t>promotions</a:t>
            </a:r>
            <a:r>
              <a:rPr dirty="0" sz="22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3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2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30">
                <a:solidFill>
                  <a:srgbClr val="FFFFFF"/>
                </a:solidFill>
                <a:latin typeface="Verdana"/>
                <a:cs typeface="Verdana"/>
              </a:rPr>
              <a:t>boost</a:t>
            </a:r>
            <a:r>
              <a:rPr dirty="0" sz="22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20">
                <a:solidFill>
                  <a:srgbClr val="FFFFFF"/>
                </a:solidFill>
                <a:latin typeface="Verdana"/>
                <a:cs typeface="Verdana"/>
              </a:rPr>
              <a:t>reservations</a:t>
            </a:r>
            <a:r>
              <a:rPr dirty="0" sz="225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60">
                <a:solidFill>
                  <a:srgbClr val="FFFFFF"/>
                </a:solidFill>
                <a:latin typeface="Verdana"/>
                <a:cs typeface="Verdana"/>
              </a:rPr>
              <a:t>during</a:t>
            </a:r>
            <a:r>
              <a:rPr dirty="0" sz="22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25">
                <a:solidFill>
                  <a:srgbClr val="FFFFFF"/>
                </a:solidFill>
                <a:latin typeface="Verdana"/>
                <a:cs typeface="Verdana"/>
              </a:rPr>
              <a:t>quieter</a:t>
            </a:r>
            <a:r>
              <a:rPr dirty="0" sz="22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60">
                <a:solidFill>
                  <a:srgbClr val="FFFFFF"/>
                </a:solidFill>
                <a:latin typeface="Verdana"/>
                <a:cs typeface="Verdana"/>
              </a:rPr>
              <a:t>months</a:t>
            </a:r>
            <a:r>
              <a:rPr dirty="0" sz="22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>
                <a:solidFill>
                  <a:srgbClr val="FFFFFF"/>
                </a:solidFill>
                <a:latin typeface="Verdana"/>
                <a:cs typeface="Verdana"/>
              </a:rPr>
              <a:t>like </a:t>
            </a:r>
            <a:r>
              <a:rPr dirty="0" sz="2250" spc="-7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40">
                <a:solidFill>
                  <a:srgbClr val="FFFFFF"/>
                </a:solidFill>
                <a:latin typeface="Verdana"/>
                <a:cs typeface="Verdana"/>
              </a:rPr>
              <a:t>January.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Verdana"/>
              <a:buAutoNum type="arabicPeriod"/>
            </a:pPr>
            <a:endParaRPr sz="2550">
              <a:latin typeface="Verdana"/>
              <a:cs typeface="Verdana"/>
            </a:endParaRPr>
          </a:p>
          <a:p>
            <a:pPr marL="12700" marR="913765">
              <a:lnSpc>
                <a:spcPct val="116700"/>
              </a:lnSpc>
              <a:buFont typeface="Verdana"/>
              <a:buAutoNum type="arabicPeriod"/>
              <a:tabLst>
                <a:tab pos="337820" algn="l"/>
              </a:tabLst>
            </a:pPr>
            <a:r>
              <a:rPr dirty="0" sz="2250" spc="-95" b="1">
                <a:solidFill>
                  <a:srgbClr val="FFFFFF"/>
                </a:solidFill>
                <a:latin typeface="Verdana"/>
                <a:cs typeface="Verdana"/>
              </a:rPr>
              <a:t>Streamline</a:t>
            </a:r>
            <a:r>
              <a:rPr dirty="0" sz="2250" spc="-12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50" b="1">
                <a:solidFill>
                  <a:srgbClr val="FFFFFF"/>
                </a:solidFill>
                <a:latin typeface="Verdana"/>
                <a:cs typeface="Verdana"/>
              </a:rPr>
              <a:t>Booking</a:t>
            </a:r>
            <a:r>
              <a:rPr dirty="0" sz="2250" spc="-12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114" b="1">
                <a:solidFill>
                  <a:srgbClr val="FFFFFF"/>
                </a:solidFill>
                <a:latin typeface="Verdana"/>
                <a:cs typeface="Verdana"/>
              </a:rPr>
              <a:t>Processes:</a:t>
            </a:r>
            <a:r>
              <a:rPr dirty="0" sz="2250" spc="-12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15">
                <a:solidFill>
                  <a:srgbClr val="FFFFFF"/>
                </a:solidFill>
                <a:latin typeface="Verdana"/>
                <a:cs typeface="Verdana"/>
              </a:rPr>
              <a:t>Improve</a:t>
            </a:r>
            <a:r>
              <a:rPr dirty="0" sz="22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4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25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35">
                <a:solidFill>
                  <a:srgbClr val="FFFFFF"/>
                </a:solidFill>
                <a:latin typeface="Verdana"/>
                <a:cs typeface="Verdana"/>
              </a:rPr>
              <a:t>confirmation</a:t>
            </a:r>
            <a:r>
              <a:rPr dirty="0" sz="22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6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2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60">
                <a:solidFill>
                  <a:srgbClr val="FFFFFF"/>
                </a:solidFill>
                <a:latin typeface="Verdana"/>
                <a:cs typeface="Verdana"/>
              </a:rPr>
              <a:t>booking</a:t>
            </a:r>
            <a:r>
              <a:rPr dirty="0" sz="225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5">
                <a:solidFill>
                  <a:srgbClr val="FFFFFF"/>
                </a:solidFill>
                <a:latin typeface="Verdana"/>
                <a:cs typeface="Verdana"/>
              </a:rPr>
              <a:t>processes</a:t>
            </a:r>
            <a:r>
              <a:rPr dirty="0" sz="22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3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2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40">
                <a:solidFill>
                  <a:srgbClr val="FFFFFF"/>
                </a:solidFill>
                <a:latin typeface="Verdana"/>
                <a:cs typeface="Verdana"/>
              </a:rPr>
              <a:t>keep</a:t>
            </a:r>
            <a:r>
              <a:rPr dirty="0" sz="225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4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2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75">
                <a:solidFill>
                  <a:srgbClr val="FFFFFF"/>
                </a:solidFill>
                <a:latin typeface="Verdana"/>
                <a:cs typeface="Verdana"/>
              </a:rPr>
              <a:t>high</a:t>
            </a:r>
            <a:r>
              <a:rPr dirty="0" sz="22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5">
                <a:solidFill>
                  <a:srgbClr val="FFFFFF"/>
                </a:solidFill>
                <a:latin typeface="Verdana"/>
                <a:cs typeface="Verdana"/>
              </a:rPr>
              <a:t>success</a:t>
            </a:r>
            <a:r>
              <a:rPr dirty="0" sz="225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15">
                <a:solidFill>
                  <a:srgbClr val="FFFFFF"/>
                </a:solidFill>
                <a:latin typeface="Verdana"/>
                <a:cs typeface="Verdana"/>
              </a:rPr>
              <a:t>rate</a:t>
            </a:r>
            <a:r>
              <a:rPr dirty="0" sz="22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5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2250" spc="-7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50">
                <a:solidFill>
                  <a:srgbClr val="FFFFFF"/>
                </a:solidFill>
                <a:latin typeface="Verdana"/>
                <a:cs typeface="Verdana"/>
              </a:rPr>
              <a:t>reservations.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Verdana"/>
              <a:buAutoNum type="arabicPeriod"/>
            </a:pPr>
            <a:endParaRPr sz="2950">
              <a:latin typeface="Verdana"/>
              <a:cs typeface="Verdana"/>
            </a:endParaRPr>
          </a:p>
          <a:p>
            <a:pPr marL="315595" indent="-303530">
              <a:lnSpc>
                <a:spcPct val="100000"/>
              </a:lnSpc>
              <a:buFont typeface="Verdana"/>
              <a:buAutoNum type="arabicPeriod"/>
              <a:tabLst>
                <a:tab pos="316230" algn="l"/>
              </a:tabLst>
            </a:pPr>
            <a:r>
              <a:rPr dirty="0" sz="2250" spc="-85" b="1">
                <a:solidFill>
                  <a:srgbClr val="FFFFFF"/>
                </a:solidFill>
                <a:latin typeface="Verdana"/>
                <a:cs typeface="Verdana"/>
              </a:rPr>
              <a:t>Offer</a:t>
            </a:r>
            <a:r>
              <a:rPr dirty="0" sz="2250" spc="-1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100" b="1">
                <a:solidFill>
                  <a:srgbClr val="FFFFFF"/>
                </a:solidFill>
                <a:latin typeface="Verdana"/>
                <a:cs typeface="Verdana"/>
              </a:rPr>
              <a:t>Long-Stay</a:t>
            </a:r>
            <a:r>
              <a:rPr dirty="0" sz="2250" spc="-12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90" b="1">
                <a:solidFill>
                  <a:srgbClr val="FFFFFF"/>
                </a:solidFill>
                <a:latin typeface="Verdana"/>
                <a:cs typeface="Verdana"/>
              </a:rPr>
              <a:t>Packages:</a:t>
            </a:r>
            <a:r>
              <a:rPr dirty="0" sz="2250" spc="-17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15">
                <a:solidFill>
                  <a:srgbClr val="FFFFFF"/>
                </a:solidFill>
                <a:latin typeface="Verdana"/>
                <a:cs typeface="Verdana"/>
              </a:rPr>
              <a:t>Introduce</a:t>
            </a:r>
            <a:r>
              <a:rPr dirty="0" sz="22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10">
                <a:solidFill>
                  <a:srgbClr val="FFFFFF"/>
                </a:solidFill>
                <a:latin typeface="Verdana"/>
                <a:cs typeface="Verdana"/>
              </a:rPr>
              <a:t>special</a:t>
            </a:r>
            <a:r>
              <a:rPr dirty="0" sz="225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>
                <a:solidFill>
                  <a:srgbClr val="FFFFFF"/>
                </a:solidFill>
                <a:latin typeface="Verdana"/>
                <a:cs typeface="Verdana"/>
              </a:rPr>
              <a:t>deals</a:t>
            </a:r>
            <a:r>
              <a:rPr dirty="0" sz="22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2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25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35">
                <a:solidFill>
                  <a:srgbClr val="FFFFFF"/>
                </a:solidFill>
                <a:latin typeface="Verdana"/>
                <a:cs typeface="Verdana"/>
              </a:rPr>
              <a:t>longer</a:t>
            </a:r>
            <a:r>
              <a:rPr dirty="0" sz="225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105">
                <a:solidFill>
                  <a:srgbClr val="FFFFFF"/>
                </a:solidFill>
                <a:latin typeface="Verdana"/>
                <a:cs typeface="Verdana"/>
              </a:rPr>
              <a:t>stays,</a:t>
            </a:r>
            <a:r>
              <a:rPr dirty="0" sz="22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5">
                <a:solidFill>
                  <a:srgbClr val="FFFFFF"/>
                </a:solidFill>
                <a:latin typeface="Verdana"/>
                <a:cs typeface="Verdana"/>
              </a:rPr>
              <a:t>especially</a:t>
            </a:r>
            <a:r>
              <a:rPr dirty="0" sz="225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2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2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15">
                <a:solidFill>
                  <a:srgbClr val="FFFFFF"/>
                </a:solidFill>
                <a:latin typeface="Verdana"/>
                <a:cs typeface="Verdana"/>
              </a:rPr>
              <a:t>guests</a:t>
            </a:r>
            <a:r>
              <a:rPr dirty="0" sz="225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50">
                <a:solidFill>
                  <a:srgbClr val="FFFFFF"/>
                </a:solidFill>
                <a:latin typeface="Verdana"/>
                <a:cs typeface="Verdana"/>
              </a:rPr>
              <a:t>choosing</a:t>
            </a:r>
            <a:r>
              <a:rPr dirty="0" sz="225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85">
                <a:solidFill>
                  <a:srgbClr val="FFFFFF"/>
                </a:solidFill>
                <a:latin typeface="Verdana"/>
                <a:cs typeface="Verdana"/>
              </a:rPr>
              <a:t>Room</a:t>
            </a:r>
            <a:r>
              <a:rPr dirty="0" sz="22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2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r>
              <a:rPr dirty="0" sz="225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484">
                <a:solidFill>
                  <a:srgbClr val="FFFFFF"/>
                </a:solidFill>
                <a:latin typeface="Verdana"/>
                <a:cs typeface="Verdana"/>
              </a:rPr>
              <a:t>1.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Verdana"/>
              <a:buAutoNum type="arabicPeriod"/>
            </a:pPr>
            <a:endParaRPr sz="2550">
              <a:latin typeface="Verdana"/>
              <a:cs typeface="Verdana"/>
            </a:endParaRPr>
          </a:p>
          <a:p>
            <a:pPr marL="12700" marR="5080">
              <a:lnSpc>
                <a:spcPct val="116700"/>
              </a:lnSpc>
              <a:buFont typeface="Verdana"/>
              <a:buAutoNum type="arabicPeriod"/>
              <a:tabLst>
                <a:tab pos="322580" algn="l"/>
              </a:tabLst>
            </a:pPr>
            <a:r>
              <a:rPr dirty="0" sz="2250" spc="-70" b="1">
                <a:solidFill>
                  <a:srgbClr val="FFFFFF"/>
                </a:solidFill>
                <a:latin typeface="Verdana"/>
                <a:cs typeface="Verdana"/>
              </a:rPr>
              <a:t>Boost</a:t>
            </a:r>
            <a:r>
              <a:rPr dirty="0" sz="2250" spc="-12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55" b="1">
                <a:solidFill>
                  <a:srgbClr val="FFFFFF"/>
                </a:solidFill>
                <a:latin typeface="Verdana"/>
                <a:cs typeface="Verdana"/>
              </a:rPr>
              <a:t>Weekday</a:t>
            </a:r>
            <a:r>
              <a:rPr dirty="0" sz="2250" spc="-12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100" b="1">
                <a:solidFill>
                  <a:srgbClr val="FFFFFF"/>
                </a:solidFill>
                <a:latin typeface="Verdana"/>
                <a:cs typeface="Verdana"/>
              </a:rPr>
              <a:t>Promotions:</a:t>
            </a:r>
            <a:r>
              <a:rPr dirty="0" sz="2250" spc="-17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60">
                <a:solidFill>
                  <a:srgbClr val="FFFFFF"/>
                </a:solidFill>
                <a:latin typeface="Verdana"/>
                <a:cs typeface="Verdana"/>
              </a:rPr>
              <a:t>Enhance</a:t>
            </a:r>
            <a:r>
              <a:rPr dirty="0" sz="225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3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r>
              <a:rPr dirty="0" sz="22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6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25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5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dirty="0" sz="225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40">
                <a:solidFill>
                  <a:srgbClr val="FFFFFF"/>
                </a:solidFill>
                <a:latin typeface="Verdana"/>
                <a:cs typeface="Verdana"/>
              </a:rPr>
              <a:t>promotions</a:t>
            </a:r>
            <a:r>
              <a:rPr dirty="0" sz="22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2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25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20">
                <a:solidFill>
                  <a:srgbClr val="FFFFFF"/>
                </a:solidFill>
                <a:latin typeface="Verdana"/>
                <a:cs typeface="Verdana"/>
              </a:rPr>
              <a:t>weekday</a:t>
            </a:r>
            <a:r>
              <a:rPr dirty="0" sz="225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15">
                <a:solidFill>
                  <a:srgbClr val="FFFFFF"/>
                </a:solidFill>
                <a:latin typeface="Verdana"/>
                <a:cs typeface="Verdana"/>
              </a:rPr>
              <a:t>nights,</a:t>
            </a:r>
            <a:r>
              <a:rPr dirty="0" sz="22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8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dirty="0" sz="225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1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dirty="0" sz="22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25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25">
                <a:solidFill>
                  <a:srgbClr val="FFFFFF"/>
                </a:solidFill>
                <a:latin typeface="Verdana"/>
                <a:cs typeface="Verdana"/>
              </a:rPr>
              <a:t>strong</a:t>
            </a:r>
            <a:r>
              <a:rPr dirty="0" sz="225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85">
                <a:solidFill>
                  <a:srgbClr val="FFFFFF"/>
                </a:solidFill>
                <a:latin typeface="Verdana"/>
                <a:cs typeface="Verdana"/>
              </a:rPr>
              <a:t>demand </a:t>
            </a:r>
            <a:r>
              <a:rPr dirty="0" sz="2250" spc="-7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145">
                <a:solidFill>
                  <a:srgbClr val="FFFFFF"/>
                </a:solidFill>
                <a:latin typeface="Verdana"/>
                <a:cs typeface="Verdana"/>
              </a:rPr>
              <a:t>(656</a:t>
            </a:r>
            <a:r>
              <a:rPr dirty="0" sz="225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65">
                <a:solidFill>
                  <a:srgbClr val="FFFFFF"/>
                </a:solidFill>
                <a:latin typeface="Verdana"/>
                <a:cs typeface="Verdana"/>
              </a:rPr>
              <a:t>reservations),</a:t>
            </a:r>
            <a:r>
              <a:rPr dirty="0" sz="225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3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25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5">
                <a:solidFill>
                  <a:srgbClr val="FFFFFF"/>
                </a:solidFill>
                <a:latin typeface="Verdana"/>
                <a:cs typeface="Verdana"/>
              </a:rPr>
              <a:t>attract</a:t>
            </a:r>
            <a:r>
              <a:rPr dirty="0" sz="225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45">
                <a:solidFill>
                  <a:srgbClr val="FFFFFF"/>
                </a:solidFill>
                <a:latin typeface="Verdana"/>
                <a:cs typeface="Verdana"/>
              </a:rPr>
              <a:t>more</a:t>
            </a:r>
            <a:r>
              <a:rPr dirty="0" sz="225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35">
                <a:solidFill>
                  <a:srgbClr val="FFFFFF"/>
                </a:solidFill>
                <a:latin typeface="Verdana"/>
                <a:cs typeface="Verdana"/>
              </a:rPr>
              <a:t>guests.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Verdana"/>
              <a:buAutoNum type="arabicPeriod"/>
            </a:pPr>
            <a:endParaRPr sz="2550">
              <a:latin typeface="Verdana"/>
              <a:cs typeface="Verdana"/>
            </a:endParaRPr>
          </a:p>
          <a:p>
            <a:pPr marL="12700" marR="563880">
              <a:lnSpc>
                <a:spcPct val="116700"/>
              </a:lnSpc>
              <a:buFont typeface="Verdana"/>
              <a:buAutoNum type="arabicPeriod"/>
              <a:tabLst>
                <a:tab pos="316865" algn="l"/>
              </a:tabLst>
            </a:pPr>
            <a:r>
              <a:rPr dirty="0" sz="2250" spc="-85" b="1">
                <a:solidFill>
                  <a:srgbClr val="FFFFFF"/>
                </a:solidFill>
                <a:latin typeface="Verdana"/>
                <a:cs typeface="Verdana"/>
              </a:rPr>
              <a:t>Last-Minute</a:t>
            </a:r>
            <a:r>
              <a:rPr dirty="0" sz="2250" spc="-12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95" b="1">
                <a:solidFill>
                  <a:srgbClr val="FFFFFF"/>
                </a:solidFill>
                <a:latin typeface="Verdana"/>
                <a:cs typeface="Verdana"/>
              </a:rPr>
              <a:t>Discounts:</a:t>
            </a:r>
            <a:r>
              <a:rPr dirty="0" sz="2250" spc="-12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30">
                <a:solidFill>
                  <a:srgbClr val="FFFFFF"/>
                </a:solidFill>
                <a:latin typeface="Verdana"/>
                <a:cs typeface="Verdana"/>
              </a:rPr>
              <a:t>Provide</a:t>
            </a:r>
            <a:r>
              <a:rPr dirty="0" sz="22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10">
                <a:solidFill>
                  <a:srgbClr val="FFFFFF"/>
                </a:solidFill>
                <a:latin typeface="Verdana"/>
                <a:cs typeface="Verdana"/>
              </a:rPr>
              <a:t>special</a:t>
            </a:r>
            <a:r>
              <a:rPr dirty="0" sz="225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30">
                <a:solidFill>
                  <a:srgbClr val="FFFFFF"/>
                </a:solidFill>
                <a:latin typeface="Verdana"/>
                <a:cs typeface="Verdana"/>
              </a:rPr>
              <a:t>discounts</a:t>
            </a:r>
            <a:r>
              <a:rPr dirty="0" sz="225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1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225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40">
                <a:solidFill>
                  <a:srgbClr val="FFFFFF"/>
                </a:solidFill>
                <a:latin typeface="Verdana"/>
                <a:cs typeface="Verdana"/>
              </a:rPr>
              <a:t>promotions</a:t>
            </a:r>
            <a:r>
              <a:rPr dirty="0" sz="225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2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25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10">
                <a:solidFill>
                  <a:srgbClr val="FFFFFF"/>
                </a:solidFill>
                <a:latin typeface="Verdana"/>
                <a:cs typeface="Verdana"/>
              </a:rPr>
              <a:t>last-minute</a:t>
            </a:r>
            <a:r>
              <a:rPr dirty="0" sz="225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45">
                <a:solidFill>
                  <a:srgbClr val="FFFFFF"/>
                </a:solidFill>
                <a:latin typeface="Verdana"/>
                <a:cs typeface="Verdana"/>
              </a:rPr>
              <a:t>bookings</a:t>
            </a:r>
            <a:r>
              <a:rPr dirty="0" sz="22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3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25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5">
                <a:solidFill>
                  <a:srgbClr val="FFFFFF"/>
                </a:solidFill>
                <a:latin typeface="Verdana"/>
                <a:cs typeface="Verdana"/>
              </a:rPr>
              <a:t>attract</a:t>
            </a:r>
            <a:r>
              <a:rPr dirty="0" sz="225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45">
                <a:solidFill>
                  <a:srgbClr val="FFFFFF"/>
                </a:solidFill>
                <a:latin typeface="Verdana"/>
                <a:cs typeface="Verdana"/>
              </a:rPr>
              <a:t>more</a:t>
            </a:r>
            <a:r>
              <a:rPr dirty="0" sz="225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15">
                <a:solidFill>
                  <a:srgbClr val="FFFFFF"/>
                </a:solidFill>
                <a:latin typeface="Verdana"/>
                <a:cs typeface="Verdana"/>
              </a:rPr>
              <a:t>guests</a:t>
            </a:r>
            <a:r>
              <a:rPr dirty="0" sz="225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6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250" spc="-7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45">
                <a:solidFill>
                  <a:srgbClr val="FFFFFF"/>
                </a:solidFill>
                <a:latin typeface="Verdana"/>
                <a:cs typeface="Verdana"/>
              </a:rPr>
              <a:t>reduce</a:t>
            </a:r>
            <a:r>
              <a:rPr dirty="0" sz="225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5">
                <a:solidFill>
                  <a:srgbClr val="FFFFFF"/>
                </a:solidFill>
                <a:latin typeface="Verdana"/>
                <a:cs typeface="Verdana"/>
              </a:rPr>
              <a:t>cancellations.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Verdana"/>
              <a:buAutoNum type="arabicPeriod"/>
            </a:pPr>
            <a:endParaRPr sz="2550">
              <a:latin typeface="Verdana"/>
              <a:cs typeface="Verdana"/>
            </a:endParaRPr>
          </a:p>
          <a:p>
            <a:pPr marL="12700" marR="522605">
              <a:lnSpc>
                <a:spcPct val="116700"/>
              </a:lnSpc>
              <a:buFont typeface="Verdana"/>
              <a:buAutoNum type="arabicPeriod"/>
              <a:tabLst>
                <a:tab pos="330835" algn="l"/>
              </a:tabLst>
            </a:pPr>
            <a:r>
              <a:rPr dirty="0" sz="2250" spc="-90" b="1">
                <a:solidFill>
                  <a:srgbClr val="FFFFFF"/>
                </a:solidFill>
                <a:latin typeface="Verdana"/>
                <a:cs typeface="Verdana"/>
              </a:rPr>
              <a:t>Family-Friendly</a:t>
            </a:r>
            <a:r>
              <a:rPr dirty="0" sz="2250" spc="-12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85" b="1">
                <a:solidFill>
                  <a:srgbClr val="FFFFFF"/>
                </a:solidFill>
                <a:latin typeface="Verdana"/>
                <a:cs typeface="Verdana"/>
              </a:rPr>
              <a:t>Enhancements:</a:t>
            </a:r>
            <a:r>
              <a:rPr dirty="0" sz="2250" spc="-12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15">
                <a:solidFill>
                  <a:srgbClr val="FFFFFF"/>
                </a:solidFill>
                <a:latin typeface="Verdana"/>
                <a:cs typeface="Verdana"/>
              </a:rPr>
              <a:t>Improve</a:t>
            </a:r>
            <a:r>
              <a:rPr dirty="0" sz="22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4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2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30">
                <a:solidFill>
                  <a:srgbClr val="FFFFFF"/>
                </a:solidFill>
                <a:latin typeface="Verdana"/>
                <a:cs typeface="Verdana"/>
              </a:rPr>
              <a:t>hotel</a:t>
            </a:r>
            <a:r>
              <a:rPr dirty="0" sz="22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15">
                <a:solidFill>
                  <a:srgbClr val="FFFFFF"/>
                </a:solidFill>
                <a:latin typeface="Verdana"/>
                <a:cs typeface="Verdana"/>
              </a:rPr>
              <a:t>experience</a:t>
            </a:r>
            <a:r>
              <a:rPr dirty="0" sz="22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2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2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>
                <a:solidFill>
                  <a:srgbClr val="FFFFFF"/>
                </a:solidFill>
                <a:latin typeface="Verdana"/>
                <a:cs typeface="Verdana"/>
              </a:rPr>
              <a:t>families</a:t>
            </a:r>
            <a:r>
              <a:rPr dirty="0" sz="22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dirty="0" sz="22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70">
                <a:solidFill>
                  <a:srgbClr val="FFFFFF"/>
                </a:solidFill>
                <a:latin typeface="Verdana"/>
                <a:cs typeface="Verdana"/>
              </a:rPr>
              <a:t>adding</a:t>
            </a:r>
            <a:r>
              <a:rPr dirty="0" sz="22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10">
                <a:solidFill>
                  <a:srgbClr val="FFFFFF"/>
                </a:solidFill>
                <a:latin typeface="Verdana"/>
                <a:cs typeface="Verdana"/>
              </a:rPr>
              <a:t>special</a:t>
            </a:r>
            <a:r>
              <a:rPr dirty="0" sz="22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20">
                <a:solidFill>
                  <a:srgbClr val="FFFFFF"/>
                </a:solidFill>
                <a:latin typeface="Verdana"/>
                <a:cs typeface="Verdana"/>
              </a:rPr>
              <a:t>amenities</a:t>
            </a:r>
            <a:r>
              <a:rPr dirty="0" sz="22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6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2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45">
                <a:solidFill>
                  <a:srgbClr val="FFFFFF"/>
                </a:solidFill>
                <a:latin typeface="Verdana"/>
                <a:cs typeface="Verdana"/>
              </a:rPr>
              <a:t>activities. </a:t>
            </a:r>
            <a:r>
              <a:rPr dirty="0" sz="2250" spc="-7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dirty="0" sz="225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10">
                <a:solidFill>
                  <a:srgbClr val="FFFFFF"/>
                </a:solidFill>
                <a:latin typeface="Verdana"/>
                <a:cs typeface="Verdana"/>
              </a:rPr>
              <a:t>attractive</a:t>
            </a:r>
            <a:r>
              <a:rPr dirty="0" sz="225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30">
                <a:solidFill>
                  <a:srgbClr val="FFFFFF"/>
                </a:solidFill>
                <a:latin typeface="Verdana"/>
                <a:cs typeface="Verdana"/>
              </a:rPr>
              <a:t>packages</a:t>
            </a:r>
            <a:r>
              <a:rPr dirty="0" sz="22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2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25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35">
                <a:solidFill>
                  <a:srgbClr val="FFFFFF"/>
                </a:solidFill>
                <a:latin typeface="Verdana"/>
                <a:cs typeface="Verdana"/>
              </a:rPr>
              <a:t>one-night</a:t>
            </a:r>
            <a:r>
              <a:rPr dirty="0" sz="22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55">
                <a:solidFill>
                  <a:srgbClr val="FFFFFF"/>
                </a:solidFill>
                <a:latin typeface="Verdana"/>
                <a:cs typeface="Verdana"/>
              </a:rPr>
              <a:t>weekend</a:t>
            </a:r>
            <a:r>
              <a:rPr dirty="0" sz="225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55">
                <a:solidFill>
                  <a:srgbClr val="FFFFFF"/>
                </a:solidFill>
                <a:latin typeface="Verdana"/>
                <a:cs typeface="Verdana"/>
              </a:rPr>
              <a:t>stays</a:t>
            </a:r>
            <a:r>
              <a:rPr dirty="0" sz="22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2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25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>
                <a:solidFill>
                  <a:srgbClr val="FFFFFF"/>
                </a:solidFill>
                <a:latin typeface="Verdana"/>
                <a:cs typeface="Verdana"/>
              </a:rPr>
              <a:t>families</a:t>
            </a:r>
            <a:r>
              <a:rPr dirty="0" sz="22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40">
                <a:solidFill>
                  <a:srgbClr val="FFFFFF"/>
                </a:solidFill>
                <a:latin typeface="Verdana"/>
                <a:cs typeface="Verdana"/>
              </a:rPr>
              <a:t>looking</a:t>
            </a:r>
            <a:r>
              <a:rPr dirty="0" sz="225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2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2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25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60">
                <a:solidFill>
                  <a:srgbClr val="FFFFFF"/>
                </a:solidFill>
                <a:latin typeface="Verdana"/>
                <a:cs typeface="Verdana"/>
              </a:rPr>
              <a:t>quick</a:t>
            </a:r>
            <a:r>
              <a:rPr dirty="0" sz="22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30">
                <a:solidFill>
                  <a:srgbClr val="FFFFFF"/>
                </a:solidFill>
                <a:latin typeface="Verdana"/>
                <a:cs typeface="Verdana"/>
              </a:rPr>
              <a:t>getaway.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Verdana"/>
              <a:buAutoNum type="arabicPeriod"/>
            </a:pPr>
            <a:endParaRPr sz="2950">
              <a:latin typeface="Verdana"/>
              <a:cs typeface="Verdana"/>
            </a:endParaRPr>
          </a:p>
          <a:p>
            <a:pPr marL="328295" indent="-316230">
              <a:lnSpc>
                <a:spcPct val="100000"/>
              </a:lnSpc>
              <a:buFont typeface="Verdana"/>
              <a:buAutoNum type="arabicPeriod"/>
              <a:tabLst>
                <a:tab pos="328930" algn="l"/>
              </a:tabLst>
            </a:pPr>
            <a:r>
              <a:rPr dirty="0" sz="2250" spc="-70" b="1">
                <a:solidFill>
                  <a:srgbClr val="FFFFFF"/>
                </a:solidFill>
                <a:latin typeface="Verdana"/>
                <a:cs typeface="Verdana"/>
              </a:rPr>
              <a:t>Monitor</a:t>
            </a:r>
            <a:r>
              <a:rPr dirty="0" sz="2250" spc="-12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65" b="1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250" spc="-12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95" b="1">
                <a:solidFill>
                  <a:srgbClr val="FFFFFF"/>
                </a:solidFill>
                <a:latin typeface="Verdana"/>
                <a:cs typeface="Verdana"/>
              </a:rPr>
              <a:t>Adapt:</a:t>
            </a:r>
            <a:r>
              <a:rPr dirty="0" sz="2250" spc="-17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20">
                <a:solidFill>
                  <a:srgbClr val="FFFFFF"/>
                </a:solidFill>
                <a:latin typeface="Verdana"/>
                <a:cs typeface="Verdana"/>
              </a:rPr>
              <a:t>Continuously</a:t>
            </a:r>
            <a:r>
              <a:rPr dirty="0" sz="225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45">
                <a:solidFill>
                  <a:srgbClr val="FFFFFF"/>
                </a:solidFill>
                <a:latin typeface="Verdana"/>
                <a:cs typeface="Verdana"/>
              </a:rPr>
              <a:t>monitor</a:t>
            </a:r>
            <a:r>
              <a:rPr dirty="0" sz="22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35">
                <a:solidFill>
                  <a:srgbClr val="FFFFFF"/>
                </a:solidFill>
                <a:latin typeface="Verdana"/>
                <a:cs typeface="Verdana"/>
              </a:rPr>
              <a:t>guest</a:t>
            </a:r>
            <a:r>
              <a:rPr dirty="0" sz="225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10">
                <a:solidFill>
                  <a:srgbClr val="FFFFFF"/>
                </a:solidFill>
                <a:latin typeface="Verdana"/>
                <a:cs typeface="Verdana"/>
              </a:rPr>
              <a:t>preferences</a:t>
            </a:r>
            <a:r>
              <a:rPr dirty="0" sz="225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6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2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25">
                <a:solidFill>
                  <a:srgbClr val="FFFFFF"/>
                </a:solidFill>
                <a:latin typeface="Verdana"/>
                <a:cs typeface="Verdana"/>
              </a:rPr>
              <a:t>market</a:t>
            </a:r>
            <a:r>
              <a:rPr dirty="0" sz="225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20">
                <a:solidFill>
                  <a:srgbClr val="FFFFFF"/>
                </a:solidFill>
                <a:latin typeface="Verdana"/>
                <a:cs typeface="Verdana"/>
              </a:rPr>
              <a:t>trends</a:t>
            </a:r>
            <a:r>
              <a:rPr dirty="0" sz="225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3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2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40">
                <a:solidFill>
                  <a:srgbClr val="FFFFFF"/>
                </a:solidFill>
                <a:latin typeface="Verdana"/>
                <a:cs typeface="Verdana"/>
              </a:rPr>
              <a:t>adapt</a:t>
            </a:r>
            <a:r>
              <a:rPr dirty="0" sz="225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5">
                <a:solidFill>
                  <a:srgbClr val="FFFFFF"/>
                </a:solidFill>
                <a:latin typeface="Verdana"/>
                <a:cs typeface="Verdana"/>
              </a:rPr>
              <a:t>strategies</a:t>
            </a:r>
            <a:r>
              <a:rPr dirty="0" sz="225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5">
                <a:solidFill>
                  <a:srgbClr val="FFFFFF"/>
                </a:solidFill>
                <a:latin typeface="Verdana"/>
                <a:cs typeface="Verdana"/>
              </a:rPr>
              <a:t>accordingly.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5629" y="2932467"/>
            <a:ext cx="10791190" cy="2549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50" spc="-4470">
                <a:solidFill>
                  <a:srgbClr val="1533F4"/>
                </a:solidFill>
                <a:latin typeface="Microsoft Sans Serif"/>
                <a:cs typeface="Microsoft Sans Serif"/>
              </a:rPr>
              <a:t>T</a:t>
            </a:r>
            <a:r>
              <a:rPr dirty="0" sz="16550" spc="-3710">
                <a:solidFill>
                  <a:srgbClr val="1533F4"/>
                </a:solidFill>
                <a:latin typeface="Microsoft Sans Serif"/>
                <a:cs typeface="Microsoft Sans Serif"/>
              </a:rPr>
              <a:t>H</a:t>
            </a:r>
            <a:r>
              <a:rPr dirty="0" sz="16550" spc="-2800">
                <a:solidFill>
                  <a:srgbClr val="1533F4"/>
                </a:solidFill>
                <a:latin typeface="Microsoft Sans Serif"/>
                <a:cs typeface="Microsoft Sans Serif"/>
              </a:rPr>
              <a:t>A</a:t>
            </a:r>
            <a:r>
              <a:rPr dirty="0" sz="16550" spc="-3760">
                <a:solidFill>
                  <a:srgbClr val="1533F4"/>
                </a:solidFill>
                <a:latin typeface="Microsoft Sans Serif"/>
                <a:cs typeface="Microsoft Sans Serif"/>
              </a:rPr>
              <a:t>N</a:t>
            </a:r>
            <a:r>
              <a:rPr dirty="0" sz="16550" spc="-2810">
                <a:solidFill>
                  <a:srgbClr val="1533F4"/>
                </a:solidFill>
                <a:latin typeface="Microsoft Sans Serif"/>
                <a:cs typeface="Microsoft Sans Serif"/>
              </a:rPr>
              <a:t>K</a:t>
            </a:r>
            <a:r>
              <a:rPr dirty="0" sz="16550" spc="-475">
                <a:solidFill>
                  <a:srgbClr val="1533F4"/>
                </a:solidFill>
                <a:latin typeface="Microsoft Sans Serif"/>
                <a:cs typeface="Microsoft Sans Serif"/>
              </a:rPr>
              <a:t> </a:t>
            </a:r>
            <a:r>
              <a:rPr dirty="0" sz="16550" spc="-3295">
                <a:solidFill>
                  <a:srgbClr val="1533F4"/>
                </a:solidFill>
                <a:latin typeface="Microsoft Sans Serif"/>
                <a:cs typeface="Microsoft Sans Serif"/>
              </a:rPr>
              <a:t>Y</a:t>
            </a:r>
            <a:r>
              <a:rPr dirty="0" sz="16550" spc="-4850">
                <a:solidFill>
                  <a:srgbClr val="1533F4"/>
                </a:solidFill>
                <a:latin typeface="Microsoft Sans Serif"/>
                <a:cs typeface="Microsoft Sans Serif"/>
              </a:rPr>
              <a:t>O</a:t>
            </a:r>
            <a:r>
              <a:rPr dirty="0" sz="16550" spc="-3725">
                <a:solidFill>
                  <a:srgbClr val="1533F4"/>
                </a:solidFill>
                <a:latin typeface="Microsoft Sans Serif"/>
                <a:cs typeface="Microsoft Sans Serif"/>
              </a:rPr>
              <a:t>U</a:t>
            </a:r>
            <a:r>
              <a:rPr dirty="0" sz="16550" spc="-475">
                <a:solidFill>
                  <a:srgbClr val="1533F4"/>
                </a:solidFill>
                <a:latin typeface="Microsoft Sans Serif"/>
                <a:cs typeface="Microsoft Sans Serif"/>
              </a:rPr>
              <a:t> </a:t>
            </a:r>
            <a:r>
              <a:rPr dirty="0" sz="16550" spc="-4735">
                <a:solidFill>
                  <a:srgbClr val="1533F4"/>
                </a:solidFill>
                <a:latin typeface="Microsoft Sans Serif"/>
                <a:cs typeface="Microsoft Sans Serif"/>
              </a:rPr>
              <a:t>S</a:t>
            </a:r>
            <a:r>
              <a:rPr dirty="0" sz="16550" spc="-4845">
                <a:solidFill>
                  <a:srgbClr val="1533F4"/>
                </a:solidFill>
                <a:latin typeface="Microsoft Sans Serif"/>
                <a:cs typeface="Microsoft Sans Serif"/>
              </a:rPr>
              <a:t>O</a:t>
            </a:r>
            <a:endParaRPr sz="16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60994" y="4608866"/>
            <a:ext cx="4940935" cy="2549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50" spc="-1405">
                <a:solidFill>
                  <a:srgbClr val="1533F4"/>
                </a:solidFill>
                <a:latin typeface="Microsoft Sans Serif"/>
                <a:cs typeface="Microsoft Sans Serif"/>
              </a:rPr>
              <a:t>M</a:t>
            </a:r>
            <a:r>
              <a:rPr dirty="0" sz="16550" spc="-3729">
                <a:solidFill>
                  <a:srgbClr val="1533F4"/>
                </a:solidFill>
                <a:latin typeface="Microsoft Sans Serif"/>
                <a:cs typeface="Microsoft Sans Serif"/>
              </a:rPr>
              <a:t>U</a:t>
            </a:r>
            <a:r>
              <a:rPr dirty="0" sz="16550" spc="-6459">
                <a:solidFill>
                  <a:srgbClr val="1533F4"/>
                </a:solidFill>
                <a:latin typeface="Microsoft Sans Serif"/>
                <a:cs typeface="Microsoft Sans Serif"/>
              </a:rPr>
              <a:t>C</a:t>
            </a:r>
            <a:r>
              <a:rPr dirty="0" sz="16550" spc="-3710">
                <a:solidFill>
                  <a:srgbClr val="1533F4"/>
                </a:solidFill>
                <a:latin typeface="Microsoft Sans Serif"/>
                <a:cs typeface="Microsoft Sans Serif"/>
              </a:rPr>
              <a:t>H</a:t>
            </a:r>
            <a:r>
              <a:rPr dirty="0" sz="16550" spc="-260">
                <a:solidFill>
                  <a:srgbClr val="1533F4"/>
                </a:solidFill>
                <a:latin typeface="Microsoft Sans Serif"/>
                <a:cs typeface="Microsoft Sans Serif"/>
              </a:rPr>
              <a:t>!</a:t>
            </a:r>
            <a:endParaRPr sz="1655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3303" y="3553967"/>
            <a:ext cx="12819887" cy="32918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58644"/>
            <a:ext cx="14319885" cy="6844030"/>
          </a:xfrm>
          <a:custGeom>
            <a:avLst/>
            <a:gdLst/>
            <a:ahLst/>
            <a:cxnLst/>
            <a:rect l="l" t="t" r="r" b="b"/>
            <a:pathLst>
              <a:path w="14319885" h="6844030">
                <a:moveTo>
                  <a:pt x="0" y="0"/>
                </a:moveTo>
                <a:lnTo>
                  <a:pt x="14319287" y="0"/>
                </a:lnTo>
                <a:lnTo>
                  <a:pt x="14319287" y="6843530"/>
                </a:lnTo>
                <a:lnTo>
                  <a:pt x="0" y="6843530"/>
                </a:lnTo>
                <a:lnTo>
                  <a:pt x="0" y="0"/>
                </a:lnTo>
                <a:close/>
              </a:path>
            </a:pathLst>
          </a:custGeom>
          <a:solidFill>
            <a:srgbClr val="D9E7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978" y="160367"/>
            <a:ext cx="5420360" cy="156273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50" spc="-1155" b="0">
                <a:solidFill>
                  <a:srgbClr val="D9E7EC"/>
                </a:solidFill>
                <a:latin typeface="Verdana"/>
                <a:cs typeface="Verdana"/>
              </a:rPr>
              <a:t>O</a:t>
            </a:r>
            <a:r>
              <a:rPr dirty="0" sz="10050" spc="-405" b="0">
                <a:solidFill>
                  <a:srgbClr val="D9E7EC"/>
                </a:solidFill>
                <a:latin typeface="Verdana"/>
                <a:cs typeface="Verdana"/>
              </a:rPr>
              <a:t>b</a:t>
            </a:r>
            <a:r>
              <a:rPr dirty="0" sz="10050" spc="-625" b="0">
                <a:solidFill>
                  <a:srgbClr val="D9E7EC"/>
                </a:solidFill>
                <a:latin typeface="Verdana"/>
                <a:cs typeface="Verdana"/>
              </a:rPr>
              <a:t>j</a:t>
            </a:r>
            <a:r>
              <a:rPr dirty="0" sz="10050" spc="-480" b="0">
                <a:solidFill>
                  <a:srgbClr val="D9E7EC"/>
                </a:solidFill>
                <a:latin typeface="Verdana"/>
                <a:cs typeface="Verdana"/>
              </a:rPr>
              <a:t>ective</a:t>
            </a:r>
            <a:endParaRPr sz="100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978" y="3942439"/>
            <a:ext cx="8333740" cy="1711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7100"/>
              </a:lnSpc>
              <a:spcBef>
                <a:spcPts val="95"/>
              </a:spcBef>
            </a:pPr>
            <a:r>
              <a:rPr dirty="0" sz="3150" spc="75">
                <a:solidFill>
                  <a:srgbClr val="45331C"/>
                </a:solidFill>
                <a:latin typeface="Verdana"/>
                <a:cs typeface="Verdana"/>
              </a:rPr>
              <a:t>Our</a:t>
            </a:r>
            <a:r>
              <a:rPr dirty="0" sz="3150" spc="80">
                <a:solidFill>
                  <a:srgbClr val="45331C"/>
                </a:solidFill>
                <a:latin typeface="Verdana"/>
                <a:cs typeface="Verdana"/>
              </a:rPr>
              <a:t> </a:t>
            </a:r>
            <a:r>
              <a:rPr dirty="0" sz="3150" spc="60">
                <a:solidFill>
                  <a:srgbClr val="45331C"/>
                </a:solidFill>
                <a:latin typeface="Verdana"/>
                <a:cs typeface="Verdana"/>
              </a:rPr>
              <a:t>goal</a:t>
            </a:r>
            <a:r>
              <a:rPr dirty="0" sz="3150" spc="65">
                <a:solidFill>
                  <a:srgbClr val="45331C"/>
                </a:solidFill>
                <a:latin typeface="Verdana"/>
                <a:cs typeface="Verdana"/>
              </a:rPr>
              <a:t> </a:t>
            </a:r>
            <a:r>
              <a:rPr dirty="0" sz="3150" spc="-55">
                <a:solidFill>
                  <a:srgbClr val="45331C"/>
                </a:solidFill>
                <a:latin typeface="Verdana"/>
                <a:cs typeface="Verdana"/>
              </a:rPr>
              <a:t>is</a:t>
            </a:r>
            <a:r>
              <a:rPr dirty="0" sz="3150" spc="-50">
                <a:solidFill>
                  <a:srgbClr val="45331C"/>
                </a:solidFill>
                <a:latin typeface="Verdana"/>
                <a:cs typeface="Verdana"/>
              </a:rPr>
              <a:t> </a:t>
            </a:r>
            <a:r>
              <a:rPr dirty="0" sz="3150" spc="55">
                <a:solidFill>
                  <a:srgbClr val="45331C"/>
                </a:solidFill>
                <a:latin typeface="Verdana"/>
                <a:cs typeface="Verdana"/>
              </a:rPr>
              <a:t>to</a:t>
            </a:r>
            <a:r>
              <a:rPr dirty="0" sz="3150" spc="60">
                <a:solidFill>
                  <a:srgbClr val="45331C"/>
                </a:solidFill>
                <a:latin typeface="Verdana"/>
                <a:cs typeface="Verdana"/>
              </a:rPr>
              <a:t> </a:t>
            </a:r>
            <a:r>
              <a:rPr dirty="0" sz="3150" spc="120">
                <a:solidFill>
                  <a:srgbClr val="45331C"/>
                </a:solidFill>
                <a:latin typeface="Verdana"/>
                <a:cs typeface="Verdana"/>
              </a:rPr>
              <a:t>conduct</a:t>
            </a:r>
            <a:r>
              <a:rPr dirty="0" sz="3150" spc="125">
                <a:solidFill>
                  <a:srgbClr val="45331C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45331C"/>
                </a:solidFill>
                <a:latin typeface="Verdana"/>
                <a:cs typeface="Verdana"/>
              </a:rPr>
              <a:t>a</a:t>
            </a:r>
            <a:r>
              <a:rPr dirty="0" sz="3150" spc="-20">
                <a:solidFill>
                  <a:srgbClr val="45331C"/>
                </a:solidFill>
                <a:latin typeface="Verdana"/>
                <a:cs typeface="Verdana"/>
              </a:rPr>
              <a:t> </a:t>
            </a:r>
            <a:r>
              <a:rPr dirty="0" sz="3150" spc="90">
                <a:solidFill>
                  <a:srgbClr val="45331C"/>
                </a:solidFill>
                <a:latin typeface="Verdana"/>
                <a:cs typeface="Verdana"/>
              </a:rPr>
              <a:t>thorough </a:t>
            </a:r>
            <a:r>
              <a:rPr dirty="0" sz="3150" spc="95">
                <a:solidFill>
                  <a:srgbClr val="45331C"/>
                </a:solidFill>
                <a:latin typeface="Verdana"/>
                <a:cs typeface="Verdana"/>
              </a:rPr>
              <a:t> </a:t>
            </a:r>
            <a:r>
              <a:rPr dirty="0" sz="3150" spc="20">
                <a:solidFill>
                  <a:srgbClr val="45331C"/>
                </a:solidFill>
                <a:latin typeface="Verdana"/>
                <a:cs typeface="Verdana"/>
              </a:rPr>
              <a:t>exploration </a:t>
            </a:r>
            <a:r>
              <a:rPr dirty="0" sz="3150" spc="100">
                <a:solidFill>
                  <a:srgbClr val="45331C"/>
                </a:solidFill>
                <a:latin typeface="Verdana"/>
                <a:cs typeface="Verdana"/>
              </a:rPr>
              <a:t>and </a:t>
            </a:r>
            <a:r>
              <a:rPr dirty="0" sz="3150" spc="-35">
                <a:solidFill>
                  <a:srgbClr val="45331C"/>
                </a:solidFill>
                <a:latin typeface="Verdana"/>
                <a:cs typeface="Verdana"/>
              </a:rPr>
              <a:t>analysis </a:t>
            </a:r>
            <a:r>
              <a:rPr dirty="0" sz="3150" spc="15">
                <a:solidFill>
                  <a:srgbClr val="45331C"/>
                </a:solidFill>
                <a:latin typeface="Verdana"/>
                <a:cs typeface="Verdana"/>
              </a:rPr>
              <a:t>of </a:t>
            </a:r>
            <a:r>
              <a:rPr dirty="0" sz="3150" spc="75">
                <a:solidFill>
                  <a:srgbClr val="45331C"/>
                </a:solidFill>
                <a:latin typeface="Verdana"/>
                <a:cs typeface="Verdana"/>
              </a:rPr>
              <a:t>the </a:t>
            </a:r>
            <a:r>
              <a:rPr dirty="0" sz="3150" spc="-45">
                <a:solidFill>
                  <a:srgbClr val="45331C"/>
                </a:solidFill>
                <a:latin typeface="Verdana"/>
                <a:cs typeface="Verdana"/>
              </a:rPr>
              <a:t>dataset. </a:t>
            </a:r>
            <a:r>
              <a:rPr dirty="0" sz="3150" spc="-40">
                <a:solidFill>
                  <a:srgbClr val="45331C"/>
                </a:solidFill>
                <a:latin typeface="Verdana"/>
                <a:cs typeface="Verdana"/>
              </a:rPr>
              <a:t> </a:t>
            </a:r>
            <a:r>
              <a:rPr dirty="0" sz="3150" spc="40">
                <a:solidFill>
                  <a:srgbClr val="45331C"/>
                </a:solidFill>
                <a:latin typeface="Verdana"/>
                <a:cs typeface="Verdana"/>
              </a:rPr>
              <a:t>By</a:t>
            </a:r>
            <a:r>
              <a:rPr dirty="0" sz="3150" spc="335">
                <a:solidFill>
                  <a:srgbClr val="45331C"/>
                </a:solidFill>
                <a:latin typeface="Verdana"/>
                <a:cs typeface="Verdana"/>
              </a:rPr>
              <a:t> </a:t>
            </a:r>
            <a:r>
              <a:rPr dirty="0" sz="3150" spc="55">
                <a:solidFill>
                  <a:srgbClr val="45331C"/>
                </a:solidFill>
                <a:latin typeface="Verdana"/>
                <a:cs typeface="Verdana"/>
              </a:rPr>
              <a:t>answering</a:t>
            </a:r>
            <a:r>
              <a:rPr dirty="0" sz="3150" spc="330">
                <a:solidFill>
                  <a:srgbClr val="45331C"/>
                </a:solidFill>
                <a:latin typeface="Verdana"/>
                <a:cs typeface="Verdana"/>
              </a:rPr>
              <a:t> </a:t>
            </a:r>
            <a:r>
              <a:rPr dirty="0" sz="3150" spc="40">
                <a:solidFill>
                  <a:srgbClr val="45331C"/>
                </a:solidFill>
                <a:latin typeface="Verdana"/>
                <a:cs typeface="Verdana"/>
              </a:rPr>
              <a:t>specific</a:t>
            </a:r>
            <a:r>
              <a:rPr dirty="0" sz="3150" spc="335">
                <a:solidFill>
                  <a:srgbClr val="45331C"/>
                </a:solidFill>
                <a:latin typeface="Verdana"/>
                <a:cs typeface="Verdana"/>
              </a:rPr>
              <a:t> </a:t>
            </a:r>
            <a:r>
              <a:rPr dirty="0" sz="3150" spc="45">
                <a:solidFill>
                  <a:srgbClr val="45331C"/>
                </a:solidFill>
                <a:latin typeface="Verdana"/>
                <a:cs typeface="Verdana"/>
              </a:rPr>
              <a:t>questions</a:t>
            </a:r>
            <a:r>
              <a:rPr dirty="0" sz="3150" spc="335">
                <a:solidFill>
                  <a:srgbClr val="45331C"/>
                </a:solidFill>
                <a:latin typeface="Verdana"/>
                <a:cs typeface="Verdana"/>
              </a:rPr>
              <a:t> </a:t>
            </a:r>
            <a:r>
              <a:rPr dirty="0" sz="3150" spc="20">
                <a:solidFill>
                  <a:srgbClr val="45331C"/>
                </a:solidFill>
                <a:latin typeface="Verdana"/>
                <a:cs typeface="Verdana"/>
              </a:rPr>
              <a:t>related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978" y="5707194"/>
            <a:ext cx="1491615" cy="50863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98830" algn="l"/>
              </a:tabLst>
            </a:pPr>
            <a:r>
              <a:rPr dirty="0" sz="3150" spc="40">
                <a:solidFill>
                  <a:srgbClr val="45331C"/>
                </a:solidFill>
                <a:latin typeface="Verdana"/>
                <a:cs typeface="Verdana"/>
              </a:rPr>
              <a:t>t</a:t>
            </a:r>
            <a:r>
              <a:rPr dirty="0" sz="3150" spc="75">
                <a:solidFill>
                  <a:srgbClr val="45331C"/>
                </a:solidFill>
                <a:latin typeface="Verdana"/>
                <a:cs typeface="Verdana"/>
              </a:rPr>
              <a:t>o</a:t>
            </a:r>
            <a:r>
              <a:rPr dirty="0" sz="3150">
                <a:solidFill>
                  <a:srgbClr val="45331C"/>
                </a:solidFill>
                <a:latin typeface="Verdana"/>
                <a:cs typeface="Verdana"/>
              </a:rPr>
              <a:t>	</a:t>
            </a:r>
            <a:r>
              <a:rPr dirty="0" sz="3150" spc="40">
                <a:solidFill>
                  <a:srgbClr val="45331C"/>
                </a:solidFill>
                <a:latin typeface="Verdana"/>
                <a:cs typeface="Verdana"/>
              </a:rPr>
              <a:t>t</a:t>
            </a:r>
            <a:r>
              <a:rPr dirty="0" sz="3150" spc="145">
                <a:solidFill>
                  <a:srgbClr val="45331C"/>
                </a:solidFill>
                <a:latin typeface="Verdana"/>
                <a:cs typeface="Verdana"/>
              </a:rPr>
              <a:t>h</a:t>
            </a:r>
            <a:r>
              <a:rPr dirty="0" sz="3150" spc="35">
                <a:solidFill>
                  <a:srgbClr val="45331C"/>
                </a:solidFill>
                <a:latin typeface="Verdana"/>
                <a:cs typeface="Verdana"/>
              </a:rPr>
              <a:t>e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8978" y="6269169"/>
            <a:ext cx="1737360" cy="50863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150" spc="30">
                <a:solidFill>
                  <a:srgbClr val="45331C"/>
                </a:solidFill>
                <a:latin typeface="Verdana"/>
                <a:cs typeface="Verdana"/>
              </a:rPr>
              <a:t>patterns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05620" y="5628364"/>
            <a:ext cx="4480560" cy="1149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3380" marR="5080" indent="-361315">
              <a:lnSpc>
                <a:spcPct val="117100"/>
              </a:lnSpc>
              <a:spcBef>
                <a:spcPts val="95"/>
              </a:spcBef>
              <a:tabLst>
                <a:tab pos="1379855" algn="l"/>
                <a:tab pos="1696720" algn="l"/>
                <a:tab pos="2347595" algn="l"/>
                <a:tab pos="2861945" algn="l"/>
                <a:tab pos="4051300" algn="l"/>
              </a:tabLst>
            </a:pPr>
            <a:r>
              <a:rPr dirty="0" sz="3150" spc="180">
                <a:solidFill>
                  <a:srgbClr val="45331C"/>
                </a:solidFill>
                <a:latin typeface="Verdana"/>
                <a:cs typeface="Verdana"/>
              </a:rPr>
              <a:t>d</a:t>
            </a:r>
            <a:r>
              <a:rPr dirty="0" sz="3150" spc="-30">
                <a:solidFill>
                  <a:srgbClr val="45331C"/>
                </a:solidFill>
                <a:latin typeface="Verdana"/>
                <a:cs typeface="Verdana"/>
              </a:rPr>
              <a:t>a</a:t>
            </a:r>
            <a:r>
              <a:rPr dirty="0" sz="3150" spc="40">
                <a:solidFill>
                  <a:srgbClr val="45331C"/>
                </a:solidFill>
                <a:latin typeface="Verdana"/>
                <a:cs typeface="Verdana"/>
              </a:rPr>
              <a:t>t</a:t>
            </a:r>
            <a:r>
              <a:rPr dirty="0" sz="3150" spc="-30">
                <a:solidFill>
                  <a:srgbClr val="45331C"/>
                </a:solidFill>
                <a:latin typeface="Verdana"/>
                <a:cs typeface="Verdana"/>
              </a:rPr>
              <a:t>a</a:t>
            </a:r>
            <a:r>
              <a:rPr dirty="0" sz="3150" spc="-475">
                <a:solidFill>
                  <a:srgbClr val="45331C"/>
                </a:solidFill>
                <a:latin typeface="Verdana"/>
                <a:cs typeface="Verdana"/>
              </a:rPr>
              <a:t>,</a:t>
            </a:r>
            <a:r>
              <a:rPr dirty="0" sz="3150">
                <a:solidFill>
                  <a:srgbClr val="45331C"/>
                </a:solidFill>
                <a:latin typeface="Verdana"/>
                <a:cs typeface="Verdana"/>
              </a:rPr>
              <a:t>	</a:t>
            </a:r>
            <a:r>
              <a:rPr dirty="0" sz="3150" spc="200">
                <a:solidFill>
                  <a:srgbClr val="45331C"/>
                </a:solidFill>
                <a:latin typeface="Verdana"/>
                <a:cs typeface="Verdana"/>
              </a:rPr>
              <a:t>w</a:t>
            </a:r>
            <a:r>
              <a:rPr dirty="0" sz="3150" spc="35">
                <a:solidFill>
                  <a:srgbClr val="45331C"/>
                </a:solidFill>
                <a:latin typeface="Verdana"/>
                <a:cs typeface="Verdana"/>
              </a:rPr>
              <a:t>e</a:t>
            </a:r>
            <a:r>
              <a:rPr dirty="0" sz="3150">
                <a:solidFill>
                  <a:srgbClr val="45331C"/>
                </a:solidFill>
                <a:latin typeface="Verdana"/>
                <a:cs typeface="Verdana"/>
              </a:rPr>
              <a:t>	</a:t>
            </a:r>
            <a:r>
              <a:rPr dirty="0" sz="3150" spc="-20">
                <a:solidFill>
                  <a:srgbClr val="45331C"/>
                </a:solidFill>
                <a:latin typeface="Verdana"/>
                <a:cs typeface="Verdana"/>
              </a:rPr>
              <a:t>i</a:t>
            </a:r>
            <a:r>
              <a:rPr dirty="0" sz="3150" spc="145">
                <a:solidFill>
                  <a:srgbClr val="45331C"/>
                </a:solidFill>
                <a:latin typeface="Verdana"/>
                <a:cs typeface="Verdana"/>
              </a:rPr>
              <a:t>n</a:t>
            </a:r>
            <a:r>
              <a:rPr dirty="0" sz="3150" spc="40">
                <a:solidFill>
                  <a:srgbClr val="45331C"/>
                </a:solidFill>
                <a:latin typeface="Verdana"/>
                <a:cs typeface="Verdana"/>
              </a:rPr>
              <a:t>t</a:t>
            </a:r>
            <a:r>
              <a:rPr dirty="0" sz="3150" spc="30">
                <a:solidFill>
                  <a:srgbClr val="45331C"/>
                </a:solidFill>
                <a:latin typeface="Verdana"/>
                <a:cs typeface="Verdana"/>
              </a:rPr>
              <a:t>e</a:t>
            </a:r>
            <a:r>
              <a:rPr dirty="0" sz="3150" spc="145">
                <a:solidFill>
                  <a:srgbClr val="45331C"/>
                </a:solidFill>
                <a:latin typeface="Verdana"/>
                <a:cs typeface="Verdana"/>
              </a:rPr>
              <a:t>n</a:t>
            </a:r>
            <a:r>
              <a:rPr dirty="0" sz="3150" spc="185">
                <a:solidFill>
                  <a:srgbClr val="45331C"/>
                </a:solidFill>
                <a:latin typeface="Verdana"/>
                <a:cs typeface="Verdana"/>
              </a:rPr>
              <a:t>d</a:t>
            </a:r>
            <a:r>
              <a:rPr dirty="0" sz="3150">
                <a:solidFill>
                  <a:srgbClr val="45331C"/>
                </a:solidFill>
                <a:latin typeface="Verdana"/>
                <a:cs typeface="Verdana"/>
              </a:rPr>
              <a:t>	</a:t>
            </a:r>
            <a:r>
              <a:rPr dirty="0" sz="3150" spc="40">
                <a:solidFill>
                  <a:srgbClr val="45331C"/>
                </a:solidFill>
                <a:latin typeface="Verdana"/>
                <a:cs typeface="Verdana"/>
              </a:rPr>
              <a:t>t</a:t>
            </a:r>
            <a:r>
              <a:rPr dirty="0" sz="3150" spc="50">
                <a:solidFill>
                  <a:srgbClr val="45331C"/>
                </a:solidFill>
                <a:latin typeface="Verdana"/>
                <a:cs typeface="Verdana"/>
              </a:rPr>
              <a:t>o  </a:t>
            </a:r>
            <a:r>
              <a:rPr dirty="0" sz="3150" spc="50">
                <a:solidFill>
                  <a:srgbClr val="45331C"/>
                </a:solidFill>
                <a:latin typeface="Verdana"/>
                <a:cs typeface="Verdana"/>
              </a:rPr>
              <a:t>that		</a:t>
            </a:r>
            <a:r>
              <a:rPr dirty="0" sz="3150" spc="35">
                <a:solidFill>
                  <a:srgbClr val="45331C"/>
                </a:solidFill>
                <a:latin typeface="Verdana"/>
                <a:cs typeface="Verdana"/>
              </a:rPr>
              <a:t>will	</a:t>
            </a:r>
            <a:r>
              <a:rPr dirty="0" sz="3150" spc="60">
                <a:solidFill>
                  <a:srgbClr val="45331C"/>
                </a:solidFill>
                <a:latin typeface="Verdana"/>
                <a:cs typeface="Verdana"/>
              </a:rPr>
              <a:t>inform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99826" y="5628364"/>
            <a:ext cx="1802764" cy="1149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31445">
              <a:lnSpc>
                <a:spcPct val="117100"/>
              </a:lnSpc>
              <a:spcBef>
                <a:spcPts val="95"/>
              </a:spcBef>
            </a:pPr>
            <a:r>
              <a:rPr dirty="0" sz="3150" spc="135">
                <a:solidFill>
                  <a:srgbClr val="45331C"/>
                </a:solidFill>
                <a:latin typeface="Verdana"/>
                <a:cs typeface="Verdana"/>
              </a:rPr>
              <a:t>u</a:t>
            </a:r>
            <a:r>
              <a:rPr dirty="0" sz="3150" spc="145">
                <a:solidFill>
                  <a:srgbClr val="45331C"/>
                </a:solidFill>
                <a:latin typeface="Verdana"/>
                <a:cs typeface="Verdana"/>
              </a:rPr>
              <a:t>n</a:t>
            </a:r>
            <a:r>
              <a:rPr dirty="0" sz="3150" spc="135">
                <a:solidFill>
                  <a:srgbClr val="45331C"/>
                </a:solidFill>
                <a:latin typeface="Verdana"/>
                <a:cs typeface="Verdana"/>
              </a:rPr>
              <a:t>c</a:t>
            </a:r>
            <a:r>
              <a:rPr dirty="0" sz="3150" spc="70">
                <a:solidFill>
                  <a:srgbClr val="45331C"/>
                </a:solidFill>
                <a:latin typeface="Verdana"/>
                <a:cs typeface="Verdana"/>
              </a:rPr>
              <a:t>o</a:t>
            </a:r>
            <a:r>
              <a:rPr dirty="0" sz="3150" spc="-155">
                <a:solidFill>
                  <a:srgbClr val="45331C"/>
                </a:solidFill>
                <a:latin typeface="Verdana"/>
                <a:cs typeface="Verdana"/>
              </a:rPr>
              <a:t>v</a:t>
            </a:r>
            <a:r>
              <a:rPr dirty="0" sz="3150" spc="30">
                <a:solidFill>
                  <a:srgbClr val="45331C"/>
                </a:solidFill>
                <a:latin typeface="Verdana"/>
                <a:cs typeface="Verdana"/>
              </a:rPr>
              <a:t>e</a:t>
            </a:r>
            <a:r>
              <a:rPr dirty="0" sz="3150" spc="-65">
                <a:solidFill>
                  <a:srgbClr val="45331C"/>
                </a:solidFill>
                <a:latin typeface="Verdana"/>
                <a:cs typeface="Verdana"/>
              </a:rPr>
              <a:t>r  </a:t>
            </a:r>
            <a:r>
              <a:rPr dirty="0" sz="3150" spc="-100">
                <a:solidFill>
                  <a:srgbClr val="45331C"/>
                </a:solidFill>
                <a:latin typeface="Verdana"/>
                <a:cs typeface="Verdana"/>
              </a:rPr>
              <a:t>s</a:t>
            </a:r>
            <a:r>
              <a:rPr dirty="0" sz="3150" spc="40">
                <a:solidFill>
                  <a:srgbClr val="45331C"/>
                </a:solidFill>
                <a:latin typeface="Verdana"/>
                <a:cs typeface="Verdana"/>
              </a:rPr>
              <a:t>t</a:t>
            </a:r>
            <a:r>
              <a:rPr dirty="0" sz="3150" spc="-80">
                <a:solidFill>
                  <a:srgbClr val="45331C"/>
                </a:solidFill>
                <a:latin typeface="Verdana"/>
                <a:cs typeface="Verdana"/>
              </a:rPr>
              <a:t>r</a:t>
            </a:r>
            <a:r>
              <a:rPr dirty="0" sz="3150" spc="-30">
                <a:solidFill>
                  <a:srgbClr val="45331C"/>
                </a:solidFill>
                <a:latin typeface="Verdana"/>
                <a:cs typeface="Verdana"/>
              </a:rPr>
              <a:t>a</a:t>
            </a:r>
            <a:r>
              <a:rPr dirty="0" sz="3150" spc="40">
                <a:solidFill>
                  <a:srgbClr val="45331C"/>
                </a:solidFill>
                <a:latin typeface="Verdana"/>
                <a:cs typeface="Verdana"/>
              </a:rPr>
              <a:t>t</a:t>
            </a:r>
            <a:r>
              <a:rPr dirty="0" sz="3150" spc="30">
                <a:solidFill>
                  <a:srgbClr val="45331C"/>
                </a:solidFill>
                <a:latin typeface="Verdana"/>
                <a:cs typeface="Verdana"/>
              </a:rPr>
              <a:t>e</a:t>
            </a:r>
            <a:r>
              <a:rPr dirty="0" sz="3150" spc="204">
                <a:solidFill>
                  <a:srgbClr val="45331C"/>
                </a:solidFill>
                <a:latin typeface="Verdana"/>
                <a:cs typeface="Verdana"/>
              </a:rPr>
              <a:t>g</a:t>
            </a:r>
            <a:r>
              <a:rPr dirty="0" sz="3150" spc="-20">
                <a:solidFill>
                  <a:srgbClr val="45331C"/>
                </a:solidFill>
                <a:latin typeface="Verdana"/>
                <a:cs typeface="Verdana"/>
              </a:rPr>
              <a:t>i</a:t>
            </a:r>
            <a:r>
              <a:rPr dirty="0" sz="3150" spc="140">
                <a:solidFill>
                  <a:srgbClr val="45331C"/>
                </a:solidFill>
                <a:latin typeface="Verdana"/>
                <a:cs typeface="Verdana"/>
              </a:rPr>
              <a:t>c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8978" y="6752314"/>
            <a:ext cx="8333740" cy="1149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100"/>
              </a:lnSpc>
              <a:spcBef>
                <a:spcPts val="95"/>
              </a:spcBef>
            </a:pPr>
            <a:r>
              <a:rPr dirty="0" sz="3150" spc="35">
                <a:solidFill>
                  <a:srgbClr val="45331C"/>
                </a:solidFill>
                <a:latin typeface="Verdana"/>
                <a:cs typeface="Verdana"/>
              </a:rPr>
              <a:t>decisions</a:t>
            </a:r>
            <a:r>
              <a:rPr dirty="0" sz="3150" spc="-240">
                <a:solidFill>
                  <a:srgbClr val="45331C"/>
                </a:solidFill>
                <a:latin typeface="Verdana"/>
                <a:cs typeface="Verdana"/>
              </a:rPr>
              <a:t> </a:t>
            </a:r>
            <a:r>
              <a:rPr dirty="0" sz="3150" spc="100">
                <a:solidFill>
                  <a:srgbClr val="45331C"/>
                </a:solidFill>
                <a:latin typeface="Verdana"/>
                <a:cs typeface="Verdana"/>
              </a:rPr>
              <a:t>and</a:t>
            </a:r>
            <a:r>
              <a:rPr dirty="0" sz="3150" spc="-235">
                <a:solidFill>
                  <a:srgbClr val="45331C"/>
                </a:solidFill>
                <a:latin typeface="Verdana"/>
                <a:cs typeface="Verdana"/>
              </a:rPr>
              <a:t> </a:t>
            </a:r>
            <a:r>
              <a:rPr dirty="0" sz="3150" spc="85">
                <a:solidFill>
                  <a:srgbClr val="45331C"/>
                </a:solidFill>
                <a:latin typeface="Verdana"/>
                <a:cs typeface="Verdana"/>
              </a:rPr>
              <a:t>enhance</a:t>
            </a:r>
            <a:r>
              <a:rPr dirty="0" sz="3150" spc="-235">
                <a:solidFill>
                  <a:srgbClr val="45331C"/>
                </a:solidFill>
                <a:latin typeface="Verdana"/>
                <a:cs typeface="Verdana"/>
              </a:rPr>
              <a:t> </a:t>
            </a:r>
            <a:r>
              <a:rPr dirty="0" sz="3150" spc="75">
                <a:solidFill>
                  <a:srgbClr val="45331C"/>
                </a:solidFill>
                <a:latin typeface="Verdana"/>
                <a:cs typeface="Verdana"/>
              </a:rPr>
              <a:t>the</a:t>
            </a:r>
            <a:r>
              <a:rPr dirty="0" sz="3150" spc="-235">
                <a:solidFill>
                  <a:srgbClr val="45331C"/>
                </a:solidFill>
                <a:latin typeface="Verdana"/>
                <a:cs typeface="Verdana"/>
              </a:rPr>
              <a:t> </a:t>
            </a:r>
            <a:r>
              <a:rPr dirty="0" sz="3150" spc="-5">
                <a:solidFill>
                  <a:srgbClr val="45331C"/>
                </a:solidFill>
                <a:latin typeface="Verdana"/>
                <a:cs typeface="Verdana"/>
              </a:rPr>
              <a:t>hotel's</a:t>
            </a:r>
            <a:r>
              <a:rPr dirty="0" sz="3150" spc="-235">
                <a:solidFill>
                  <a:srgbClr val="45331C"/>
                </a:solidFill>
                <a:latin typeface="Verdana"/>
                <a:cs typeface="Verdana"/>
              </a:rPr>
              <a:t> </a:t>
            </a:r>
            <a:r>
              <a:rPr dirty="0" sz="3150" spc="-30">
                <a:solidFill>
                  <a:srgbClr val="45331C"/>
                </a:solidFill>
                <a:latin typeface="Verdana"/>
                <a:cs typeface="Verdana"/>
              </a:rPr>
              <a:t>overall </a:t>
            </a:r>
            <a:r>
              <a:rPr dirty="0" sz="3150" spc="-1095">
                <a:solidFill>
                  <a:srgbClr val="45331C"/>
                </a:solidFill>
                <a:latin typeface="Verdana"/>
                <a:cs typeface="Verdana"/>
              </a:rPr>
              <a:t> </a:t>
            </a:r>
            <a:r>
              <a:rPr dirty="0" sz="3150" spc="15">
                <a:solidFill>
                  <a:srgbClr val="45331C"/>
                </a:solidFill>
                <a:latin typeface="Verdana"/>
                <a:cs typeface="Verdana"/>
              </a:rPr>
              <a:t>performance.</a:t>
            </a:r>
            <a:endParaRPr sz="315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29991" y="0"/>
            <a:ext cx="8858008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6395"/>
            <a:ext cx="18045430" cy="9006205"/>
            <a:chOff x="0" y="596395"/>
            <a:chExt cx="18045430" cy="9006205"/>
          </a:xfrm>
        </p:grpSpPr>
        <p:sp>
          <p:nvSpPr>
            <p:cNvPr id="3" name="object 3"/>
            <p:cNvSpPr/>
            <p:nvPr/>
          </p:nvSpPr>
          <p:spPr>
            <a:xfrm>
              <a:off x="0" y="2758644"/>
              <a:ext cx="14319885" cy="6844030"/>
            </a:xfrm>
            <a:custGeom>
              <a:avLst/>
              <a:gdLst/>
              <a:ahLst/>
              <a:cxnLst/>
              <a:rect l="l" t="t" r="r" b="b"/>
              <a:pathLst>
                <a:path w="14319885" h="6844030">
                  <a:moveTo>
                    <a:pt x="0" y="0"/>
                  </a:moveTo>
                  <a:lnTo>
                    <a:pt x="14319287" y="0"/>
                  </a:lnTo>
                  <a:lnTo>
                    <a:pt x="14319287" y="6843530"/>
                  </a:lnTo>
                  <a:lnTo>
                    <a:pt x="0" y="68435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E7E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2097" y="596395"/>
              <a:ext cx="8362949" cy="900112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8978" y="160367"/>
            <a:ext cx="5645785" cy="156273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50" spc="1295" b="0">
                <a:solidFill>
                  <a:srgbClr val="D9E7EC"/>
                </a:solidFill>
                <a:latin typeface="SimSun"/>
                <a:cs typeface="SimSun"/>
              </a:rPr>
              <a:t>T</a:t>
            </a:r>
            <a:r>
              <a:rPr dirty="0" sz="10050" spc="470" b="0">
                <a:solidFill>
                  <a:srgbClr val="D9E7EC"/>
                </a:solidFill>
                <a:latin typeface="SimSun"/>
                <a:cs typeface="SimSun"/>
              </a:rPr>
              <a:t>oo</a:t>
            </a:r>
            <a:r>
              <a:rPr dirty="0" sz="10050" spc="-2140" b="0">
                <a:solidFill>
                  <a:srgbClr val="D9E7EC"/>
                </a:solidFill>
                <a:latin typeface="SimSun"/>
                <a:cs typeface="SimSun"/>
              </a:rPr>
              <a:t>l</a:t>
            </a:r>
            <a:r>
              <a:rPr dirty="0" sz="10050" spc="-2830" b="0">
                <a:solidFill>
                  <a:srgbClr val="D9E7EC"/>
                </a:solidFill>
                <a:latin typeface="SimSun"/>
                <a:cs typeface="SimSun"/>
              </a:rPr>
              <a:t> </a:t>
            </a:r>
            <a:r>
              <a:rPr dirty="0" sz="10050" spc="1520" b="0">
                <a:solidFill>
                  <a:srgbClr val="D9E7EC"/>
                </a:solidFill>
                <a:latin typeface="SimSun"/>
                <a:cs typeface="SimSun"/>
              </a:rPr>
              <a:t>U</a:t>
            </a:r>
            <a:r>
              <a:rPr dirty="0" sz="10050" spc="-630" b="0">
                <a:solidFill>
                  <a:srgbClr val="D9E7EC"/>
                </a:solidFill>
                <a:latin typeface="SimSun"/>
                <a:cs typeface="SimSun"/>
              </a:rPr>
              <a:t>s</a:t>
            </a:r>
            <a:r>
              <a:rPr dirty="0" sz="10050" spc="85" b="0">
                <a:solidFill>
                  <a:srgbClr val="D9E7EC"/>
                </a:solidFill>
                <a:latin typeface="SimSun"/>
                <a:cs typeface="SimSun"/>
              </a:rPr>
              <a:t>e</a:t>
            </a:r>
            <a:r>
              <a:rPr dirty="0" sz="10050" spc="765" b="0">
                <a:solidFill>
                  <a:srgbClr val="D9E7EC"/>
                </a:solidFill>
                <a:latin typeface="SimSun"/>
                <a:cs typeface="SimSun"/>
              </a:rPr>
              <a:t>d</a:t>
            </a:r>
            <a:endParaRPr sz="1005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8978" y="3942439"/>
            <a:ext cx="8333740" cy="4521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7100"/>
              </a:lnSpc>
              <a:spcBef>
                <a:spcPts val="95"/>
              </a:spcBef>
            </a:pPr>
            <a:r>
              <a:rPr dirty="0" sz="3150" spc="25">
                <a:solidFill>
                  <a:srgbClr val="45331C"/>
                </a:solidFill>
                <a:latin typeface="Verdana"/>
                <a:cs typeface="Verdana"/>
              </a:rPr>
              <a:t>SQL </a:t>
            </a:r>
            <a:r>
              <a:rPr dirty="0" sz="3150" spc="-5">
                <a:solidFill>
                  <a:srgbClr val="45331C"/>
                </a:solidFill>
                <a:latin typeface="Verdana"/>
                <a:cs typeface="Verdana"/>
              </a:rPr>
              <a:t>(Structured </a:t>
            </a:r>
            <a:r>
              <a:rPr dirty="0" sz="3150" spc="20">
                <a:solidFill>
                  <a:srgbClr val="45331C"/>
                </a:solidFill>
                <a:latin typeface="Verdana"/>
                <a:cs typeface="Verdana"/>
              </a:rPr>
              <a:t>Query </a:t>
            </a:r>
            <a:r>
              <a:rPr dirty="0" sz="3150" spc="40">
                <a:solidFill>
                  <a:srgbClr val="45331C"/>
                </a:solidFill>
                <a:latin typeface="Verdana"/>
                <a:cs typeface="Verdana"/>
              </a:rPr>
              <a:t>Language) </a:t>
            </a:r>
            <a:r>
              <a:rPr dirty="0" sz="3150" spc="-55">
                <a:solidFill>
                  <a:srgbClr val="45331C"/>
                </a:solidFill>
                <a:latin typeface="Verdana"/>
                <a:cs typeface="Verdana"/>
              </a:rPr>
              <a:t>is </a:t>
            </a:r>
            <a:r>
              <a:rPr dirty="0" sz="3150" spc="-25">
                <a:solidFill>
                  <a:srgbClr val="45331C"/>
                </a:solidFill>
                <a:latin typeface="Verdana"/>
                <a:cs typeface="Verdana"/>
              </a:rPr>
              <a:t>a </a:t>
            </a:r>
            <a:r>
              <a:rPr dirty="0" sz="3150" spc="-20">
                <a:solidFill>
                  <a:srgbClr val="45331C"/>
                </a:solidFill>
                <a:latin typeface="Verdana"/>
                <a:cs typeface="Verdana"/>
              </a:rPr>
              <a:t> </a:t>
            </a:r>
            <a:r>
              <a:rPr dirty="0" sz="3150" spc="110">
                <a:solidFill>
                  <a:srgbClr val="45331C"/>
                </a:solidFill>
                <a:latin typeface="Verdana"/>
                <a:cs typeface="Verdana"/>
              </a:rPr>
              <a:t>programming</a:t>
            </a:r>
            <a:r>
              <a:rPr dirty="0" sz="3150" spc="114">
                <a:solidFill>
                  <a:srgbClr val="45331C"/>
                </a:solidFill>
                <a:latin typeface="Verdana"/>
                <a:cs typeface="Verdana"/>
              </a:rPr>
              <a:t> </a:t>
            </a:r>
            <a:r>
              <a:rPr dirty="0" sz="3150" spc="80">
                <a:solidFill>
                  <a:srgbClr val="45331C"/>
                </a:solidFill>
                <a:latin typeface="Verdana"/>
                <a:cs typeface="Verdana"/>
              </a:rPr>
              <a:t>language</a:t>
            </a:r>
            <a:r>
              <a:rPr dirty="0" sz="3150" spc="85">
                <a:solidFill>
                  <a:srgbClr val="45331C"/>
                </a:solidFill>
                <a:latin typeface="Verdana"/>
                <a:cs typeface="Verdana"/>
              </a:rPr>
              <a:t> </a:t>
            </a:r>
            <a:r>
              <a:rPr dirty="0" sz="3150" spc="80">
                <a:solidFill>
                  <a:srgbClr val="45331C"/>
                </a:solidFill>
                <a:latin typeface="Verdana"/>
                <a:cs typeface="Verdana"/>
              </a:rPr>
              <a:t>designed</a:t>
            </a:r>
            <a:r>
              <a:rPr dirty="0" sz="3150" spc="85">
                <a:solidFill>
                  <a:srgbClr val="45331C"/>
                </a:solidFill>
                <a:latin typeface="Verdana"/>
                <a:cs typeface="Verdana"/>
              </a:rPr>
              <a:t> </a:t>
            </a:r>
            <a:r>
              <a:rPr dirty="0" sz="3150" spc="-15">
                <a:solidFill>
                  <a:srgbClr val="45331C"/>
                </a:solidFill>
                <a:latin typeface="Verdana"/>
                <a:cs typeface="Verdana"/>
              </a:rPr>
              <a:t>for </a:t>
            </a:r>
            <a:r>
              <a:rPr dirty="0" sz="3150" spc="-10">
                <a:solidFill>
                  <a:srgbClr val="45331C"/>
                </a:solidFill>
                <a:latin typeface="Verdana"/>
                <a:cs typeface="Verdana"/>
              </a:rPr>
              <a:t> </a:t>
            </a:r>
            <a:r>
              <a:rPr dirty="0" sz="3150" spc="114">
                <a:solidFill>
                  <a:srgbClr val="45331C"/>
                </a:solidFill>
                <a:latin typeface="Verdana"/>
                <a:cs typeface="Verdana"/>
              </a:rPr>
              <a:t>managing </a:t>
            </a:r>
            <a:r>
              <a:rPr dirty="0" sz="3150" spc="40">
                <a:solidFill>
                  <a:srgbClr val="45331C"/>
                </a:solidFill>
                <a:latin typeface="Verdana"/>
                <a:cs typeface="Verdana"/>
              </a:rPr>
              <a:t>data </a:t>
            </a:r>
            <a:r>
              <a:rPr dirty="0" sz="3150" spc="65">
                <a:solidFill>
                  <a:srgbClr val="45331C"/>
                </a:solidFill>
                <a:latin typeface="Verdana"/>
                <a:cs typeface="Verdana"/>
              </a:rPr>
              <a:t>in </a:t>
            </a:r>
            <a:r>
              <a:rPr dirty="0" sz="3150" spc="-25">
                <a:solidFill>
                  <a:srgbClr val="45331C"/>
                </a:solidFill>
                <a:latin typeface="Verdana"/>
                <a:cs typeface="Verdana"/>
              </a:rPr>
              <a:t>a </a:t>
            </a:r>
            <a:r>
              <a:rPr dirty="0" sz="3150" spc="10">
                <a:solidFill>
                  <a:srgbClr val="45331C"/>
                </a:solidFill>
                <a:latin typeface="Verdana"/>
                <a:cs typeface="Verdana"/>
              </a:rPr>
              <a:t>relational </a:t>
            </a:r>
            <a:r>
              <a:rPr dirty="0" sz="3150" spc="-25">
                <a:solidFill>
                  <a:srgbClr val="45331C"/>
                </a:solidFill>
                <a:latin typeface="Verdana"/>
                <a:cs typeface="Verdana"/>
              </a:rPr>
              <a:t>database. </a:t>
            </a:r>
            <a:r>
              <a:rPr dirty="0" sz="3150" spc="-1095">
                <a:solidFill>
                  <a:srgbClr val="45331C"/>
                </a:solidFill>
                <a:latin typeface="Verdana"/>
                <a:cs typeface="Verdana"/>
              </a:rPr>
              <a:t> </a:t>
            </a:r>
            <a:r>
              <a:rPr dirty="0" sz="3150" spc="-160">
                <a:solidFill>
                  <a:srgbClr val="45331C"/>
                </a:solidFill>
                <a:latin typeface="Verdana"/>
                <a:cs typeface="Verdana"/>
              </a:rPr>
              <a:t>It's </a:t>
            </a:r>
            <a:r>
              <a:rPr dirty="0" sz="3150" spc="100">
                <a:solidFill>
                  <a:srgbClr val="45331C"/>
                </a:solidFill>
                <a:latin typeface="Verdana"/>
                <a:cs typeface="Verdana"/>
              </a:rPr>
              <a:t>been </a:t>
            </a:r>
            <a:r>
              <a:rPr dirty="0" sz="3150" spc="70">
                <a:solidFill>
                  <a:srgbClr val="45331C"/>
                </a:solidFill>
                <a:latin typeface="Verdana"/>
                <a:cs typeface="Verdana"/>
              </a:rPr>
              <a:t>around </a:t>
            </a:r>
            <a:r>
              <a:rPr dirty="0" sz="3150" spc="40">
                <a:solidFill>
                  <a:srgbClr val="45331C"/>
                </a:solidFill>
                <a:latin typeface="Verdana"/>
                <a:cs typeface="Verdana"/>
              </a:rPr>
              <a:t>since </a:t>
            </a:r>
            <a:r>
              <a:rPr dirty="0" sz="3150" spc="75">
                <a:solidFill>
                  <a:srgbClr val="45331C"/>
                </a:solidFill>
                <a:latin typeface="Verdana"/>
                <a:cs typeface="Verdana"/>
              </a:rPr>
              <a:t>the </a:t>
            </a:r>
            <a:r>
              <a:rPr dirty="0" sz="3150" spc="-220">
                <a:solidFill>
                  <a:srgbClr val="45331C"/>
                </a:solidFill>
                <a:latin typeface="Verdana"/>
                <a:cs typeface="Verdana"/>
              </a:rPr>
              <a:t>1970s </a:t>
            </a:r>
            <a:r>
              <a:rPr dirty="0" sz="3150" spc="100">
                <a:solidFill>
                  <a:srgbClr val="45331C"/>
                </a:solidFill>
                <a:latin typeface="Verdana"/>
                <a:cs typeface="Verdana"/>
              </a:rPr>
              <a:t>and </a:t>
            </a:r>
            <a:r>
              <a:rPr dirty="0" sz="3150" spc="-55">
                <a:solidFill>
                  <a:srgbClr val="45331C"/>
                </a:solidFill>
                <a:latin typeface="Verdana"/>
                <a:cs typeface="Verdana"/>
              </a:rPr>
              <a:t>is </a:t>
            </a:r>
            <a:r>
              <a:rPr dirty="0" sz="3150" spc="-50">
                <a:solidFill>
                  <a:srgbClr val="45331C"/>
                </a:solidFill>
                <a:latin typeface="Verdana"/>
                <a:cs typeface="Verdana"/>
              </a:rPr>
              <a:t> </a:t>
            </a:r>
            <a:r>
              <a:rPr dirty="0" sz="3150" spc="75">
                <a:solidFill>
                  <a:srgbClr val="45331C"/>
                </a:solidFill>
                <a:latin typeface="Verdana"/>
                <a:cs typeface="Verdana"/>
              </a:rPr>
              <a:t>the</a:t>
            </a:r>
            <a:r>
              <a:rPr dirty="0" sz="3150" spc="25">
                <a:solidFill>
                  <a:srgbClr val="45331C"/>
                </a:solidFill>
                <a:latin typeface="Verdana"/>
                <a:cs typeface="Verdana"/>
              </a:rPr>
              <a:t> </a:t>
            </a:r>
            <a:r>
              <a:rPr dirty="0" sz="3150" spc="75">
                <a:solidFill>
                  <a:srgbClr val="45331C"/>
                </a:solidFill>
                <a:latin typeface="Verdana"/>
                <a:cs typeface="Verdana"/>
              </a:rPr>
              <a:t>most</a:t>
            </a:r>
            <a:r>
              <a:rPr dirty="0" sz="3150" spc="25">
                <a:solidFill>
                  <a:srgbClr val="45331C"/>
                </a:solidFill>
                <a:latin typeface="Verdana"/>
                <a:cs typeface="Verdana"/>
              </a:rPr>
              <a:t> </a:t>
            </a:r>
            <a:r>
              <a:rPr dirty="0" sz="3150" spc="170">
                <a:solidFill>
                  <a:srgbClr val="45331C"/>
                </a:solidFill>
                <a:latin typeface="Verdana"/>
                <a:cs typeface="Verdana"/>
              </a:rPr>
              <a:t>common</a:t>
            </a:r>
            <a:r>
              <a:rPr dirty="0" sz="3150" spc="30">
                <a:solidFill>
                  <a:srgbClr val="45331C"/>
                </a:solidFill>
                <a:latin typeface="Verdana"/>
                <a:cs typeface="Verdana"/>
              </a:rPr>
              <a:t> </a:t>
            </a:r>
            <a:r>
              <a:rPr dirty="0" sz="3150" spc="125">
                <a:solidFill>
                  <a:srgbClr val="45331C"/>
                </a:solidFill>
                <a:latin typeface="Verdana"/>
                <a:cs typeface="Verdana"/>
              </a:rPr>
              <a:t>method</a:t>
            </a:r>
            <a:r>
              <a:rPr dirty="0" sz="3150" spc="25">
                <a:solidFill>
                  <a:srgbClr val="45331C"/>
                </a:solidFill>
                <a:latin typeface="Verdana"/>
                <a:cs typeface="Verdana"/>
              </a:rPr>
              <a:t> </a:t>
            </a:r>
            <a:r>
              <a:rPr dirty="0" sz="3150" spc="15">
                <a:solidFill>
                  <a:srgbClr val="45331C"/>
                </a:solidFill>
                <a:latin typeface="Verdana"/>
                <a:cs typeface="Verdana"/>
              </a:rPr>
              <a:t>of</a:t>
            </a:r>
            <a:r>
              <a:rPr dirty="0" sz="3150" spc="30">
                <a:solidFill>
                  <a:srgbClr val="45331C"/>
                </a:solidFill>
                <a:latin typeface="Verdana"/>
                <a:cs typeface="Verdana"/>
              </a:rPr>
              <a:t> </a:t>
            </a:r>
            <a:r>
              <a:rPr dirty="0" sz="3150" spc="45">
                <a:solidFill>
                  <a:srgbClr val="45331C"/>
                </a:solidFill>
                <a:latin typeface="Verdana"/>
                <a:cs typeface="Verdana"/>
              </a:rPr>
              <a:t>accessing </a:t>
            </a:r>
            <a:r>
              <a:rPr dirty="0" sz="3150" spc="-1100">
                <a:solidFill>
                  <a:srgbClr val="45331C"/>
                </a:solidFill>
                <a:latin typeface="Verdana"/>
                <a:cs typeface="Verdana"/>
              </a:rPr>
              <a:t> </a:t>
            </a:r>
            <a:r>
              <a:rPr dirty="0" sz="3150" spc="40">
                <a:solidFill>
                  <a:srgbClr val="45331C"/>
                </a:solidFill>
                <a:latin typeface="Verdana"/>
                <a:cs typeface="Verdana"/>
              </a:rPr>
              <a:t>data</a:t>
            </a:r>
            <a:r>
              <a:rPr dirty="0" sz="3150" spc="45">
                <a:solidFill>
                  <a:srgbClr val="45331C"/>
                </a:solidFill>
                <a:latin typeface="Verdana"/>
                <a:cs typeface="Verdana"/>
              </a:rPr>
              <a:t> </a:t>
            </a:r>
            <a:r>
              <a:rPr dirty="0" sz="3150" spc="65">
                <a:solidFill>
                  <a:srgbClr val="45331C"/>
                </a:solidFill>
                <a:latin typeface="Verdana"/>
                <a:cs typeface="Verdana"/>
              </a:rPr>
              <a:t>in</a:t>
            </a:r>
            <a:r>
              <a:rPr dirty="0" sz="3150" spc="70">
                <a:solidFill>
                  <a:srgbClr val="45331C"/>
                </a:solidFill>
                <a:latin typeface="Verdana"/>
                <a:cs typeface="Verdana"/>
              </a:rPr>
              <a:t> </a:t>
            </a:r>
            <a:r>
              <a:rPr dirty="0" sz="3150" spc="15">
                <a:solidFill>
                  <a:srgbClr val="45331C"/>
                </a:solidFill>
                <a:latin typeface="Verdana"/>
                <a:cs typeface="Verdana"/>
              </a:rPr>
              <a:t>databases</a:t>
            </a:r>
            <a:r>
              <a:rPr dirty="0" sz="3150" spc="20">
                <a:solidFill>
                  <a:srgbClr val="45331C"/>
                </a:solidFill>
                <a:latin typeface="Verdana"/>
                <a:cs typeface="Verdana"/>
              </a:rPr>
              <a:t> </a:t>
            </a:r>
            <a:r>
              <a:rPr dirty="0" sz="3150" spc="-60">
                <a:solidFill>
                  <a:srgbClr val="45331C"/>
                </a:solidFill>
                <a:latin typeface="Verdana"/>
                <a:cs typeface="Verdana"/>
              </a:rPr>
              <a:t>today.</a:t>
            </a:r>
            <a:r>
              <a:rPr dirty="0" sz="3150" spc="-55">
                <a:solidFill>
                  <a:srgbClr val="45331C"/>
                </a:solidFill>
                <a:latin typeface="Verdana"/>
                <a:cs typeface="Verdana"/>
              </a:rPr>
              <a:t> </a:t>
            </a:r>
            <a:r>
              <a:rPr dirty="0" sz="3150" spc="25">
                <a:solidFill>
                  <a:srgbClr val="45331C"/>
                </a:solidFill>
                <a:latin typeface="Verdana"/>
                <a:cs typeface="Verdana"/>
              </a:rPr>
              <a:t>SQL</a:t>
            </a:r>
            <a:r>
              <a:rPr dirty="0" sz="3150" spc="30">
                <a:solidFill>
                  <a:srgbClr val="45331C"/>
                </a:solidFill>
                <a:latin typeface="Verdana"/>
                <a:cs typeface="Verdana"/>
              </a:rPr>
              <a:t> </a:t>
            </a:r>
            <a:r>
              <a:rPr dirty="0" sz="3150" spc="10">
                <a:solidFill>
                  <a:srgbClr val="45331C"/>
                </a:solidFill>
                <a:latin typeface="Verdana"/>
                <a:cs typeface="Verdana"/>
              </a:rPr>
              <a:t>has</a:t>
            </a:r>
            <a:r>
              <a:rPr dirty="0" sz="3150" spc="15">
                <a:solidFill>
                  <a:srgbClr val="45331C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45331C"/>
                </a:solidFill>
                <a:latin typeface="Verdana"/>
                <a:cs typeface="Verdana"/>
              </a:rPr>
              <a:t>a </a:t>
            </a:r>
            <a:r>
              <a:rPr dirty="0" sz="3150" spc="-20">
                <a:solidFill>
                  <a:srgbClr val="45331C"/>
                </a:solidFill>
                <a:latin typeface="Verdana"/>
                <a:cs typeface="Verdana"/>
              </a:rPr>
              <a:t> </a:t>
            </a:r>
            <a:r>
              <a:rPr dirty="0" sz="3150" spc="-50">
                <a:solidFill>
                  <a:srgbClr val="45331C"/>
                </a:solidFill>
                <a:latin typeface="Verdana"/>
                <a:cs typeface="Verdana"/>
              </a:rPr>
              <a:t>variety</a:t>
            </a:r>
            <a:r>
              <a:rPr dirty="0" sz="3150" spc="-190">
                <a:solidFill>
                  <a:srgbClr val="45331C"/>
                </a:solidFill>
                <a:latin typeface="Verdana"/>
                <a:cs typeface="Verdana"/>
              </a:rPr>
              <a:t> </a:t>
            </a:r>
            <a:r>
              <a:rPr dirty="0" sz="3150" spc="15">
                <a:solidFill>
                  <a:srgbClr val="45331C"/>
                </a:solidFill>
                <a:latin typeface="Verdana"/>
                <a:cs typeface="Verdana"/>
              </a:rPr>
              <a:t>of</a:t>
            </a:r>
            <a:r>
              <a:rPr dirty="0" sz="3150" spc="-190">
                <a:solidFill>
                  <a:srgbClr val="45331C"/>
                </a:solidFill>
                <a:latin typeface="Verdana"/>
                <a:cs typeface="Verdana"/>
              </a:rPr>
              <a:t> </a:t>
            </a:r>
            <a:r>
              <a:rPr dirty="0" sz="3150" spc="55">
                <a:solidFill>
                  <a:srgbClr val="45331C"/>
                </a:solidFill>
                <a:latin typeface="Verdana"/>
                <a:cs typeface="Verdana"/>
              </a:rPr>
              <a:t>functions</a:t>
            </a:r>
            <a:r>
              <a:rPr dirty="0" sz="3150" spc="-190">
                <a:solidFill>
                  <a:srgbClr val="45331C"/>
                </a:solidFill>
                <a:latin typeface="Verdana"/>
                <a:cs typeface="Verdana"/>
              </a:rPr>
              <a:t> </a:t>
            </a:r>
            <a:r>
              <a:rPr dirty="0" sz="3150" spc="50">
                <a:solidFill>
                  <a:srgbClr val="45331C"/>
                </a:solidFill>
                <a:latin typeface="Verdana"/>
                <a:cs typeface="Verdana"/>
              </a:rPr>
              <a:t>that</a:t>
            </a:r>
            <a:r>
              <a:rPr dirty="0" sz="3150" spc="-190">
                <a:solidFill>
                  <a:srgbClr val="45331C"/>
                </a:solidFill>
                <a:latin typeface="Verdana"/>
                <a:cs typeface="Verdana"/>
              </a:rPr>
              <a:t> </a:t>
            </a:r>
            <a:r>
              <a:rPr dirty="0" sz="3150" spc="40">
                <a:solidFill>
                  <a:srgbClr val="45331C"/>
                </a:solidFill>
                <a:latin typeface="Verdana"/>
                <a:cs typeface="Verdana"/>
              </a:rPr>
              <a:t>allow</a:t>
            </a:r>
            <a:r>
              <a:rPr dirty="0" sz="3150" spc="-190">
                <a:solidFill>
                  <a:srgbClr val="45331C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45331C"/>
                </a:solidFill>
                <a:latin typeface="Verdana"/>
                <a:cs typeface="Verdana"/>
              </a:rPr>
              <a:t>its</a:t>
            </a:r>
            <a:r>
              <a:rPr dirty="0" sz="3150" spc="-190">
                <a:solidFill>
                  <a:srgbClr val="45331C"/>
                </a:solidFill>
                <a:latin typeface="Verdana"/>
                <a:cs typeface="Verdana"/>
              </a:rPr>
              <a:t> </a:t>
            </a:r>
            <a:r>
              <a:rPr dirty="0" sz="3150" spc="-20">
                <a:solidFill>
                  <a:srgbClr val="45331C"/>
                </a:solidFill>
                <a:latin typeface="Verdana"/>
                <a:cs typeface="Verdana"/>
              </a:rPr>
              <a:t>users</a:t>
            </a:r>
            <a:r>
              <a:rPr dirty="0" sz="3150" spc="-190">
                <a:solidFill>
                  <a:srgbClr val="45331C"/>
                </a:solidFill>
                <a:latin typeface="Verdana"/>
                <a:cs typeface="Verdana"/>
              </a:rPr>
              <a:t> </a:t>
            </a:r>
            <a:r>
              <a:rPr dirty="0" sz="3150" spc="55">
                <a:solidFill>
                  <a:srgbClr val="45331C"/>
                </a:solidFill>
                <a:latin typeface="Verdana"/>
                <a:cs typeface="Verdana"/>
              </a:rPr>
              <a:t>to </a:t>
            </a:r>
            <a:r>
              <a:rPr dirty="0" sz="3150" spc="-1095">
                <a:solidFill>
                  <a:srgbClr val="45331C"/>
                </a:solidFill>
                <a:latin typeface="Verdana"/>
                <a:cs typeface="Verdana"/>
              </a:rPr>
              <a:t> </a:t>
            </a:r>
            <a:r>
              <a:rPr dirty="0" sz="3150" spc="-75">
                <a:solidFill>
                  <a:srgbClr val="45331C"/>
                </a:solidFill>
                <a:latin typeface="Verdana"/>
                <a:cs typeface="Verdana"/>
              </a:rPr>
              <a:t>read,</a:t>
            </a:r>
            <a:r>
              <a:rPr dirty="0" sz="3150" spc="-280">
                <a:solidFill>
                  <a:srgbClr val="45331C"/>
                </a:solidFill>
                <a:latin typeface="Verdana"/>
                <a:cs typeface="Verdana"/>
              </a:rPr>
              <a:t> </a:t>
            </a:r>
            <a:r>
              <a:rPr dirty="0" sz="3150" spc="20">
                <a:solidFill>
                  <a:srgbClr val="45331C"/>
                </a:solidFill>
                <a:latin typeface="Verdana"/>
                <a:cs typeface="Verdana"/>
              </a:rPr>
              <a:t>manipulate,</a:t>
            </a:r>
            <a:r>
              <a:rPr dirty="0" sz="3150" spc="-280">
                <a:solidFill>
                  <a:srgbClr val="45331C"/>
                </a:solidFill>
                <a:latin typeface="Verdana"/>
                <a:cs typeface="Verdana"/>
              </a:rPr>
              <a:t> </a:t>
            </a:r>
            <a:r>
              <a:rPr dirty="0" sz="3150" spc="100">
                <a:solidFill>
                  <a:srgbClr val="45331C"/>
                </a:solidFill>
                <a:latin typeface="Verdana"/>
                <a:cs typeface="Verdana"/>
              </a:rPr>
              <a:t>and</a:t>
            </a:r>
            <a:r>
              <a:rPr dirty="0" sz="3150" spc="-280">
                <a:solidFill>
                  <a:srgbClr val="45331C"/>
                </a:solidFill>
                <a:latin typeface="Verdana"/>
                <a:cs typeface="Verdana"/>
              </a:rPr>
              <a:t> </a:t>
            </a:r>
            <a:r>
              <a:rPr dirty="0" sz="3150" spc="105">
                <a:solidFill>
                  <a:srgbClr val="45331C"/>
                </a:solidFill>
                <a:latin typeface="Verdana"/>
                <a:cs typeface="Verdana"/>
              </a:rPr>
              <a:t>change</a:t>
            </a:r>
            <a:r>
              <a:rPr dirty="0" sz="3150" spc="-275">
                <a:solidFill>
                  <a:srgbClr val="45331C"/>
                </a:solidFill>
                <a:latin typeface="Verdana"/>
                <a:cs typeface="Verdana"/>
              </a:rPr>
              <a:t> </a:t>
            </a:r>
            <a:r>
              <a:rPr dirty="0" sz="3150" spc="-65">
                <a:solidFill>
                  <a:srgbClr val="45331C"/>
                </a:solidFill>
                <a:latin typeface="Verdana"/>
                <a:cs typeface="Verdana"/>
              </a:rPr>
              <a:t>data.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D445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311661" y="2542644"/>
            <a:ext cx="12693015" cy="6844030"/>
            <a:chOff x="2311661" y="2542644"/>
            <a:chExt cx="12693015" cy="6844030"/>
          </a:xfrm>
        </p:grpSpPr>
        <p:sp>
          <p:nvSpPr>
            <p:cNvPr id="4" name="object 4"/>
            <p:cNvSpPr/>
            <p:nvPr/>
          </p:nvSpPr>
          <p:spPr>
            <a:xfrm>
              <a:off x="2311661" y="2542644"/>
              <a:ext cx="12693015" cy="6844030"/>
            </a:xfrm>
            <a:custGeom>
              <a:avLst/>
              <a:gdLst/>
              <a:ahLst/>
              <a:cxnLst/>
              <a:rect l="l" t="t" r="r" b="b"/>
              <a:pathLst>
                <a:path w="12693015" h="6844030">
                  <a:moveTo>
                    <a:pt x="0" y="0"/>
                  </a:moveTo>
                  <a:lnTo>
                    <a:pt x="12692991" y="0"/>
                  </a:lnTo>
                  <a:lnTo>
                    <a:pt x="12692991" y="6843529"/>
                  </a:lnTo>
                  <a:lnTo>
                    <a:pt x="0" y="6843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E7E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2874" y="3175906"/>
              <a:ext cx="10429874" cy="55816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2018" y="345753"/>
            <a:ext cx="7612380" cy="150241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650" spc="-1165" b="0">
                <a:solidFill>
                  <a:srgbClr val="D9E7EC"/>
                </a:solidFill>
                <a:latin typeface="Verdana"/>
                <a:cs typeface="Verdana"/>
              </a:rPr>
              <a:t>D</a:t>
            </a:r>
            <a:r>
              <a:rPr dirty="0" sz="9650" spc="-785" b="0">
                <a:solidFill>
                  <a:srgbClr val="D9E7EC"/>
                </a:solidFill>
                <a:latin typeface="Verdana"/>
                <a:cs typeface="Verdana"/>
              </a:rPr>
              <a:t>a</a:t>
            </a:r>
            <a:r>
              <a:rPr dirty="0" sz="9650" spc="-315" b="0">
                <a:solidFill>
                  <a:srgbClr val="D9E7EC"/>
                </a:solidFill>
                <a:latin typeface="Verdana"/>
                <a:cs typeface="Verdana"/>
              </a:rPr>
              <a:t>t</a:t>
            </a:r>
            <a:r>
              <a:rPr dirty="0" sz="9650" spc="-785" b="0">
                <a:solidFill>
                  <a:srgbClr val="D9E7EC"/>
                </a:solidFill>
                <a:latin typeface="Verdana"/>
                <a:cs typeface="Verdana"/>
              </a:rPr>
              <a:t>a</a:t>
            </a:r>
            <a:r>
              <a:rPr dirty="0" sz="9650" spc="-810" b="0">
                <a:solidFill>
                  <a:srgbClr val="D9E7EC"/>
                </a:solidFill>
                <a:latin typeface="Verdana"/>
                <a:cs typeface="Verdana"/>
              </a:rPr>
              <a:t>s</a:t>
            </a:r>
            <a:r>
              <a:rPr dirty="0" sz="9650" spc="-844" b="0">
                <a:solidFill>
                  <a:srgbClr val="D9E7EC"/>
                </a:solidFill>
                <a:latin typeface="Verdana"/>
                <a:cs typeface="Verdana"/>
              </a:rPr>
              <a:t>e</a:t>
            </a:r>
            <a:r>
              <a:rPr dirty="0" sz="9650" spc="-310" b="0">
                <a:solidFill>
                  <a:srgbClr val="D9E7EC"/>
                </a:solidFill>
                <a:latin typeface="Verdana"/>
                <a:cs typeface="Verdana"/>
              </a:rPr>
              <a:t>t</a:t>
            </a:r>
            <a:r>
              <a:rPr dirty="0" sz="9650" spc="-1285" b="0">
                <a:solidFill>
                  <a:srgbClr val="D9E7EC"/>
                </a:solidFill>
                <a:latin typeface="Verdana"/>
                <a:cs typeface="Verdana"/>
              </a:rPr>
              <a:t> </a:t>
            </a:r>
            <a:r>
              <a:rPr dirty="0" sz="9650" spc="-1165" b="0">
                <a:solidFill>
                  <a:srgbClr val="D9E7EC"/>
                </a:solidFill>
                <a:latin typeface="Verdana"/>
                <a:cs typeface="Verdana"/>
              </a:rPr>
              <a:t>D</a:t>
            </a:r>
            <a:r>
              <a:rPr dirty="0" sz="9650" spc="-844" b="0">
                <a:solidFill>
                  <a:srgbClr val="D9E7EC"/>
                </a:solidFill>
                <a:latin typeface="Verdana"/>
                <a:cs typeface="Verdana"/>
              </a:rPr>
              <a:t>e</a:t>
            </a:r>
            <a:r>
              <a:rPr dirty="0" sz="9650" spc="-315" b="0">
                <a:solidFill>
                  <a:srgbClr val="D9E7EC"/>
                </a:solidFill>
                <a:latin typeface="Verdana"/>
                <a:cs typeface="Verdana"/>
              </a:rPr>
              <a:t>t</a:t>
            </a:r>
            <a:r>
              <a:rPr dirty="0" sz="9650" spc="-785" b="0">
                <a:solidFill>
                  <a:srgbClr val="D9E7EC"/>
                </a:solidFill>
                <a:latin typeface="Verdana"/>
                <a:cs typeface="Verdana"/>
              </a:rPr>
              <a:t>a</a:t>
            </a:r>
            <a:r>
              <a:rPr dirty="0" sz="9650" spc="55" b="0">
                <a:solidFill>
                  <a:srgbClr val="D9E7EC"/>
                </a:solidFill>
                <a:latin typeface="Verdana"/>
                <a:cs typeface="Verdana"/>
              </a:rPr>
              <a:t>i</a:t>
            </a:r>
            <a:r>
              <a:rPr dirty="0" sz="9650" spc="120" b="0">
                <a:solidFill>
                  <a:srgbClr val="D9E7EC"/>
                </a:solidFill>
                <a:latin typeface="Verdana"/>
                <a:cs typeface="Verdana"/>
              </a:rPr>
              <a:t>l</a:t>
            </a:r>
            <a:endParaRPr sz="9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3622" y="2158234"/>
            <a:ext cx="7153274" cy="49434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018" y="345753"/>
            <a:ext cx="11847195" cy="150241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650" spc="-125" b="0">
                <a:solidFill>
                  <a:srgbClr val="D9E7EC"/>
                </a:solidFill>
                <a:latin typeface="Georgia"/>
                <a:cs typeface="Georgia"/>
              </a:rPr>
              <a:t>Data</a:t>
            </a:r>
            <a:r>
              <a:rPr dirty="0" sz="9650" spc="-254" b="0">
                <a:solidFill>
                  <a:srgbClr val="D9E7EC"/>
                </a:solidFill>
                <a:latin typeface="Georgia"/>
                <a:cs typeface="Georgia"/>
              </a:rPr>
              <a:t> </a:t>
            </a:r>
            <a:r>
              <a:rPr dirty="0" sz="9650" spc="35" b="0">
                <a:solidFill>
                  <a:srgbClr val="D9E7EC"/>
                </a:solidFill>
                <a:latin typeface="Georgia"/>
                <a:cs typeface="Georgia"/>
              </a:rPr>
              <a:t>Analysis</a:t>
            </a:r>
            <a:r>
              <a:rPr dirty="0" sz="9650" spc="-254" b="0">
                <a:solidFill>
                  <a:srgbClr val="D9E7EC"/>
                </a:solidFill>
                <a:latin typeface="Georgia"/>
                <a:cs typeface="Georgia"/>
              </a:rPr>
              <a:t> </a:t>
            </a:r>
            <a:r>
              <a:rPr dirty="0" sz="9650" spc="-5" b="0">
                <a:solidFill>
                  <a:srgbClr val="D9E7EC"/>
                </a:solidFill>
                <a:latin typeface="Georgia"/>
                <a:cs typeface="Georgia"/>
              </a:rPr>
              <a:t>Queries</a:t>
            </a:r>
            <a:endParaRPr sz="965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718" y="2158234"/>
            <a:ext cx="9388475" cy="4945380"/>
          </a:xfrm>
          <a:prstGeom prst="rect">
            <a:avLst/>
          </a:prstGeom>
          <a:solidFill>
            <a:srgbClr val="D9E7EC"/>
          </a:solidFill>
        </p:spPr>
        <p:txBody>
          <a:bodyPr wrap="square" lIns="0" tIns="140970" rIns="0" bIns="0" rtlCol="0" vert="horz">
            <a:spAutoFit/>
          </a:bodyPr>
          <a:lstStyle/>
          <a:p>
            <a:pPr marL="278130">
              <a:lnSpc>
                <a:spcPct val="100000"/>
              </a:lnSpc>
              <a:spcBef>
                <a:spcPts val="1110"/>
              </a:spcBef>
            </a:pPr>
            <a:r>
              <a:rPr dirty="0" sz="5200" spc="-385" b="1">
                <a:latin typeface="Verdana"/>
                <a:cs typeface="Verdana"/>
              </a:rPr>
              <a:t>Q</a:t>
            </a:r>
            <a:r>
              <a:rPr dirty="0" sz="5200" spc="-470" b="1">
                <a:latin typeface="Verdana"/>
                <a:cs typeface="Verdana"/>
              </a:rPr>
              <a:t>u</a:t>
            </a:r>
            <a:r>
              <a:rPr dirty="0" sz="5200" spc="-415" b="1">
                <a:latin typeface="Verdana"/>
                <a:cs typeface="Verdana"/>
              </a:rPr>
              <a:t>e</a:t>
            </a:r>
            <a:r>
              <a:rPr dirty="0" sz="5200" spc="-395" b="1">
                <a:latin typeface="Verdana"/>
                <a:cs typeface="Verdana"/>
              </a:rPr>
              <a:t>r</a:t>
            </a:r>
            <a:r>
              <a:rPr dirty="0" sz="5200" spc="-380" b="1">
                <a:latin typeface="Verdana"/>
                <a:cs typeface="Verdana"/>
              </a:rPr>
              <a:t>y</a:t>
            </a:r>
            <a:r>
              <a:rPr dirty="0" sz="5200" spc="-555" b="1">
                <a:latin typeface="Verdana"/>
                <a:cs typeface="Verdana"/>
              </a:rPr>
              <a:t> </a:t>
            </a:r>
            <a:r>
              <a:rPr dirty="0" sz="5200" spc="-965" b="1">
                <a:latin typeface="Verdana"/>
                <a:cs typeface="Verdana"/>
              </a:rPr>
              <a:t>1</a:t>
            </a:r>
            <a:r>
              <a:rPr dirty="0" sz="5200" spc="-660" b="1">
                <a:latin typeface="Verdana"/>
                <a:cs typeface="Verdana"/>
              </a:rPr>
              <a:t>:</a:t>
            </a:r>
            <a:endParaRPr sz="5200">
              <a:latin typeface="Verdana"/>
              <a:cs typeface="Verdana"/>
            </a:endParaRPr>
          </a:p>
          <a:p>
            <a:pPr marL="132715" marR="587375">
              <a:lnSpc>
                <a:spcPct val="116700"/>
              </a:lnSpc>
              <a:spcBef>
                <a:spcPts val="2640"/>
              </a:spcBef>
            </a:pPr>
            <a:r>
              <a:rPr dirty="0" sz="3000" spc="-310" b="1">
                <a:latin typeface="Verdana"/>
                <a:cs typeface="Verdana"/>
              </a:rPr>
              <a:t>What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25" b="1">
                <a:latin typeface="Verdana"/>
                <a:cs typeface="Verdana"/>
              </a:rPr>
              <a:t>is</a:t>
            </a:r>
            <a:r>
              <a:rPr dirty="0" sz="3000" spc="-315" b="1">
                <a:latin typeface="Verdana"/>
                <a:cs typeface="Verdana"/>
              </a:rPr>
              <a:t> </a:t>
            </a:r>
            <a:r>
              <a:rPr dirty="0" sz="3000" spc="-200" b="1">
                <a:latin typeface="Verdana"/>
                <a:cs typeface="Verdana"/>
              </a:rPr>
              <a:t>the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165" b="1">
                <a:latin typeface="Verdana"/>
                <a:cs typeface="Verdana"/>
              </a:rPr>
              <a:t>total</a:t>
            </a:r>
            <a:r>
              <a:rPr dirty="0" sz="3000" spc="-315" b="1">
                <a:latin typeface="Verdana"/>
                <a:cs typeface="Verdana"/>
              </a:rPr>
              <a:t> </a:t>
            </a:r>
            <a:r>
              <a:rPr dirty="0" sz="3000" spc="-254" b="1">
                <a:latin typeface="Verdana"/>
                <a:cs typeface="Verdana"/>
              </a:rPr>
              <a:t>number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145" b="1">
                <a:latin typeface="Verdana"/>
                <a:cs typeface="Verdana"/>
              </a:rPr>
              <a:t>of</a:t>
            </a:r>
            <a:r>
              <a:rPr dirty="0" sz="3000" spc="-315" b="1">
                <a:latin typeface="Verdana"/>
                <a:cs typeface="Verdana"/>
              </a:rPr>
              <a:t> </a:t>
            </a:r>
            <a:r>
              <a:rPr dirty="0" sz="3000" spc="-229" b="1">
                <a:latin typeface="Verdana"/>
                <a:cs typeface="Verdana"/>
              </a:rPr>
              <a:t>reservations</a:t>
            </a:r>
            <a:r>
              <a:rPr dirty="0" sz="3000" spc="-315" b="1">
                <a:latin typeface="Verdana"/>
                <a:cs typeface="Verdana"/>
              </a:rPr>
              <a:t> </a:t>
            </a:r>
            <a:r>
              <a:rPr dirty="0" sz="3000" spc="-200" b="1">
                <a:latin typeface="Verdana"/>
                <a:cs typeface="Verdana"/>
              </a:rPr>
              <a:t>in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00" b="1">
                <a:latin typeface="Verdana"/>
                <a:cs typeface="Verdana"/>
              </a:rPr>
              <a:t>the </a:t>
            </a:r>
            <a:r>
              <a:rPr dirty="0" sz="3000" spc="-1010" b="1">
                <a:latin typeface="Verdana"/>
                <a:cs typeface="Verdana"/>
              </a:rPr>
              <a:t> </a:t>
            </a:r>
            <a:r>
              <a:rPr dirty="0" sz="3000" spc="-235" b="1">
                <a:latin typeface="Verdana"/>
                <a:cs typeface="Verdana"/>
              </a:rPr>
              <a:t>dataset?</a:t>
            </a:r>
            <a:endParaRPr sz="3000">
              <a:latin typeface="Verdana"/>
              <a:cs typeface="Verdana"/>
            </a:endParaRPr>
          </a:p>
          <a:p>
            <a:pPr marL="953135" marR="1184275">
              <a:lnSpc>
                <a:spcPct val="116300"/>
              </a:lnSpc>
              <a:spcBef>
                <a:spcPts val="3429"/>
              </a:spcBef>
            </a:pPr>
            <a:r>
              <a:rPr dirty="0" sz="3600" spc="125">
                <a:latin typeface="Lucida Sans Unicode"/>
                <a:cs typeface="Lucida Sans Unicode"/>
              </a:rPr>
              <a:t>SELECT</a:t>
            </a:r>
            <a:r>
              <a:rPr dirty="0" sz="3600" spc="185">
                <a:latin typeface="Lucida Sans Unicode"/>
                <a:cs typeface="Lucida Sans Unicode"/>
              </a:rPr>
              <a:t> </a:t>
            </a:r>
            <a:r>
              <a:rPr dirty="0" sz="3600">
                <a:latin typeface="Lucida Sans Unicode"/>
                <a:cs typeface="Lucida Sans Unicode"/>
              </a:rPr>
              <a:t>count(Booking_ID) </a:t>
            </a:r>
            <a:r>
              <a:rPr dirty="0" sz="3600" spc="5">
                <a:latin typeface="Lucida Sans Unicode"/>
                <a:cs typeface="Lucida Sans Unicode"/>
              </a:rPr>
              <a:t> </a:t>
            </a:r>
            <a:r>
              <a:rPr dirty="0" sz="3600" spc="120">
                <a:latin typeface="Lucida Sans Unicode"/>
                <a:cs typeface="Lucida Sans Unicode"/>
              </a:rPr>
              <a:t>F</a:t>
            </a:r>
            <a:r>
              <a:rPr dirty="0" sz="3600" spc="114">
                <a:latin typeface="Lucida Sans Unicode"/>
                <a:cs typeface="Lucida Sans Unicode"/>
              </a:rPr>
              <a:t>R</a:t>
            </a:r>
            <a:r>
              <a:rPr dirty="0" sz="3600" spc="40">
                <a:latin typeface="Lucida Sans Unicode"/>
                <a:cs typeface="Lucida Sans Unicode"/>
              </a:rPr>
              <a:t>O</a:t>
            </a:r>
            <a:r>
              <a:rPr dirty="0" sz="3600" spc="180">
                <a:latin typeface="Lucida Sans Unicode"/>
                <a:cs typeface="Lucida Sans Unicode"/>
              </a:rPr>
              <a:t>M</a:t>
            </a:r>
            <a:r>
              <a:rPr dirty="0" sz="3600" spc="-254">
                <a:latin typeface="Lucida Sans Unicode"/>
                <a:cs typeface="Lucida Sans Unicode"/>
              </a:rPr>
              <a:t> </a:t>
            </a:r>
            <a:r>
              <a:rPr dirty="0" sz="3600" spc="10">
                <a:latin typeface="Lucida Sans Unicode"/>
                <a:cs typeface="Lucida Sans Unicode"/>
              </a:rPr>
              <a:t>h</a:t>
            </a:r>
            <a:r>
              <a:rPr dirty="0" sz="3600" spc="25">
                <a:latin typeface="Lucida Sans Unicode"/>
                <a:cs typeface="Lucida Sans Unicode"/>
              </a:rPr>
              <a:t>o</a:t>
            </a:r>
            <a:r>
              <a:rPr dirty="0" sz="3600" spc="135">
                <a:latin typeface="Lucida Sans Unicode"/>
                <a:cs typeface="Lucida Sans Unicode"/>
              </a:rPr>
              <a:t>t</a:t>
            </a:r>
            <a:r>
              <a:rPr dirty="0" sz="3600" spc="70">
                <a:latin typeface="Lucida Sans Unicode"/>
                <a:cs typeface="Lucida Sans Unicode"/>
              </a:rPr>
              <a:t>e</a:t>
            </a:r>
            <a:r>
              <a:rPr dirty="0" sz="3600" spc="15">
                <a:latin typeface="Lucida Sans Unicode"/>
                <a:cs typeface="Lucida Sans Unicode"/>
              </a:rPr>
              <a:t>l</a:t>
            </a:r>
            <a:r>
              <a:rPr dirty="0" sz="3600" spc="-245">
                <a:latin typeface="Lucida Sans Unicode"/>
                <a:cs typeface="Lucida Sans Unicode"/>
              </a:rPr>
              <a:t>_</a:t>
            </a:r>
            <a:r>
              <a:rPr dirty="0" sz="3600" spc="30">
                <a:latin typeface="Lucida Sans Unicode"/>
                <a:cs typeface="Lucida Sans Unicode"/>
              </a:rPr>
              <a:t>r</a:t>
            </a:r>
            <a:r>
              <a:rPr dirty="0" sz="3600" spc="70">
                <a:latin typeface="Lucida Sans Unicode"/>
                <a:cs typeface="Lucida Sans Unicode"/>
              </a:rPr>
              <a:t>e</a:t>
            </a:r>
            <a:r>
              <a:rPr dirty="0" sz="3600" spc="-35">
                <a:latin typeface="Lucida Sans Unicode"/>
                <a:cs typeface="Lucida Sans Unicode"/>
              </a:rPr>
              <a:t>s</a:t>
            </a:r>
            <a:r>
              <a:rPr dirty="0" sz="3600" spc="70">
                <a:latin typeface="Lucida Sans Unicode"/>
                <a:cs typeface="Lucida Sans Unicode"/>
              </a:rPr>
              <a:t>e</a:t>
            </a:r>
            <a:r>
              <a:rPr dirty="0" sz="3600" spc="30">
                <a:latin typeface="Lucida Sans Unicode"/>
                <a:cs typeface="Lucida Sans Unicode"/>
              </a:rPr>
              <a:t>r</a:t>
            </a:r>
            <a:r>
              <a:rPr dirty="0" sz="3600" spc="200">
                <a:latin typeface="Lucida Sans Unicode"/>
                <a:cs typeface="Lucida Sans Unicode"/>
              </a:rPr>
              <a:t>v</a:t>
            </a:r>
            <a:r>
              <a:rPr dirty="0" sz="3600" spc="30">
                <a:latin typeface="Lucida Sans Unicode"/>
                <a:cs typeface="Lucida Sans Unicode"/>
              </a:rPr>
              <a:t>a</a:t>
            </a:r>
            <a:r>
              <a:rPr dirty="0" sz="3600" spc="135">
                <a:latin typeface="Lucida Sans Unicode"/>
                <a:cs typeface="Lucida Sans Unicode"/>
              </a:rPr>
              <a:t>t</a:t>
            </a:r>
            <a:r>
              <a:rPr dirty="0" sz="3600" spc="-80">
                <a:latin typeface="Lucida Sans Unicode"/>
                <a:cs typeface="Lucida Sans Unicode"/>
              </a:rPr>
              <a:t>i</a:t>
            </a:r>
            <a:r>
              <a:rPr dirty="0" sz="3600" spc="25">
                <a:latin typeface="Lucida Sans Unicode"/>
                <a:cs typeface="Lucida Sans Unicode"/>
              </a:rPr>
              <a:t>o</a:t>
            </a:r>
            <a:r>
              <a:rPr dirty="0" sz="3600" spc="10">
                <a:latin typeface="Lucida Sans Unicode"/>
                <a:cs typeface="Lucida Sans Unicode"/>
              </a:rPr>
              <a:t>n</a:t>
            </a:r>
            <a:r>
              <a:rPr dirty="0" sz="3600" spc="-245">
                <a:latin typeface="Lucida Sans Unicode"/>
                <a:cs typeface="Lucida Sans Unicode"/>
              </a:rPr>
              <a:t>_</a:t>
            </a:r>
            <a:r>
              <a:rPr dirty="0" sz="3600" spc="60">
                <a:latin typeface="Lucida Sans Unicode"/>
                <a:cs typeface="Lucida Sans Unicode"/>
              </a:rPr>
              <a:t>d</a:t>
            </a:r>
            <a:r>
              <a:rPr dirty="0" sz="3600" spc="30">
                <a:latin typeface="Lucida Sans Unicode"/>
                <a:cs typeface="Lucida Sans Unicode"/>
              </a:rPr>
              <a:t>a</a:t>
            </a:r>
            <a:r>
              <a:rPr dirty="0" sz="3600" spc="135">
                <a:latin typeface="Lucida Sans Unicode"/>
                <a:cs typeface="Lucida Sans Unicode"/>
              </a:rPr>
              <a:t>t</a:t>
            </a:r>
            <a:r>
              <a:rPr dirty="0" sz="3600" spc="30">
                <a:latin typeface="Lucida Sans Unicode"/>
                <a:cs typeface="Lucida Sans Unicode"/>
              </a:rPr>
              <a:t>a</a:t>
            </a:r>
            <a:r>
              <a:rPr dirty="0" sz="3600" spc="-35">
                <a:latin typeface="Lucida Sans Unicode"/>
                <a:cs typeface="Lucida Sans Unicode"/>
              </a:rPr>
              <a:t>s</a:t>
            </a:r>
            <a:r>
              <a:rPr dirty="0" sz="3600" spc="70">
                <a:latin typeface="Lucida Sans Unicode"/>
                <a:cs typeface="Lucida Sans Unicode"/>
              </a:rPr>
              <a:t>e</a:t>
            </a:r>
            <a:r>
              <a:rPr dirty="0" sz="3600" spc="140">
                <a:latin typeface="Lucida Sans Unicode"/>
                <a:cs typeface="Lucida Sans Unicode"/>
              </a:rPr>
              <a:t>t</a:t>
            </a:r>
            <a:endParaRPr sz="36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4850" y="7456472"/>
            <a:ext cx="1068959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5">
                <a:solidFill>
                  <a:srgbClr val="D9E7EC"/>
                </a:solidFill>
                <a:latin typeface="Trebuchet MS"/>
                <a:cs typeface="Trebuchet MS"/>
              </a:rPr>
              <a:t>Insights:</a:t>
            </a:r>
            <a:r>
              <a:rPr dirty="0" sz="3000" spc="-11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5">
                <a:solidFill>
                  <a:srgbClr val="D9E7EC"/>
                </a:solidFill>
                <a:latin typeface="Trebuchet MS"/>
                <a:cs typeface="Trebuchet MS"/>
              </a:rPr>
              <a:t>There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0">
                <a:solidFill>
                  <a:srgbClr val="D9E7EC"/>
                </a:solidFill>
                <a:latin typeface="Trebuchet MS"/>
                <a:cs typeface="Trebuchet MS"/>
              </a:rPr>
              <a:t>are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345">
                <a:solidFill>
                  <a:srgbClr val="D9E7EC"/>
                </a:solidFill>
                <a:latin typeface="Trebuchet MS"/>
                <a:cs typeface="Trebuchet MS"/>
              </a:rPr>
              <a:t>700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90">
                <a:solidFill>
                  <a:srgbClr val="D9E7EC"/>
                </a:solidFill>
                <a:latin typeface="Trebuchet MS"/>
                <a:cs typeface="Trebuchet MS"/>
              </a:rPr>
              <a:t>number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25">
                <a:solidFill>
                  <a:srgbClr val="D9E7EC"/>
                </a:solidFill>
                <a:latin typeface="Trebuchet MS"/>
                <a:cs typeface="Trebuchet MS"/>
              </a:rPr>
              <a:t>of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40">
                <a:solidFill>
                  <a:srgbClr val="D9E7EC"/>
                </a:solidFill>
                <a:latin typeface="Trebuchet MS"/>
                <a:cs typeface="Trebuchet MS"/>
              </a:rPr>
              <a:t>reservation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-35">
                <a:solidFill>
                  <a:srgbClr val="D9E7EC"/>
                </a:solidFill>
                <a:latin typeface="Trebuchet MS"/>
                <a:cs typeface="Trebuchet MS"/>
              </a:rPr>
              <a:t>in</a:t>
            </a:r>
            <a:r>
              <a:rPr dirty="0" sz="3000" spc="-11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35">
                <a:solidFill>
                  <a:srgbClr val="D9E7EC"/>
                </a:solidFill>
                <a:latin typeface="Trebuchet MS"/>
                <a:cs typeface="Trebuchet MS"/>
              </a:rPr>
              <a:t>the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0">
                <a:solidFill>
                  <a:srgbClr val="D9E7EC"/>
                </a:solidFill>
                <a:latin typeface="Trebuchet MS"/>
                <a:cs typeface="Trebuchet MS"/>
              </a:rPr>
              <a:t>dataset.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18" y="357946"/>
            <a:ext cx="9380855" cy="6745605"/>
          </a:xfrm>
          <a:custGeom>
            <a:avLst/>
            <a:gdLst/>
            <a:ahLst/>
            <a:cxnLst/>
            <a:rect l="l" t="t" r="r" b="b"/>
            <a:pathLst>
              <a:path w="9380855" h="6745605">
                <a:moveTo>
                  <a:pt x="9380413" y="6745465"/>
                </a:moveTo>
                <a:lnTo>
                  <a:pt x="0" y="6745465"/>
                </a:lnTo>
                <a:lnTo>
                  <a:pt x="0" y="0"/>
                </a:lnTo>
                <a:lnTo>
                  <a:pt x="9380413" y="0"/>
                </a:lnTo>
                <a:lnTo>
                  <a:pt x="9380413" y="6745465"/>
                </a:lnTo>
                <a:close/>
              </a:path>
            </a:pathLst>
          </a:custGeom>
          <a:solidFill>
            <a:srgbClr val="D9E7E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96095" y="448008"/>
            <a:ext cx="8143875" cy="51720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7111" y="598519"/>
            <a:ext cx="2703830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385">
                <a:solidFill>
                  <a:srgbClr val="000000"/>
                </a:solidFill>
              </a:rPr>
              <a:t>Q</a:t>
            </a:r>
            <a:r>
              <a:rPr dirty="0" sz="5200" spc="-470">
                <a:solidFill>
                  <a:srgbClr val="000000"/>
                </a:solidFill>
              </a:rPr>
              <a:t>u</a:t>
            </a:r>
            <a:r>
              <a:rPr dirty="0" sz="5200" spc="-415">
                <a:solidFill>
                  <a:srgbClr val="000000"/>
                </a:solidFill>
              </a:rPr>
              <a:t>e</a:t>
            </a:r>
            <a:r>
              <a:rPr dirty="0" sz="5200" spc="-395">
                <a:solidFill>
                  <a:srgbClr val="000000"/>
                </a:solidFill>
              </a:rPr>
              <a:t>r</a:t>
            </a:r>
            <a:r>
              <a:rPr dirty="0" sz="5200" spc="-380">
                <a:solidFill>
                  <a:srgbClr val="000000"/>
                </a:solidFill>
              </a:rPr>
              <a:t>y</a:t>
            </a:r>
            <a:r>
              <a:rPr dirty="0" sz="5200" spc="-555">
                <a:solidFill>
                  <a:srgbClr val="000000"/>
                </a:solidFill>
              </a:rPr>
              <a:t> </a:t>
            </a:r>
            <a:r>
              <a:rPr dirty="0" sz="5200" spc="-805">
                <a:solidFill>
                  <a:srgbClr val="000000"/>
                </a:solidFill>
              </a:rPr>
              <a:t>2</a:t>
            </a:r>
            <a:r>
              <a:rPr dirty="0" sz="5200" spc="-660">
                <a:solidFill>
                  <a:srgbClr val="000000"/>
                </a:solidFill>
              </a:rPr>
              <a:t>:</a:t>
            </a:r>
            <a:endParaRPr sz="5200"/>
          </a:p>
        </p:txBody>
      </p:sp>
      <p:sp>
        <p:nvSpPr>
          <p:cNvPr id="5" name="object 5"/>
          <p:cNvSpPr txBox="1"/>
          <p:nvPr/>
        </p:nvSpPr>
        <p:spPr>
          <a:xfrm>
            <a:off x="530437" y="1585161"/>
            <a:ext cx="8354695" cy="5083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22250">
              <a:lnSpc>
                <a:spcPct val="116700"/>
              </a:lnSpc>
              <a:spcBef>
                <a:spcPts val="95"/>
              </a:spcBef>
            </a:pPr>
            <a:r>
              <a:rPr dirty="0" sz="3000" spc="-270" b="1">
                <a:latin typeface="Verdana"/>
                <a:cs typeface="Verdana"/>
              </a:rPr>
              <a:t>Which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54" b="1">
                <a:latin typeface="Verdana"/>
                <a:cs typeface="Verdana"/>
              </a:rPr>
              <a:t>meal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04" b="1">
                <a:latin typeface="Verdana"/>
                <a:cs typeface="Verdana"/>
              </a:rPr>
              <a:t>plan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25" b="1">
                <a:latin typeface="Verdana"/>
                <a:cs typeface="Verdana"/>
              </a:rPr>
              <a:t>is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00" b="1">
                <a:latin typeface="Verdana"/>
                <a:cs typeface="Verdana"/>
              </a:rPr>
              <a:t>the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45" b="1">
                <a:latin typeface="Verdana"/>
                <a:cs typeface="Verdana"/>
              </a:rPr>
              <a:t>most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00" b="1">
                <a:latin typeface="Verdana"/>
                <a:cs typeface="Verdana"/>
              </a:rPr>
              <a:t>popular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60" b="1">
                <a:latin typeface="Verdana"/>
                <a:cs typeface="Verdana"/>
              </a:rPr>
              <a:t>among  </a:t>
            </a:r>
            <a:r>
              <a:rPr dirty="0" sz="3000" spc="-280" b="1">
                <a:latin typeface="Verdana"/>
                <a:cs typeface="Verdana"/>
              </a:rPr>
              <a:t>guests?</a:t>
            </a:r>
            <a:endParaRPr sz="3000">
              <a:latin typeface="Verdana"/>
              <a:cs typeface="Verdana"/>
            </a:endParaRPr>
          </a:p>
          <a:p>
            <a:pPr marL="250825" marR="5080" indent="113030">
              <a:lnSpc>
                <a:spcPct val="116300"/>
              </a:lnSpc>
              <a:spcBef>
                <a:spcPts val="1275"/>
              </a:spcBef>
            </a:pPr>
            <a:r>
              <a:rPr dirty="0" sz="3600" spc="125">
                <a:latin typeface="Lucida Sans Unicode"/>
                <a:cs typeface="Lucida Sans Unicode"/>
              </a:rPr>
              <a:t>SELECT</a:t>
            </a:r>
            <a:r>
              <a:rPr dirty="0" sz="3600" spc="-260">
                <a:latin typeface="Lucida Sans Unicode"/>
                <a:cs typeface="Lucida Sans Unicode"/>
              </a:rPr>
              <a:t> </a:t>
            </a:r>
            <a:r>
              <a:rPr dirty="0" sz="3600" spc="-10">
                <a:latin typeface="Lucida Sans Unicode"/>
                <a:cs typeface="Lucida Sans Unicode"/>
              </a:rPr>
              <a:t>type_of_meal_plan,</a:t>
            </a:r>
            <a:r>
              <a:rPr dirty="0" sz="3600" spc="-254">
                <a:latin typeface="Lucida Sans Unicode"/>
                <a:cs typeface="Lucida Sans Unicode"/>
              </a:rPr>
              <a:t> </a:t>
            </a:r>
            <a:r>
              <a:rPr dirty="0" sz="3600" spc="35">
                <a:latin typeface="Lucida Sans Unicode"/>
                <a:cs typeface="Lucida Sans Unicode"/>
              </a:rPr>
              <a:t>count(*) </a:t>
            </a:r>
            <a:r>
              <a:rPr dirty="0" sz="3600" spc="-1125">
                <a:latin typeface="Lucida Sans Unicode"/>
                <a:cs typeface="Lucida Sans Unicode"/>
              </a:rPr>
              <a:t> </a:t>
            </a:r>
            <a:r>
              <a:rPr dirty="0" sz="3600" spc="114">
                <a:latin typeface="Lucida Sans Unicode"/>
                <a:cs typeface="Lucida Sans Unicode"/>
              </a:rPr>
              <a:t>AS</a:t>
            </a:r>
            <a:r>
              <a:rPr dirty="0" sz="3600" spc="-254">
                <a:latin typeface="Lucida Sans Unicode"/>
                <a:cs typeface="Lucida Sans Unicode"/>
              </a:rPr>
              <a:t> </a:t>
            </a:r>
            <a:r>
              <a:rPr dirty="0" sz="3600" spc="5">
                <a:latin typeface="Lucida Sans Unicode"/>
                <a:cs typeface="Lucida Sans Unicode"/>
              </a:rPr>
              <a:t>popular_meal</a:t>
            </a:r>
            <a:endParaRPr sz="3600">
              <a:latin typeface="Lucida Sans Unicode"/>
              <a:cs typeface="Lucida Sans Unicode"/>
            </a:endParaRPr>
          </a:p>
          <a:p>
            <a:pPr marL="363855" marR="740410">
              <a:lnSpc>
                <a:spcPct val="116300"/>
              </a:lnSpc>
            </a:pPr>
            <a:r>
              <a:rPr dirty="0" sz="3600" spc="120">
                <a:latin typeface="Lucida Sans Unicode"/>
                <a:cs typeface="Lucida Sans Unicode"/>
              </a:rPr>
              <a:t>F</a:t>
            </a:r>
            <a:r>
              <a:rPr dirty="0" sz="3600" spc="114">
                <a:latin typeface="Lucida Sans Unicode"/>
                <a:cs typeface="Lucida Sans Unicode"/>
              </a:rPr>
              <a:t>R</a:t>
            </a:r>
            <a:r>
              <a:rPr dirty="0" sz="3600" spc="40">
                <a:latin typeface="Lucida Sans Unicode"/>
                <a:cs typeface="Lucida Sans Unicode"/>
              </a:rPr>
              <a:t>O</a:t>
            </a:r>
            <a:r>
              <a:rPr dirty="0" sz="3600" spc="180">
                <a:latin typeface="Lucida Sans Unicode"/>
                <a:cs typeface="Lucida Sans Unicode"/>
              </a:rPr>
              <a:t>M</a:t>
            </a:r>
            <a:r>
              <a:rPr dirty="0" sz="3600" spc="-254">
                <a:latin typeface="Lucida Sans Unicode"/>
                <a:cs typeface="Lucida Sans Unicode"/>
              </a:rPr>
              <a:t> </a:t>
            </a:r>
            <a:r>
              <a:rPr dirty="0" sz="3600" spc="10">
                <a:latin typeface="Lucida Sans Unicode"/>
                <a:cs typeface="Lucida Sans Unicode"/>
              </a:rPr>
              <a:t>h</a:t>
            </a:r>
            <a:r>
              <a:rPr dirty="0" sz="3600" spc="25">
                <a:latin typeface="Lucida Sans Unicode"/>
                <a:cs typeface="Lucida Sans Unicode"/>
              </a:rPr>
              <a:t>o</a:t>
            </a:r>
            <a:r>
              <a:rPr dirty="0" sz="3600" spc="135">
                <a:latin typeface="Lucida Sans Unicode"/>
                <a:cs typeface="Lucida Sans Unicode"/>
              </a:rPr>
              <a:t>t</a:t>
            </a:r>
            <a:r>
              <a:rPr dirty="0" sz="3600" spc="70">
                <a:latin typeface="Lucida Sans Unicode"/>
                <a:cs typeface="Lucida Sans Unicode"/>
              </a:rPr>
              <a:t>e</a:t>
            </a:r>
            <a:r>
              <a:rPr dirty="0" sz="3600" spc="15">
                <a:latin typeface="Lucida Sans Unicode"/>
                <a:cs typeface="Lucida Sans Unicode"/>
              </a:rPr>
              <a:t>l</a:t>
            </a:r>
            <a:r>
              <a:rPr dirty="0" sz="3600" spc="-245">
                <a:latin typeface="Lucida Sans Unicode"/>
                <a:cs typeface="Lucida Sans Unicode"/>
              </a:rPr>
              <a:t>_</a:t>
            </a:r>
            <a:r>
              <a:rPr dirty="0" sz="3600" spc="30">
                <a:latin typeface="Lucida Sans Unicode"/>
                <a:cs typeface="Lucida Sans Unicode"/>
              </a:rPr>
              <a:t>r</a:t>
            </a:r>
            <a:r>
              <a:rPr dirty="0" sz="3600" spc="70">
                <a:latin typeface="Lucida Sans Unicode"/>
                <a:cs typeface="Lucida Sans Unicode"/>
              </a:rPr>
              <a:t>e</a:t>
            </a:r>
            <a:r>
              <a:rPr dirty="0" sz="3600" spc="-35">
                <a:latin typeface="Lucida Sans Unicode"/>
                <a:cs typeface="Lucida Sans Unicode"/>
              </a:rPr>
              <a:t>s</a:t>
            </a:r>
            <a:r>
              <a:rPr dirty="0" sz="3600" spc="70">
                <a:latin typeface="Lucida Sans Unicode"/>
                <a:cs typeface="Lucida Sans Unicode"/>
              </a:rPr>
              <a:t>e</a:t>
            </a:r>
            <a:r>
              <a:rPr dirty="0" sz="3600" spc="30">
                <a:latin typeface="Lucida Sans Unicode"/>
                <a:cs typeface="Lucida Sans Unicode"/>
              </a:rPr>
              <a:t>r</a:t>
            </a:r>
            <a:r>
              <a:rPr dirty="0" sz="3600" spc="200">
                <a:latin typeface="Lucida Sans Unicode"/>
                <a:cs typeface="Lucida Sans Unicode"/>
              </a:rPr>
              <a:t>v</a:t>
            </a:r>
            <a:r>
              <a:rPr dirty="0" sz="3600" spc="30">
                <a:latin typeface="Lucida Sans Unicode"/>
                <a:cs typeface="Lucida Sans Unicode"/>
              </a:rPr>
              <a:t>a</a:t>
            </a:r>
            <a:r>
              <a:rPr dirty="0" sz="3600" spc="135">
                <a:latin typeface="Lucida Sans Unicode"/>
                <a:cs typeface="Lucida Sans Unicode"/>
              </a:rPr>
              <a:t>t</a:t>
            </a:r>
            <a:r>
              <a:rPr dirty="0" sz="3600" spc="-80">
                <a:latin typeface="Lucida Sans Unicode"/>
                <a:cs typeface="Lucida Sans Unicode"/>
              </a:rPr>
              <a:t>i</a:t>
            </a:r>
            <a:r>
              <a:rPr dirty="0" sz="3600" spc="25">
                <a:latin typeface="Lucida Sans Unicode"/>
                <a:cs typeface="Lucida Sans Unicode"/>
              </a:rPr>
              <a:t>o</a:t>
            </a:r>
            <a:r>
              <a:rPr dirty="0" sz="3600" spc="10">
                <a:latin typeface="Lucida Sans Unicode"/>
                <a:cs typeface="Lucida Sans Unicode"/>
              </a:rPr>
              <a:t>n</a:t>
            </a:r>
            <a:r>
              <a:rPr dirty="0" sz="3600" spc="-245">
                <a:latin typeface="Lucida Sans Unicode"/>
                <a:cs typeface="Lucida Sans Unicode"/>
              </a:rPr>
              <a:t>_</a:t>
            </a:r>
            <a:r>
              <a:rPr dirty="0" sz="3600" spc="60">
                <a:latin typeface="Lucida Sans Unicode"/>
                <a:cs typeface="Lucida Sans Unicode"/>
              </a:rPr>
              <a:t>d</a:t>
            </a:r>
            <a:r>
              <a:rPr dirty="0" sz="3600" spc="30">
                <a:latin typeface="Lucida Sans Unicode"/>
                <a:cs typeface="Lucida Sans Unicode"/>
              </a:rPr>
              <a:t>a</a:t>
            </a:r>
            <a:r>
              <a:rPr dirty="0" sz="3600" spc="135">
                <a:latin typeface="Lucida Sans Unicode"/>
                <a:cs typeface="Lucida Sans Unicode"/>
              </a:rPr>
              <a:t>t</a:t>
            </a:r>
            <a:r>
              <a:rPr dirty="0" sz="3600" spc="30">
                <a:latin typeface="Lucida Sans Unicode"/>
                <a:cs typeface="Lucida Sans Unicode"/>
              </a:rPr>
              <a:t>a</a:t>
            </a:r>
            <a:r>
              <a:rPr dirty="0" sz="3600" spc="-35">
                <a:latin typeface="Lucida Sans Unicode"/>
                <a:cs typeface="Lucida Sans Unicode"/>
              </a:rPr>
              <a:t>s</a:t>
            </a:r>
            <a:r>
              <a:rPr dirty="0" sz="3600" spc="70">
                <a:latin typeface="Lucida Sans Unicode"/>
                <a:cs typeface="Lucida Sans Unicode"/>
              </a:rPr>
              <a:t>e</a:t>
            </a:r>
            <a:r>
              <a:rPr dirty="0" sz="3600" spc="125">
                <a:latin typeface="Lucida Sans Unicode"/>
                <a:cs typeface="Lucida Sans Unicode"/>
              </a:rPr>
              <a:t>t  </a:t>
            </a:r>
            <a:r>
              <a:rPr dirty="0" sz="3600" spc="155">
                <a:latin typeface="Lucida Sans Unicode"/>
                <a:cs typeface="Lucida Sans Unicode"/>
              </a:rPr>
              <a:t>GROUP </a:t>
            </a:r>
            <a:r>
              <a:rPr dirty="0" sz="3600" spc="200">
                <a:latin typeface="Lucida Sans Unicode"/>
                <a:cs typeface="Lucida Sans Unicode"/>
              </a:rPr>
              <a:t>BY </a:t>
            </a:r>
            <a:r>
              <a:rPr dirty="0" sz="3600">
                <a:latin typeface="Lucida Sans Unicode"/>
                <a:cs typeface="Lucida Sans Unicode"/>
              </a:rPr>
              <a:t>type_of_meal_plan </a:t>
            </a:r>
            <a:r>
              <a:rPr dirty="0" sz="3600" spc="5">
                <a:latin typeface="Lucida Sans Unicode"/>
                <a:cs typeface="Lucida Sans Unicode"/>
              </a:rPr>
              <a:t> </a:t>
            </a:r>
            <a:r>
              <a:rPr dirty="0" sz="3600" spc="110">
                <a:latin typeface="Lucida Sans Unicode"/>
                <a:cs typeface="Lucida Sans Unicode"/>
              </a:rPr>
              <a:t>ORDER </a:t>
            </a:r>
            <a:r>
              <a:rPr dirty="0" sz="3600" spc="200">
                <a:latin typeface="Lucida Sans Unicode"/>
                <a:cs typeface="Lucida Sans Unicode"/>
              </a:rPr>
              <a:t>BY </a:t>
            </a:r>
            <a:r>
              <a:rPr dirty="0" sz="3600" spc="5">
                <a:latin typeface="Lucida Sans Unicode"/>
                <a:cs typeface="Lucida Sans Unicode"/>
              </a:rPr>
              <a:t>popular_meal </a:t>
            </a:r>
            <a:r>
              <a:rPr dirty="0" sz="3600" spc="150">
                <a:latin typeface="Lucida Sans Unicode"/>
                <a:cs typeface="Lucida Sans Unicode"/>
              </a:rPr>
              <a:t>DESC </a:t>
            </a:r>
            <a:r>
              <a:rPr dirty="0" sz="3600" spc="155">
                <a:latin typeface="Lucida Sans Unicode"/>
                <a:cs typeface="Lucida Sans Unicode"/>
              </a:rPr>
              <a:t> </a:t>
            </a:r>
            <a:r>
              <a:rPr dirty="0" sz="3600" spc="45">
                <a:latin typeface="Lucida Sans Unicode"/>
                <a:cs typeface="Lucida Sans Unicode"/>
              </a:rPr>
              <a:t>LIMIT</a:t>
            </a:r>
            <a:r>
              <a:rPr dirty="0" sz="3600" spc="-254">
                <a:latin typeface="Lucida Sans Unicode"/>
                <a:cs typeface="Lucida Sans Unicode"/>
              </a:rPr>
              <a:t> </a:t>
            </a:r>
            <a:r>
              <a:rPr dirty="0" sz="3600" spc="-265">
                <a:latin typeface="Lucida Sans Unicode"/>
                <a:cs typeface="Lucida Sans Unicode"/>
              </a:rPr>
              <a:t>1;</a:t>
            </a:r>
            <a:endParaRPr sz="36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850" y="7456472"/>
            <a:ext cx="1454023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5">
                <a:solidFill>
                  <a:srgbClr val="D9E7EC"/>
                </a:solidFill>
                <a:latin typeface="Trebuchet MS"/>
                <a:cs typeface="Trebuchet MS"/>
              </a:rPr>
              <a:t>Insights: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60">
                <a:solidFill>
                  <a:srgbClr val="D9E7EC"/>
                </a:solidFill>
                <a:latin typeface="Trebuchet MS"/>
                <a:cs typeface="Trebuchet MS"/>
              </a:rPr>
              <a:t>Among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35">
                <a:solidFill>
                  <a:srgbClr val="D9E7EC"/>
                </a:solidFill>
                <a:latin typeface="Trebuchet MS"/>
                <a:cs typeface="Trebuchet MS"/>
              </a:rPr>
              <a:t>the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-15">
                <a:solidFill>
                  <a:srgbClr val="D9E7EC"/>
                </a:solidFill>
                <a:latin typeface="Trebuchet MS"/>
                <a:cs typeface="Trebuchet MS"/>
              </a:rPr>
              <a:t>following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75">
                <a:solidFill>
                  <a:srgbClr val="D9E7EC"/>
                </a:solidFill>
                <a:latin typeface="Trebuchet MS"/>
                <a:cs typeface="Trebuchet MS"/>
              </a:rPr>
              <a:t>Meal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-10">
                <a:solidFill>
                  <a:srgbClr val="D9E7EC"/>
                </a:solidFill>
                <a:latin typeface="Trebuchet MS"/>
                <a:cs typeface="Trebuchet MS"/>
              </a:rPr>
              <a:t>Plan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-570">
                <a:solidFill>
                  <a:srgbClr val="D9E7EC"/>
                </a:solidFill>
                <a:latin typeface="Trebuchet MS"/>
                <a:cs typeface="Trebuchet MS"/>
              </a:rPr>
              <a:t>,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75">
                <a:solidFill>
                  <a:srgbClr val="D9E7EC"/>
                </a:solidFill>
                <a:latin typeface="Trebuchet MS"/>
                <a:cs typeface="Trebuchet MS"/>
              </a:rPr>
              <a:t>Meal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-10">
                <a:solidFill>
                  <a:srgbClr val="D9E7EC"/>
                </a:solidFill>
                <a:latin typeface="Trebuchet MS"/>
                <a:cs typeface="Trebuchet MS"/>
              </a:rPr>
              <a:t>Plan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-670">
                <a:solidFill>
                  <a:srgbClr val="D9E7EC"/>
                </a:solidFill>
                <a:latin typeface="Trebuchet MS"/>
                <a:cs typeface="Trebuchet MS"/>
              </a:rPr>
              <a:t>1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70">
                <a:solidFill>
                  <a:srgbClr val="D9E7EC"/>
                </a:solidFill>
                <a:latin typeface="Trebuchet MS"/>
                <a:cs typeface="Trebuchet MS"/>
              </a:rPr>
              <a:t>is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50">
                <a:solidFill>
                  <a:srgbClr val="D9E7EC"/>
                </a:solidFill>
                <a:latin typeface="Trebuchet MS"/>
                <a:cs typeface="Trebuchet MS"/>
              </a:rPr>
              <a:t>most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55">
                <a:solidFill>
                  <a:srgbClr val="D9E7EC"/>
                </a:solidFill>
                <a:latin typeface="Trebuchet MS"/>
                <a:cs typeface="Trebuchet MS"/>
              </a:rPr>
              <a:t>popular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25">
                <a:solidFill>
                  <a:srgbClr val="D9E7EC"/>
                </a:solidFill>
                <a:latin typeface="Trebuchet MS"/>
                <a:cs typeface="Trebuchet MS"/>
              </a:rPr>
              <a:t>among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45">
                <a:solidFill>
                  <a:srgbClr val="D9E7EC"/>
                </a:solidFill>
                <a:latin typeface="Trebuchet MS"/>
                <a:cs typeface="Trebuchet MS"/>
              </a:rPr>
              <a:t>guests.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18" y="357946"/>
            <a:ext cx="9380855" cy="6745605"/>
          </a:xfrm>
          <a:custGeom>
            <a:avLst/>
            <a:gdLst/>
            <a:ahLst/>
            <a:cxnLst/>
            <a:rect l="l" t="t" r="r" b="b"/>
            <a:pathLst>
              <a:path w="9380855" h="6745605">
                <a:moveTo>
                  <a:pt x="9380413" y="6745465"/>
                </a:moveTo>
                <a:lnTo>
                  <a:pt x="0" y="6745465"/>
                </a:lnTo>
                <a:lnTo>
                  <a:pt x="0" y="0"/>
                </a:lnTo>
                <a:lnTo>
                  <a:pt x="9380413" y="0"/>
                </a:lnTo>
                <a:lnTo>
                  <a:pt x="9380413" y="6745465"/>
                </a:lnTo>
                <a:close/>
              </a:path>
            </a:pathLst>
          </a:custGeom>
          <a:solidFill>
            <a:srgbClr val="D9E7E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5611" y="540373"/>
            <a:ext cx="8020049" cy="47815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5949" y="598519"/>
            <a:ext cx="2726055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385">
                <a:solidFill>
                  <a:srgbClr val="000000"/>
                </a:solidFill>
              </a:rPr>
              <a:t>Q</a:t>
            </a:r>
            <a:r>
              <a:rPr dirty="0" sz="5200" spc="-470">
                <a:solidFill>
                  <a:srgbClr val="000000"/>
                </a:solidFill>
              </a:rPr>
              <a:t>u</a:t>
            </a:r>
            <a:r>
              <a:rPr dirty="0" sz="5200" spc="-415">
                <a:solidFill>
                  <a:srgbClr val="000000"/>
                </a:solidFill>
              </a:rPr>
              <a:t>e</a:t>
            </a:r>
            <a:r>
              <a:rPr dirty="0" sz="5200" spc="-395">
                <a:solidFill>
                  <a:srgbClr val="000000"/>
                </a:solidFill>
              </a:rPr>
              <a:t>r</a:t>
            </a:r>
            <a:r>
              <a:rPr dirty="0" sz="5200" spc="-380">
                <a:solidFill>
                  <a:srgbClr val="000000"/>
                </a:solidFill>
              </a:rPr>
              <a:t>y</a:t>
            </a:r>
            <a:r>
              <a:rPr dirty="0" sz="5200" spc="-555">
                <a:solidFill>
                  <a:srgbClr val="000000"/>
                </a:solidFill>
              </a:rPr>
              <a:t> </a:t>
            </a:r>
            <a:r>
              <a:rPr dirty="0" sz="5200" spc="-630">
                <a:solidFill>
                  <a:srgbClr val="000000"/>
                </a:solidFill>
              </a:rPr>
              <a:t>3</a:t>
            </a:r>
            <a:r>
              <a:rPr dirty="0" sz="5200" spc="-660">
                <a:solidFill>
                  <a:srgbClr val="000000"/>
                </a:solidFill>
              </a:rPr>
              <a:t>:</a:t>
            </a:r>
            <a:endParaRPr sz="5200"/>
          </a:p>
        </p:txBody>
      </p:sp>
      <p:sp>
        <p:nvSpPr>
          <p:cNvPr id="5" name="object 5"/>
          <p:cNvSpPr txBox="1"/>
          <p:nvPr/>
        </p:nvSpPr>
        <p:spPr>
          <a:xfrm>
            <a:off x="530437" y="1585161"/>
            <a:ext cx="8343265" cy="4445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113155" indent="89535">
              <a:lnSpc>
                <a:spcPct val="116700"/>
              </a:lnSpc>
              <a:spcBef>
                <a:spcPts val="95"/>
              </a:spcBef>
            </a:pPr>
            <a:r>
              <a:rPr dirty="0" sz="3000" spc="-310" b="1">
                <a:latin typeface="Verdana"/>
                <a:cs typeface="Verdana"/>
              </a:rPr>
              <a:t>What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25" b="1">
                <a:latin typeface="Verdana"/>
                <a:cs typeface="Verdana"/>
              </a:rPr>
              <a:t>is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00" b="1">
                <a:latin typeface="Verdana"/>
                <a:cs typeface="Verdana"/>
              </a:rPr>
              <a:t>the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80" b="1">
                <a:latin typeface="Verdana"/>
                <a:cs typeface="Verdana"/>
              </a:rPr>
              <a:t>average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180" b="1">
                <a:latin typeface="Verdana"/>
                <a:cs typeface="Verdana"/>
              </a:rPr>
              <a:t>price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10" b="1">
                <a:latin typeface="Verdana"/>
                <a:cs typeface="Verdana"/>
              </a:rPr>
              <a:t>per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45" b="1">
                <a:latin typeface="Verdana"/>
                <a:cs typeface="Verdana"/>
              </a:rPr>
              <a:t>room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145" b="1">
                <a:latin typeface="Verdana"/>
                <a:cs typeface="Verdana"/>
              </a:rPr>
              <a:t>for  </a:t>
            </a:r>
            <a:r>
              <a:rPr dirty="0" sz="3000" spc="-229" b="1">
                <a:latin typeface="Verdana"/>
                <a:cs typeface="Verdana"/>
              </a:rPr>
              <a:t>reservations</a:t>
            </a:r>
            <a:r>
              <a:rPr dirty="0" sz="3000" spc="-320" b="1">
                <a:latin typeface="Verdana"/>
                <a:cs typeface="Verdana"/>
              </a:rPr>
              <a:t> </a:t>
            </a:r>
            <a:r>
              <a:rPr dirty="0" sz="3000" spc="-215" b="1">
                <a:latin typeface="Verdana"/>
                <a:cs typeface="Verdana"/>
              </a:rPr>
              <a:t>involving</a:t>
            </a:r>
            <a:r>
              <a:rPr dirty="0" sz="3000" spc="390" b="1">
                <a:latin typeface="Verdana"/>
                <a:cs typeface="Verdana"/>
              </a:rPr>
              <a:t> </a:t>
            </a:r>
            <a:r>
              <a:rPr dirty="0" sz="3000" spc="-200" b="1">
                <a:latin typeface="Verdana"/>
                <a:cs typeface="Verdana"/>
              </a:rPr>
              <a:t>children?</a:t>
            </a:r>
            <a:endParaRPr sz="3000">
              <a:latin typeface="Verdana"/>
              <a:cs typeface="Verdana"/>
            </a:endParaRPr>
          </a:p>
          <a:p>
            <a:pPr marL="250825">
              <a:lnSpc>
                <a:spcPct val="100000"/>
              </a:lnSpc>
              <a:spcBef>
                <a:spcPts val="1980"/>
              </a:spcBef>
            </a:pPr>
            <a:r>
              <a:rPr dirty="0" sz="3600" spc="125">
                <a:latin typeface="Lucida Sans Unicode"/>
                <a:cs typeface="Lucida Sans Unicode"/>
              </a:rPr>
              <a:t>SELECT</a:t>
            </a:r>
            <a:endParaRPr sz="3600">
              <a:latin typeface="Lucida Sans Unicode"/>
              <a:cs typeface="Lucida Sans Unicode"/>
            </a:endParaRPr>
          </a:p>
          <a:p>
            <a:pPr marL="250825" marR="5080">
              <a:lnSpc>
                <a:spcPct val="116300"/>
              </a:lnSpc>
            </a:pPr>
            <a:r>
              <a:rPr dirty="0" sz="3600" spc="-5">
                <a:latin typeface="Lucida Sans Unicode"/>
                <a:cs typeface="Lucida Sans Unicode"/>
              </a:rPr>
              <a:t>ROUND(AVG(avg_price_per_room),2) </a:t>
            </a:r>
            <a:r>
              <a:rPr dirty="0" sz="3600" spc="-1125">
                <a:latin typeface="Lucida Sans Unicode"/>
                <a:cs typeface="Lucida Sans Unicode"/>
              </a:rPr>
              <a:t> </a:t>
            </a:r>
            <a:r>
              <a:rPr dirty="0" sz="3600" spc="114">
                <a:latin typeface="Lucida Sans Unicode"/>
                <a:cs typeface="Lucida Sans Unicode"/>
              </a:rPr>
              <a:t>AS</a:t>
            </a:r>
            <a:r>
              <a:rPr dirty="0" sz="3600" spc="-254">
                <a:latin typeface="Lucida Sans Unicode"/>
                <a:cs typeface="Lucida Sans Unicode"/>
              </a:rPr>
              <a:t> </a:t>
            </a:r>
            <a:r>
              <a:rPr dirty="0" sz="3600" spc="-15">
                <a:latin typeface="Lucida Sans Unicode"/>
                <a:cs typeface="Lucida Sans Unicode"/>
              </a:rPr>
              <a:t>avg_price_per_room</a:t>
            </a:r>
            <a:endParaRPr sz="3600">
              <a:latin typeface="Lucida Sans Unicode"/>
              <a:cs typeface="Lucida Sans Unicode"/>
            </a:endParaRPr>
          </a:p>
          <a:p>
            <a:pPr marL="363855" marR="728980">
              <a:lnSpc>
                <a:spcPct val="116300"/>
              </a:lnSpc>
            </a:pPr>
            <a:r>
              <a:rPr dirty="0" sz="3600" spc="120">
                <a:latin typeface="Lucida Sans Unicode"/>
                <a:cs typeface="Lucida Sans Unicode"/>
              </a:rPr>
              <a:t>F</a:t>
            </a:r>
            <a:r>
              <a:rPr dirty="0" sz="3600" spc="114">
                <a:latin typeface="Lucida Sans Unicode"/>
                <a:cs typeface="Lucida Sans Unicode"/>
              </a:rPr>
              <a:t>R</a:t>
            </a:r>
            <a:r>
              <a:rPr dirty="0" sz="3600" spc="40">
                <a:latin typeface="Lucida Sans Unicode"/>
                <a:cs typeface="Lucida Sans Unicode"/>
              </a:rPr>
              <a:t>O</a:t>
            </a:r>
            <a:r>
              <a:rPr dirty="0" sz="3600" spc="180">
                <a:latin typeface="Lucida Sans Unicode"/>
                <a:cs typeface="Lucida Sans Unicode"/>
              </a:rPr>
              <a:t>M</a:t>
            </a:r>
            <a:r>
              <a:rPr dirty="0" sz="3600" spc="-254">
                <a:latin typeface="Lucida Sans Unicode"/>
                <a:cs typeface="Lucida Sans Unicode"/>
              </a:rPr>
              <a:t> </a:t>
            </a:r>
            <a:r>
              <a:rPr dirty="0" sz="3600" spc="10">
                <a:latin typeface="Lucida Sans Unicode"/>
                <a:cs typeface="Lucida Sans Unicode"/>
              </a:rPr>
              <a:t>h</a:t>
            </a:r>
            <a:r>
              <a:rPr dirty="0" sz="3600" spc="25">
                <a:latin typeface="Lucida Sans Unicode"/>
                <a:cs typeface="Lucida Sans Unicode"/>
              </a:rPr>
              <a:t>o</a:t>
            </a:r>
            <a:r>
              <a:rPr dirty="0" sz="3600" spc="135">
                <a:latin typeface="Lucida Sans Unicode"/>
                <a:cs typeface="Lucida Sans Unicode"/>
              </a:rPr>
              <a:t>t</a:t>
            </a:r>
            <a:r>
              <a:rPr dirty="0" sz="3600" spc="70">
                <a:latin typeface="Lucida Sans Unicode"/>
                <a:cs typeface="Lucida Sans Unicode"/>
              </a:rPr>
              <a:t>e</a:t>
            </a:r>
            <a:r>
              <a:rPr dirty="0" sz="3600" spc="15">
                <a:latin typeface="Lucida Sans Unicode"/>
                <a:cs typeface="Lucida Sans Unicode"/>
              </a:rPr>
              <a:t>l</a:t>
            </a:r>
            <a:r>
              <a:rPr dirty="0" sz="3600" spc="-245">
                <a:latin typeface="Lucida Sans Unicode"/>
                <a:cs typeface="Lucida Sans Unicode"/>
              </a:rPr>
              <a:t>_</a:t>
            </a:r>
            <a:r>
              <a:rPr dirty="0" sz="3600" spc="30">
                <a:latin typeface="Lucida Sans Unicode"/>
                <a:cs typeface="Lucida Sans Unicode"/>
              </a:rPr>
              <a:t>r</a:t>
            </a:r>
            <a:r>
              <a:rPr dirty="0" sz="3600" spc="70">
                <a:latin typeface="Lucida Sans Unicode"/>
                <a:cs typeface="Lucida Sans Unicode"/>
              </a:rPr>
              <a:t>e</a:t>
            </a:r>
            <a:r>
              <a:rPr dirty="0" sz="3600" spc="-35">
                <a:latin typeface="Lucida Sans Unicode"/>
                <a:cs typeface="Lucida Sans Unicode"/>
              </a:rPr>
              <a:t>s</a:t>
            </a:r>
            <a:r>
              <a:rPr dirty="0" sz="3600" spc="70">
                <a:latin typeface="Lucida Sans Unicode"/>
                <a:cs typeface="Lucida Sans Unicode"/>
              </a:rPr>
              <a:t>e</a:t>
            </a:r>
            <a:r>
              <a:rPr dirty="0" sz="3600" spc="30">
                <a:latin typeface="Lucida Sans Unicode"/>
                <a:cs typeface="Lucida Sans Unicode"/>
              </a:rPr>
              <a:t>r</a:t>
            </a:r>
            <a:r>
              <a:rPr dirty="0" sz="3600" spc="200">
                <a:latin typeface="Lucida Sans Unicode"/>
                <a:cs typeface="Lucida Sans Unicode"/>
              </a:rPr>
              <a:t>v</a:t>
            </a:r>
            <a:r>
              <a:rPr dirty="0" sz="3600" spc="30">
                <a:latin typeface="Lucida Sans Unicode"/>
                <a:cs typeface="Lucida Sans Unicode"/>
              </a:rPr>
              <a:t>a</a:t>
            </a:r>
            <a:r>
              <a:rPr dirty="0" sz="3600" spc="135">
                <a:latin typeface="Lucida Sans Unicode"/>
                <a:cs typeface="Lucida Sans Unicode"/>
              </a:rPr>
              <a:t>t</a:t>
            </a:r>
            <a:r>
              <a:rPr dirty="0" sz="3600" spc="-80">
                <a:latin typeface="Lucida Sans Unicode"/>
                <a:cs typeface="Lucida Sans Unicode"/>
              </a:rPr>
              <a:t>i</a:t>
            </a:r>
            <a:r>
              <a:rPr dirty="0" sz="3600" spc="25">
                <a:latin typeface="Lucida Sans Unicode"/>
                <a:cs typeface="Lucida Sans Unicode"/>
              </a:rPr>
              <a:t>o</a:t>
            </a:r>
            <a:r>
              <a:rPr dirty="0" sz="3600" spc="10">
                <a:latin typeface="Lucida Sans Unicode"/>
                <a:cs typeface="Lucida Sans Unicode"/>
              </a:rPr>
              <a:t>n</a:t>
            </a:r>
            <a:r>
              <a:rPr dirty="0" sz="3600" spc="-245">
                <a:latin typeface="Lucida Sans Unicode"/>
                <a:cs typeface="Lucida Sans Unicode"/>
              </a:rPr>
              <a:t>_</a:t>
            </a:r>
            <a:r>
              <a:rPr dirty="0" sz="3600" spc="60">
                <a:latin typeface="Lucida Sans Unicode"/>
                <a:cs typeface="Lucida Sans Unicode"/>
              </a:rPr>
              <a:t>d</a:t>
            </a:r>
            <a:r>
              <a:rPr dirty="0" sz="3600" spc="30">
                <a:latin typeface="Lucida Sans Unicode"/>
                <a:cs typeface="Lucida Sans Unicode"/>
              </a:rPr>
              <a:t>a</a:t>
            </a:r>
            <a:r>
              <a:rPr dirty="0" sz="3600" spc="135">
                <a:latin typeface="Lucida Sans Unicode"/>
                <a:cs typeface="Lucida Sans Unicode"/>
              </a:rPr>
              <a:t>t</a:t>
            </a:r>
            <a:r>
              <a:rPr dirty="0" sz="3600" spc="30">
                <a:latin typeface="Lucida Sans Unicode"/>
                <a:cs typeface="Lucida Sans Unicode"/>
              </a:rPr>
              <a:t>a</a:t>
            </a:r>
            <a:r>
              <a:rPr dirty="0" sz="3600" spc="-35">
                <a:latin typeface="Lucida Sans Unicode"/>
                <a:cs typeface="Lucida Sans Unicode"/>
              </a:rPr>
              <a:t>s</a:t>
            </a:r>
            <a:r>
              <a:rPr dirty="0" sz="3600" spc="70">
                <a:latin typeface="Lucida Sans Unicode"/>
                <a:cs typeface="Lucida Sans Unicode"/>
              </a:rPr>
              <a:t>e</a:t>
            </a:r>
            <a:r>
              <a:rPr dirty="0" sz="3600" spc="125">
                <a:latin typeface="Lucida Sans Unicode"/>
                <a:cs typeface="Lucida Sans Unicode"/>
              </a:rPr>
              <a:t>t  </a:t>
            </a:r>
            <a:r>
              <a:rPr dirty="0" sz="3600" spc="300">
                <a:latin typeface="Lucida Sans Unicode"/>
                <a:cs typeface="Lucida Sans Unicode"/>
              </a:rPr>
              <a:t>W</a:t>
            </a:r>
            <a:r>
              <a:rPr dirty="0" sz="3600" spc="90">
                <a:latin typeface="Lucida Sans Unicode"/>
                <a:cs typeface="Lucida Sans Unicode"/>
              </a:rPr>
              <a:t>H</a:t>
            </a:r>
            <a:r>
              <a:rPr dirty="0" sz="3600" spc="229">
                <a:latin typeface="Lucida Sans Unicode"/>
                <a:cs typeface="Lucida Sans Unicode"/>
              </a:rPr>
              <a:t>E</a:t>
            </a:r>
            <a:r>
              <a:rPr dirty="0" sz="3600" spc="114">
                <a:latin typeface="Lucida Sans Unicode"/>
                <a:cs typeface="Lucida Sans Unicode"/>
              </a:rPr>
              <a:t>R</a:t>
            </a:r>
            <a:r>
              <a:rPr dirty="0" sz="3600" spc="235">
                <a:latin typeface="Lucida Sans Unicode"/>
                <a:cs typeface="Lucida Sans Unicode"/>
              </a:rPr>
              <a:t>E</a:t>
            </a:r>
            <a:r>
              <a:rPr dirty="0" sz="3600" spc="-250">
                <a:latin typeface="Lucida Sans Unicode"/>
                <a:cs typeface="Lucida Sans Unicode"/>
              </a:rPr>
              <a:t> </a:t>
            </a:r>
            <a:r>
              <a:rPr dirty="0" sz="3600" spc="10">
                <a:latin typeface="Lucida Sans Unicode"/>
                <a:cs typeface="Lucida Sans Unicode"/>
              </a:rPr>
              <a:t>n</a:t>
            </a:r>
            <a:r>
              <a:rPr dirty="0" sz="3600" spc="25">
                <a:latin typeface="Lucida Sans Unicode"/>
                <a:cs typeface="Lucida Sans Unicode"/>
              </a:rPr>
              <a:t>o</a:t>
            </a:r>
            <a:r>
              <a:rPr dirty="0" sz="3600" spc="-245">
                <a:latin typeface="Lucida Sans Unicode"/>
                <a:cs typeface="Lucida Sans Unicode"/>
              </a:rPr>
              <a:t>_</a:t>
            </a:r>
            <a:r>
              <a:rPr dirty="0" sz="3600" spc="25">
                <a:latin typeface="Lucida Sans Unicode"/>
                <a:cs typeface="Lucida Sans Unicode"/>
              </a:rPr>
              <a:t>o</a:t>
            </a:r>
            <a:r>
              <a:rPr dirty="0" sz="3600" spc="65">
                <a:latin typeface="Lucida Sans Unicode"/>
                <a:cs typeface="Lucida Sans Unicode"/>
              </a:rPr>
              <a:t>f</a:t>
            </a:r>
            <a:r>
              <a:rPr dirty="0" sz="3600" spc="-245">
                <a:latin typeface="Lucida Sans Unicode"/>
                <a:cs typeface="Lucida Sans Unicode"/>
              </a:rPr>
              <a:t>_</a:t>
            </a:r>
            <a:r>
              <a:rPr dirty="0" sz="3600" spc="165">
                <a:latin typeface="Lucida Sans Unicode"/>
                <a:cs typeface="Lucida Sans Unicode"/>
              </a:rPr>
              <a:t>c</a:t>
            </a:r>
            <a:r>
              <a:rPr dirty="0" sz="3600" spc="10">
                <a:latin typeface="Lucida Sans Unicode"/>
                <a:cs typeface="Lucida Sans Unicode"/>
              </a:rPr>
              <a:t>h</a:t>
            </a:r>
            <a:r>
              <a:rPr dirty="0" sz="3600" spc="-80">
                <a:latin typeface="Lucida Sans Unicode"/>
                <a:cs typeface="Lucida Sans Unicode"/>
              </a:rPr>
              <a:t>i</a:t>
            </a:r>
            <a:r>
              <a:rPr dirty="0" sz="3600" spc="15">
                <a:latin typeface="Lucida Sans Unicode"/>
                <a:cs typeface="Lucida Sans Unicode"/>
              </a:rPr>
              <a:t>l</a:t>
            </a:r>
            <a:r>
              <a:rPr dirty="0" sz="3600" spc="60">
                <a:latin typeface="Lucida Sans Unicode"/>
                <a:cs typeface="Lucida Sans Unicode"/>
              </a:rPr>
              <a:t>d</a:t>
            </a:r>
            <a:r>
              <a:rPr dirty="0" sz="3600" spc="30">
                <a:latin typeface="Lucida Sans Unicode"/>
                <a:cs typeface="Lucida Sans Unicode"/>
              </a:rPr>
              <a:t>r</a:t>
            </a:r>
            <a:r>
              <a:rPr dirty="0" sz="3600" spc="70">
                <a:latin typeface="Lucida Sans Unicode"/>
                <a:cs typeface="Lucida Sans Unicode"/>
              </a:rPr>
              <a:t>e</a:t>
            </a:r>
            <a:r>
              <a:rPr dirty="0" sz="3600" spc="15">
                <a:latin typeface="Lucida Sans Unicode"/>
                <a:cs typeface="Lucida Sans Unicode"/>
              </a:rPr>
              <a:t>n</a:t>
            </a:r>
            <a:r>
              <a:rPr dirty="0" sz="3600" spc="-250">
                <a:latin typeface="Lucida Sans Unicode"/>
                <a:cs typeface="Lucida Sans Unicode"/>
              </a:rPr>
              <a:t> </a:t>
            </a:r>
            <a:r>
              <a:rPr dirty="0" sz="3600" spc="-935">
                <a:latin typeface="Lucida Sans Unicode"/>
                <a:cs typeface="Lucida Sans Unicode"/>
              </a:rPr>
              <a:t>&gt;</a:t>
            </a:r>
            <a:r>
              <a:rPr dirty="0" sz="3600" spc="-250">
                <a:latin typeface="Lucida Sans Unicode"/>
                <a:cs typeface="Lucida Sans Unicode"/>
              </a:rPr>
              <a:t> </a:t>
            </a:r>
            <a:r>
              <a:rPr dirty="0" sz="3600" spc="270">
                <a:latin typeface="Lucida Sans Unicode"/>
                <a:cs typeface="Lucida Sans Unicode"/>
              </a:rPr>
              <a:t>0</a:t>
            </a:r>
            <a:r>
              <a:rPr dirty="0" sz="3600" spc="-250">
                <a:latin typeface="Lucida Sans Unicode"/>
                <a:cs typeface="Lucida Sans Unicode"/>
              </a:rPr>
              <a:t> </a:t>
            </a:r>
            <a:r>
              <a:rPr dirty="0" sz="3600" spc="-180">
                <a:latin typeface="Lucida Sans Unicode"/>
                <a:cs typeface="Lucida Sans Unicode"/>
              </a:rPr>
              <a:t>;</a:t>
            </a:r>
            <a:endParaRPr sz="36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850" y="7456472"/>
            <a:ext cx="1397825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5">
                <a:solidFill>
                  <a:srgbClr val="D9E7EC"/>
                </a:solidFill>
                <a:latin typeface="Trebuchet MS"/>
                <a:cs typeface="Trebuchet MS"/>
              </a:rPr>
              <a:t>Insights: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25">
                <a:solidFill>
                  <a:srgbClr val="D9E7EC"/>
                </a:solidFill>
                <a:latin typeface="Trebuchet MS"/>
                <a:cs typeface="Trebuchet MS"/>
              </a:rPr>
              <a:t>The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55">
                <a:solidFill>
                  <a:srgbClr val="D9E7EC"/>
                </a:solidFill>
                <a:latin typeface="Trebuchet MS"/>
                <a:cs typeface="Trebuchet MS"/>
              </a:rPr>
              <a:t>average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55">
                <a:solidFill>
                  <a:srgbClr val="D9E7EC"/>
                </a:solidFill>
                <a:latin typeface="Trebuchet MS"/>
                <a:cs typeface="Trebuchet MS"/>
              </a:rPr>
              <a:t>price</a:t>
            </a:r>
            <a:r>
              <a:rPr dirty="0" sz="3000" spc="-9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65">
                <a:solidFill>
                  <a:srgbClr val="D9E7EC"/>
                </a:solidFill>
                <a:latin typeface="Trebuchet MS"/>
                <a:cs typeface="Trebuchet MS"/>
              </a:rPr>
              <a:t>per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10">
                <a:solidFill>
                  <a:srgbClr val="D9E7EC"/>
                </a:solidFill>
                <a:latin typeface="Trebuchet MS"/>
                <a:cs typeface="Trebuchet MS"/>
              </a:rPr>
              <a:t>room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-10">
                <a:solidFill>
                  <a:srgbClr val="D9E7EC"/>
                </a:solidFill>
                <a:latin typeface="Trebuchet MS"/>
                <a:cs typeface="Trebuchet MS"/>
              </a:rPr>
              <a:t>for</a:t>
            </a:r>
            <a:r>
              <a:rPr dirty="0" sz="3000" spc="-9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40">
                <a:solidFill>
                  <a:srgbClr val="D9E7EC"/>
                </a:solidFill>
                <a:latin typeface="Trebuchet MS"/>
                <a:cs typeface="Trebuchet MS"/>
              </a:rPr>
              <a:t>reservation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5">
                <a:solidFill>
                  <a:srgbClr val="D9E7EC"/>
                </a:solidFill>
                <a:latin typeface="Trebuchet MS"/>
                <a:cs typeface="Trebuchet MS"/>
              </a:rPr>
              <a:t>involving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25">
                <a:solidFill>
                  <a:srgbClr val="D9E7EC"/>
                </a:solidFill>
                <a:latin typeface="Trebuchet MS"/>
                <a:cs typeface="Trebuchet MS"/>
              </a:rPr>
              <a:t>children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70">
                <a:solidFill>
                  <a:srgbClr val="D9E7EC"/>
                </a:solidFill>
                <a:latin typeface="Trebuchet MS"/>
                <a:cs typeface="Trebuchet MS"/>
              </a:rPr>
              <a:t>is</a:t>
            </a:r>
            <a:r>
              <a:rPr dirty="0" sz="3000" spc="-9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-195" b="1">
                <a:solidFill>
                  <a:srgbClr val="D9E7EC"/>
                </a:solidFill>
                <a:latin typeface="Trebuchet MS"/>
                <a:cs typeface="Trebuchet MS"/>
              </a:rPr>
              <a:t>144.57</a:t>
            </a:r>
            <a:r>
              <a:rPr dirty="0" sz="3000" spc="-195">
                <a:solidFill>
                  <a:srgbClr val="D9E7EC"/>
                </a:solidFill>
                <a:latin typeface="Trebuchet MS"/>
                <a:cs typeface="Trebuchet MS"/>
              </a:rPr>
              <a:t>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18" y="357946"/>
            <a:ext cx="9380855" cy="6745605"/>
          </a:xfrm>
          <a:custGeom>
            <a:avLst/>
            <a:gdLst/>
            <a:ahLst/>
            <a:cxnLst/>
            <a:rect l="l" t="t" r="r" b="b"/>
            <a:pathLst>
              <a:path w="9380855" h="6745605">
                <a:moveTo>
                  <a:pt x="9380413" y="6745465"/>
                </a:moveTo>
                <a:lnTo>
                  <a:pt x="0" y="6745465"/>
                </a:lnTo>
                <a:lnTo>
                  <a:pt x="0" y="0"/>
                </a:lnTo>
                <a:lnTo>
                  <a:pt x="9380413" y="0"/>
                </a:lnTo>
                <a:lnTo>
                  <a:pt x="9380413" y="6745465"/>
                </a:lnTo>
                <a:close/>
              </a:path>
            </a:pathLst>
          </a:custGeom>
          <a:solidFill>
            <a:srgbClr val="D9E7E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71003" y="357946"/>
            <a:ext cx="7629524" cy="67436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5531" y="598519"/>
            <a:ext cx="2747010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35">
                <a:solidFill>
                  <a:srgbClr val="000000"/>
                </a:solidFill>
                <a:latin typeface="Tahoma"/>
                <a:cs typeface="Tahoma"/>
              </a:rPr>
              <a:t>Q</a:t>
            </a:r>
            <a:r>
              <a:rPr dirty="0" sz="5200" spc="-95">
                <a:solidFill>
                  <a:srgbClr val="000000"/>
                </a:solidFill>
                <a:latin typeface="Tahoma"/>
                <a:cs typeface="Tahoma"/>
              </a:rPr>
              <a:t>u</a:t>
            </a:r>
            <a:r>
              <a:rPr dirty="0" sz="5200" spc="-50">
                <a:solidFill>
                  <a:srgbClr val="000000"/>
                </a:solidFill>
                <a:latin typeface="Tahoma"/>
                <a:cs typeface="Tahoma"/>
              </a:rPr>
              <a:t>e</a:t>
            </a:r>
            <a:r>
              <a:rPr dirty="0" sz="5200" spc="-65">
                <a:solidFill>
                  <a:srgbClr val="000000"/>
                </a:solidFill>
                <a:latin typeface="Tahoma"/>
                <a:cs typeface="Tahoma"/>
              </a:rPr>
              <a:t>r</a:t>
            </a:r>
            <a:r>
              <a:rPr dirty="0" sz="5200" spc="10">
                <a:solidFill>
                  <a:srgbClr val="000000"/>
                </a:solidFill>
                <a:latin typeface="Tahoma"/>
                <a:cs typeface="Tahoma"/>
              </a:rPr>
              <a:t>y</a:t>
            </a:r>
            <a:r>
              <a:rPr dirty="0" sz="5200" spc="-30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5200" spc="-85">
                <a:solidFill>
                  <a:srgbClr val="000000"/>
                </a:solidFill>
                <a:latin typeface="Tahoma"/>
                <a:cs typeface="Tahoma"/>
              </a:rPr>
              <a:t>4</a:t>
            </a:r>
            <a:r>
              <a:rPr dirty="0" sz="5200" spc="-455">
                <a:solidFill>
                  <a:srgbClr val="000000"/>
                </a:solidFill>
                <a:latin typeface="Tahoma"/>
                <a:cs typeface="Tahoma"/>
              </a:rPr>
              <a:t>:</a:t>
            </a:r>
            <a:endParaRPr sz="5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437" y="1585161"/>
            <a:ext cx="8796020" cy="4445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z="3000" spc="-70" b="1">
                <a:latin typeface="Tahoma"/>
                <a:cs typeface="Tahoma"/>
              </a:rPr>
              <a:t>How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45" b="1">
                <a:latin typeface="Tahoma"/>
                <a:cs typeface="Tahoma"/>
              </a:rPr>
              <a:t>many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30" b="1">
                <a:latin typeface="Tahoma"/>
                <a:cs typeface="Tahoma"/>
              </a:rPr>
              <a:t>reservations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100" b="1">
                <a:latin typeface="Tahoma"/>
                <a:cs typeface="Tahoma"/>
              </a:rPr>
              <a:t>were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35" b="1">
                <a:latin typeface="Tahoma"/>
                <a:cs typeface="Tahoma"/>
              </a:rPr>
              <a:t>made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b="1">
                <a:latin typeface="Tahoma"/>
                <a:cs typeface="Tahoma"/>
              </a:rPr>
              <a:t>for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15" b="1">
                <a:latin typeface="Tahoma"/>
                <a:cs typeface="Tahoma"/>
              </a:rPr>
              <a:t>the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35" b="1">
                <a:latin typeface="Tahoma"/>
                <a:cs typeface="Tahoma"/>
              </a:rPr>
              <a:t>year  </a:t>
            </a:r>
            <a:r>
              <a:rPr dirty="0" sz="3000" spc="-70" b="1">
                <a:latin typeface="Tahoma"/>
                <a:cs typeface="Tahoma"/>
              </a:rPr>
              <a:t>20XX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40" b="1">
                <a:latin typeface="Tahoma"/>
                <a:cs typeface="Tahoma"/>
              </a:rPr>
              <a:t>(replace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110" b="1">
                <a:latin typeface="Tahoma"/>
                <a:cs typeface="Tahoma"/>
              </a:rPr>
              <a:t>XX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95" b="1">
                <a:latin typeface="Tahoma"/>
                <a:cs typeface="Tahoma"/>
              </a:rPr>
              <a:t>with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15" b="1">
                <a:latin typeface="Tahoma"/>
                <a:cs typeface="Tahoma"/>
              </a:rPr>
              <a:t>the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15" b="1">
                <a:latin typeface="Tahoma"/>
                <a:cs typeface="Tahoma"/>
              </a:rPr>
              <a:t>desired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105" b="1">
                <a:latin typeface="Tahoma"/>
                <a:cs typeface="Tahoma"/>
              </a:rPr>
              <a:t>year)?</a:t>
            </a:r>
            <a:endParaRPr sz="3000">
              <a:latin typeface="Tahoma"/>
              <a:cs typeface="Tahoma"/>
            </a:endParaRPr>
          </a:p>
          <a:p>
            <a:pPr marL="250825" marR="446405">
              <a:lnSpc>
                <a:spcPct val="116300"/>
              </a:lnSpc>
              <a:spcBef>
                <a:spcPts val="1275"/>
              </a:spcBef>
            </a:pPr>
            <a:r>
              <a:rPr dirty="0" sz="3600" spc="125">
                <a:latin typeface="Lucida Sans Unicode"/>
                <a:cs typeface="Lucida Sans Unicode"/>
              </a:rPr>
              <a:t>SELECT</a:t>
            </a:r>
            <a:r>
              <a:rPr dirty="0" sz="3600" spc="-235">
                <a:latin typeface="Lucida Sans Unicode"/>
                <a:cs typeface="Lucida Sans Unicode"/>
              </a:rPr>
              <a:t> </a:t>
            </a:r>
            <a:r>
              <a:rPr dirty="0" sz="3600" spc="-35">
                <a:latin typeface="Lucida Sans Unicode"/>
                <a:cs typeface="Lucida Sans Unicode"/>
              </a:rPr>
              <a:t>substring(arrival_date,-4)</a:t>
            </a:r>
            <a:r>
              <a:rPr dirty="0" sz="3600" spc="-229">
                <a:latin typeface="Lucida Sans Unicode"/>
                <a:cs typeface="Lucida Sans Unicode"/>
              </a:rPr>
              <a:t> </a:t>
            </a:r>
            <a:r>
              <a:rPr dirty="0" sz="3600" spc="114">
                <a:latin typeface="Lucida Sans Unicode"/>
                <a:cs typeface="Lucida Sans Unicode"/>
              </a:rPr>
              <a:t>AS </a:t>
            </a:r>
            <a:r>
              <a:rPr dirty="0" sz="3600" spc="-1125">
                <a:latin typeface="Lucida Sans Unicode"/>
                <a:cs typeface="Lucida Sans Unicode"/>
              </a:rPr>
              <a:t> </a:t>
            </a:r>
            <a:r>
              <a:rPr dirty="0" sz="3600" spc="75">
                <a:latin typeface="Lucida Sans Unicode"/>
                <a:cs typeface="Lucida Sans Unicode"/>
              </a:rPr>
              <a:t>year</a:t>
            </a:r>
            <a:r>
              <a:rPr dirty="0" sz="3600" spc="-254">
                <a:latin typeface="Lucida Sans Unicode"/>
                <a:cs typeface="Lucida Sans Unicode"/>
              </a:rPr>
              <a:t> </a:t>
            </a:r>
            <a:r>
              <a:rPr dirty="0" sz="3600" spc="-180">
                <a:latin typeface="Lucida Sans Unicode"/>
                <a:cs typeface="Lucida Sans Unicode"/>
              </a:rPr>
              <a:t>,</a:t>
            </a:r>
            <a:endParaRPr sz="3600">
              <a:latin typeface="Lucida Sans Unicode"/>
              <a:cs typeface="Lucida Sans Unicode"/>
            </a:endParaRPr>
          </a:p>
          <a:p>
            <a:pPr marL="363855" marR="1181100">
              <a:lnSpc>
                <a:spcPct val="116300"/>
              </a:lnSpc>
            </a:pPr>
            <a:r>
              <a:rPr dirty="0" sz="3600" spc="35">
                <a:latin typeface="Lucida Sans Unicode"/>
                <a:cs typeface="Lucida Sans Unicode"/>
              </a:rPr>
              <a:t>count(*) </a:t>
            </a:r>
            <a:r>
              <a:rPr dirty="0" sz="3600" spc="114">
                <a:latin typeface="Lucida Sans Unicode"/>
                <a:cs typeface="Lucida Sans Unicode"/>
              </a:rPr>
              <a:t>AS </a:t>
            </a:r>
            <a:r>
              <a:rPr dirty="0" sz="3600" spc="35">
                <a:latin typeface="Lucida Sans Unicode"/>
                <a:cs typeface="Lucida Sans Unicode"/>
              </a:rPr>
              <a:t>reservation_count </a:t>
            </a:r>
            <a:r>
              <a:rPr dirty="0" sz="3600" spc="40">
                <a:latin typeface="Lucida Sans Unicode"/>
                <a:cs typeface="Lucida Sans Unicode"/>
              </a:rPr>
              <a:t> </a:t>
            </a:r>
            <a:r>
              <a:rPr dirty="0" sz="3600" spc="120">
                <a:latin typeface="Lucida Sans Unicode"/>
                <a:cs typeface="Lucida Sans Unicode"/>
              </a:rPr>
              <a:t>F</a:t>
            </a:r>
            <a:r>
              <a:rPr dirty="0" sz="3600" spc="114">
                <a:latin typeface="Lucida Sans Unicode"/>
                <a:cs typeface="Lucida Sans Unicode"/>
              </a:rPr>
              <a:t>R</a:t>
            </a:r>
            <a:r>
              <a:rPr dirty="0" sz="3600" spc="40">
                <a:latin typeface="Lucida Sans Unicode"/>
                <a:cs typeface="Lucida Sans Unicode"/>
              </a:rPr>
              <a:t>O</a:t>
            </a:r>
            <a:r>
              <a:rPr dirty="0" sz="3600" spc="180">
                <a:latin typeface="Lucida Sans Unicode"/>
                <a:cs typeface="Lucida Sans Unicode"/>
              </a:rPr>
              <a:t>M</a:t>
            </a:r>
            <a:r>
              <a:rPr dirty="0" sz="3600" spc="-254">
                <a:latin typeface="Lucida Sans Unicode"/>
                <a:cs typeface="Lucida Sans Unicode"/>
              </a:rPr>
              <a:t> </a:t>
            </a:r>
            <a:r>
              <a:rPr dirty="0" sz="3600" spc="10">
                <a:latin typeface="Lucida Sans Unicode"/>
                <a:cs typeface="Lucida Sans Unicode"/>
              </a:rPr>
              <a:t>h</a:t>
            </a:r>
            <a:r>
              <a:rPr dirty="0" sz="3600" spc="25">
                <a:latin typeface="Lucida Sans Unicode"/>
                <a:cs typeface="Lucida Sans Unicode"/>
              </a:rPr>
              <a:t>o</a:t>
            </a:r>
            <a:r>
              <a:rPr dirty="0" sz="3600" spc="135">
                <a:latin typeface="Lucida Sans Unicode"/>
                <a:cs typeface="Lucida Sans Unicode"/>
              </a:rPr>
              <a:t>t</a:t>
            </a:r>
            <a:r>
              <a:rPr dirty="0" sz="3600" spc="70">
                <a:latin typeface="Lucida Sans Unicode"/>
                <a:cs typeface="Lucida Sans Unicode"/>
              </a:rPr>
              <a:t>e</a:t>
            </a:r>
            <a:r>
              <a:rPr dirty="0" sz="3600" spc="15">
                <a:latin typeface="Lucida Sans Unicode"/>
                <a:cs typeface="Lucida Sans Unicode"/>
              </a:rPr>
              <a:t>l</a:t>
            </a:r>
            <a:r>
              <a:rPr dirty="0" sz="3600" spc="-245">
                <a:latin typeface="Lucida Sans Unicode"/>
                <a:cs typeface="Lucida Sans Unicode"/>
              </a:rPr>
              <a:t>_</a:t>
            </a:r>
            <a:r>
              <a:rPr dirty="0" sz="3600" spc="30">
                <a:latin typeface="Lucida Sans Unicode"/>
                <a:cs typeface="Lucida Sans Unicode"/>
              </a:rPr>
              <a:t>r</a:t>
            </a:r>
            <a:r>
              <a:rPr dirty="0" sz="3600" spc="70">
                <a:latin typeface="Lucida Sans Unicode"/>
                <a:cs typeface="Lucida Sans Unicode"/>
              </a:rPr>
              <a:t>e</a:t>
            </a:r>
            <a:r>
              <a:rPr dirty="0" sz="3600" spc="-35">
                <a:latin typeface="Lucida Sans Unicode"/>
                <a:cs typeface="Lucida Sans Unicode"/>
              </a:rPr>
              <a:t>s</a:t>
            </a:r>
            <a:r>
              <a:rPr dirty="0" sz="3600" spc="70">
                <a:latin typeface="Lucida Sans Unicode"/>
                <a:cs typeface="Lucida Sans Unicode"/>
              </a:rPr>
              <a:t>e</a:t>
            </a:r>
            <a:r>
              <a:rPr dirty="0" sz="3600" spc="30">
                <a:latin typeface="Lucida Sans Unicode"/>
                <a:cs typeface="Lucida Sans Unicode"/>
              </a:rPr>
              <a:t>r</a:t>
            </a:r>
            <a:r>
              <a:rPr dirty="0" sz="3600" spc="200">
                <a:latin typeface="Lucida Sans Unicode"/>
                <a:cs typeface="Lucida Sans Unicode"/>
              </a:rPr>
              <a:t>v</a:t>
            </a:r>
            <a:r>
              <a:rPr dirty="0" sz="3600" spc="30">
                <a:latin typeface="Lucida Sans Unicode"/>
                <a:cs typeface="Lucida Sans Unicode"/>
              </a:rPr>
              <a:t>a</a:t>
            </a:r>
            <a:r>
              <a:rPr dirty="0" sz="3600" spc="135">
                <a:latin typeface="Lucida Sans Unicode"/>
                <a:cs typeface="Lucida Sans Unicode"/>
              </a:rPr>
              <a:t>t</a:t>
            </a:r>
            <a:r>
              <a:rPr dirty="0" sz="3600" spc="-80">
                <a:latin typeface="Lucida Sans Unicode"/>
                <a:cs typeface="Lucida Sans Unicode"/>
              </a:rPr>
              <a:t>i</a:t>
            </a:r>
            <a:r>
              <a:rPr dirty="0" sz="3600" spc="25">
                <a:latin typeface="Lucida Sans Unicode"/>
                <a:cs typeface="Lucida Sans Unicode"/>
              </a:rPr>
              <a:t>o</a:t>
            </a:r>
            <a:r>
              <a:rPr dirty="0" sz="3600" spc="10">
                <a:latin typeface="Lucida Sans Unicode"/>
                <a:cs typeface="Lucida Sans Unicode"/>
              </a:rPr>
              <a:t>n</a:t>
            </a:r>
            <a:r>
              <a:rPr dirty="0" sz="3600" spc="-245">
                <a:latin typeface="Lucida Sans Unicode"/>
                <a:cs typeface="Lucida Sans Unicode"/>
              </a:rPr>
              <a:t>_</a:t>
            </a:r>
            <a:r>
              <a:rPr dirty="0" sz="3600" spc="60">
                <a:latin typeface="Lucida Sans Unicode"/>
                <a:cs typeface="Lucida Sans Unicode"/>
              </a:rPr>
              <a:t>d</a:t>
            </a:r>
            <a:r>
              <a:rPr dirty="0" sz="3600" spc="30">
                <a:latin typeface="Lucida Sans Unicode"/>
                <a:cs typeface="Lucida Sans Unicode"/>
              </a:rPr>
              <a:t>a</a:t>
            </a:r>
            <a:r>
              <a:rPr dirty="0" sz="3600" spc="135">
                <a:latin typeface="Lucida Sans Unicode"/>
                <a:cs typeface="Lucida Sans Unicode"/>
              </a:rPr>
              <a:t>t</a:t>
            </a:r>
            <a:r>
              <a:rPr dirty="0" sz="3600" spc="30">
                <a:latin typeface="Lucida Sans Unicode"/>
                <a:cs typeface="Lucida Sans Unicode"/>
              </a:rPr>
              <a:t>a</a:t>
            </a:r>
            <a:r>
              <a:rPr dirty="0" sz="3600" spc="-35">
                <a:latin typeface="Lucida Sans Unicode"/>
                <a:cs typeface="Lucida Sans Unicode"/>
              </a:rPr>
              <a:t>s</a:t>
            </a:r>
            <a:r>
              <a:rPr dirty="0" sz="3600" spc="70">
                <a:latin typeface="Lucida Sans Unicode"/>
                <a:cs typeface="Lucida Sans Unicode"/>
              </a:rPr>
              <a:t>e</a:t>
            </a:r>
            <a:r>
              <a:rPr dirty="0" sz="3600" spc="125">
                <a:latin typeface="Lucida Sans Unicode"/>
                <a:cs typeface="Lucida Sans Unicode"/>
              </a:rPr>
              <a:t>t  </a:t>
            </a:r>
            <a:r>
              <a:rPr dirty="0" sz="3600" spc="155">
                <a:latin typeface="Lucida Sans Unicode"/>
                <a:cs typeface="Lucida Sans Unicode"/>
              </a:rPr>
              <a:t>GROUP</a:t>
            </a:r>
            <a:r>
              <a:rPr dirty="0" sz="3600" spc="-254">
                <a:latin typeface="Lucida Sans Unicode"/>
                <a:cs typeface="Lucida Sans Unicode"/>
              </a:rPr>
              <a:t> </a:t>
            </a:r>
            <a:r>
              <a:rPr dirty="0" sz="3600" spc="200">
                <a:latin typeface="Lucida Sans Unicode"/>
                <a:cs typeface="Lucida Sans Unicode"/>
              </a:rPr>
              <a:t>BY</a:t>
            </a:r>
            <a:r>
              <a:rPr dirty="0" sz="3600" spc="-250">
                <a:latin typeface="Lucida Sans Unicode"/>
                <a:cs typeface="Lucida Sans Unicode"/>
              </a:rPr>
              <a:t> </a:t>
            </a:r>
            <a:r>
              <a:rPr dirty="0" sz="3600" spc="25">
                <a:latin typeface="Lucida Sans Unicode"/>
                <a:cs typeface="Lucida Sans Unicode"/>
              </a:rPr>
              <a:t>year;</a:t>
            </a:r>
            <a:endParaRPr sz="36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850" y="7456472"/>
            <a:ext cx="1394142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5">
                <a:solidFill>
                  <a:srgbClr val="D9E7EC"/>
                </a:solidFill>
                <a:latin typeface="Trebuchet MS"/>
                <a:cs typeface="Trebuchet MS"/>
              </a:rPr>
              <a:t>Insights: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-35">
                <a:solidFill>
                  <a:srgbClr val="D9E7EC"/>
                </a:solidFill>
                <a:latin typeface="Trebuchet MS"/>
                <a:cs typeface="Trebuchet MS"/>
              </a:rPr>
              <a:t>In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>
                <a:solidFill>
                  <a:srgbClr val="D9E7EC"/>
                </a:solidFill>
                <a:latin typeface="Trebuchet MS"/>
                <a:cs typeface="Trebuchet MS"/>
              </a:rPr>
              <a:t>2017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20">
                <a:solidFill>
                  <a:srgbClr val="D9E7EC"/>
                </a:solidFill>
                <a:latin typeface="Trebuchet MS"/>
                <a:cs typeface="Trebuchet MS"/>
              </a:rPr>
              <a:t>there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0">
                <a:solidFill>
                  <a:srgbClr val="D9E7EC"/>
                </a:solidFill>
                <a:latin typeface="Trebuchet MS"/>
                <a:cs typeface="Trebuchet MS"/>
              </a:rPr>
              <a:t>are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-250" b="1">
                <a:solidFill>
                  <a:srgbClr val="D9E7EC"/>
                </a:solidFill>
                <a:latin typeface="Trebuchet MS"/>
                <a:cs typeface="Trebuchet MS"/>
              </a:rPr>
              <a:t>123</a:t>
            </a:r>
            <a:r>
              <a:rPr dirty="0" sz="3000" spc="-100" b="1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40">
                <a:solidFill>
                  <a:srgbClr val="D9E7EC"/>
                </a:solidFill>
                <a:latin typeface="Trebuchet MS"/>
                <a:cs typeface="Trebuchet MS"/>
              </a:rPr>
              <a:t>reservation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10">
                <a:solidFill>
                  <a:srgbClr val="D9E7EC"/>
                </a:solidFill>
                <a:latin typeface="Trebuchet MS"/>
                <a:cs typeface="Trebuchet MS"/>
              </a:rPr>
              <a:t>and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-35">
                <a:solidFill>
                  <a:srgbClr val="D9E7EC"/>
                </a:solidFill>
                <a:latin typeface="Trebuchet MS"/>
                <a:cs typeface="Trebuchet MS"/>
              </a:rPr>
              <a:t>in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55">
                <a:solidFill>
                  <a:srgbClr val="D9E7EC"/>
                </a:solidFill>
                <a:latin typeface="Trebuchet MS"/>
                <a:cs typeface="Trebuchet MS"/>
              </a:rPr>
              <a:t>2018</a:t>
            </a:r>
            <a:r>
              <a:rPr dirty="0" sz="3000" spc="-105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20">
                <a:solidFill>
                  <a:srgbClr val="D9E7EC"/>
                </a:solidFill>
                <a:latin typeface="Trebuchet MS"/>
                <a:cs typeface="Trebuchet MS"/>
              </a:rPr>
              <a:t>there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10">
                <a:solidFill>
                  <a:srgbClr val="D9E7EC"/>
                </a:solidFill>
                <a:latin typeface="Trebuchet MS"/>
                <a:cs typeface="Trebuchet MS"/>
              </a:rPr>
              <a:t>are</a:t>
            </a:r>
            <a:r>
              <a:rPr dirty="0" sz="3000" spc="-100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-70" b="1">
                <a:solidFill>
                  <a:srgbClr val="D9E7EC"/>
                </a:solidFill>
                <a:latin typeface="Trebuchet MS"/>
                <a:cs typeface="Trebuchet MS"/>
              </a:rPr>
              <a:t>577</a:t>
            </a:r>
            <a:r>
              <a:rPr dirty="0" sz="3000" spc="-105" b="1">
                <a:solidFill>
                  <a:srgbClr val="D9E7EC"/>
                </a:solidFill>
                <a:latin typeface="Trebuchet MS"/>
                <a:cs typeface="Trebuchet MS"/>
              </a:rPr>
              <a:t> </a:t>
            </a:r>
            <a:r>
              <a:rPr dirty="0" sz="3000" spc="-5">
                <a:solidFill>
                  <a:srgbClr val="D9E7EC"/>
                </a:solidFill>
                <a:latin typeface="Trebuchet MS"/>
                <a:cs typeface="Trebuchet MS"/>
              </a:rPr>
              <a:t>reservation.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Vishal Gupta</dc:creator>
  <cp:keywords>DAGJOHDZLK0,BAFV73aZzLI</cp:keywords>
  <dc:title>HOTEL RESERVATION ANALYSIS</dc:title>
  <dcterms:created xsi:type="dcterms:W3CDTF">2024-06-26T17:49:13Z</dcterms:created>
  <dcterms:modified xsi:type="dcterms:W3CDTF">2024-06-26T17:49:13Z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2024-06-26T00:00:00Z</vt:filetime>
  </property>
  <property fmtid="{D5CDD505-2E9C-101B-9397-08002B2CF9AE}" pid="3" name="Creator">
    <vt:lpwstr>Canva</vt:lpwstr>
  </property>
  <property fmtid="{D5CDD505-2E9C-101B-9397-08002B2CF9AE}" pid="4" name="LastSaved">
    <vt:filetime>2024-06-26T00:00:00Z</vt:filetime>
  </property>
</Properties>
</file>