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46" r:id="rId4"/>
    <p:sldId id="347"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2" r:id="rId37"/>
    <p:sldId id="381" r:id="rId38"/>
    <p:sldId id="380" r:id="rId39"/>
    <p:sldId id="383" r:id="rId40"/>
    <p:sldId id="384" r:id="rId41"/>
    <p:sldId id="385" r:id="rId42"/>
    <p:sldId id="386" r:id="rId43"/>
    <p:sldId id="387" r:id="rId44"/>
    <p:sldId id="392" r:id="rId45"/>
    <p:sldId id="388" r:id="rId46"/>
    <p:sldId id="389" r:id="rId47"/>
    <p:sldId id="390" r:id="rId48"/>
    <p:sldId id="391" r:id="rId49"/>
    <p:sldId id="393" r:id="rId50"/>
    <p:sldId id="394" r:id="rId51"/>
    <p:sldId id="396" r:id="rId52"/>
    <p:sldId id="395" r:id="rId53"/>
    <p:sldId id="397" r:id="rId54"/>
    <p:sldId id="398" r:id="rId55"/>
    <p:sldId id="399" r:id="rId56"/>
    <p:sldId id="40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4E97F2F-F171-466F-B94E-99727513C65E}"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36006717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97F2F-F171-466F-B94E-99727513C65E}"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346775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97F2F-F171-466F-B94E-99727513C65E}"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56929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97F2F-F171-466F-B94E-99727513C65E}"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286813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4E97F2F-F171-466F-B94E-99727513C65E}"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21969674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E97F2F-F171-466F-B94E-99727513C65E}" type="datetimeFigureOut">
              <a:rPr lang="en-IN" smtClean="0"/>
              <a:t>08-05-2021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23979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4E97F2F-F171-466F-B94E-99727513C65E}"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6C587-8EC4-433B-BCA8-39541F9DE52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25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97F2F-F171-466F-B94E-99727513C65E}" type="datetimeFigureOut">
              <a:rPr lang="en-IN" smtClean="0"/>
              <a:t>08-05-2021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360356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97F2F-F171-466F-B94E-99727513C65E}" type="datetimeFigureOut">
              <a:rPr lang="en-IN" smtClean="0"/>
              <a:t>08-05-2021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398560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4E97F2F-F171-466F-B94E-99727513C65E}" type="datetimeFigureOut">
              <a:rPr lang="en-IN" smtClean="0"/>
              <a:t>08-05-2021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144124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4E97F2F-F171-466F-B94E-99727513C65E}" type="datetimeFigureOut">
              <a:rPr lang="en-IN" smtClean="0"/>
              <a:t>08-05-2021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4C6C587-8EC4-433B-BCA8-39541F9DE52B}" type="slidenum">
              <a:rPr lang="en-IN" smtClean="0"/>
              <a:t>‹#›</a:t>
            </a:fld>
            <a:endParaRPr lang="en-IN"/>
          </a:p>
        </p:txBody>
      </p:sp>
    </p:spTree>
    <p:extLst>
      <p:ext uri="{BB962C8B-B14F-4D97-AF65-F5344CB8AC3E}">
        <p14:creationId xmlns:p14="http://schemas.microsoft.com/office/powerpoint/2010/main" val="141742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4E97F2F-F171-466F-B94E-99727513C65E}" type="datetimeFigureOut">
              <a:rPr lang="en-IN" smtClean="0"/>
              <a:t>08-05-2021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C6C587-8EC4-433B-BCA8-39541F9DE52B}" type="slidenum">
              <a:rPr lang="en-IN" smtClean="0"/>
              <a:t>‹#›</a:t>
            </a:fld>
            <a:endParaRPr lang="en-IN"/>
          </a:p>
        </p:txBody>
      </p:sp>
    </p:spTree>
    <p:extLst>
      <p:ext uri="{BB962C8B-B14F-4D97-AF65-F5344CB8AC3E}">
        <p14:creationId xmlns:p14="http://schemas.microsoft.com/office/powerpoint/2010/main" val="433763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mycorp.com/" TargetMode="External"/><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1913895" y="0"/>
            <a:ext cx="7729728" cy="923731"/>
          </a:xfrm>
        </p:spPr>
        <p:txBody>
          <a:bodyPr/>
          <a:lstStyle/>
          <a:p>
            <a:r>
              <a:rPr lang="en-US" dirty="0">
                <a:latin typeface="Roboto Light" panose="02000000000000000000" pitchFamily="2" charset="0"/>
                <a:ea typeface="Roboto Light" panose="02000000000000000000" pitchFamily="2" charset="0"/>
              </a:rPr>
              <a:t>LOAD BALANCING</a:t>
            </a: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buNone/>
            </a:pPr>
            <a:r>
              <a:rPr lang="en-US" b="0" i="0" dirty="0">
                <a:solidFill>
                  <a:srgbClr val="16191F"/>
                </a:solidFill>
                <a:effectLst/>
                <a:latin typeface="Roboto Light" panose="02000000000000000000" pitchFamily="2" charset="0"/>
                <a:ea typeface="Roboto Light" panose="02000000000000000000" pitchFamily="2" charset="0"/>
              </a:rPr>
              <a:t>A </a:t>
            </a:r>
            <a:r>
              <a:rPr lang="en-US" b="0" i="1" dirty="0">
                <a:solidFill>
                  <a:srgbClr val="16191F"/>
                </a:solidFill>
                <a:effectLst/>
                <a:latin typeface="Roboto Light" panose="02000000000000000000" pitchFamily="2" charset="0"/>
                <a:ea typeface="Roboto Light" panose="02000000000000000000" pitchFamily="2" charset="0"/>
              </a:rPr>
              <a:t>load balancer</a:t>
            </a:r>
            <a:r>
              <a:rPr lang="en-US" b="0" i="0" dirty="0">
                <a:solidFill>
                  <a:srgbClr val="16191F"/>
                </a:solidFill>
                <a:effectLst/>
                <a:latin typeface="Roboto Light" panose="02000000000000000000" pitchFamily="2" charset="0"/>
                <a:ea typeface="Roboto Light" panose="02000000000000000000" pitchFamily="2" charset="0"/>
              </a:rPr>
              <a:t> serves as the single point of contact for clients. Clients send requests to the load balancer, and the load balancer sends them to targets, such as EC2 instances. To configure your load balancer, you create </a:t>
            </a:r>
            <a:r>
              <a:rPr lang="en-US" b="0" i="0" u="none" strike="noStrike" dirty="0">
                <a:effectLst/>
                <a:latin typeface="Roboto Light" panose="02000000000000000000" pitchFamily="2" charset="0"/>
                <a:ea typeface="Roboto Light" panose="02000000000000000000" pitchFamily="2" charset="0"/>
              </a:rPr>
              <a:t>target groups</a:t>
            </a:r>
            <a:r>
              <a:rPr lang="en-US" b="0" i="0" dirty="0">
                <a:solidFill>
                  <a:srgbClr val="16191F"/>
                </a:solidFill>
                <a:effectLst/>
                <a:latin typeface="Roboto Light" panose="02000000000000000000" pitchFamily="2" charset="0"/>
                <a:ea typeface="Roboto Light" panose="02000000000000000000" pitchFamily="2" charset="0"/>
              </a:rPr>
              <a:t>, and then register targets with your target groups. You also create </a:t>
            </a:r>
            <a:r>
              <a:rPr lang="en-US" b="0" i="0" u="none" strike="noStrike" dirty="0">
                <a:effectLst/>
                <a:latin typeface="Roboto Light" panose="02000000000000000000" pitchFamily="2" charset="0"/>
                <a:ea typeface="Roboto Light" panose="02000000000000000000" pitchFamily="2" charset="0"/>
              </a:rPr>
              <a:t>listeners</a:t>
            </a:r>
            <a:r>
              <a:rPr lang="en-US" b="0" i="0" dirty="0">
                <a:solidFill>
                  <a:srgbClr val="16191F"/>
                </a:solidFill>
                <a:effectLst/>
                <a:latin typeface="Roboto Light" panose="02000000000000000000" pitchFamily="2" charset="0"/>
                <a:ea typeface="Roboto Light" panose="02000000000000000000" pitchFamily="2" charset="0"/>
              </a:rPr>
              <a:t> to check for connection requests from clients, and listener rules to route requests from clients to the targets in one or more target groups.</a:t>
            </a:r>
          </a:p>
          <a:p>
            <a:pPr marL="0" indent="0">
              <a:buNone/>
            </a:pPr>
            <a:r>
              <a:rPr lang="en-US" b="1" dirty="0">
                <a:latin typeface="Roboto Light" panose="02000000000000000000" pitchFamily="2" charset="0"/>
                <a:ea typeface="Roboto Light" panose="02000000000000000000" pitchFamily="2" charset="0"/>
              </a:rPr>
              <a:t>Load balancer state - </a:t>
            </a:r>
          </a:p>
          <a:p>
            <a:pPr marL="0" indent="0">
              <a:buNone/>
            </a:pPr>
            <a:r>
              <a:rPr lang="en-US" dirty="0">
                <a:latin typeface="Roboto Light" panose="02000000000000000000" pitchFamily="2" charset="0"/>
                <a:ea typeface="Roboto Light" panose="02000000000000000000" pitchFamily="2" charset="0"/>
              </a:rPr>
              <a:t>A load balancer can be in one of the following states:</a:t>
            </a:r>
          </a:p>
          <a:p>
            <a:pPr marL="0" indent="0">
              <a:buNone/>
            </a:pPr>
            <a:r>
              <a:rPr lang="en-US" dirty="0">
                <a:latin typeface="Roboto Light" panose="02000000000000000000" pitchFamily="2" charset="0"/>
                <a:ea typeface="Roboto Light" panose="02000000000000000000" pitchFamily="2" charset="0"/>
              </a:rPr>
              <a:t>       provisioning</a:t>
            </a:r>
          </a:p>
          <a:p>
            <a:pPr marL="0" indent="0">
              <a:buNone/>
            </a:pPr>
            <a:r>
              <a:rPr lang="en-US" dirty="0">
                <a:latin typeface="Roboto Light" panose="02000000000000000000" pitchFamily="2" charset="0"/>
                <a:ea typeface="Roboto Light" panose="02000000000000000000" pitchFamily="2" charset="0"/>
              </a:rPr>
              <a:t>                 The load balancer is being set up.</a:t>
            </a:r>
          </a:p>
          <a:p>
            <a:pPr marL="0" indent="0">
              <a:buNone/>
            </a:pPr>
            <a:r>
              <a:rPr lang="en-US" dirty="0">
                <a:latin typeface="Roboto Light" panose="02000000000000000000" pitchFamily="2" charset="0"/>
                <a:ea typeface="Roboto Light" panose="02000000000000000000" pitchFamily="2" charset="0"/>
              </a:rPr>
              <a:t>       active</a:t>
            </a:r>
          </a:p>
          <a:p>
            <a:pPr marL="0" indent="0">
              <a:buNone/>
            </a:pPr>
            <a:r>
              <a:rPr lang="en-US" dirty="0">
                <a:latin typeface="Roboto Light" panose="02000000000000000000" pitchFamily="2" charset="0"/>
                <a:ea typeface="Roboto Light" panose="02000000000000000000" pitchFamily="2" charset="0"/>
              </a:rPr>
              <a:t>                 The load balancer is fully set up and ready to route traffic.</a:t>
            </a:r>
          </a:p>
          <a:p>
            <a:pPr marL="0" indent="0">
              <a:buNone/>
            </a:pPr>
            <a:r>
              <a:rPr lang="en-US" dirty="0">
                <a:latin typeface="Roboto Light" panose="02000000000000000000" pitchFamily="2" charset="0"/>
                <a:ea typeface="Roboto Light" panose="02000000000000000000" pitchFamily="2" charset="0"/>
              </a:rPr>
              <a:t>       active_impaired</a:t>
            </a:r>
          </a:p>
          <a:p>
            <a:pPr marL="0" indent="0">
              <a:buNone/>
            </a:pPr>
            <a:r>
              <a:rPr lang="en-US" dirty="0">
                <a:latin typeface="Roboto Light" panose="02000000000000000000" pitchFamily="2" charset="0"/>
                <a:ea typeface="Roboto Light" panose="02000000000000000000" pitchFamily="2" charset="0"/>
              </a:rPr>
              <a:t>                 The load balancer is routing traffic but does not have the resources it needs to scale.</a:t>
            </a:r>
          </a:p>
          <a:p>
            <a:pPr marL="0" indent="0">
              <a:buNone/>
            </a:pPr>
            <a:r>
              <a:rPr lang="en-US" dirty="0">
                <a:latin typeface="Roboto Light" panose="02000000000000000000" pitchFamily="2" charset="0"/>
                <a:ea typeface="Roboto Light" panose="02000000000000000000" pitchFamily="2" charset="0"/>
              </a:rPr>
              <a:t>       failed</a:t>
            </a:r>
          </a:p>
          <a:p>
            <a:pPr marL="0" indent="0">
              <a:buNone/>
            </a:pPr>
            <a:r>
              <a:rPr lang="en-US" dirty="0">
                <a:latin typeface="Roboto Light" panose="02000000000000000000" pitchFamily="2" charset="0"/>
                <a:ea typeface="Roboto Light" panose="02000000000000000000" pitchFamily="2" charset="0"/>
              </a:rPr>
              <a:t>                The load balancer could not be set up.</a:t>
            </a: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9141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3638940" y="0"/>
            <a:ext cx="4198775" cy="923731"/>
          </a:xfrm>
        </p:spPr>
        <p:txBody>
          <a:bodyPr>
            <a:normAutofit/>
          </a:bodyPr>
          <a:lstStyle/>
          <a:p>
            <a:pPr algn="l"/>
            <a:r>
              <a:rPr lang="en-IN" b="0" i="0" u="none" strike="noStrike" dirty="0">
                <a:solidFill>
                  <a:srgbClr val="16191F"/>
                </a:solidFill>
                <a:effectLst/>
                <a:latin typeface="Roboto Light" panose="02000000000000000000" pitchFamily="2" charset="0"/>
                <a:ea typeface="Roboto Light" panose="02000000000000000000" pitchFamily="2" charset="0"/>
              </a:rPr>
              <a:t>Request routing</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Before a client sends a request to your load balancer, it resolves the load balancer's domain name using a Domain Name System (DNS) server. The DNS entry is controlled by Amazon, because your load balancers are in the amazonaws.com domain. The Amazon DNS servers return one or more IP addresses to the client. These are the IP addresses of the load balancer nodes for your load balancer. With Network Load Balancers, Elastic Load Balancing creates a network interface for each Availability Zone that you enable. Each load balancer node in the Availability Zone uses this network interface to get a static IP address. You can optionally associate one Elastic IP address with each network interface when you create the load balancer.</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As traffic to your application changes over time, Elastic Load Balancing scales your load balancer and updates the DNS entry. The DNS entry also specifies the time-to-live (TTL) of 60 seconds. This helps ensure that the IP addresses can be remapped quickly in response to changing traffic.</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 client determines which IP address to use to send requests to the load balancer. The load balancer node that receives the request selects a healthy registered target and sends the request to the target using its private IP address.</a:t>
            </a:r>
          </a:p>
        </p:txBody>
      </p:sp>
    </p:spTree>
    <p:extLst>
      <p:ext uri="{BB962C8B-B14F-4D97-AF65-F5344CB8AC3E}">
        <p14:creationId xmlns:p14="http://schemas.microsoft.com/office/powerpoint/2010/main" val="407187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3638940" y="0"/>
            <a:ext cx="3685591" cy="923731"/>
          </a:xfrm>
        </p:spPr>
        <p:txBody>
          <a:bodyPr>
            <a:normAutofit/>
          </a:bodyPr>
          <a:lstStyle/>
          <a:p>
            <a:pPr algn="l"/>
            <a:r>
              <a:rPr lang="en-IN" b="1" i="0" u="none" strike="noStrike" dirty="0">
                <a:solidFill>
                  <a:srgbClr val="16191F"/>
                </a:solidFill>
                <a:effectLst/>
                <a:latin typeface="Roboto Light" panose="02000000000000000000" pitchFamily="2" charset="0"/>
                <a:ea typeface="Roboto Light" panose="02000000000000000000" pitchFamily="2" charset="0"/>
              </a:rPr>
              <a:t>HTTP headers</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Application Load Balancers and Classic Load Balancers automatically add </a:t>
            </a:r>
            <a:r>
              <a:rPr lang="en-US" b="1" i="0" u="none" strike="noStrike" dirty="0">
                <a:solidFill>
                  <a:srgbClr val="16191F"/>
                </a:solidFill>
                <a:effectLst/>
                <a:latin typeface="Roboto Light" panose="02000000000000000000" pitchFamily="2" charset="0"/>
                <a:ea typeface="Roboto Light" panose="02000000000000000000" pitchFamily="2" charset="0"/>
              </a:rPr>
              <a:t>X-Forwarded-For</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X-Forwarded-Proto</a:t>
            </a:r>
            <a:r>
              <a:rPr lang="en-US" b="0" i="0" u="none" strike="noStrike" dirty="0">
                <a:solidFill>
                  <a:srgbClr val="16191F"/>
                </a:solidFill>
                <a:effectLst/>
                <a:latin typeface="Roboto Light" panose="02000000000000000000" pitchFamily="2" charset="0"/>
                <a:ea typeface="Roboto Light" panose="02000000000000000000" pitchFamily="2" charset="0"/>
              </a:rPr>
              <a:t>, and </a:t>
            </a:r>
            <a:r>
              <a:rPr lang="en-US" b="1" i="0" u="none" strike="noStrike" dirty="0">
                <a:solidFill>
                  <a:srgbClr val="16191F"/>
                </a:solidFill>
                <a:effectLst/>
                <a:latin typeface="Roboto Light" panose="02000000000000000000" pitchFamily="2" charset="0"/>
                <a:ea typeface="Roboto Light" panose="02000000000000000000" pitchFamily="2" charset="0"/>
              </a:rPr>
              <a:t>X-Forwarded-Port</a:t>
            </a:r>
            <a:r>
              <a:rPr lang="en-US" b="0" i="0" u="none" strike="noStrike" dirty="0">
                <a:solidFill>
                  <a:srgbClr val="16191F"/>
                </a:solidFill>
                <a:effectLst/>
                <a:latin typeface="Roboto Light" panose="02000000000000000000" pitchFamily="2" charset="0"/>
                <a:ea typeface="Roboto Light" panose="02000000000000000000" pitchFamily="2" charset="0"/>
              </a:rPr>
              <a:t> headers to the request.</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For front-end connections that use HTTP/2, the header names are in lowercase. Before the request is sent to the target using HTTP/1.1, the following header names are converted to mixed case: </a:t>
            </a:r>
            <a:r>
              <a:rPr lang="en-US" b="1" i="0" u="none" strike="noStrike" dirty="0">
                <a:solidFill>
                  <a:srgbClr val="16191F"/>
                </a:solidFill>
                <a:effectLst/>
                <a:latin typeface="Roboto Light" panose="02000000000000000000" pitchFamily="2" charset="0"/>
                <a:ea typeface="Roboto Light" panose="02000000000000000000" pitchFamily="2" charset="0"/>
              </a:rPr>
              <a:t>X-Forwarded-For</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X-Forwarded-Proto</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X-Forwarded-Port</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Host</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X-</a:t>
            </a:r>
            <a:r>
              <a:rPr lang="en-US" b="1" i="0" u="none" strike="noStrike" dirty="0" err="1">
                <a:solidFill>
                  <a:srgbClr val="16191F"/>
                </a:solidFill>
                <a:effectLst/>
                <a:latin typeface="Roboto Light" panose="02000000000000000000" pitchFamily="2" charset="0"/>
                <a:ea typeface="Roboto Light" panose="02000000000000000000" pitchFamily="2" charset="0"/>
              </a:rPr>
              <a:t>Amzn</a:t>
            </a:r>
            <a:r>
              <a:rPr lang="en-US" b="1" i="0" u="none" strike="noStrike" dirty="0">
                <a:solidFill>
                  <a:srgbClr val="16191F"/>
                </a:solidFill>
                <a:effectLst/>
                <a:latin typeface="Roboto Light" panose="02000000000000000000" pitchFamily="2" charset="0"/>
                <a:ea typeface="Roboto Light" panose="02000000000000000000" pitchFamily="2" charset="0"/>
              </a:rPr>
              <a:t>-Trace-Id</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Upgrade</a:t>
            </a:r>
            <a:r>
              <a:rPr lang="en-US" b="0" i="0" u="none" strike="noStrike" dirty="0">
                <a:solidFill>
                  <a:srgbClr val="16191F"/>
                </a:solidFill>
                <a:effectLst/>
                <a:latin typeface="Roboto Light" panose="02000000000000000000" pitchFamily="2" charset="0"/>
                <a:ea typeface="Roboto Light" panose="02000000000000000000" pitchFamily="2" charset="0"/>
              </a:rPr>
              <a:t>, and </a:t>
            </a:r>
            <a:r>
              <a:rPr lang="en-US" b="1" i="0" u="none" strike="noStrike" dirty="0">
                <a:solidFill>
                  <a:srgbClr val="16191F"/>
                </a:solidFill>
                <a:effectLst/>
                <a:latin typeface="Roboto Light" panose="02000000000000000000" pitchFamily="2" charset="0"/>
                <a:ea typeface="Roboto Light" panose="02000000000000000000" pitchFamily="2" charset="0"/>
              </a:rPr>
              <a:t>Connection</a:t>
            </a:r>
            <a:r>
              <a:rPr lang="en-US" b="0" i="0" u="none" strike="noStrike" dirty="0">
                <a:solidFill>
                  <a:srgbClr val="16191F"/>
                </a:solidFill>
                <a:effectLst/>
                <a:latin typeface="Roboto Light" panose="02000000000000000000" pitchFamily="2" charset="0"/>
                <a:ea typeface="Roboto Light" panose="02000000000000000000" pitchFamily="2" charset="0"/>
              </a:rPr>
              <a:t>. All other header names are in lowercase.</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Application Load Balancers and Classic Load Balancers honor the connection header from the incoming client request after proxying the response back to the client.</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When Application Load Balancers and Classic Load Balancers receive an </a:t>
            </a:r>
            <a:r>
              <a:rPr lang="en-US" b="1" i="0" u="none" strike="noStrike" dirty="0">
                <a:solidFill>
                  <a:srgbClr val="16191F"/>
                </a:solidFill>
                <a:effectLst/>
                <a:latin typeface="Roboto Light" panose="02000000000000000000" pitchFamily="2" charset="0"/>
                <a:ea typeface="Roboto Light" panose="02000000000000000000" pitchFamily="2" charset="0"/>
              </a:rPr>
              <a:t>Expect</a:t>
            </a:r>
            <a:r>
              <a:rPr lang="en-US" b="0" i="0" u="none" strike="noStrike" dirty="0">
                <a:solidFill>
                  <a:srgbClr val="16191F"/>
                </a:solidFill>
                <a:effectLst/>
                <a:latin typeface="Roboto Light" panose="02000000000000000000" pitchFamily="2" charset="0"/>
                <a:ea typeface="Roboto Light" panose="02000000000000000000" pitchFamily="2" charset="0"/>
              </a:rPr>
              <a:t> header, they respond to the client immediately with an HTTP 100 Continue without testing the content length header, remove the </a:t>
            </a:r>
            <a:r>
              <a:rPr lang="en-US" b="1" i="0" u="none" strike="noStrike" dirty="0">
                <a:solidFill>
                  <a:srgbClr val="16191F"/>
                </a:solidFill>
                <a:effectLst/>
                <a:latin typeface="Roboto Light" panose="02000000000000000000" pitchFamily="2" charset="0"/>
                <a:ea typeface="Roboto Light" panose="02000000000000000000" pitchFamily="2" charset="0"/>
              </a:rPr>
              <a:t>Expect</a:t>
            </a:r>
            <a:r>
              <a:rPr lang="en-US" b="0" i="0" u="none" strike="noStrike" dirty="0">
                <a:solidFill>
                  <a:srgbClr val="16191F"/>
                </a:solidFill>
                <a:effectLst/>
                <a:latin typeface="Roboto Light" panose="02000000000000000000" pitchFamily="2" charset="0"/>
                <a:ea typeface="Roboto Light" panose="02000000000000000000" pitchFamily="2" charset="0"/>
              </a:rPr>
              <a:t> header, and then route the request.</a:t>
            </a: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3711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3088434" y="0"/>
            <a:ext cx="4973216" cy="923731"/>
          </a:xfrm>
        </p:spPr>
        <p:txBody>
          <a:bodyPr>
            <a:normAutofit fontScale="90000"/>
          </a:bodyPr>
          <a:lstStyle/>
          <a:p>
            <a:pPr algn="l"/>
            <a:r>
              <a:rPr lang="en-IN" b="0" i="0" u="none" strike="noStrike" dirty="0">
                <a:solidFill>
                  <a:srgbClr val="16191F"/>
                </a:solidFill>
                <a:effectLst/>
                <a:latin typeface="Roboto Light" panose="02000000000000000000" pitchFamily="2" charset="0"/>
                <a:ea typeface="Roboto Light" panose="02000000000000000000" pitchFamily="2" charset="0"/>
              </a:rPr>
              <a:t>Load balancer scheme</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When you create a load balancer, you must choose whether to make it an internal load balancer or an internet-facing load balancer. Note that when you create a Classic Load Balancer in EC2-Classic, it must be an internet-facing load balancer. The nodes of an internet-facing load balancer have public IP addresses. The DNS name of an internet-facing load balancer is publicly resolvable to the public IP addresses of the nodes. Therefore, internet-facing load balancers can route requests from clients over the internet. The nodes of an internal load balancer have only private IP addresses. The DNS name of an internal load balancer is publicly resolvable to the private IP addresses of the nodes. Therefore, internal load balancers can only route requests from clients with access to the VPC for the load balancer. Both internet-facing and internal load balancers route requests to your targets using private IP addresses. Therefore, your targets do not need public IP addresses to receive requests from an internal or an internet-facing load balancer. If your application has multiple tiers, you can design an architecture that uses both internal and internet-facing load balancers. For example, this is true if your application uses web servers that must be connected to the internet, and application servers that are only connected to the web servers. Create an internet-facing load balancer and register the web servers with it. Create an internal load balancer and register the application servers with it. The web servers receive requests from the internet-facing load balancer and send requests for the application servers to the internal load balancer. The application servers receive requests from the internal load balancer.</a:t>
            </a: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53893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967220" cy="443711"/>
          </a:xfrm>
          <a:prstGeom prst="rect">
            <a:avLst/>
          </a:prstGeom>
        </p:spPr>
        <p:txBody>
          <a:bodyPr vert="horz" wrap="square" lIns="0" tIns="12700" rIns="0" bIns="0" rtlCol="0">
            <a:spAutoFit/>
          </a:bodyPr>
          <a:lstStyle/>
          <a:p>
            <a:pPr marL="12700">
              <a:lnSpc>
                <a:spcPct val="100000"/>
              </a:lnSpc>
              <a:spcBef>
                <a:spcPts val="100"/>
              </a:spcBef>
              <a:tabLst>
                <a:tab pos="3086100" algn="l"/>
              </a:tabLst>
            </a:pPr>
            <a:r>
              <a:rPr spc="-665" dirty="0">
                <a:latin typeface="Roboto Light" panose="02000000000000000000" pitchFamily="2" charset="0"/>
                <a:ea typeface="Roboto Light" panose="02000000000000000000" pitchFamily="2" charset="0"/>
              </a:rPr>
              <a:t>T</a:t>
            </a:r>
            <a:r>
              <a:rPr spc="-100" dirty="0">
                <a:latin typeface="Roboto Light" panose="02000000000000000000" pitchFamily="2" charset="0"/>
                <a:ea typeface="Roboto Light" panose="02000000000000000000" pitchFamily="2" charset="0"/>
              </a:rPr>
              <a:t>y</a:t>
            </a:r>
            <a:r>
              <a:rPr spc="35" dirty="0">
                <a:latin typeface="Roboto Light" panose="02000000000000000000" pitchFamily="2" charset="0"/>
                <a:ea typeface="Roboto Light" panose="02000000000000000000" pitchFamily="2" charset="0"/>
              </a:rPr>
              <a:t>p</a:t>
            </a:r>
            <a:r>
              <a:rPr dirty="0">
                <a:latin typeface="Roboto Light" panose="02000000000000000000" pitchFamily="2" charset="0"/>
                <a:ea typeface="Roboto Light" panose="02000000000000000000" pitchFamily="2" charset="0"/>
              </a:rPr>
              <a:t>e</a:t>
            </a:r>
            <a:r>
              <a:rPr spc="-140" dirty="0">
                <a:latin typeface="Roboto Light" panose="02000000000000000000" pitchFamily="2" charset="0"/>
                <a:ea typeface="Roboto Light" panose="02000000000000000000" pitchFamily="2" charset="0"/>
              </a:rPr>
              <a:t>s</a:t>
            </a:r>
            <a:r>
              <a:rPr spc="5"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of</a:t>
            </a:r>
            <a:r>
              <a:rPr spc="10" dirty="0">
                <a:latin typeface="Roboto Light" panose="02000000000000000000" pitchFamily="2" charset="0"/>
                <a:ea typeface="Roboto Light" panose="02000000000000000000" pitchFamily="2" charset="0"/>
              </a:rPr>
              <a:t> </a:t>
            </a:r>
            <a:r>
              <a:rPr spc="-145" dirty="0">
                <a:latin typeface="Roboto Light" panose="02000000000000000000" pitchFamily="2" charset="0"/>
                <a:ea typeface="Roboto Light" panose="02000000000000000000" pitchFamily="2" charset="0"/>
              </a:rPr>
              <a:t>l</a:t>
            </a:r>
            <a:r>
              <a:rPr spc="-45" dirty="0">
                <a:latin typeface="Roboto Light" panose="02000000000000000000" pitchFamily="2" charset="0"/>
                <a:ea typeface="Roboto Light" panose="02000000000000000000" pitchFamily="2" charset="0"/>
              </a:rPr>
              <a:t>o</a:t>
            </a:r>
            <a:r>
              <a:rPr spc="-5" dirty="0">
                <a:latin typeface="Roboto Light" panose="02000000000000000000" pitchFamily="2" charset="0"/>
                <a:ea typeface="Roboto Light" panose="02000000000000000000" pitchFamily="2" charset="0"/>
              </a:rPr>
              <a:t>a</a:t>
            </a:r>
            <a:r>
              <a:rPr dirty="0">
                <a:latin typeface="Roboto Light" panose="02000000000000000000" pitchFamily="2" charset="0"/>
                <a:ea typeface="Roboto Light" panose="02000000000000000000" pitchFamily="2" charset="0"/>
              </a:rPr>
              <a:t>d</a:t>
            </a:r>
            <a:r>
              <a:rPr lang="en-US" dirty="0">
                <a:latin typeface="Roboto Light" panose="02000000000000000000" pitchFamily="2" charset="0"/>
                <a:ea typeface="Roboto Light" panose="02000000000000000000" pitchFamily="2" charset="0"/>
              </a:rPr>
              <a:t> </a:t>
            </a:r>
            <a:r>
              <a:rPr spc="35" dirty="0">
                <a:latin typeface="Roboto Light" panose="02000000000000000000" pitchFamily="2" charset="0"/>
                <a:ea typeface="Roboto Light" panose="02000000000000000000" pitchFamily="2" charset="0"/>
              </a:rPr>
              <a:t>b</a:t>
            </a:r>
            <a:r>
              <a:rPr spc="-5" dirty="0">
                <a:latin typeface="Roboto Light" panose="02000000000000000000" pitchFamily="2" charset="0"/>
                <a:ea typeface="Roboto Light" panose="02000000000000000000" pitchFamily="2" charset="0"/>
              </a:rPr>
              <a:t>a</a:t>
            </a:r>
            <a:r>
              <a:rPr spc="-145" dirty="0">
                <a:latin typeface="Roboto Light" panose="02000000000000000000" pitchFamily="2" charset="0"/>
                <a:ea typeface="Roboto Light" panose="02000000000000000000" pitchFamily="2" charset="0"/>
              </a:rPr>
              <a:t>l</a:t>
            </a:r>
            <a:r>
              <a:rPr spc="-5" dirty="0">
                <a:latin typeface="Roboto Light" panose="02000000000000000000" pitchFamily="2" charset="0"/>
                <a:ea typeface="Roboto Light" panose="02000000000000000000" pitchFamily="2" charset="0"/>
              </a:rPr>
              <a:t>a</a:t>
            </a:r>
            <a:r>
              <a:rPr spc="-40" dirty="0">
                <a:latin typeface="Roboto Light" panose="02000000000000000000" pitchFamily="2" charset="0"/>
                <a:ea typeface="Roboto Light" panose="02000000000000000000" pitchFamily="2" charset="0"/>
              </a:rPr>
              <a:t>n</a:t>
            </a:r>
            <a:r>
              <a:rPr spc="-95" dirty="0">
                <a:latin typeface="Roboto Light" panose="02000000000000000000" pitchFamily="2" charset="0"/>
                <a:ea typeface="Roboto Light" panose="02000000000000000000" pitchFamily="2" charset="0"/>
              </a:rPr>
              <a:t>c</a:t>
            </a:r>
            <a:r>
              <a:rPr dirty="0">
                <a:latin typeface="Roboto Light" panose="02000000000000000000" pitchFamily="2" charset="0"/>
                <a:ea typeface="Roboto Light" panose="02000000000000000000" pitchFamily="2" charset="0"/>
              </a:rPr>
              <a:t>e</a:t>
            </a:r>
            <a:r>
              <a:rPr spc="-280" dirty="0">
                <a:latin typeface="Roboto Light" panose="02000000000000000000" pitchFamily="2" charset="0"/>
                <a:ea typeface="Roboto Light" panose="02000000000000000000" pitchFamily="2" charset="0"/>
              </a:rPr>
              <a:t>r</a:t>
            </a:r>
            <a:r>
              <a:rPr dirty="0">
                <a:latin typeface="Roboto Light" panose="02000000000000000000" pitchFamily="2" charset="0"/>
                <a:ea typeface="Roboto Light" panose="02000000000000000000" pitchFamily="2" charset="0"/>
              </a:rPr>
              <a:t> </a:t>
            </a:r>
            <a:r>
              <a:rPr spc="-45" dirty="0">
                <a:latin typeface="Roboto Light" panose="02000000000000000000" pitchFamily="2" charset="0"/>
                <a:ea typeface="Roboto Light" panose="02000000000000000000" pitchFamily="2" charset="0"/>
              </a:rPr>
              <a:t>on</a:t>
            </a:r>
            <a:r>
              <a:rPr spc="-254" dirty="0">
                <a:latin typeface="Roboto Light" panose="02000000000000000000" pitchFamily="2" charset="0"/>
                <a:ea typeface="Roboto Light" panose="02000000000000000000" pitchFamily="2" charset="0"/>
              </a:rPr>
              <a:t> </a:t>
            </a:r>
            <a:r>
              <a:rPr spc="-220" dirty="0">
                <a:latin typeface="Roboto Light" panose="02000000000000000000" pitchFamily="2" charset="0"/>
                <a:ea typeface="Roboto Light" panose="02000000000000000000" pitchFamily="2" charset="0"/>
              </a:rPr>
              <a:t>A</a:t>
            </a:r>
            <a:r>
              <a:rPr spc="-50" dirty="0">
                <a:latin typeface="Roboto Light" panose="02000000000000000000" pitchFamily="2" charset="0"/>
                <a:ea typeface="Roboto Light" panose="02000000000000000000" pitchFamily="2" charset="0"/>
              </a:rPr>
              <a:t>W</a:t>
            </a:r>
            <a:r>
              <a:rPr spc="45" dirty="0">
                <a:latin typeface="Roboto Light" panose="02000000000000000000" pitchFamily="2" charset="0"/>
                <a:ea typeface="Roboto Light" panose="02000000000000000000" pitchFamily="2" charset="0"/>
              </a:rPr>
              <a:t>S</a:t>
            </a:r>
          </a:p>
        </p:txBody>
      </p:sp>
      <p:sp>
        <p:nvSpPr>
          <p:cNvPr id="4" name="object 4"/>
          <p:cNvSpPr txBox="1"/>
          <p:nvPr/>
        </p:nvSpPr>
        <p:spPr>
          <a:xfrm>
            <a:off x="916939" y="1364996"/>
            <a:ext cx="10236835" cy="4220899"/>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45" dirty="0">
                <a:solidFill>
                  <a:srgbClr val="444949"/>
                </a:solidFill>
                <a:latin typeface="Roboto Light" panose="02000000000000000000" pitchFamily="2" charset="0"/>
                <a:ea typeface="Roboto Light" panose="02000000000000000000" pitchFamily="2" charset="0"/>
                <a:cs typeface="Gill Sans MT"/>
              </a:rPr>
              <a:t>AWS</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has</a:t>
            </a:r>
            <a:r>
              <a:rPr sz="2400" spc="-10" dirty="0">
                <a:solidFill>
                  <a:srgbClr val="444949"/>
                </a:solidFill>
                <a:latin typeface="Roboto Light" panose="02000000000000000000" pitchFamily="2" charset="0"/>
                <a:ea typeface="Roboto Light" panose="02000000000000000000" pitchFamily="2" charset="0"/>
                <a:cs typeface="Gill Sans MT"/>
              </a:rPr>
              <a:t> </a:t>
            </a:r>
            <a:r>
              <a:rPr sz="3525" spc="37" baseline="1182" dirty="0">
                <a:solidFill>
                  <a:srgbClr val="5091D0"/>
                </a:solidFill>
                <a:latin typeface="Roboto Light" panose="02000000000000000000" pitchFamily="2" charset="0"/>
                <a:ea typeface="Roboto Light" panose="02000000000000000000" pitchFamily="2" charset="0"/>
                <a:cs typeface="Gill Sans MT"/>
              </a:rPr>
              <a:t>3</a:t>
            </a:r>
            <a:r>
              <a:rPr sz="3525" baseline="1182" dirty="0">
                <a:solidFill>
                  <a:srgbClr val="5091D0"/>
                </a:solidFill>
                <a:latin typeface="Roboto Light" panose="02000000000000000000" pitchFamily="2" charset="0"/>
                <a:ea typeface="Roboto Light" panose="02000000000000000000" pitchFamily="2" charset="0"/>
                <a:cs typeface="Gill Sans MT"/>
              </a:rPr>
              <a:t> </a:t>
            </a:r>
            <a:r>
              <a:rPr sz="3525" spc="-67" baseline="1182" dirty="0">
                <a:solidFill>
                  <a:srgbClr val="5091D0"/>
                </a:solidFill>
                <a:latin typeface="Roboto Light" panose="02000000000000000000" pitchFamily="2" charset="0"/>
                <a:ea typeface="Roboto Light" panose="02000000000000000000" pitchFamily="2" charset="0"/>
                <a:cs typeface="Gill Sans MT"/>
              </a:rPr>
              <a:t>kinds</a:t>
            </a:r>
            <a:r>
              <a:rPr sz="3525" spc="7" baseline="1182" dirty="0">
                <a:solidFill>
                  <a:srgbClr val="5091D0"/>
                </a:solidFill>
                <a:latin typeface="Roboto Light" panose="02000000000000000000" pitchFamily="2" charset="0"/>
                <a:ea typeface="Roboto Light" panose="02000000000000000000" pitchFamily="2" charset="0"/>
                <a:cs typeface="Gill Sans MT"/>
              </a:rPr>
              <a:t> </a:t>
            </a:r>
            <a:r>
              <a:rPr sz="3525" spc="-15" baseline="1182" dirty="0">
                <a:solidFill>
                  <a:srgbClr val="5091D0"/>
                </a:solidFill>
                <a:latin typeface="Roboto Light" panose="02000000000000000000" pitchFamily="2" charset="0"/>
                <a:ea typeface="Roboto Light" panose="02000000000000000000" pitchFamily="2" charset="0"/>
                <a:cs typeface="Gill Sans MT"/>
              </a:rPr>
              <a:t>of</a:t>
            </a:r>
            <a:r>
              <a:rPr sz="3525" baseline="1182" dirty="0">
                <a:solidFill>
                  <a:srgbClr val="5091D0"/>
                </a:solidFill>
                <a:latin typeface="Roboto Light" panose="02000000000000000000" pitchFamily="2" charset="0"/>
                <a:ea typeface="Roboto Light" panose="02000000000000000000" pitchFamily="2" charset="0"/>
                <a:cs typeface="Gill Sans MT"/>
              </a:rPr>
              <a:t> </a:t>
            </a:r>
            <a:r>
              <a:rPr sz="3525" spc="30" baseline="1182" dirty="0">
                <a:solidFill>
                  <a:srgbClr val="5091D0"/>
                </a:solidFill>
                <a:latin typeface="Roboto Light" panose="02000000000000000000" pitchFamily="2" charset="0"/>
                <a:ea typeface="Roboto Light" panose="02000000000000000000" pitchFamily="2" charset="0"/>
                <a:cs typeface="Gill Sans MT"/>
              </a:rPr>
              <a:t>managed</a:t>
            </a:r>
            <a:r>
              <a:rPr sz="3525" spc="15" baseline="1182" dirty="0">
                <a:solidFill>
                  <a:srgbClr val="5091D0"/>
                </a:solidFill>
                <a:latin typeface="Roboto Light" panose="02000000000000000000" pitchFamily="2" charset="0"/>
                <a:ea typeface="Roboto Light" panose="02000000000000000000" pitchFamily="2" charset="0"/>
                <a:cs typeface="Gill Sans MT"/>
              </a:rPr>
              <a:t> </a:t>
            </a:r>
            <a:r>
              <a:rPr sz="3525" baseline="1182" dirty="0">
                <a:solidFill>
                  <a:srgbClr val="5091D0"/>
                </a:solidFill>
                <a:latin typeface="Roboto Light" panose="02000000000000000000" pitchFamily="2" charset="0"/>
                <a:ea typeface="Roboto Light" panose="02000000000000000000" pitchFamily="2" charset="0"/>
                <a:cs typeface="Gill Sans MT"/>
              </a:rPr>
              <a:t>Load</a:t>
            </a:r>
            <a:r>
              <a:rPr sz="3525" spc="7" baseline="1182" dirty="0">
                <a:solidFill>
                  <a:srgbClr val="5091D0"/>
                </a:solidFill>
                <a:latin typeface="Roboto Light" panose="02000000000000000000" pitchFamily="2" charset="0"/>
                <a:ea typeface="Roboto Light" panose="02000000000000000000" pitchFamily="2" charset="0"/>
                <a:cs typeface="Gill Sans MT"/>
              </a:rPr>
              <a:t> </a:t>
            </a:r>
            <a:r>
              <a:rPr sz="3525" spc="-30" baseline="1182" dirty="0">
                <a:solidFill>
                  <a:srgbClr val="5091D0"/>
                </a:solidFill>
                <a:latin typeface="Roboto Light" panose="02000000000000000000" pitchFamily="2" charset="0"/>
                <a:ea typeface="Roboto Light" panose="02000000000000000000" pitchFamily="2" charset="0"/>
                <a:cs typeface="Gill Sans MT"/>
              </a:rPr>
              <a:t>Balancers</a:t>
            </a:r>
            <a:endParaRPr sz="3525" baseline="1182" dirty="0">
              <a:latin typeface="Roboto Light" panose="02000000000000000000" pitchFamily="2" charset="0"/>
              <a:ea typeface="Roboto Light" panose="02000000000000000000" pitchFamily="2" charset="0"/>
              <a:cs typeface="Gill Sans MT"/>
            </a:endParaRPr>
          </a:p>
          <a:p>
            <a:pPr>
              <a:lnSpc>
                <a:spcPct val="100000"/>
              </a:lnSpc>
              <a:spcBef>
                <a:spcPts val="45"/>
              </a:spcBef>
              <a:buClr>
                <a:srgbClr val="444949"/>
              </a:buClr>
              <a:buFont typeface="Arial"/>
              <a:buChar char="•"/>
            </a:pPr>
            <a:endParaRPr sz="2650" dirty="0">
              <a:latin typeface="Roboto Light" panose="02000000000000000000" pitchFamily="2" charset="0"/>
              <a:ea typeface="Roboto Light" panose="02000000000000000000" pitchFamily="2" charset="0"/>
              <a:cs typeface="Gill Sans MT"/>
            </a:endParaRPr>
          </a:p>
          <a:p>
            <a:pPr marL="241300" indent="-228600">
              <a:lnSpc>
                <a:spcPts val="2790"/>
              </a:lnSpc>
              <a:buFont typeface="Arial"/>
              <a:buChar char="•"/>
              <a:tabLst>
                <a:tab pos="241300" algn="l"/>
              </a:tabLst>
            </a:pPr>
            <a:r>
              <a:rPr sz="2400" spc="-65" dirty="0">
                <a:solidFill>
                  <a:srgbClr val="444949"/>
                </a:solidFill>
                <a:latin typeface="Roboto Light" panose="02000000000000000000" pitchFamily="2" charset="0"/>
                <a:ea typeface="Roboto Light" panose="02000000000000000000" pitchFamily="2" charset="0"/>
                <a:cs typeface="Gill Sans MT"/>
              </a:rPr>
              <a:t>Classic</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Load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Balancer</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(v1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old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generation)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2009</a:t>
            </a:r>
            <a:endParaRPr sz="2400" dirty="0">
              <a:latin typeface="Roboto Light" panose="02000000000000000000" pitchFamily="2" charset="0"/>
              <a:ea typeface="Roboto Light" panose="02000000000000000000" pitchFamily="2" charset="0"/>
              <a:cs typeface="Gill Sans MT"/>
            </a:endParaRPr>
          </a:p>
          <a:p>
            <a:pPr marL="698500" lvl="1" indent="-228600">
              <a:lnSpc>
                <a:spcPts val="2310"/>
              </a:lnSpc>
              <a:buFont typeface="Arial"/>
              <a:buChar char="•"/>
              <a:tabLst>
                <a:tab pos="697865" algn="l"/>
                <a:tab pos="698500" algn="l"/>
              </a:tabLst>
            </a:pPr>
            <a:r>
              <a:rPr sz="2000" spc="-120" dirty="0">
                <a:solidFill>
                  <a:srgbClr val="444949"/>
                </a:solidFill>
                <a:latin typeface="Roboto Light" panose="02000000000000000000" pitchFamily="2" charset="0"/>
                <a:ea typeface="Roboto Light" panose="02000000000000000000" pitchFamily="2" charset="0"/>
                <a:cs typeface="Gill Sans MT"/>
              </a:rPr>
              <a:t>HTTP,</a:t>
            </a:r>
            <a:r>
              <a:rPr sz="2000" spc="-7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HTTPS,</a:t>
            </a:r>
            <a:r>
              <a:rPr sz="2000" spc="7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TCP</a:t>
            </a:r>
            <a:endParaRPr sz="2000" dirty="0">
              <a:latin typeface="Roboto Light" panose="02000000000000000000" pitchFamily="2" charset="0"/>
              <a:ea typeface="Roboto Light" panose="02000000000000000000" pitchFamily="2" charset="0"/>
              <a:cs typeface="Gill Sans MT"/>
            </a:endParaRPr>
          </a:p>
          <a:p>
            <a:pPr marL="241300" indent="-228600">
              <a:lnSpc>
                <a:spcPts val="2790"/>
              </a:lnSpc>
              <a:spcBef>
                <a:spcPts val="105"/>
              </a:spcBef>
              <a:buFont typeface="Arial"/>
              <a:buChar char="•"/>
              <a:tabLst>
                <a:tab pos="241300" algn="l"/>
              </a:tabLst>
            </a:pPr>
            <a:r>
              <a:rPr sz="2400" spc="-35" dirty="0">
                <a:solidFill>
                  <a:srgbClr val="444949"/>
                </a:solidFill>
                <a:latin typeface="Roboto Light" panose="02000000000000000000" pitchFamily="2" charset="0"/>
                <a:ea typeface="Roboto Light" panose="02000000000000000000" pitchFamily="2" charset="0"/>
                <a:cs typeface="Gill Sans MT"/>
              </a:rPr>
              <a:t>Application</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Load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Balancer</a:t>
            </a:r>
            <a:r>
              <a:rPr sz="2400" spc="-5" dirty="0">
                <a:solidFill>
                  <a:srgbClr val="444949"/>
                </a:solidFill>
                <a:latin typeface="Roboto Light" panose="02000000000000000000" pitchFamily="2" charset="0"/>
                <a:ea typeface="Roboto Light" panose="02000000000000000000" pitchFamily="2" charset="0"/>
                <a:cs typeface="Gill Sans MT"/>
              </a:rPr>
              <a:t> (v2</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new</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generation)</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2016</a:t>
            </a:r>
            <a:endParaRPr sz="2400" dirty="0">
              <a:latin typeface="Roboto Light" panose="02000000000000000000" pitchFamily="2" charset="0"/>
              <a:ea typeface="Roboto Light" panose="02000000000000000000" pitchFamily="2" charset="0"/>
              <a:cs typeface="Gill Sans MT"/>
            </a:endParaRPr>
          </a:p>
          <a:p>
            <a:pPr marL="698500" lvl="1" indent="-228600">
              <a:lnSpc>
                <a:spcPts val="2310"/>
              </a:lnSpc>
              <a:buFont typeface="Arial"/>
              <a:buChar char="•"/>
              <a:tabLst>
                <a:tab pos="697865" algn="l"/>
                <a:tab pos="698500" algn="l"/>
              </a:tabLst>
            </a:pPr>
            <a:r>
              <a:rPr sz="2000" spc="-120" dirty="0">
                <a:solidFill>
                  <a:srgbClr val="444949"/>
                </a:solidFill>
                <a:latin typeface="Roboto Light" panose="02000000000000000000" pitchFamily="2" charset="0"/>
                <a:ea typeface="Roboto Light" panose="02000000000000000000" pitchFamily="2" charset="0"/>
                <a:cs typeface="Gill Sans MT"/>
              </a:rPr>
              <a:t>HTTP,</a:t>
            </a:r>
            <a:r>
              <a:rPr sz="2000" spc="-6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HTTPS,</a:t>
            </a:r>
            <a:r>
              <a:rPr sz="2000" spc="16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WebSocket</a:t>
            </a:r>
            <a:endParaRPr sz="2000" dirty="0">
              <a:latin typeface="Roboto Light" panose="02000000000000000000" pitchFamily="2" charset="0"/>
              <a:ea typeface="Roboto Light" panose="02000000000000000000" pitchFamily="2" charset="0"/>
              <a:cs typeface="Gill Sans MT"/>
            </a:endParaRPr>
          </a:p>
          <a:p>
            <a:pPr marL="241300" indent="-228600">
              <a:lnSpc>
                <a:spcPts val="2790"/>
              </a:lnSpc>
              <a:spcBef>
                <a:spcPts val="80"/>
              </a:spcBef>
              <a:buFont typeface="Arial"/>
              <a:buChar char="•"/>
              <a:tabLst>
                <a:tab pos="241300" algn="l"/>
              </a:tabLst>
            </a:pPr>
            <a:r>
              <a:rPr sz="2400" spc="-55" dirty="0">
                <a:solidFill>
                  <a:srgbClr val="444949"/>
                </a:solidFill>
                <a:latin typeface="Roboto Light" panose="02000000000000000000" pitchFamily="2" charset="0"/>
                <a:ea typeface="Roboto Light" panose="02000000000000000000" pitchFamily="2" charset="0"/>
                <a:cs typeface="Gill Sans MT"/>
              </a:rPr>
              <a:t>Network</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Load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Balancer</a:t>
            </a:r>
            <a:r>
              <a:rPr sz="2400" spc="-5" dirty="0">
                <a:solidFill>
                  <a:srgbClr val="444949"/>
                </a:solidFill>
                <a:latin typeface="Roboto Light" panose="02000000000000000000" pitchFamily="2" charset="0"/>
                <a:ea typeface="Roboto Light" panose="02000000000000000000" pitchFamily="2" charset="0"/>
                <a:cs typeface="Gill Sans MT"/>
              </a:rPr>
              <a:t> (v2</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new</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generation)</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2017</a:t>
            </a:r>
            <a:endParaRPr sz="2400" dirty="0">
              <a:latin typeface="Roboto Light" panose="02000000000000000000" pitchFamily="2" charset="0"/>
              <a:ea typeface="Roboto Light" panose="02000000000000000000" pitchFamily="2" charset="0"/>
              <a:cs typeface="Gill Sans MT"/>
            </a:endParaRPr>
          </a:p>
          <a:p>
            <a:pPr marL="698500" lvl="1" indent="-228600">
              <a:lnSpc>
                <a:spcPts val="2310"/>
              </a:lnSpc>
              <a:buFont typeface="Arial"/>
              <a:buChar char="•"/>
              <a:tabLst>
                <a:tab pos="697865" algn="l"/>
                <a:tab pos="698500" algn="l"/>
              </a:tabLst>
            </a:pPr>
            <a:r>
              <a:rPr sz="2000" spc="-60" dirty="0">
                <a:solidFill>
                  <a:srgbClr val="444949"/>
                </a:solidFill>
                <a:latin typeface="Roboto Light" panose="02000000000000000000" pitchFamily="2" charset="0"/>
                <a:ea typeface="Roboto Light" panose="02000000000000000000" pitchFamily="2" charset="0"/>
                <a:cs typeface="Gill Sans MT"/>
              </a:rPr>
              <a:t>T</a:t>
            </a:r>
            <a:r>
              <a:rPr sz="2000" spc="-75" dirty="0">
                <a:solidFill>
                  <a:srgbClr val="444949"/>
                </a:solidFill>
                <a:latin typeface="Roboto Light" panose="02000000000000000000" pitchFamily="2" charset="0"/>
                <a:ea typeface="Roboto Light" panose="02000000000000000000" pitchFamily="2" charset="0"/>
                <a:cs typeface="Gill Sans MT"/>
              </a:rPr>
              <a:t>C</a:t>
            </a:r>
            <a:r>
              <a:rPr sz="2000" spc="-360" dirty="0">
                <a:solidFill>
                  <a:srgbClr val="444949"/>
                </a:solidFill>
                <a:latin typeface="Roboto Light" panose="02000000000000000000" pitchFamily="2" charset="0"/>
                <a:ea typeface="Roboto Light" panose="02000000000000000000" pitchFamily="2" charset="0"/>
                <a:cs typeface="Gill Sans MT"/>
              </a:rPr>
              <a:t>P</a:t>
            </a:r>
            <a:r>
              <a:rPr sz="2000" spc="-85" dirty="0">
                <a:solidFill>
                  <a:srgbClr val="444949"/>
                </a:solidFill>
                <a:latin typeface="Roboto Light" panose="02000000000000000000" pitchFamily="2" charset="0"/>
                <a:ea typeface="Roboto Light" panose="02000000000000000000" pitchFamily="2" charset="0"/>
                <a:cs typeface="Gill Sans MT"/>
              </a:rPr>
              <a:t>,</a:t>
            </a:r>
            <a:r>
              <a:rPr sz="2000" spc="10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T</a:t>
            </a:r>
            <a:r>
              <a:rPr sz="2000" spc="-55" dirty="0">
                <a:solidFill>
                  <a:srgbClr val="444949"/>
                </a:solidFill>
                <a:latin typeface="Roboto Light" panose="02000000000000000000" pitchFamily="2" charset="0"/>
                <a:ea typeface="Roboto Light" panose="02000000000000000000" pitchFamily="2" charset="0"/>
                <a:cs typeface="Gill Sans MT"/>
              </a:rPr>
              <a:t>L</a:t>
            </a:r>
            <a:r>
              <a:rPr sz="2000" spc="20" dirty="0">
                <a:solidFill>
                  <a:srgbClr val="444949"/>
                </a:solidFill>
                <a:latin typeface="Roboto Light" panose="02000000000000000000" pitchFamily="2" charset="0"/>
                <a:ea typeface="Roboto Light" panose="02000000000000000000" pitchFamily="2" charset="0"/>
                <a:cs typeface="Gill Sans MT"/>
              </a:rPr>
              <a:t>S</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10" dirty="0">
                <a:solidFill>
                  <a:srgbClr val="444949"/>
                </a:solidFill>
                <a:latin typeface="Roboto Light" panose="02000000000000000000" pitchFamily="2" charset="0"/>
                <a:ea typeface="Roboto Light" panose="02000000000000000000" pitchFamily="2" charset="0"/>
                <a:cs typeface="Gill Sans MT"/>
              </a:rPr>
              <a:t>(</a:t>
            </a:r>
            <a:r>
              <a:rPr sz="2000" spc="-30" dirty="0">
                <a:solidFill>
                  <a:srgbClr val="444949"/>
                </a:solidFill>
                <a:latin typeface="Roboto Light" panose="02000000000000000000" pitchFamily="2" charset="0"/>
                <a:ea typeface="Roboto Light" panose="02000000000000000000" pitchFamily="2" charset="0"/>
                <a:cs typeface="Gill Sans MT"/>
              </a:rPr>
              <a:t>sec</a:t>
            </a:r>
            <a:r>
              <a:rPr sz="2000" spc="-45" dirty="0">
                <a:solidFill>
                  <a:srgbClr val="444949"/>
                </a:solidFill>
                <a:latin typeface="Roboto Light" panose="02000000000000000000" pitchFamily="2" charset="0"/>
                <a:ea typeface="Roboto Light" panose="02000000000000000000" pitchFamily="2" charset="0"/>
                <a:cs typeface="Gill Sans MT"/>
              </a:rPr>
              <a:t>u</a:t>
            </a:r>
            <a:r>
              <a:rPr sz="2000" spc="-135" dirty="0">
                <a:solidFill>
                  <a:srgbClr val="444949"/>
                </a:solidFill>
                <a:latin typeface="Roboto Light" panose="02000000000000000000" pitchFamily="2" charset="0"/>
                <a:ea typeface="Roboto Light" panose="02000000000000000000" pitchFamily="2" charset="0"/>
                <a:cs typeface="Gill Sans MT"/>
              </a:rPr>
              <a:t>r</a:t>
            </a:r>
            <a:r>
              <a:rPr sz="2000" dirty="0">
                <a:solidFill>
                  <a:srgbClr val="444949"/>
                </a:solidFill>
                <a:latin typeface="Roboto Light" panose="02000000000000000000" pitchFamily="2" charset="0"/>
                <a:ea typeface="Roboto Light" panose="02000000000000000000" pitchFamily="2" charset="0"/>
                <a:cs typeface="Gill Sans MT"/>
              </a:rPr>
              <a:t>e</a:t>
            </a:r>
            <a:r>
              <a:rPr sz="2000" spc="-285"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T</a:t>
            </a:r>
            <a:r>
              <a:rPr sz="2000" spc="-75" dirty="0">
                <a:solidFill>
                  <a:srgbClr val="444949"/>
                </a:solidFill>
                <a:latin typeface="Roboto Light" panose="02000000000000000000" pitchFamily="2" charset="0"/>
                <a:ea typeface="Roboto Light" panose="02000000000000000000" pitchFamily="2" charset="0"/>
                <a:cs typeface="Gill Sans MT"/>
              </a:rPr>
              <a:t>C</a:t>
            </a:r>
            <a:r>
              <a:rPr sz="2000" spc="5" dirty="0">
                <a:solidFill>
                  <a:srgbClr val="444949"/>
                </a:solidFill>
                <a:latin typeface="Roboto Light" panose="02000000000000000000" pitchFamily="2" charset="0"/>
                <a:ea typeface="Roboto Light" panose="02000000000000000000" pitchFamily="2" charset="0"/>
                <a:cs typeface="Gill Sans MT"/>
              </a:rPr>
              <a:t>P</a:t>
            </a:r>
            <a:r>
              <a:rPr sz="2000" spc="15" dirty="0">
                <a:solidFill>
                  <a:srgbClr val="444949"/>
                </a:solidFill>
                <a:latin typeface="Roboto Light" panose="02000000000000000000" pitchFamily="2" charset="0"/>
                <a:ea typeface="Roboto Light" panose="02000000000000000000" pitchFamily="2" charset="0"/>
                <a:cs typeface="Gill Sans MT"/>
              </a:rPr>
              <a: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&amp;</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U</a:t>
            </a:r>
            <a:r>
              <a:rPr sz="2000" spc="-35" dirty="0">
                <a:solidFill>
                  <a:srgbClr val="444949"/>
                </a:solidFill>
                <a:latin typeface="Roboto Light" panose="02000000000000000000" pitchFamily="2" charset="0"/>
                <a:ea typeface="Roboto Light" panose="02000000000000000000" pitchFamily="2" charset="0"/>
                <a:cs typeface="Gill Sans MT"/>
              </a:rPr>
              <a:t>D</a:t>
            </a:r>
            <a:r>
              <a:rPr sz="2000" dirty="0">
                <a:solidFill>
                  <a:srgbClr val="444949"/>
                </a:solidFill>
                <a:latin typeface="Roboto Light" panose="02000000000000000000" pitchFamily="2" charset="0"/>
                <a:ea typeface="Roboto Light" panose="02000000000000000000" pitchFamily="2" charset="0"/>
                <a:cs typeface="Gill Sans MT"/>
              </a:rPr>
              <a:t>P</a:t>
            </a:r>
            <a:endParaRPr sz="2000" dirty="0">
              <a:latin typeface="Roboto Light" panose="02000000000000000000" pitchFamily="2" charset="0"/>
              <a:ea typeface="Roboto Light" panose="02000000000000000000" pitchFamily="2" charset="0"/>
              <a:cs typeface="Gill Sans MT"/>
            </a:endParaRPr>
          </a:p>
          <a:p>
            <a:pPr marL="241300" marR="5080" indent="-228600">
              <a:lnSpc>
                <a:spcPct val="69200"/>
              </a:lnSpc>
              <a:spcBef>
                <a:spcPts val="990"/>
              </a:spcBef>
              <a:buFont typeface="Arial"/>
              <a:buChar char="•"/>
              <a:tabLst>
                <a:tab pos="241300" algn="l"/>
              </a:tabLst>
            </a:pPr>
            <a:r>
              <a:rPr sz="2400" spc="-5" dirty="0">
                <a:solidFill>
                  <a:srgbClr val="444949"/>
                </a:solidFill>
                <a:latin typeface="Roboto Light" panose="02000000000000000000" pitchFamily="2" charset="0"/>
                <a:ea typeface="Roboto Light" panose="02000000000000000000" pitchFamily="2" charset="0"/>
                <a:cs typeface="Gill Sans MT"/>
              </a:rPr>
              <a:t>O</a:t>
            </a:r>
            <a:r>
              <a:rPr sz="2400" spc="-70" dirty="0">
                <a:solidFill>
                  <a:srgbClr val="444949"/>
                </a:solidFill>
                <a:latin typeface="Roboto Light" panose="02000000000000000000" pitchFamily="2" charset="0"/>
                <a:ea typeface="Roboto Light" panose="02000000000000000000" pitchFamily="2" charset="0"/>
                <a:cs typeface="Gill Sans MT"/>
              </a:rPr>
              <a:t>v</a:t>
            </a:r>
            <a:r>
              <a:rPr sz="2400" dirty="0">
                <a:solidFill>
                  <a:srgbClr val="444949"/>
                </a:solidFill>
                <a:latin typeface="Roboto Light" panose="02000000000000000000" pitchFamily="2" charset="0"/>
                <a:ea typeface="Roboto Light" panose="02000000000000000000" pitchFamily="2" charset="0"/>
                <a:cs typeface="Gill Sans MT"/>
              </a:rPr>
              <a:t>e</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dirty="0">
                <a:solidFill>
                  <a:srgbClr val="444949"/>
                </a:solidFill>
                <a:latin typeface="Roboto Light" panose="02000000000000000000" pitchFamily="2" charset="0"/>
                <a:ea typeface="Roboto Light" panose="02000000000000000000" pitchFamily="2" charset="0"/>
                <a:cs typeface="Gill Sans MT"/>
              </a:rPr>
              <a:t>a</a:t>
            </a:r>
            <a:r>
              <a:rPr sz="2400" spc="-80" dirty="0">
                <a:solidFill>
                  <a:srgbClr val="444949"/>
                </a:solidFill>
                <a:latin typeface="Roboto Light" panose="02000000000000000000" pitchFamily="2" charset="0"/>
                <a:ea typeface="Roboto Light" panose="02000000000000000000" pitchFamily="2" charset="0"/>
                <a:cs typeface="Gill Sans MT"/>
              </a:rPr>
              <a:t>ll</a:t>
            </a:r>
            <a:r>
              <a:rPr sz="2400" spc="-105" dirty="0">
                <a:solidFill>
                  <a:srgbClr val="444949"/>
                </a:solidFill>
                <a:latin typeface="Roboto Light" panose="02000000000000000000" pitchFamily="2" charset="0"/>
                <a:ea typeface="Roboto Light" panose="02000000000000000000" pitchFamily="2" charset="0"/>
                <a:cs typeface="Gill Sans MT"/>
              </a:rPr>
              <a: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a:t>
            </a:r>
            <a:r>
              <a:rPr sz="2400" spc="-7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55" dirty="0">
                <a:solidFill>
                  <a:srgbClr val="444949"/>
                </a:solidFill>
                <a:latin typeface="Roboto Light" panose="02000000000000000000" pitchFamily="2" charset="0"/>
                <a:ea typeface="Roboto Light" panose="02000000000000000000" pitchFamily="2" charset="0"/>
                <a:cs typeface="Gill Sans MT"/>
              </a:rPr>
              <a:t>r</a:t>
            </a:r>
            <a:r>
              <a:rPr sz="2400" dirty="0">
                <a:solidFill>
                  <a:srgbClr val="444949"/>
                </a:solidFill>
                <a:latin typeface="Roboto Light" panose="02000000000000000000" pitchFamily="2" charset="0"/>
                <a:ea typeface="Roboto Light" panose="02000000000000000000" pitchFamily="2" charset="0"/>
                <a:cs typeface="Gill Sans MT"/>
              </a:rPr>
              <a:t>e</a:t>
            </a:r>
            <a:r>
              <a:rPr sz="2400" spc="-60" dirty="0">
                <a:solidFill>
                  <a:srgbClr val="444949"/>
                </a:solidFill>
                <a:latin typeface="Roboto Light" panose="02000000000000000000" pitchFamily="2" charset="0"/>
                <a:ea typeface="Roboto Light" panose="02000000000000000000" pitchFamily="2" charset="0"/>
                <a:cs typeface="Gill Sans MT"/>
              </a:rPr>
              <a:t>c</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5" dirty="0">
                <a:solidFill>
                  <a:srgbClr val="444949"/>
                </a:solidFill>
                <a:latin typeface="Roboto Light" panose="02000000000000000000" pitchFamily="2" charset="0"/>
                <a:ea typeface="Roboto Light" panose="02000000000000000000" pitchFamily="2" charset="0"/>
                <a:cs typeface="Gill Sans MT"/>
              </a:rPr>
              <a:t>mm</a:t>
            </a:r>
            <a:r>
              <a:rPr sz="2400" dirty="0">
                <a:solidFill>
                  <a:srgbClr val="444949"/>
                </a:solidFill>
                <a:latin typeface="Roboto Light" panose="02000000000000000000" pitchFamily="2" charset="0"/>
                <a:ea typeface="Roboto Light" panose="02000000000000000000" pitchFamily="2" charset="0"/>
                <a:cs typeface="Gill Sans MT"/>
              </a:rPr>
              <a:t>e</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dirty="0">
                <a:solidFill>
                  <a:srgbClr val="444949"/>
                </a:solidFill>
                <a:latin typeface="Roboto Light" panose="02000000000000000000" pitchFamily="2" charset="0"/>
                <a:ea typeface="Roboto Light" panose="02000000000000000000" pitchFamily="2" charset="0"/>
                <a:cs typeface="Gill Sans MT"/>
              </a:rPr>
              <a:t>ded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25" dirty="0">
                <a:solidFill>
                  <a:srgbClr val="444949"/>
                </a:solidFill>
                <a:latin typeface="Roboto Light" panose="02000000000000000000" pitchFamily="2" charset="0"/>
                <a:ea typeface="Roboto Light" panose="02000000000000000000" pitchFamily="2" charset="0"/>
                <a:cs typeface="Gill Sans MT"/>
              </a:rPr>
              <a: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u</a:t>
            </a:r>
            <a:r>
              <a:rPr sz="2400" spc="-75" dirty="0">
                <a:solidFill>
                  <a:srgbClr val="444949"/>
                </a:solidFill>
                <a:latin typeface="Roboto Light" panose="02000000000000000000" pitchFamily="2" charset="0"/>
                <a:ea typeface="Roboto Light" panose="02000000000000000000" pitchFamily="2" charset="0"/>
                <a:cs typeface="Gill Sans MT"/>
              </a:rPr>
              <a:t>s</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30" dirty="0">
                <a:solidFill>
                  <a:srgbClr val="444949"/>
                </a:solidFill>
                <a:latin typeface="Roboto Light" panose="02000000000000000000" pitchFamily="2" charset="0"/>
                <a:ea typeface="Roboto Light" panose="02000000000000000000" pitchFamily="2" charset="0"/>
                <a:cs typeface="Gill Sans MT"/>
              </a:rPr>
              <a:t>h</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dirty="0">
                <a:solidFill>
                  <a:srgbClr val="444949"/>
                </a:solidFill>
                <a:latin typeface="Roboto Light" panose="02000000000000000000" pitchFamily="2" charset="0"/>
                <a:ea typeface="Roboto Light" panose="02000000000000000000" pitchFamily="2" charset="0"/>
                <a:cs typeface="Gill Sans MT"/>
              </a:rPr>
              <a:t>e</a:t>
            </a:r>
            <a:r>
              <a:rPr sz="2400" spc="-70" dirty="0">
                <a:solidFill>
                  <a:srgbClr val="444949"/>
                </a:solidFill>
                <a:latin typeface="Roboto Light" panose="02000000000000000000" pitchFamily="2" charset="0"/>
                <a:ea typeface="Roboto Light" panose="02000000000000000000" pitchFamily="2" charset="0"/>
                <a:cs typeface="Gill Sans MT"/>
              </a:rPr>
              <a:t>w</a:t>
            </a:r>
            <a:r>
              <a:rPr sz="2400" dirty="0">
                <a:solidFill>
                  <a:srgbClr val="444949"/>
                </a:solidFill>
                <a:latin typeface="Roboto Light" panose="02000000000000000000" pitchFamily="2" charset="0"/>
                <a:ea typeface="Roboto Light" panose="02000000000000000000" pitchFamily="2" charset="0"/>
                <a:cs typeface="Gill Sans MT"/>
              </a:rPr>
              <a:t>e</a:t>
            </a:r>
            <a:r>
              <a:rPr sz="2400" spc="-155" dirty="0">
                <a:solidFill>
                  <a:srgbClr val="444949"/>
                </a:solidFill>
                <a:latin typeface="Roboto Light" panose="02000000000000000000" pitchFamily="2" charset="0"/>
                <a:ea typeface="Roboto Light" panose="02000000000000000000" pitchFamily="2" charset="0"/>
                <a:cs typeface="Gill Sans MT"/>
              </a:rPr>
              <a:t>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v</a:t>
            </a:r>
            <a:r>
              <a:rPr sz="2400" dirty="0">
                <a:solidFill>
                  <a:srgbClr val="444949"/>
                </a:solidFill>
                <a:latin typeface="Roboto Light" panose="02000000000000000000" pitchFamily="2" charset="0"/>
                <a:ea typeface="Roboto Light" panose="02000000000000000000" pitchFamily="2" charset="0"/>
                <a:cs typeface="Gill Sans MT"/>
              </a:rPr>
              <a:t>2</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ge</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dirty="0">
                <a:solidFill>
                  <a:srgbClr val="444949"/>
                </a:solidFill>
                <a:latin typeface="Roboto Light" panose="02000000000000000000" pitchFamily="2" charset="0"/>
                <a:ea typeface="Roboto Light" panose="02000000000000000000" pitchFamily="2" charset="0"/>
                <a:cs typeface="Gill Sans MT"/>
              </a:rPr>
              <a:t>e</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dirty="0">
                <a:solidFill>
                  <a:srgbClr val="444949"/>
                </a:solidFill>
                <a:latin typeface="Roboto Light" panose="02000000000000000000" pitchFamily="2" charset="0"/>
                <a:ea typeface="Roboto Light" panose="02000000000000000000" pitchFamily="2" charset="0"/>
                <a:cs typeface="Gill Sans MT"/>
              </a:rPr>
              <a:t>a</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80" dirty="0">
                <a:solidFill>
                  <a:srgbClr val="444949"/>
                </a:solidFill>
                <a:latin typeface="Roboto Light" panose="02000000000000000000" pitchFamily="2" charset="0"/>
                <a:ea typeface="Roboto Light" panose="02000000000000000000" pitchFamily="2" charset="0"/>
                <a:cs typeface="Gill Sans MT"/>
              </a:rPr>
              <a:t>i</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25" dirty="0">
                <a:solidFill>
                  <a:srgbClr val="444949"/>
                </a:solidFill>
                <a:latin typeface="Roboto Light" panose="02000000000000000000" pitchFamily="2" charset="0"/>
                <a:ea typeface="Roboto Light" panose="02000000000000000000" pitchFamily="2" charset="0"/>
                <a:cs typeface="Gill Sans MT"/>
              </a:rPr>
              <a:t>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l</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dirty="0">
                <a:solidFill>
                  <a:srgbClr val="444949"/>
                </a:solidFill>
                <a:latin typeface="Roboto Light" panose="02000000000000000000" pitchFamily="2" charset="0"/>
                <a:ea typeface="Roboto Light" panose="02000000000000000000" pitchFamily="2" charset="0"/>
                <a:cs typeface="Gill Sans MT"/>
              </a:rPr>
              <a:t>ad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b</a:t>
            </a:r>
            <a:r>
              <a:rPr sz="2400" dirty="0">
                <a:solidFill>
                  <a:srgbClr val="444949"/>
                </a:solidFill>
                <a:latin typeface="Roboto Light" panose="02000000000000000000" pitchFamily="2" charset="0"/>
                <a:ea typeface="Roboto Light" panose="02000000000000000000" pitchFamily="2" charset="0"/>
                <a:cs typeface="Gill Sans MT"/>
              </a:rPr>
              <a:t>a</a:t>
            </a:r>
            <a:r>
              <a:rPr sz="2400" spc="-80" dirty="0">
                <a:solidFill>
                  <a:srgbClr val="444949"/>
                </a:solidFill>
                <a:latin typeface="Roboto Light" panose="02000000000000000000" pitchFamily="2" charset="0"/>
                <a:ea typeface="Roboto Light" panose="02000000000000000000" pitchFamily="2" charset="0"/>
                <a:cs typeface="Gill Sans MT"/>
              </a:rPr>
              <a:t>l</a:t>
            </a:r>
            <a:r>
              <a:rPr sz="2400" dirty="0">
                <a:solidFill>
                  <a:srgbClr val="444949"/>
                </a:solidFill>
                <a:latin typeface="Roboto Light" panose="02000000000000000000" pitchFamily="2" charset="0"/>
                <a:ea typeface="Roboto Light" panose="02000000000000000000" pitchFamily="2" charset="0"/>
                <a:cs typeface="Gill Sans MT"/>
              </a:rPr>
              <a:t>a</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spc="-60" dirty="0">
                <a:solidFill>
                  <a:srgbClr val="444949"/>
                </a:solidFill>
                <a:latin typeface="Roboto Light" panose="02000000000000000000" pitchFamily="2" charset="0"/>
                <a:ea typeface="Roboto Light" panose="02000000000000000000" pitchFamily="2" charset="0"/>
                <a:cs typeface="Gill Sans MT"/>
              </a:rPr>
              <a:t>c</a:t>
            </a:r>
            <a:r>
              <a:rPr sz="2400" dirty="0">
                <a:solidFill>
                  <a:srgbClr val="444949"/>
                </a:solidFill>
                <a:latin typeface="Roboto Light" panose="02000000000000000000" pitchFamily="2" charset="0"/>
                <a:ea typeface="Roboto Light" panose="02000000000000000000" pitchFamily="2" charset="0"/>
                <a:cs typeface="Gill Sans MT"/>
              </a:rPr>
              <a:t>e</a:t>
            </a:r>
            <a:r>
              <a:rPr sz="2400" spc="-60" dirty="0">
                <a:solidFill>
                  <a:srgbClr val="444949"/>
                </a:solidFill>
                <a:latin typeface="Roboto Light" panose="02000000000000000000" pitchFamily="2" charset="0"/>
                <a:ea typeface="Roboto Light" panose="02000000000000000000" pitchFamily="2" charset="0"/>
                <a:cs typeface="Gill Sans MT"/>
              </a:rPr>
              <a:t>r</a:t>
            </a:r>
            <a:r>
              <a:rPr sz="2400" spc="-7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a:t>
            </a:r>
            <a:r>
              <a:rPr sz="2400" spc="-7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30" dirty="0">
                <a:solidFill>
                  <a:srgbClr val="444949"/>
                </a:solidFill>
                <a:latin typeface="Roboto Light" panose="02000000000000000000" pitchFamily="2" charset="0"/>
                <a:ea typeface="Roboto Light" panose="02000000000000000000" pitchFamily="2" charset="0"/>
                <a:cs typeface="Gill Sans MT"/>
              </a:rPr>
              <a:t>h</a:t>
            </a:r>
            <a:r>
              <a:rPr sz="2400" dirty="0">
                <a:solidFill>
                  <a:srgbClr val="444949"/>
                </a:solidFill>
                <a:latin typeface="Roboto Light" panose="02000000000000000000" pitchFamily="2" charset="0"/>
                <a:ea typeface="Roboto Light" panose="02000000000000000000" pitchFamily="2" charset="0"/>
                <a:cs typeface="Gill Sans MT"/>
              </a:rPr>
              <a:t>e</a:t>
            </a:r>
            <a:r>
              <a:rPr sz="2400" spc="-40" dirty="0">
                <a:solidFill>
                  <a:srgbClr val="444949"/>
                </a:solidFill>
                <a:latin typeface="Roboto Light" panose="02000000000000000000" pitchFamily="2" charset="0"/>
                <a:ea typeface="Roboto Light" panose="02000000000000000000" pitchFamily="2" charset="0"/>
                <a:cs typeface="Gill Sans MT"/>
              </a:rPr>
              <a:t>y  </a:t>
            </a:r>
            <a:r>
              <a:rPr sz="2400" spc="-45" dirty="0">
                <a:solidFill>
                  <a:srgbClr val="444949"/>
                </a:solidFill>
                <a:latin typeface="Roboto Light" panose="02000000000000000000" pitchFamily="2" charset="0"/>
                <a:ea typeface="Roboto Light" panose="02000000000000000000" pitchFamily="2" charset="0"/>
                <a:cs typeface="Gill Sans MT"/>
              </a:rPr>
              <a:t>provide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more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features</a:t>
            </a:r>
            <a:endParaRPr sz="2400" dirty="0">
              <a:latin typeface="Roboto Light" panose="02000000000000000000" pitchFamily="2" charset="0"/>
              <a:ea typeface="Roboto Light" panose="02000000000000000000" pitchFamily="2" charset="0"/>
              <a:cs typeface="Gill Sans MT"/>
            </a:endParaRPr>
          </a:p>
          <a:p>
            <a:pPr>
              <a:lnSpc>
                <a:spcPct val="100000"/>
              </a:lnSpc>
              <a:spcBef>
                <a:spcPts val="50"/>
              </a:spcBef>
              <a:buClr>
                <a:srgbClr val="444949"/>
              </a:buClr>
              <a:buFont typeface="Arial"/>
              <a:buChar char="•"/>
            </a:pPr>
            <a:endParaRPr sz="275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400" spc="-150" dirty="0">
                <a:solidFill>
                  <a:srgbClr val="444949"/>
                </a:solidFill>
                <a:latin typeface="Roboto Light" panose="02000000000000000000" pitchFamily="2" charset="0"/>
                <a:ea typeface="Roboto Light" panose="02000000000000000000" pitchFamily="2" charset="0"/>
                <a:cs typeface="Gill Sans MT"/>
              </a:rPr>
              <a:t>You</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can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setup</a:t>
            </a:r>
            <a:r>
              <a:rPr sz="2400" spc="-10" dirty="0">
                <a:solidFill>
                  <a:srgbClr val="444949"/>
                </a:solidFill>
                <a:latin typeface="Roboto Light" panose="02000000000000000000" pitchFamily="2" charset="0"/>
                <a:ea typeface="Roboto Light" panose="02000000000000000000" pitchFamily="2" charset="0"/>
                <a:cs typeface="Gill Sans MT"/>
              </a:rPr>
              <a:t> </a:t>
            </a:r>
            <a:r>
              <a:rPr sz="3525" spc="-44" baseline="1182" dirty="0">
                <a:solidFill>
                  <a:srgbClr val="5091D0"/>
                </a:solidFill>
                <a:latin typeface="Roboto Light" panose="02000000000000000000" pitchFamily="2" charset="0"/>
                <a:ea typeface="Roboto Light" panose="02000000000000000000" pitchFamily="2" charset="0"/>
                <a:cs typeface="Gill Sans MT"/>
              </a:rPr>
              <a:t>internal</a:t>
            </a:r>
            <a:r>
              <a:rPr sz="3525" spc="7" baseline="1182" dirty="0">
                <a:solidFill>
                  <a:srgbClr val="5091D0"/>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(private)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or</a:t>
            </a:r>
            <a:r>
              <a:rPr sz="2400" spc="-10" dirty="0">
                <a:solidFill>
                  <a:srgbClr val="444949"/>
                </a:solidFill>
                <a:latin typeface="Roboto Light" panose="02000000000000000000" pitchFamily="2" charset="0"/>
                <a:ea typeface="Roboto Light" panose="02000000000000000000" pitchFamily="2" charset="0"/>
                <a:cs typeface="Gill Sans MT"/>
              </a:rPr>
              <a:t> </a:t>
            </a:r>
            <a:r>
              <a:rPr sz="3525" spc="-30" baseline="1182" dirty="0">
                <a:solidFill>
                  <a:srgbClr val="5091D0"/>
                </a:solidFill>
                <a:latin typeface="Roboto Light" panose="02000000000000000000" pitchFamily="2" charset="0"/>
                <a:ea typeface="Roboto Light" panose="02000000000000000000" pitchFamily="2" charset="0"/>
                <a:cs typeface="Gill Sans MT"/>
              </a:rPr>
              <a:t>external</a:t>
            </a:r>
            <a:r>
              <a:rPr sz="3525" spc="7" baseline="1182" dirty="0">
                <a:solidFill>
                  <a:srgbClr val="5091D0"/>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(public)</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ELBs</a:t>
            </a:r>
            <a:endParaRPr sz="2400" dirty="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10171176" y="390143"/>
            <a:ext cx="1182624" cy="11856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50589" y="1881123"/>
            <a:ext cx="1228344"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U</a:t>
            </a:r>
            <a:r>
              <a:rPr sz="2800" b="1" spc="-10" dirty="0">
                <a:solidFill>
                  <a:srgbClr val="444949"/>
                </a:solidFill>
                <a:latin typeface="Roboto Light" panose="02000000000000000000" pitchFamily="2" charset="0"/>
                <a:ea typeface="Roboto Light" panose="02000000000000000000" pitchFamily="2" charset="0"/>
                <a:cs typeface="Calibri"/>
              </a:rPr>
              <a:t>s</a:t>
            </a:r>
            <a:r>
              <a:rPr sz="2800" b="1" dirty="0">
                <a:solidFill>
                  <a:srgbClr val="444949"/>
                </a:solidFill>
                <a:latin typeface="Roboto Light" panose="02000000000000000000" pitchFamily="2" charset="0"/>
                <a:ea typeface="Roboto Light" panose="02000000000000000000" pitchFamily="2" charset="0"/>
                <a:cs typeface="Calibri"/>
              </a:rPr>
              <a:t>e</a:t>
            </a:r>
            <a:r>
              <a:rPr sz="2800" b="1" spc="-30" dirty="0">
                <a:solidFill>
                  <a:srgbClr val="444949"/>
                </a:solidFill>
                <a:latin typeface="Roboto Light" panose="02000000000000000000" pitchFamily="2" charset="0"/>
                <a:ea typeface="Roboto Light" panose="02000000000000000000" pitchFamily="2" charset="0"/>
                <a:cs typeface="Calibri"/>
              </a:rPr>
              <a:t>r</a:t>
            </a:r>
            <a:r>
              <a:rPr sz="2800" b="1" dirty="0">
                <a:solidFill>
                  <a:srgbClr val="444949"/>
                </a:solidFill>
                <a:latin typeface="Roboto Light" panose="02000000000000000000" pitchFamily="2" charset="0"/>
                <a:ea typeface="Roboto Light" panose="02000000000000000000" pitchFamily="2" charset="0"/>
                <a:cs typeface="Calibri"/>
              </a:rPr>
              <a:t>s</a:t>
            </a:r>
            <a:endParaRPr sz="2800" dirty="0">
              <a:latin typeface="Roboto Light" panose="02000000000000000000" pitchFamily="2" charset="0"/>
              <a:ea typeface="Roboto Light" panose="02000000000000000000" pitchFamily="2" charset="0"/>
              <a:cs typeface="Calibri"/>
            </a:endParaRPr>
          </a:p>
        </p:txBody>
      </p:sp>
      <p:sp>
        <p:nvSpPr>
          <p:cNvPr id="4" name="object 4"/>
          <p:cNvSpPr/>
          <p:nvPr/>
        </p:nvSpPr>
        <p:spPr>
          <a:xfrm>
            <a:off x="3029503" y="2037637"/>
            <a:ext cx="2286000" cy="76200"/>
          </a:xfrm>
          <a:custGeom>
            <a:avLst/>
            <a:gdLst/>
            <a:ahLst/>
            <a:cxnLst/>
            <a:rect l="l" t="t" r="r" b="b"/>
            <a:pathLst>
              <a:path w="2286000" h="76200">
                <a:moveTo>
                  <a:pt x="2209800" y="44449"/>
                </a:moveTo>
                <a:lnTo>
                  <a:pt x="2209800" y="76200"/>
                </a:lnTo>
                <a:lnTo>
                  <a:pt x="2273300" y="44450"/>
                </a:lnTo>
                <a:lnTo>
                  <a:pt x="2209800" y="44449"/>
                </a:lnTo>
                <a:close/>
              </a:path>
              <a:path w="2286000" h="76200">
                <a:moveTo>
                  <a:pt x="2209800" y="31749"/>
                </a:moveTo>
                <a:lnTo>
                  <a:pt x="2209800" y="44449"/>
                </a:lnTo>
                <a:lnTo>
                  <a:pt x="2222500" y="44450"/>
                </a:lnTo>
                <a:lnTo>
                  <a:pt x="2222500" y="31750"/>
                </a:lnTo>
                <a:lnTo>
                  <a:pt x="2209800" y="31749"/>
                </a:lnTo>
                <a:close/>
              </a:path>
              <a:path w="2286000" h="76200">
                <a:moveTo>
                  <a:pt x="2209800" y="0"/>
                </a:moveTo>
                <a:lnTo>
                  <a:pt x="2209800" y="31749"/>
                </a:lnTo>
                <a:lnTo>
                  <a:pt x="2222500" y="31750"/>
                </a:lnTo>
                <a:lnTo>
                  <a:pt x="2222500" y="44450"/>
                </a:lnTo>
                <a:lnTo>
                  <a:pt x="2273302" y="44448"/>
                </a:lnTo>
                <a:lnTo>
                  <a:pt x="2286000" y="38100"/>
                </a:lnTo>
                <a:lnTo>
                  <a:pt x="2209800" y="0"/>
                </a:lnTo>
                <a:close/>
              </a:path>
              <a:path w="2286000" h="76200">
                <a:moveTo>
                  <a:pt x="0" y="31748"/>
                </a:moveTo>
                <a:lnTo>
                  <a:pt x="0" y="44448"/>
                </a:lnTo>
                <a:lnTo>
                  <a:pt x="2209800" y="44449"/>
                </a:lnTo>
                <a:lnTo>
                  <a:pt x="2209800" y="31749"/>
                </a:lnTo>
                <a:lnTo>
                  <a:pt x="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p:nvPr/>
        </p:nvSpPr>
        <p:spPr>
          <a:xfrm>
            <a:off x="3029503" y="2244514"/>
            <a:ext cx="2286000" cy="76200"/>
          </a:xfrm>
          <a:custGeom>
            <a:avLst/>
            <a:gdLst/>
            <a:ahLst/>
            <a:cxnLst/>
            <a:rect l="l" t="t" r="r" b="b"/>
            <a:pathLst>
              <a:path w="2286000" h="76200">
                <a:moveTo>
                  <a:pt x="76200" y="0"/>
                </a:moveTo>
                <a:lnTo>
                  <a:pt x="0" y="38100"/>
                </a:lnTo>
                <a:lnTo>
                  <a:pt x="76200" y="76200"/>
                </a:lnTo>
                <a:lnTo>
                  <a:pt x="76200" y="44450"/>
                </a:lnTo>
                <a:lnTo>
                  <a:pt x="63500" y="44450"/>
                </a:lnTo>
                <a:lnTo>
                  <a:pt x="63500" y="31750"/>
                </a:lnTo>
                <a:lnTo>
                  <a:pt x="76200" y="31749"/>
                </a:lnTo>
                <a:lnTo>
                  <a:pt x="76200" y="0"/>
                </a:lnTo>
                <a:close/>
              </a:path>
              <a:path w="2286000" h="76200">
                <a:moveTo>
                  <a:pt x="76200" y="31749"/>
                </a:moveTo>
                <a:lnTo>
                  <a:pt x="63500" y="31750"/>
                </a:lnTo>
                <a:lnTo>
                  <a:pt x="63500" y="44450"/>
                </a:lnTo>
                <a:lnTo>
                  <a:pt x="76200" y="44449"/>
                </a:lnTo>
                <a:lnTo>
                  <a:pt x="76200" y="31749"/>
                </a:lnTo>
                <a:close/>
              </a:path>
              <a:path w="2286000" h="76200">
                <a:moveTo>
                  <a:pt x="76200" y="44449"/>
                </a:moveTo>
                <a:lnTo>
                  <a:pt x="63500" y="44450"/>
                </a:lnTo>
                <a:lnTo>
                  <a:pt x="76200" y="44450"/>
                </a:lnTo>
                <a:close/>
              </a:path>
              <a:path w="2286000" h="76200">
                <a:moveTo>
                  <a:pt x="2286000" y="31748"/>
                </a:moveTo>
                <a:lnTo>
                  <a:pt x="76200" y="31749"/>
                </a:lnTo>
                <a:lnTo>
                  <a:pt x="76200" y="44449"/>
                </a:lnTo>
                <a:lnTo>
                  <a:pt x="2286000" y="44448"/>
                </a:lnTo>
                <a:lnTo>
                  <a:pt x="228600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6" name="object 6"/>
          <p:cNvSpPr/>
          <p:nvPr/>
        </p:nvSpPr>
        <p:spPr>
          <a:xfrm>
            <a:off x="7025771" y="2037637"/>
            <a:ext cx="2184400" cy="76200"/>
          </a:xfrm>
          <a:custGeom>
            <a:avLst/>
            <a:gdLst/>
            <a:ahLst/>
            <a:cxnLst/>
            <a:rect l="l" t="t" r="r" b="b"/>
            <a:pathLst>
              <a:path w="2184400" h="76200">
                <a:moveTo>
                  <a:pt x="2108197" y="44449"/>
                </a:moveTo>
                <a:lnTo>
                  <a:pt x="2108197" y="76200"/>
                </a:lnTo>
                <a:lnTo>
                  <a:pt x="2171697" y="44450"/>
                </a:lnTo>
                <a:lnTo>
                  <a:pt x="2108197" y="44449"/>
                </a:lnTo>
                <a:close/>
              </a:path>
              <a:path w="2184400" h="76200">
                <a:moveTo>
                  <a:pt x="2108197" y="31749"/>
                </a:moveTo>
                <a:lnTo>
                  <a:pt x="2108197" y="44449"/>
                </a:lnTo>
                <a:lnTo>
                  <a:pt x="2120897" y="44450"/>
                </a:lnTo>
                <a:lnTo>
                  <a:pt x="2120897" y="31750"/>
                </a:lnTo>
                <a:lnTo>
                  <a:pt x="2108197" y="31749"/>
                </a:lnTo>
                <a:close/>
              </a:path>
              <a:path w="2184400" h="76200">
                <a:moveTo>
                  <a:pt x="2108197" y="0"/>
                </a:moveTo>
                <a:lnTo>
                  <a:pt x="2108197" y="31749"/>
                </a:lnTo>
                <a:lnTo>
                  <a:pt x="2120897" y="31750"/>
                </a:lnTo>
                <a:lnTo>
                  <a:pt x="2120897" y="44450"/>
                </a:lnTo>
                <a:lnTo>
                  <a:pt x="2171700" y="44448"/>
                </a:lnTo>
                <a:lnTo>
                  <a:pt x="2184397" y="38100"/>
                </a:lnTo>
                <a:lnTo>
                  <a:pt x="2108197" y="0"/>
                </a:lnTo>
                <a:close/>
              </a:path>
              <a:path w="2184400" h="76200">
                <a:moveTo>
                  <a:pt x="0" y="31748"/>
                </a:moveTo>
                <a:lnTo>
                  <a:pt x="0" y="44448"/>
                </a:lnTo>
                <a:lnTo>
                  <a:pt x="2108197" y="44449"/>
                </a:lnTo>
                <a:lnTo>
                  <a:pt x="2108197" y="31749"/>
                </a:lnTo>
                <a:lnTo>
                  <a:pt x="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7" name="object 7"/>
          <p:cNvSpPr/>
          <p:nvPr/>
        </p:nvSpPr>
        <p:spPr>
          <a:xfrm>
            <a:off x="7025771" y="2230080"/>
            <a:ext cx="2184400" cy="76200"/>
          </a:xfrm>
          <a:custGeom>
            <a:avLst/>
            <a:gdLst/>
            <a:ahLst/>
            <a:cxnLst/>
            <a:rect l="l" t="t" r="r" b="b"/>
            <a:pathLst>
              <a:path w="2184400" h="76200">
                <a:moveTo>
                  <a:pt x="76200" y="0"/>
                </a:moveTo>
                <a:lnTo>
                  <a:pt x="0" y="38100"/>
                </a:lnTo>
                <a:lnTo>
                  <a:pt x="76200" y="76200"/>
                </a:lnTo>
                <a:lnTo>
                  <a:pt x="76200" y="44450"/>
                </a:lnTo>
                <a:lnTo>
                  <a:pt x="63500" y="44450"/>
                </a:lnTo>
                <a:lnTo>
                  <a:pt x="63500" y="31750"/>
                </a:lnTo>
                <a:lnTo>
                  <a:pt x="76200" y="31750"/>
                </a:lnTo>
                <a:lnTo>
                  <a:pt x="76200" y="0"/>
                </a:lnTo>
                <a:close/>
              </a:path>
              <a:path w="2184400" h="76200">
                <a:moveTo>
                  <a:pt x="76200" y="31750"/>
                </a:moveTo>
                <a:lnTo>
                  <a:pt x="63500" y="31750"/>
                </a:lnTo>
                <a:lnTo>
                  <a:pt x="63500" y="44450"/>
                </a:lnTo>
                <a:lnTo>
                  <a:pt x="76200" y="44450"/>
                </a:lnTo>
                <a:lnTo>
                  <a:pt x="76200" y="31750"/>
                </a:lnTo>
                <a:close/>
              </a:path>
              <a:path w="2184400" h="76200">
                <a:moveTo>
                  <a:pt x="2184398" y="31750"/>
                </a:moveTo>
                <a:lnTo>
                  <a:pt x="76200" y="31750"/>
                </a:lnTo>
                <a:lnTo>
                  <a:pt x="76200" y="44450"/>
                </a:lnTo>
                <a:lnTo>
                  <a:pt x="2184398" y="44450"/>
                </a:lnTo>
                <a:lnTo>
                  <a:pt x="2184398" y="3175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8" name="object 8"/>
          <p:cNvSpPr txBox="1"/>
          <p:nvPr/>
        </p:nvSpPr>
        <p:spPr>
          <a:xfrm>
            <a:off x="3259560" y="1395476"/>
            <a:ext cx="2049664" cy="551433"/>
          </a:xfrm>
          <a:prstGeom prst="rect">
            <a:avLst/>
          </a:prstGeom>
        </p:spPr>
        <p:txBody>
          <a:bodyPr vert="horz" wrap="square" lIns="0" tIns="12700" rIns="0" bIns="0" rtlCol="0">
            <a:spAutoFit/>
          </a:bodyPr>
          <a:lstStyle/>
          <a:p>
            <a:pPr marL="12700">
              <a:lnSpc>
                <a:spcPts val="2125"/>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HTTPS</a:t>
            </a:r>
            <a:r>
              <a:rPr sz="1800" spc="-1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r>
              <a:rPr sz="1800" spc="-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HTTP</a:t>
            </a:r>
            <a:endParaRPr sz="1800" dirty="0">
              <a:latin typeface="Roboto Light" panose="02000000000000000000" pitchFamily="2" charset="0"/>
              <a:ea typeface="Roboto Light" panose="02000000000000000000" pitchFamily="2" charset="0"/>
              <a:cs typeface="Calibri"/>
            </a:endParaRPr>
          </a:p>
          <a:p>
            <a:pPr marL="12700">
              <a:lnSpc>
                <a:spcPts val="2125"/>
              </a:lnSpc>
            </a:pPr>
            <a:r>
              <a:rPr sz="1800" spc="-10" dirty="0">
                <a:solidFill>
                  <a:srgbClr val="444949"/>
                </a:solidFill>
                <a:latin typeface="Roboto Light" panose="02000000000000000000" pitchFamily="2" charset="0"/>
                <a:ea typeface="Roboto Light" panose="02000000000000000000" pitchFamily="2" charset="0"/>
                <a:cs typeface="Calibri"/>
              </a:rPr>
              <a:t>From</a:t>
            </a:r>
            <a:r>
              <a:rPr sz="1800" spc="-5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anywhere</a:t>
            </a:r>
            <a:endParaRPr sz="1800" dirty="0">
              <a:latin typeface="Roboto Light" panose="02000000000000000000" pitchFamily="2" charset="0"/>
              <a:ea typeface="Roboto Light" panose="02000000000000000000" pitchFamily="2" charset="0"/>
              <a:cs typeface="Calibri"/>
            </a:endParaRPr>
          </a:p>
        </p:txBody>
      </p:sp>
      <p:sp>
        <p:nvSpPr>
          <p:cNvPr id="9" name="object 9"/>
          <p:cNvSpPr txBox="1"/>
          <p:nvPr/>
        </p:nvSpPr>
        <p:spPr>
          <a:xfrm>
            <a:off x="7280967" y="1425955"/>
            <a:ext cx="1881530" cy="565539"/>
          </a:xfrm>
          <a:prstGeom prst="rect">
            <a:avLst/>
          </a:prstGeom>
        </p:spPr>
        <p:txBody>
          <a:bodyPr vert="horz" wrap="square" lIns="0" tIns="26670" rIns="0" bIns="0" rtlCol="0">
            <a:spAutoFit/>
          </a:bodyPr>
          <a:lstStyle/>
          <a:p>
            <a:pPr marL="12700" marR="5080">
              <a:lnSpc>
                <a:spcPts val="2110"/>
              </a:lnSpc>
              <a:spcBef>
                <a:spcPts val="210"/>
              </a:spcBef>
            </a:pPr>
            <a:r>
              <a:rPr sz="1800" dirty="0">
                <a:solidFill>
                  <a:srgbClr val="444949"/>
                </a:solidFill>
                <a:latin typeface="Roboto Light" panose="02000000000000000000" pitchFamily="2" charset="0"/>
                <a:ea typeface="Roboto Light" panose="02000000000000000000" pitchFamily="2" charset="0"/>
                <a:cs typeface="Calibri"/>
              </a:rPr>
              <a:t>HTTP </a:t>
            </a:r>
            <a:r>
              <a:rPr sz="1800" spc="-10" dirty="0">
                <a:solidFill>
                  <a:srgbClr val="444949"/>
                </a:solidFill>
                <a:latin typeface="Roboto Light" panose="02000000000000000000" pitchFamily="2" charset="0"/>
                <a:ea typeface="Roboto Light" panose="02000000000000000000" pitchFamily="2" charset="0"/>
                <a:cs typeface="Calibri"/>
              </a:rPr>
              <a:t>Restricted </a:t>
            </a:r>
            <a:r>
              <a:rPr sz="1800" spc="-5"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to</a:t>
            </a:r>
            <a:r>
              <a:rPr sz="1800" spc="-4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Load</a:t>
            </a:r>
            <a:r>
              <a:rPr sz="1800" spc="-3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balancer</a:t>
            </a:r>
            <a:endParaRPr sz="1800" dirty="0">
              <a:latin typeface="Roboto Light" panose="02000000000000000000" pitchFamily="2" charset="0"/>
              <a:ea typeface="Roboto Light" panose="02000000000000000000" pitchFamily="2" charset="0"/>
              <a:cs typeface="Calibri"/>
            </a:endParaRPr>
          </a:p>
        </p:txBody>
      </p:sp>
      <p:sp>
        <p:nvSpPr>
          <p:cNvPr id="10" name="object 10"/>
          <p:cNvSpPr txBox="1">
            <a:spLocks noGrp="1"/>
          </p:cNvSpPr>
          <p:nvPr>
            <p:ph type="title"/>
          </p:nvPr>
        </p:nvSpPr>
        <p:spPr>
          <a:xfrm>
            <a:off x="916939" y="198657"/>
            <a:ext cx="8802159" cy="1147750"/>
          </a:xfrm>
          <a:prstGeom prst="rect">
            <a:avLst/>
          </a:prstGeom>
        </p:spPr>
        <p:txBody>
          <a:bodyPr vert="horz" wrap="square" lIns="0" tIns="283210" rIns="0" bIns="0" rtlCol="0">
            <a:spAutoFit/>
          </a:bodyPr>
          <a:lstStyle/>
          <a:p>
            <a:pPr marL="12700">
              <a:lnSpc>
                <a:spcPct val="100000"/>
              </a:lnSpc>
              <a:spcBef>
                <a:spcPts val="2230"/>
              </a:spcBef>
              <a:tabLst>
                <a:tab pos="1255395" algn="l"/>
              </a:tabLst>
            </a:pPr>
            <a:r>
              <a:rPr spc="-40" dirty="0">
                <a:latin typeface="Roboto Light" panose="02000000000000000000" pitchFamily="2" charset="0"/>
                <a:ea typeface="Roboto Light" panose="02000000000000000000" pitchFamily="2" charset="0"/>
              </a:rPr>
              <a:t>Load	</a:t>
            </a:r>
            <a:r>
              <a:rPr spc="-90" dirty="0">
                <a:latin typeface="Roboto Light" panose="02000000000000000000" pitchFamily="2" charset="0"/>
                <a:ea typeface="Roboto Light" panose="02000000000000000000" pitchFamily="2" charset="0"/>
              </a:rPr>
              <a:t>Balancer</a:t>
            </a:r>
            <a:r>
              <a:rPr spc="-20"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Security</a:t>
            </a:r>
            <a:r>
              <a:rPr spc="-10"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Groups</a:t>
            </a:r>
            <a:br>
              <a:rPr lang="en-US" spc="-95" dirty="0">
                <a:latin typeface="Roboto Light" panose="02000000000000000000" pitchFamily="2" charset="0"/>
                <a:ea typeface="Roboto Light" panose="02000000000000000000" pitchFamily="2" charset="0"/>
              </a:rPr>
            </a:br>
            <a:r>
              <a:rPr lang="en-IN" spc="-95" dirty="0">
                <a:latin typeface="Roboto Light" panose="02000000000000000000" pitchFamily="2" charset="0"/>
                <a:ea typeface="Roboto Light" panose="02000000000000000000" pitchFamily="2" charset="0"/>
              </a:rPr>
              <a:t>                     </a:t>
            </a:r>
            <a:r>
              <a:rPr sz="1800" b="1" spc="-20" dirty="0">
                <a:latin typeface="Roboto Light" panose="02000000000000000000" pitchFamily="2" charset="0"/>
                <a:ea typeface="Roboto Light" panose="02000000000000000000" pitchFamily="2" charset="0"/>
                <a:cs typeface="Calibri"/>
              </a:rPr>
              <a:t>LOAD</a:t>
            </a:r>
            <a:r>
              <a:rPr sz="1800" b="1" spc="-15" dirty="0">
                <a:latin typeface="Roboto Light" panose="02000000000000000000" pitchFamily="2" charset="0"/>
                <a:ea typeface="Roboto Light" panose="02000000000000000000" pitchFamily="2" charset="0"/>
                <a:cs typeface="Calibri"/>
              </a:rPr>
              <a:t> </a:t>
            </a:r>
            <a:r>
              <a:rPr sz="1800" b="1" spc="-5" dirty="0">
                <a:latin typeface="Roboto Light" panose="02000000000000000000" pitchFamily="2" charset="0"/>
                <a:ea typeface="Roboto Light" panose="02000000000000000000" pitchFamily="2" charset="0"/>
                <a:cs typeface="Calibri"/>
              </a:rPr>
              <a:t>BALANCER</a:t>
            </a:r>
            <a:endParaRPr sz="1800" dirty="0">
              <a:latin typeface="Roboto Light" panose="02000000000000000000" pitchFamily="2" charset="0"/>
              <a:ea typeface="Roboto Light" panose="02000000000000000000" pitchFamily="2" charset="0"/>
              <a:cs typeface="Calibri"/>
            </a:endParaRPr>
          </a:p>
        </p:txBody>
      </p:sp>
      <p:pic>
        <p:nvPicPr>
          <p:cNvPr id="11" name="object 11"/>
          <p:cNvPicPr/>
          <p:nvPr/>
        </p:nvPicPr>
        <p:blipFill>
          <a:blip r:embed="rId2" cstate="print"/>
          <a:stretch>
            <a:fillRect/>
          </a:stretch>
        </p:blipFill>
        <p:spPr>
          <a:xfrm>
            <a:off x="680905" y="3266814"/>
            <a:ext cx="10107202" cy="1177907"/>
          </a:xfrm>
          <a:prstGeom prst="rect">
            <a:avLst/>
          </a:prstGeom>
        </p:spPr>
      </p:pic>
      <p:sp>
        <p:nvSpPr>
          <p:cNvPr id="12" name="object 12"/>
          <p:cNvSpPr txBox="1"/>
          <p:nvPr/>
        </p:nvSpPr>
        <p:spPr>
          <a:xfrm>
            <a:off x="444500" y="2834132"/>
            <a:ext cx="3856912"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Load</a:t>
            </a:r>
            <a:r>
              <a:rPr sz="1800" b="1" spc="-2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Balancer</a:t>
            </a:r>
            <a:r>
              <a:rPr sz="1800" b="1" spc="-2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Security</a:t>
            </a:r>
            <a:r>
              <a:rPr sz="1800" b="1" spc="-20"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Group:</a:t>
            </a:r>
            <a:endParaRPr sz="1800" dirty="0">
              <a:latin typeface="Roboto Light" panose="02000000000000000000" pitchFamily="2" charset="0"/>
              <a:ea typeface="Roboto Light" panose="02000000000000000000" pitchFamily="2" charset="0"/>
              <a:cs typeface="Calibri"/>
            </a:endParaRPr>
          </a:p>
        </p:txBody>
      </p:sp>
      <p:pic>
        <p:nvPicPr>
          <p:cNvPr id="13" name="object 13"/>
          <p:cNvPicPr/>
          <p:nvPr/>
        </p:nvPicPr>
        <p:blipFill>
          <a:blip r:embed="rId3" cstate="print"/>
          <a:stretch>
            <a:fillRect/>
          </a:stretch>
        </p:blipFill>
        <p:spPr>
          <a:xfrm>
            <a:off x="262108" y="4969849"/>
            <a:ext cx="11429998" cy="888999"/>
          </a:xfrm>
          <a:prstGeom prst="rect">
            <a:avLst/>
          </a:prstGeom>
        </p:spPr>
      </p:pic>
      <p:sp>
        <p:nvSpPr>
          <p:cNvPr id="14" name="object 14"/>
          <p:cNvSpPr txBox="1"/>
          <p:nvPr/>
        </p:nvSpPr>
        <p:spPr>
          <a:xfrm>
            <a:off x="322297" y="4528820"/>
            <a:ext cx="7813997"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Application</a:t>
            </a:r>
            <a:r>
              <a:rPr sz="1800" b="1"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Security</a:t>
            </a:r>
            <a:r>
              <a:rPr sz="1800" b="1"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Group:</a:t>
            </a:r>
            <a:r>
              <a:rPr sz="1800" b="1" spc="1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Allow</a:t>
            </a:r>
            <a:r>
              <a:rPr sz="1800" b="1"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traffic</a:t>
            </a:r>
            <a:r>
              <a:rPr sz="1800" b="1" spc="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only</a:t>
            </a:r>
            <a:r>
              <a:rPr sz="1800" b="1"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from</a:t>
            </a:r>
            <a:r>
              <a:rPr sz="1800" b="1" spc="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Load</a:t>
            </a:r>
            <a:r>
              <a:rPr sz="1800" b="1"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Balancer</a:t>
            </a:r>
            <a:endParaRPr sz="1800" dirty="0">
              <a:latin typeface="Roboto Light" panose="02000000000000000000" pitchFamily="2" charset="0"/>
              <a:ea typeface="Roboto Light" panose="02000000000000000000" pitchFamily="2" charset="0"/>
              <a:cs typeface="Calibri"/>
            </a:endParaRPr>
          </a:p>
        </p:txBody>
      </p:sp>
      <p:pic>
        <p:nvPicPr>
          <p:cNvPr id="15" name="object 15"/>
          <p:cNvPicPr/>
          <p:nvPr/>
        </p:nvPicPr>
        <p:blipFill>
          <a:blip r:embed="rId4" cstate="print"/>
          <a:stretch>
            <a:fillRect/>
          </a:stretch>
        </p:blipFill>
        <p:spPr>
          <a:xfrm>
            <a:off x="5571744" y="1575816"/>
            <a:ext cx="1085088" cy="1082039"/>
          </a:xfrm>
          <a:prstGeom prst="rect">
            <a:avLst/>
          </a:prstGeom>
        </p:spPr>
      </p:pic>
      <p:pic>
        <p:nvPicPr>
          <p:cNvPr id="16" name="object 16"/>
          <p:cNvPicPr/>
          <p:nvPr/>
        </p:nvPicPr>
        <p:blipFill>
          <a:blip r:embed="rId5" cstate="print"/>
          <a:stretch>
            <a:fillRect/>
          </a:stretch>
        </p:blipFill>
        <p:spPr>
          <a:xfrm>
            <a:off x="9293352" y="1478280"/>
            <a:ext cx="1228344" cy="1228344"/>
          </a:xfrm>
          <a:prstGeom prst="rect">
            <a:avLst/>
          </a:prstGeom>
        </p:spPr>
      </p:pic>
      <p:sp>
        <p:nvSpPr>
          <p:cNvPr id="17" name="object 17"/>
          <p:cNvSpPr txBox="1"/>
          <p:nvPr/>
        </p:nvSpPr>
        <p:spPr>
          <a:xfrm>
            <a:off x="9719098" y="1950211"/>
            <a:ext cx="370205" cy="566822"/>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4949"/>
                </a:solidFill>
                <a:latin typeface="Roboto Light" panose="02000000000000000000" pitchFamily="2" charset="0"/>
                <a:ea typeface="Roboto Light" panose="02000000000000000000" pitchFamily="2" charset="0"/>
                <a:cs typeface="Calibri"/>
              </a:rPr>
              <a:t>E</a:t>
            </a:r>
            <a:r>
              <a:rPr sz="1800" b="1" spc="-5" dirty="0">
                <a:solidFill>
                  <a:srgbClr val="444949"/>
                </a:solidFill>
                <a:latin typeface="Roboto Light" panose="02000000000000000000" pitchFamily="2" charset="0"/>
                <a:ea typeface="Roboto Light" panose="02000000000000000000" pitchFamily="2" charset="0"/>
                <a:cs typeface="Calibri"/>
              </a:rPr>
              <a:t>C</a:t>
            </a:r>
            <a:r>
              <a:rPr sz="1800" b="1" dirty="0">
                <a:solidFill>
                  <a:srgbClr val="444949"/>
                </a:solidFill>
                <a:latin typeface="Roboto Light" panose="02000000000000000000" pitchFamily="2" charset="0"/>
                <a:ea typeface="Roboto Light" panose="02000000000000000000" pitchFamily="2" charset="0"/>
                <a:cs typeface="Calibri"/>
              </a:rPr>
              <a:t>2</a:t>
            </a:r>
            <a:endParaRPr sz="180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8" y="400275"/>
            <a:ext cx="5997045" cy="636072"/>
          </a:xfrm>
          <a:prstGeom prst="rect">
            <a:avLst/>
          </a:prstGeom>
        </p:spPr>
        <p:txBody>
          <a:bodyPr vert="horz" wrap="square" lIns="0" tIns="83820" rIns="0" bIns="0" rtlCol="0">
            <a:spAutoFit/>
          </a:bodyPr>
          <a:lstStyle/>
          <a:p>
            <a:pPr marL="12700" marR="5080">
              <a:lnSpc>
                <a:spcPts val="4800"/>
              </a:lnSpc>
              <a:spcBef>
                <a:spcPts val="660"/>
              </a:spcBef>
              <a:tabLst>
                <a:tab pos="1255395" algn="l"/>
              </a:tabLst>
            </a:pPr>
            <a:r>
              <a:rPr spc="-40" dirty="0">
                <a:latin typeface="Roboto Light" panose="02000000000000000000" pitchFamily="2" charset="0"/>
                <a:ea typeface="Roboto Light" panose="02000000000000000000" pitchFamily="2" charset="0"/>
              </a:rPr>
              <a:t>Load	</a:t>
            </a:r>
            <a:r>
              <a:rPr spc="-90" dirty="0">
                <a:latin typeface="Roboto Light" panose="02000000000000000000" pitchFamily="2" charset="0"/>
                <a:ea typeface="Roboto Light" panose="02000000000000000000" pitchFamily="2" charset="0"/>
              </a:rPr>
              <a:t>Balancer </a:t>
            </a:r>
            <a:r>
              <a:rPr spc="-85"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Good</a:t>
            </a:r>
            <a:r>
              <a:rPr spc="-40"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to</a:t>
            </a:r>
            <a:r>
              <a:rPr spc="-25" dirty="0">
                <a:latin typeface="Roboto Light" panose="02000000000000000000" pitchFamily="2" charset="0"/>
                <a:ea typeface="Roboto Light" panose="02000000000000000000" pitchFamily="2" charset="0"/>
              </a:rPr>
              <a:t> </a:t>
            </a:r>
            <a:r>
              <a:rPr spc="-190" dirty="0">
                <a:latin typeface="Roboto Light" panose="02000000000000000000" pitchFamily="2" charset="0"/>
                <a:ea typeface="Roboto Light" panose="02000000000000000000" pitchFamily="2" charset="0"/>
              </a:rPr>
              <a:t>Know</a:t>
            </a:r>
          </a:p>
        </p:txBody>
      </p:sp>
      <p:sp>
        <p:nvSpPr>
          <p:cNvPr id="4" name="object 4"/>
          <p:cNvSpPr txBox="1"/>
          <p:nvPr/>
        </p:nvSpPr>
        <p:spPr>
          <a:xfrm>
            <a:off x="916938" y="1332483"/>
            <a:ext cx="11128881" cy="3937616"/>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80" dirty="0">
                <a:solidFill>
                  <a:srgbClr val="444949"/>
                </a:solidFill>
                <a:latin typeface="Roboto Light" panose="02000000000000000000" pitchFamily="2" charset="0"/>
                <a:ea typeface="Roboto Light" panose="02000000000000000000" pitchFamily="2" charset="0"/>
                <a:cs typeface="Gill Sans MT"/>
              </a:rPr>
              <a:t>LBs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can</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scale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but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not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instantaneously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contact</a:t>
            </a:r>
            <a:r>
              <a:rPr sz="2800" spc="-16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AWS</a:t>
            </a:r>
            <a:r>
              <a:rPr sz="280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28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“warm-up”</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75" dirty="0">
                <a:solidFill>
                  <a:srgbClr val="444949"/>
                </a:solidFill>
                <a:latin typeface="Roboto Light" panose="02000000000000000000" pitchFamily="2" charset="0"/>
                <a:ea typeface="Roboto Light" panose="02000000000000000000" pitchFamily="2" charset="0"/>
                <a:cs typeface="Gill Sans MT"/>
              </a:rPr>
              <a:t>Troubleshooting</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Lst>
            </a:pPr>
            <a:r>
              <a:rPr sz="2400" spc="-35" dirty="0">
                <a:solidFill>
                  <a:srgbClr val="444949"/>
                </a:solidFill>
                <a:latin typeface="Roboto Light" panose="02000000000000000000" pitchFamily="2" charset="0"/>
                <a:ea typeface="Roboto Light" panose="02000000000000000000" pitchFamily="2" charset="0"/>
                <a:cs typeface="Gill Sans MT"/>
              </a:rPr>
              <a:t>4xx</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errors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are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client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induced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errors</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40"/>
              </a:spcBef>
              <a:buFont typeface="Arial"/>
              <a:buChar char="•"/>
              <a:tabLst>
                <a:tab pos="698500" algn="l"/>
              </a:tabLst>
            </a:pPr>
            <a:r>
              <a:rPr sz="2400" spc="-35" dirty="0">
                <a:solidFill>
                  <a:srgbClr val="444949"/>
                </a:solidFill>
                <a:latin typeface="Roboto Light" panose="02000000000000000000" pitchFamily="2" charset="0"/>
                <a:ea typeface="Roboto Light" panose="02000000000000000000" pitchFamily="2" charset="0"/>
                <a:cs typeface="Gill Sans MT"/>
              </a:rPr>
              <a:t>5xx</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errors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are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application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induced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errors</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9"/>
              </a:spcBef>
              <a:buFont typeface="Arial"/>
              <a:buChar char="•"/>
              <a:tabLst>
                <a:tab pos="698500" algn="l"/>
              </a:tabLst>
            </a:pPr>
            <a:r>
              <a:rPr sz="2400" spc="-25" dirty="0">
                <a:solidFill>
                  <a:srgbClr val="444949"/>
                </a:solidFill>
                <a:latin typeface="Roboto Light" panose="02000000000000000000" pitchFamily="2" charset="0"/>
                <a:ea typeface="Roboto Light" panose="02000000000000000000" pitchFamily="2" charset="0"/>
                <a:cs typeface="Gill Sans MT"/>
              </a:rPr>
              <a:t>Load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Balancer</a:t>
            </a:r>
            <a:r>
              <a:rPr sz="2400"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Errors</a:t>
            </a:r>
            <a:r>
              <a:rPr sz="2400" dirty="0">
                <a:solidFill>
                  <a:srgbClr val="444949"/>
                </a:solidFill>
                <a:latin typeface="Roboto Light" panose="02000000000000000000" pitchFamily="2" charset="0"/>
                <a:ea typeface="Roboto Light" panose="02000000000000000000" pitchFamily="2" charset="0"/>
                <a:cs typeface="Gill Sans MT"/>
              </a:rPr>
              <a:t> 503</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means</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at</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capacity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no</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registered</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target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If</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LB</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can’t</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connect</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your</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application,</a:t>
            </a:r>
            <a:r>
              <a:rPr sz="2400" spc="-19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check</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your</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security</a:t>
            </a:r>
            <a:r>
              <a:rPr sz="240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groups!</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50" dirty="0">
                <a:solidFill>
                  <a:srgbClr val="444949"/>
                </a:solidFill>
                <a:latin typeface="Roboto Light" panose="02000000000000000000" pitchFamily="2" charset="0"/>
                <a:ea typeface="Roboto Light" panose="02000000000000000000" pitchFamily="2" charset="0"/>
                <a:cs typeface="Gill Sans MT"/>
              </a:rPr>
              <a:t>Monitoring</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59"/>
              </a:spcBef>
              <a:buFont typeface="Arial"/>
              <a:buChar char="•"/>
              <a:tabLst>
                <a:tab pos="698500" algn="l"/>
              </a:tabLst>
            </a:pPr>
            <a:r>
              <a:rPr sz="2400" spc="-55" dirty="0">
                <a:solidFill>
                  <a:srgbClr val="444949"/>
                </a:solidFill>
                <a:latin typeface="Roboto Light" panose="02000000000000000000" pitchFamily="2" charset="0"/>
                <a:ea typeface="Roboto Light" panose="02000000000000000000" pitchFamily="2" charset="0"/>
                <a:cs typeface="Gill Sans MT"/>
              </a:rPr>
              <a:t>ELB</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logs</a:t>
            </a:r>
            <a:r>
              <a:rPr sz="240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will</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log</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all</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requests</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(so</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you</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debug</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per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request)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CloudWatch</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Metrics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will</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give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you</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aggregate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statistics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(ex:</a:t>
            </a:r>
            <a:r>
              <a:rPr sz="2400" spc="-19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connections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count)</a:t>
            </a:r>
            <a:endParaRPr sz="24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5985510" cy="443711"/>
          </a:xfrm>
          <a:prstGeom prst="rect">
            <a:avLst/>
          </a:prstGeom>
        </p:spPr>
        <p:txBody>
          <a:bodyPr vert="horz" wrap="square" lIns="0" tIns="12700" rIns="0" bIns="0" rtlCol="0">
            <a:spAutoFit/>
          </a:bodyPr>
          <a:lstStyle/>
          <a:p>
            <a:pPr marL="12700">
              <a:lnSpc>
                <a:spcPct val="100000"/>
              </a:lnSpc>
              <a:spcBef>
                <a:spcPts val="100"/>
              </a:spcBef>
            </a:pPr>
            <a:r>
              <a:rPr spc="-114" dirty="0">
                <a:latin typeface="Roboto Light" panose="02000000000000000000" pitchFamily="2" charset="0"/>
                <a:ea typeface="Roboto Light" panose="02000000000000000000" pitchFamily="2" charset="0"/>
              </a:rPr>
              <a:t>Classic</a:t>
            </a:r>
            <a:r>
              <a:rPr spc="-15"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25" dirty="0">
                <a:latin typeface="Roboto Light" panose="02000000000000000000" pitchFamily="2" charset="0"/>
                <a:ea typeface="Roboto Light" panose="02000000000000000000" pitchFamily="2" charset="0"/>
              </a:rPr>
              <a:t> </a:t>
            </a:r>
            <a:r>
              <a:rPr spc="-75" dirty="0">
                <a:latin typeface="Roboto Light" panose="02000000000000000000" pitchFamily="2" charset="0"/>
                <a:ea typeface="Roboto Light" panose="02000000000000000000" pitchFamily="2" charset="0"/>
              </a:rPr>
              <a:t>Balancers</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(v1)</a:t>
            </a:r>
          </a:p>
        </p:txBody>
      </p:sp>
      <p:grpSp>
        <p:nvGrpSpPr>
          <p:cNvPr id="4" name="object 4"/>
          <p:cNvGrpSpPr/>
          <p:nvPr/>
        </p:nvGrpSpPr>
        <p:grpSpPr>
          <a:xfrm>
            <a:off x="6367271" y="2734055"/>
            <a:ext cx="5179060" cy="981710"/>
            <a:chOff x="6367271" y="2734055"/>
            <a:chExt cx="5179060" cy="981710"/>
          </a:xfrm>
        </p:grpSpPr>
        <p:pic>
          <p:nvPicPr>
            <p:cNvPr id="5" name="object 5"/>
            <p:cNvPicPr/>
            <p:nvPr/>
          </p:nvPicPr>
          <p:blipFill>
            <a:blip r:embed="rId2" cstate="print"/>
            <a:stretch>
              <a:fillRect/>
            </a:stretch>
          </p:blipFill>
          <p:spPr>
            <a:xfrm>
              <a:off x="8470391" y="2734055"/>
              <a:ext cx="981455" cy="981456"/>
            </a:xfrm>
            <a:prstGeom prst="rect">
              <a:avLst/>
            </a:prstGeom>
          </p:spPr>
        </p:pic>
        <p:pic>
          <p:nvPicPr>
            <p:cNvPr id="6" name="object 6"/>
            <p:cNvPicPr/>
            <p:nvPr/>
          </p:nvPicPr>
          <p:blipFill>
            <a:blip r:embed="rId3" cstate="print"/>
            <a:stretch>
              <a:fillRect/>
            </a:stretch>
          </p:blipFill>
          <p:spPr>
            <a:xfrm>
              <a:off x="6367271" y="2810255"/>
              <a:ext cx="826007" cy="829056"/>
            </a:xfrm>
            <a:prstGeom prst="rect">
              <a:avLst/>
            </a:prstGeom>
          </p:spPr>
        </p:pic>
        <p:sp>
          <p:nvSpPr>
            <p:cNvPr id="7" name="object 7"/>
            <p:cNvSpPr/>
            <p:nvPr/>
          </p:nvSpPr>
          <p:spPr>
            <a:xfrm>
              <a:off x="7192677" y="3186363"/>
              <a:ext cx="1280160" cy="76200"/>
            </a:xfrm>
            <a:custGeom>
              <a:avLst/>
              <a:gdLst/>
              <a:ahLst/>
              <a:cxnLst/>
              <a:rect l="l" t="t" r="r" b="b"/>
              <a:pathLst>
                <a:path w="1280159" h="76200">
                  <a:moveTo>
                    <a:pt x="1203721" y="41274"/>
                  </a:moveTo>
                  <a:lnTo>
                    <a:pt x="1203721" y="76200"/>
                  </a:lnTo>
                  <a:lnTo>
                    <a:pt x="1273571" y="41275"/>
                  </a:lnTo>
                  <a:lnTo>
                    <a:pt x="1203721" y="41274"/>
                  </a:lnTo>
                  <a:close/>
                </a:path>
                <a:path w="1280159" h="76200">
                  <a:moveTo>
                    <a:pt x="1203721" y="34924"/>
                  </a:moveTo>
                  <a:lnTo>
                    <a:pt x="1203721" y="41274"/>
                  </a:lnTo>
                  <a:lnTo>
                    <a:pt x="1216421" y="41275"/>
                  </a:lnTo>
                  <a:lnTo>
                    <a:pt x="1216421" y="34925"/>
                  </a:lnTo>
                  <a:lnTo>
                    <a:pt x="1203721" y="34924"/>
                  </a:lnTo>
                  <a:close/>
                </a:path>
                <a:path w="1280159" h="76200">
                  <a:moveTo>
                    <a:pt x="1203721" y="0"/>
                  </a:moveTo>
                  <a:lnTo>
                    <a:pt x="1203721" y="34924"/>
                  </a:lnTo>
                  <a:lnTo>
                    <a:pt x="1216421" y="34925"/>
                  </a:lnTo>
                  <a:lnTo>
                    <a:pt x="1216421" y="41275"/>
                  </a:lnTo>
                  <a:lnTo>
                    <a:pt x="1273573" y="41273"/>
                  </a:lnTo>
                  <a:lnTo>
                    <a:pt x="1279921" y="38100"/>
                  </a:lnTo>
                  <a:lnTo>
                    <a:pt x="1203721" y="0"/>
                  </a:lnTo>
                  <a:close/>
                </a:path>
                <a:path w="1280159" h="76200">
                  <a:moveTo>
                    <a:pt x="0" y="34923"/>
                  </a:moveTo>
                  <a:lnTo>
                    <a:pt x="0" y="41273"/>
                  </a:lnTo>
                  <a:lnTo>
                    <a:pt x="1203721" y="41274"/>
                  </a:lnTo>
                  <a:lnTo>
                    <a:pt x="1203721" y="34924"/>
                  </a:lnTo>
                  <a:lnTo>
                    <a:pt x="0" y="34923"/>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8" name="object 8"/>
            <p:cNvPicPr/>
            <p:nvPr/>
          </p:nvPicPr>
          <p:blipFill>
            <a:blip r:embed="rId4" cstate="print"/>
            <a:stretch>
              <a:fillRect/>
            </a:stretch>
          </p:blipFill>
          <p:spPr>
            <a:xfrm>
              <a:off x="10585703" y="2746247"/>
              <a:ext cx="960120" cy="957071"/>
            </a:xfrm>
            <a:prstGeom prst="rect">
              <a:avLst/>
            </a:prstGeom>
          </p:spPr>
        </p:pic>
        <p:sp>
          <p:nvSpPr>
            <p:cNvPr id="9" name="object 9"/>
            <p:cNvSpPr/>
            <p:nvPr/>
          </p:nvSpPr>
          <p:spPr>
            <a:xfrm>
              <a:off x="9450015" y="3186363"/>
              <a:ext cx="1138555" cy="76200"/>
            </a:xfrm>
            <a:custGeom>
              <a:avLst/>
              <a:gdLst/>
              <a:ahLst/>
              <a:cxnLst/>
              <a:rect l="l" t="t" r="r" b="b"/>
              <a:pathLst>
                <a:path w="1138554" h="76200">
                  <a:moveTo>
                    <a:pt x="1062269" y="41274"/>
                  </a:moveTo>
                  <a:lnTo>
                    <a:pt x="1062269" y="76200"/>
                  </a:lnTo>
                  <a:lnTo>
                    <a:pt x="1132119" y="41275"/>
                  </a:lnTo>
                  <a:lnTo>
                    <a:pt x="1062269" y="41274"/>
                  </a:lnTo>
                  <a:close/>
                </a:path>
                <a:path w="1138554" h="76200">
                  <a:moveTo>
                    <a:pt x="1062269" y="34924"/>
                  </a:moveTo>
                  <a:lnTo>
                    <a:pt x="1062269" y="41274"/>
                  </a:lnTo>
                  <a:lnTo>
                    <a:pt x="1074969" y="41275"/>
                  </a:lnTo>
                  <a:lnTo>
                    <a:pt x="1074969" y="34925"/>
                  </a:lnTo>
                  <a:lnTo>
                    <a:pt x="1062269" y="34924"/>
                  </a:lnTo>
                  <a:close/>
                </a:path>
                <a:path w="1138554" h="76200">
                  <a:moveTo>
                    <a:pt x="1062269" y="0"/>
                  </a:moveTo>
                  <a:lnTo>
                    <a:pt x="1062269" y="34924"/>
                  </a:lnTo>
                  <a:lnTo>
                    <a:pt x="1074969" y="34925"/>
                  </a:lnTo>
                  <a:lnTo>
                    <a:pt x="1074969" y="41275"/>
                  </a:lnTo>
                  <a:lnTo>
                    <a:pt x="1132122" y="41273"/>
                  </a:lnTo>
                  <a:lnTo>
                    <a:pt x="1138469" y="38100"/>
                  </a:lnTo>
                  <a:lnTo>
                    <a:pt x="1062269" y="0"/>
                  </a:lnTo>
                  <a:close/>
                </a:path>
                <a:path w="1138554" h="76200">
                  <a:moveTo>
                    <a:pt x="0" y="34923"/>
                  </a:moveTo>
                  <a:lnTo>
                    <a:pt x="0" y="41273"/>
                  </a:lnTo>
                  <a:lnTo>
                    <a:pt x="1062269" y="41274"/>
                  </a:lnTo>
                  <a:lnTo>
                    <a:pt x="1062269" y="34924"/>
                  </a:lnTo>
                  <a:lnTo>
                    <a:pt x="0" y="34923"/>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0" name="object 10"/>
          <p:cNvSpPr txBox="1"/>
          <p:nvPr/>
        </p:nvSpPr>
        <p:spPr>
          <a:xfrm>
            <a:off x="6496100" y="3928364"/>
            <a:ext cx="118872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C</a:t>
            </a:r>
            <a:r>
              <a:rPr sz="1800" spc="-5" dirty="0">
                <a:solidFill>
                  <a:srgbClr val="444949"/>
                </a:solidFill>
                <a:latin typeface="Roboto Light" panose="02000000000000000000" pitchFamily="2" charset="0"/>
                <a:ea typeface="Roboto Light" panose="02000000000000000000" pitchFamily="2" charset="0"/>
                <a:cs typeface="Calibri"/>
              </a:rPr>
              <a:t>li</a:t>
            </a:r>
            <a:r>
              <a:rPr sz="1800" dirty="0">
                <a:solidFill>
                  <a:srgbClr val="444949"/>
                </a:solidFill>
                <a:latin typeface="Roboto Light" panose="02000000000000000000" pitchFamily="2" charset="0"/>
                <a:ea typeface="Roboto Light" panose="02000000000000000000" pitchFamily="2" charset="0"/>
                <a:cs typeface="Calibri"/>
              </a:rPr>
              <a:t>e</a:t>
            </a:r>
            <a:r>
              <a:rPr sz="1800" spc="-15" dirty="0">
                <a:solidFill>
                  <a:srgbClr val="444949"/>
                </a:solidFill>
                <a:latin typeface="Roboto Light" panose="02000000000000000000" pitchFamily="2" charset="0"/>
                <a:ea typeface="Roboto Light" panose="02000000000000000000" pitchFamily="2" charset="0"/>
                <a:cs typeface="Calibri"/>
              </a:rPr>
              <a:t>n</a:t>
            </a:r>
            <a:r>
              <a:rPr sz="1800" dirty="0">
                <a:solidFill>
                  <a:srgbClr val="444949"/>
                </a:solidFill>
                <a:latin typeface="Roboto Light" panose="02000000000000000000" pitchFamily="2" charset="0"/>
                <a:ea typeface="Roboto Light" panose="02000000000000000000" pitchFamily="2" charset="0"/>
                <a:cs typeface="Calibri"/>
              </a:rPr>
              <a:t>t</a:t>
            </a:r>
            <a:endParaRPr sz="1800">
              <a:latin typeface="Roboto Light" panose="02000000000000000000" pitchFamily="2" charset="0"/>
              <a:ea typeface="Roboto Light" panose="02000000000000000000" pitchFamily="2" charset="0"/>
              <a:cs typeface="Calibri"/>
            </a:endParaRPr>
          </a:p>
        </p:txBody>
      </p:sp>
      <p:sp>
        <p:nvSpPr>
          <p:cNvPr id="11" name="object 11"/>
          <p:cNvSpPr txBox="1"/>
          <p:nvPr/>
        </p:nvSpPr>
        <p:spPr>
          <a:xfrm>
            <a:off x="8774589" y="3928364"/>
            <a:ext cx="553998"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C</a:t>
            </a:r>
            <a:r>
              <a:rPr sz="1800" spc="5" dirty="0">
                <a:solidFill>
                  <a:srgbClr val="444949"/>
                </a:solidFill>
                <a:latin typeface="Roboto Light" panose="02000000000000000000" pitchFamily="2" charset="0"/>
                <a:ea typeface="Roboto Light" panose="02000000000000000000" pitchFamily="2" charset="0"/>
                <a:cs typeface="Calibri"/>
              </a:rPr>
              <a:t>L</a:t>
            </a:r>
            <a:r>
              <a:rPr sz="1800" dirty="0">
                <a:solidFill>
                  <a:srgbClr val="444949"/>
                </a:solidFill>
                <a:latin typeface="Roboto Light" panose="02000000000000000000" pitchFamily="2" charset="0"/>
                <a:ea typeface="Roboto Light" panose="02000000000000000000" pitchFamily="2" charset="0"/>
                <a:cs typeface="Calibri"/>
              </a:rPr>
              <a:t>B</a:t>
            </a:r>
            <a:endParaRPr sz="1800" dirty="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10879475" y="3934459"/>
            <a:ext cx="438558" cy="289823"/>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44949"/>
                </a:solidFill>
                <a:latin typeface="Roboto Light" panose="02000000000000000000" pitchFamily="2" charset="0"/>
                <a:ea typeface="Roboto Light" panose="02000000000000000000" pitchFamily="2" charset="0"/>
                <a:cs typeface="Calibri"/>
              </a:rPr>
              <a:t>E</a:t>
            </a:r>
            <a:r>
              <a:rPr sz="1800" dirty="0">
                <a:solidFill>
                  <a:srgbClr val="444949"/>
                </a:solidFill>
                <a:latin typeface="Roboto Light" panose="02000000000000000000" pitchFamily="2" charset="0"/>
                <a:ea typeface="Roboto Light" panose="02000000000000000000" pitchFamily="2" charset="0"/>
                <a:cs typeface="Calibri"/>
              </a:rPr>
              <a:t>C2</a:t>
            </a:r>
            <a:endParaRPr sz="1800">
              <a:latin typeface="Roboto Light" panose="02000000000000000000" pitchFamily="2" charset="0"/>
              <a:ea typeface="Roboto Light" panose="02000000000000000000" pitchFamily="2" charset="0"/>
              <a:cs typeface="Calibri"/>
            </a:endParaRPr>
          </a:p>
        </p:txBody>
      </p:sp>
      <p:sp>
        <p:nvSpPr>
          <p:cNvPr id="13" name="object 13"/>
          <p:cNvSpPr txBox="1"/>
          <p:nvPr/>
        </p:nvSpPr>
        <p:spPr>
          <a:xfrm>
            <a:off x="7468918" y="2779267"/>
            <a:ext cx="826007"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listener</a:t>
            </a:r>
            <a:endParaRPr sz="1800" dirty="0">
              <a:latin typeface="Roboto Light" panose="02000000000000000000" pitchFamily="2" charset="0"/>
              <a:ea typeface="Roboto Light" panose="02000000000000000000" pitchFamily="2" charset="0"/>
              <a:cs typeface="Calibri"/>
            </a:endParaRPr>
          </a:p>
        </p:txBody>
      </p:sp>
      <p:sp>
        <p:nvSpPr>
          <p:cNvPr id="14" name="object 14"/>
          <p:cNvSpPr txBox="1"/>
          <p:nvPr/>
        </p:nvSpPr>
        <p:spPr>
          <a:xfrm>
            <a:off x="9535589" y="2779267"/>
            <a:ext cx="7467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internal</a:t>
            </a:r>
            <a:endParaRPr sz="1800">
              <a:latin typeface="Roboto Light" panose="02000000000000000000" pitchFamily="2" charset="0"/>
              <a:ea typeface="Roboto Light" panose="02000000000000000000" pitchFamily="2" charset="0"/>
              <a:cs typeface="Calibri"/>
            </a:endParaRPr>
          </a:p>
        </p:txBody>
      </p:sp>
      <p:sp>
        <p:nvSpPr>
          <p:cNvPr id="15" name="object 15"/>
          <p:cNvSpPr txBox="1"/>
          <p:nvPr/>
        </p:nvSpPr>
        <p:spPr>
          <a:xfrm>
            <a:off x="559837" y="2021331"/>
            <a:ext cx="5389037" cy="2641749"/>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S</a:t>
            </a:r>
            <a:r>
              <a:rPr sz="2800" spc="-30" dirty="0">
                <a:solidFill>
                  <a:srgbClr val="444949"/>
                </a:solidFill>
                <a:latin typeface="Roboto Light" panose="02000000000000000000" pitchFamily="2" charset="0"/>
                <a:ea typeface="Roboto Light" panose="02000000000000000000" pitchFamily="2" charset="0"/>
                <a:cs typeface="Gill Sans MT"/>
              </a:rPr>
              <a:t>u</a:t>
            </a:r>
            <a:r>
              <a:rPr sz="2800" spc="20" dirty="0">
                <a:solidFill>
                  <a:srgbClr val="444949"/>
                </a:solidFill>
                <a:latin typeface="Roboto Light" panose="02000000000000000000" pitchFamily="2" charset="0"/>
                <a:ea typeface="Roboto Light" panose="02000000000000000000" pitchFamily="2" charset="0"/>
                <a:cs typeface="Gill Sans MT"/>
              </a:rPr>
              <a:t>pp</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45" dirty="0">
                <a:solidFill>
                  <a:srgbClr val="444949"/>
                </a:solidFill>
                <a:latin typeface="Roboto Light" panose="02000000000000000000" pitchFamily="2" charset="0"/>
                <a:ea typeface="Roboto Light" panose="02000000000000000000" pitchFamily="2" charset="0"/>
                <a:cs typeface="Gill Sans MT"/>
              </a:rPr>
              <a:t>r</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400" dirty="0">
                <a:solidFill>
                  <a:srgbClr val="444949"/>
                </a:solidFill>
                <a:latin typeface="Roboto Light" panose="02000000000000000000" pitchFamily="2" charset="0"/>
                <a:ea typeface="Roboto Light" panose="02000000000000000000" pitchFamily="2" charset="0"/>
                <a:cs typeface="Gill Sans MT"/>
              </a:rPr>
              <a:t> </a:t>
            </a:r>
            <a:r>
              <a:rPr sz="2800" spc="-100" dirty="0">
                <a:solidFill>
                  <a:srgbClr val="444949"/>
                </a:solidFill>
                <a:latin typeface="Roboto Light" panose="02000000000000000000" pitchFamily="2" charset="0"/>
                <a:ea typeface="Roboto Light" panose="02000000000000000000" pitchFamily="2" charset="0"/>
                <a:cs typeface="Gill Sans MT"/>
              </a:rPr>
              <a:t>T</a:t>
            </a:r>
            <a:r>
              <a:rPr sz="2800" spc="-85" dirty="0">
                <a:solidFill>
                  <a:srgbClr val="444949"/>
                </a:solidFill>
                <a:latin typeface="Roboto Light" panose="02000000000000000000" pitchFamily="2" charset="0"/>
                <a:ea typeface="Roboto Light" panose="02000000000000000000" pitchFamily="2" charset="0"/>
                <a:cs typeface="Gill Sans MT"/>
              </a:rPr>
              <a:t>C</a:t>
            </a:r>
            <a:r>
              <a:rPr sz="2800" dirty="0">
                <a:solidFill>
                  <a:srgbClr val="444949"/>
                </a:solidFill>
                <a:latin typeface="Roboto Light" panose="02000000000000000000" pitchFamily="2" charset="0"/>
                <a:ea typeface="Roboto Light" panose="02000000000000000000" pitchFamily="2" charset="0"/>
                <a:cs typeface="Gill Sans MT"/>
              </a:rPr>
              <a:t>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t>
            </a:r>
            <a:r>
              <a:rPr sz="2800" spc="-65" dirty="0">
                <a:solidFill>
                  <a:srgbClr val="444949"/>
                </a:solidFill>
                <a:latin typeface="Roboto Light" panose="02000000000000000000" pitchFamily="2" charset="0"/>
                <a:ea typeface="Roboto Light" panose="02000000000000000000" pitchFamily="2" charset="0"/>
                <a:cs typeface="Gill Sans MT"/>
              </a:rPr>
              <a:t>L</a:t>
            </a:r>
            <a:r>
              <a:rPr sz="2800" spc="-40" dirty="0">
                <a:solidFill>
                  <a:srgbClr val="444949"/>
                </a:solidFill>
                <a:latin typeface="Roboto Light" panose="02000000000000000000" pitchFamily="2" charset="0"/>
                <a:ea typeface="Roboto Light" panose="02000000000000000000" pitchFamily="2" charset="0"/>
                <a:cs typeface="Gill Sans MT"/>
              </a:rPr>
              <a:t>a</a:t>
            </a:r>
            <a:r>
              <a:rPr sz="2800" spc="-125" dirty="0">
                <a:solidFill>
                  <a:srgbClr val="444949"/>
                </a:solidFill>
                <a:latin typeface="Roboto Light" panose="02000000000000000000" pitchFamily="2" charset="0"/>
                <a:ea typeface="Roboto Light" panose="02000000000000000000" pitchFamily="2" charset="0"/>
                <a:cs typeface="Gill Sans MT"/>
              </a:rPr>
              <a:t>y</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4)</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H</a:t>
            </a:r>
            <a:r>
              <a:rPr sz="2800" spc="-100" dirty="0">
                <a:solidFill>
                  <a:srgbClr val="444949"/>
                </a:solidFill>
                <a:latin typeface="Roboto Light" panose="02000000000000000000" pitchFamily="2" charset="0"/>
                <a:ea typeface="Roboto Light" panose="02000000000000000000" pitchFamily="2" charset="0"/>
                <a:cs typeface="Gill Sans MT"/>
              </a:rPr>
              <a:t>TT</a:t>
            </a:r>
            <a:r>
              <a:rPr sz="2800" dirty="0">
                <a:solidFill>
                  <a:srgbClr val="444949"/>
                </a:solidFill>
                <a:latin typeface="Roboto Light" panose="02000000000000000000" pitchFamily="2" charset="0"/>
                <a:ea typeface="Roboto Light" panose="02000000000000000000" pitchFamily="2" charset="0"/>
                <a:cs typeface="Gill Sans MT"/>
              </a:rPr>
              <a:t>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&amp;  </a:t>
            </a:r>
            <a:r>
              <a:rPr sz="2800" spc="-40" dirty="0">
                <a:solidFill>
                  <a:srgbClr val="444949"/>
                </a:solidFill>
                <a:latin typeface="Roboto Light" panose="02000000000000000000" pitchFamily="2" charset="0"/>
                <a:ea typeface="Roboto Light" panose="02000000000000000000" pitchFamily="2" charset="0"/>
                <a:cs typeface="Gill Sans MT"/>
              </a:rPr>
              <a:t>HTTPS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(Layer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7)</a:t>
            </a:r>
            <a:endParaRPr sz="2800" dirty="0">
              <a:latin typeface="Roboto Light" panose="02000000000000000000" pitchFamily="2" charset="0"/>
              <a:ea typeface="Roboto Light" panose="02000000000000000000" pitchFamily="2" charset="0"/>
              <a:cs typeface="Gill Sans MT"/>
            </a:endParaRPr>
          </a:p>
          <a:p>
            <a:pPr marL="241300" marR="97155" indent="-228600">
              <a:lnSpc>
                <a:spcPts val="3000"/>
              </a:lnSpc>
              <a:spcBef>
                <a:spcPts val="1105"/>
              </a:spcBef>
              <a:buFont typeface="Arial"/>
              <a:buChar char="•"/>
              <a:tabLst>
                <a:tab pos="241300" algn="l"/>
              </a:tabLst>
            </a:pPr>
            <a:r>
              <a:rPr sz="2800" spc="-20" dirty="0">
                <a:solidFill>
                  <a:srgbClr val="444949"/>
                </a:solidFill>
                <a:latin typeface="Roboto Light" panose="02000000000000000000" pitchFamily="2" charset="0"/>
                <a:ea typeface="Roboto Light" panose="02000000000000000000" pitchFamily="2" charset="0"/>
                <a:cs typeface="Gill Sans MT"/>
              </a:rPr>
              <a:t>He</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75" dirty="0">
                <a:solidFill>
                  <a:srgbClr val="444949"/>
                </a:solidFill>
                <a:latin typeface="Roboto Light" panose="02000000000000000000" pitchFamily="2" charset="0"/>
                <a:ea typeface="Roboto Light" panose="02000000000000000000" pitchFamily="2" charset="0"/>
                <a:cs typeface="Gill Sans MT"/>
              </a:rPr>
              <a:t>l</a:t>
            </a:r>
            <a:r>
              <a:rPr sz="2800" spc="-110" dirty="0">
                <a:solidFill>
                  <a:srgbClr val="444949"/>
                </a:solidFill>
                <a:latin typeface="Roboto Light" panose="02000000000000000000" pitchFamily="2" charset="0"/>
                <a:ea typeface="Roboto Light" panose="02000000000000000000" pitchFamily="2" charset="0"/>
                <a:cs typeface="Gill Sans MT"/>
              </a:rPr>
              <a:t>t</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70" dirty="0">
                <a:solidFill>
                  <a:srgbClr val="444949"/>
                </a:solidFill>
                <a:latin typeface="Roboto Light" panose="02000000000000000000" pitchFamily="2" charset="0"/>
                <a:ea typeface="Roboto Light" panose="02000000000000000000" pitchFamily="2" charset="0"/>
                <a:cs typeface="Gill Sans MT"/>
              </a:rPr>
              <a:t>c</a:t>
            </a:r>
            <a:r>
              <a:rPr sz="2800" spc="-145" dirty="0">
                <a:solidFill>
                  <a:srgbClr val="444949"/>
                </a:solidFill>
                <a:latin typeface="Roboto Light" panose="02000000000000000000" pitchFamily="2" charset="0"/>
                <a:ea typeface="Roboto Light" panose="02000000000000000000" pitchFamily="2" charset="0"/>
                <a:cs typeface="Gill Sans MT"/>
              </a:rPr>
              <a:t>k</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e</a:t>
            </a:r>
            <a:r>
              <a:rPr sz="2800" spc="-4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T</a:t>
            </a:r>
            <a:r>
              <a:rPr sz="2800" spc="-85" dirty="0">
                <a:solidFill>
                  <a:srgbClr val="444949"/>
                </a:solidFill>
                <a:latin typeface="Roboto Light" panose="02000000000000000000" pitchFamily="2" charset="0"/>
                <a:ea typeface="Roboto Light" panose="02000000000000000000" pitchFamily="2" charset="0"/>
                <a:cs typeface="Gill Sans MT"/>
              </a:rPr>
              <a:t>C</a:t>
            </a:r>
            <a:r>
              <a:rPr sz="2800" dirty="0">
                <a:solidFill>
                  <a:srgbClr val="444949"/>
                </a:solidFill>
                <a:latin typeface="Roboto Light" panose="02000000000000000000" pitchFamily="2" charset="0"/>
                <a:ea typeface="Roboto Light" panose="02000000000000000000" pitchFamily="2" charset="0"/>
                <a:cs typeface="Gill Sans MT"/>
              </a:rPr>
              <a:t>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HT</a:t>
            </a:r>
            <a:r>
              <a:rPr sz="2800" spc="-95"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P  </a:t>
            </a:r>
            <a:r>
              <a:rPr sz="2800" spc="-15" dirty="0">
                <a:solidFill>
                  <a:srgbClr val="444949"/>
                </a:solidFill>
                <a:latin typeface="Roboto Light" panose="02000000000000000000" pitchFamily="2" charset="0"/>
                <a:ea typeface="Roboto Light" panose="02000000000000000000" pitchFamily="2" charset="0"/>
                <a:cs typeface="Gill Sans MT"/>
              </a:rPr>
              <a:t>based</a:t>
            </a:r>
            <a:endParaRPr sz="2800" dirty="0">
              <a:latin typeface="Roboto Light" panose="02000000000000000000" pitchFamily="2" charset="0"/>
              <a:ea typeface="Roboto Light" panose="02000000000000000000" pitchFamily="2" charset="0"/>
              <a:cs typeface="Gill Sans MT"/>
            </a:endParaRPr>
          </a:p>
          <a:p>
            <a:pPr marL="241300" marR="111125" indent="-228600">
              <a:lnSpc>
                <a:spcPts val="3000"/>
              </a:lnSpc>
              <a:spcBef>
                <a:spcPts val="1005"/>
              </a:spcBef>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Fixed</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hostname </a:t>
            </a:r>
            <a:r>
              <a:rPr sz="2800" spc="-3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XXX.region.elb.amazonaws.com</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782434" cy="443711"/>
          </a:xfrm>
          <a:prstGeom prst="rect">
            <a:avLst/>
          </a:prstGeom>
        </p:spPr>
        <p:txBody>
          <a:bodyPr vert="horz" wrap="square" lIns="0" tIns="12700" rIns="0" bIns="0" rtlCol="0">
            <a:spAutoFit/>
          </a:bodyPr>
          <a:lstStyle/>
          <a:p>
            <a:pPr marL="12700">
              <a:lnSpc>
                <a:spcPct val="100000"/>
              </a:lnSpc>
              <a:spcBef>
                <a:spcPts val="100"/>
              </a:spcBef>
            </a:pPr>
            <a:r>
              <a:rPr spc="-65" dirty="0">
                <a:latin typeface="Roboto Light" panose="02000000000000000000" pitchFamily="2" charset="0"/>
                <a:ea typeface="Roboto Light" panose="02000000000000000000" pitchFamily="2" charset="0"/>
              </a:rPr>
              <a:t>Application</a:t>
            </a:r>
            <a:r>
              <a:rPr spc="-10"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a:t>
            </a:r>
          </a:p>
        </p:txBody>
      </p:sp>
      <p:sp>
        <p:nvSpPr>
          <p:cNvPr id="4" name="object 4"/>
          <p:cNvSpPr txBox="1"/>
          <p:nvPr/>
        </p:nvSpPr>
        <p:spPr>
          <a:xfrm>
            <a:off x="916939" y="1237996"/>
            <a:ext cx="8910955" cy="3816429"/>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Application</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load</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balancers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Layer</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7</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(HTTP)</a:t>
            </a:r>
            <a:endParaRPr sz="2800" dirty="0">
              <a:latin typeface="Roboto Light" panose="02000000000000000000" pitchFamily="2" charset="0"/>
              <a:ea typeface="Roboto Light" panose="02000000000000000000" pitchFamily="2" charset="0"/>
              <a:cs typeface="Gill Sans MT"/>
            </a:endParaRPr>
          </a:p>
          <a:p>
            <a:pPr>
              <a:lnSpc>
                <a:spcPct val="100000"/>
              </a:lnSpc>
              <a:spcBef>
                <a:spcPts val="25"/>
              </a:spcBef>
              <a:buClr>
                <a:srgbClr val="444949"/>
              </a:buClr>
              <a:buFont typeface="Arial"/>
              <a:buChar char="•"/>
            </a:pPr>
            <a:endParaRPr sz="4400" dirty="0">
              <a:latin typeface="Roboto Light" panose="02000000000000000000" pitchFamily="2" charset="0"/>
              <a:ea typeface="Roboto Light" panose="02000000000000000000" pitchFamily="2" charset="0"/>
              <a:cs typeface="Gill Sans MT"/>
            </a:endParaRPr>
          </a:p>
          <a:p>
            <a:pPr marL="241300" marR="5080" indent="-228600">
              <a:lnSpc>
                <a:spcPts val="3000"/>
              </a:lnSpc>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Load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balancing</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multiple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HTTP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applications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across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machines </a:t>
            </a:r>
            <a:r>
              <a:rPr sz="2800" spc="-76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(target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groups)</a:t>
            </a:r>
            <a:endParaRPr sz="2800" dirty="0">
              <a:latin typeface="Roboto Light" panose="02000000000000000000" pitchFamily="2" charset="0"/>
              <a:ea typeface="Roboto Light" panose="02000000000000000000" pitchFamily="2" charset="0"/>
              <a:cs typeface="Gill Sans MT"/>
            </a:endParaRPr>
          </a:p>
          <a:p>
            <a:pPr marL="241300" marR="196215" indent="-228600">
              <a:lnSpc>
                <a:spcPts val="3000"/>
              </a:lnSpc>
              <a:spcBef>
                <a:spcPts val="1005"/>
              </a:spcBef>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Load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balancing</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multiple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applications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on</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same</a:t>
            </a:r>
            <a:r>
              <a:rPr sz="280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machine </a:t>
            </a:r>
            <a:r>
              <a:rPr sz="2800" spc="-76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t>
            </a:r>
            <a:r>
              <a:rPr sz="2800" spc="10" dirty="0">
                <a:solidFill>
                  <a:srgbClr val="444949"/>
                </a:solidFill>
                <a:latin typeface="Roboto Light" panose="02000000000000000000" pitchFamily="2" charset="0"/>
                <a:ea typeface="Roboto Light" panose="02000000000000000000" pitchFamily="2" charset="0"/>
                <a:cs typeface="Gill Sans MT"/>
              </a:rPr>
              <a:t>e</a:t>
            </a:r>
            <a:r>
              <a:rPr sz="2800" spc="-65" dirty="0">
                <a:solidFill>
                  <a:srgbClr val="444949"/>
                </a:solidFill>
                <a:latin typeface="Roboto Light" panose="02000000000000000000" pitchFamily="2" charset="0"/>
                <a:ea typeface="Roboto Light" panose="02000000000000000000" pitchFamily="2" charset="0"/>
                <a:cs typeface="Gill Sans MT"/>
              </a:rPr>
              <a:t>x</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65" dirty="0">
                <a:solidFill>
                  <a:srgbClr val="444949"/>
                </a:solidFill>
                <a:latin typeface="Roboto Light" panose="02000000000000000000" pitchFamily="2" charset="0"/>
                <a:ea typeface="Roboto Light" panose="02000000000000000000" pitchFamily="2" charset="0"/>
                <a:cs typeface="Gill Sans MT"/>
              </a:rPr>
              <a:t>ta</a:t>
            </a:r>
            <a:r>
              <a:rPr sz="2800" spc="-40"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65" dirty="0">
                <a:solidFill>
                  <a:srgbClr val="444949"/>
                </a:solidFill>
                <a:latin typeface="Roboto Light" panose="02000000000000000000" pitchFamily="2" charset="0"/>
                <a:ea typeface="Roboto Light" panose="02000000000000000000" pitchFamily="2" charset="0"/>
                <a:cs typeface="Gill Sans MT"/>
              </a:rPr>
              <a:t>r</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25" dirty="0">
                <a:solidFill>
                  <a:srgbClr val="444949"/>
                </a:solidFill>
                <a:latin typeface="Roboto Light" panose="02000000000000000000" pitchFamily="2" charset="0"/>
                <a:ea typeface="Roboto Light" panose="02000000000000000000" pitchFamily="2" charset="0"/>
                <a:cs typeface="Gill Sans MT"/>
              </a:rPr>
              <a:t>)</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5"/>
              </a:spcBef>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S</a:t>
            </a:r>
            <a:r>
              <a:rPr sz="2800" spc="-30" dirty="0">
                <a:solidFill>
                  <a:srgbClr val="444949"/>
                </a:solidFill>
                <a:latin typeface="Roboto Light" panose="02000000000000000000" pitchFamily="2" charset="0"/>
                <a:ea typeface="Roboto Light" panose="02000000000000000000" pitchFamily="2" charset="0"/>
                <a:cs typeface="Gill Sans MT"/>
              </a:rPr>
              <a:t>u</a:t>
            </a:r>
            <a:r>
              <a:rPr sz="2800" spc="20" dirty="0">
                <a:solidFill>
                  <a:srgbClr val="444949"/>
                </a:solidFill>
                <a:latin typeface="Roboto Light" panose="02000000000000000000" pitchFamily="2" charset="0"/>
                <a:ea typeface="Roboto Light" panose="02000000000000000000" pitchFamily="2" charset="0"/>
                <a:cs typeface="Gill Sans MT"/>
              </a:rPr>
              <a:t>pp</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45" dirty="0">
                <a:solidFill>
                  <a:srgbClr val="444949"/>
                </a:solidFill>
                <a:latin typeface="Roboto Light" panose="02000000000000000000" pitchFamily="2" charset="0"/>
                <a:ea typeface="Roboto Light" panose="02000000000000000000" pitchFamily="2" charset="0"/>
                <a:cs typeface="Gill Sans MT"/>
              </a:rPr>
              <a:t>r</a:t>
            </a:r>
            <a:r>
              <a:rPr sz="2800" spc="-90"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f</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H</a:t>
            </a:r>
            <a:r>
              <a:rPr sz="2800" spc="-100" dirty="0">
                <a:solidFill>
                  <a:srgbClr val="444949"/>
                </a:solidFill>
                <a:latin typeface="Roboto Light" panose="02000000000000000000" pitchFamily="2" charset="0"/>
                <a:ea typeface="Roboto Light" panose="02000000000000000000" pitchFamily="2" charset="0"/>
                <a:cs typeface="Gill Sans MT"/>
              </a:rPr>
              <a:t>TT</a:t>
            </a:r>
            <a:r>
              <a:rPr sz="2800" spc="-5" dirty="0">
                <a:solidFill>
                  <a:srgbClr val="444949"/>
                </a:solidFill>
                <a:latin typeface="Roboto Light" panose="02000000000000000000" pitchFamily="2" charset="0"/>
                <a:ea typeface="Roboto Light" panose="02000000000000000000" pitchFamily="2" charset="0"/>
                <a:cs typeface="Gill Sans MT"/>
              </a:rPr>
              <a:t>P</a:t>
            </a:r>
            <a:r>
              <a:rPr sz="2800" dirty="0">
                <a:solidFill>
                  <a:srgbClr val="444949"/>
                </a:solidFill>
                <a:latin typeface="Roboto Light" panose="02000000000000000000" pitchFamily="2" charset="0"/>
                <a:ea typeface="Roboto Light" panose="02000000000000000000" pitchFamily="2" charset="0"/>
                <a:cs typeface="Gill Sans MT"/>
              </a:rPr>
              <a:t>/2</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dirty="0">
                <a:solidFill>
                  <a:srgbClr val="444949"/>
                </a:solidFill>
                <a:latin typeface="Roboto Light" panose="02000000000000000000" pitchFamily="2" charset="0"/>
                <a:ea typeface="Roboto Light" panose="02000000000000000000" pitchFamily="2" charset="0"/>
                <a:cs typeface="Gill Sans MT"/>
              </a:rPr>
              <a:t>d</a:t>
            </a:r>
            <a:r>
              <a:rPr sz="2800" spc="-290" dirty="0">
                <a:solidFill>
                  <a:srgbClr val="444949"/>
                </a:solidFill>
                <a:latin typeface="Roboto Light" panose="02000000000000000000" pitchFamily="2" charset="0"/>
                <a:ea typeface="Roboto Light" panose="02000000000000000000" pitchFamily="2" charset="0"/>
                <a:cs typeface="Gill Sans MT"/>
              </a:rPr>
              <a:t> </a:t>
            </a:r>
            <a:r>
              <a:rPr sz="2800" spc="-229" dirty="0">
                <a:solidFill>
                  <a:srgbClr val="444949"/>
                </a:solidFill>
                <a:latin typeface="Roboto Light" panose="02000000000000000000" pitchFamily="2" charset="0"/>
                <a:ea typeface="Roboto Light" panose="02000000000000000000" pitchFamily="2" charset="0"/>
                <a:cs typeface="Gill Sans MT"/>
              </a:rPr>
              <a:t>W</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20" dirty="0">
                <a:solidFill>
                  <a:srgbClr val="444949"/>
                </a:solidFill>
                <a:latin typeface="Roboto Light" panose="02000000000000000000" pitchFamily="2" charset="0"/>
                <a:ea typeface="Roboto Light" panose="02000000000000000000" pitchFamily="2" charset="0"/>
                <a:cs typeface="Gill Sans MT"/>
              </a:rPr>
              <a:t>b</a:t>
            </a:r>
            <a:r>
              <a:rPr sz="2800" spc="25" dirty="0">
                <a:solidFill>
                  <a:srgbClr val="444949"/>
                </a:solidFill>
                <a:latin typeface="Roboto Light" panose="02000000000000000000" pitchFamily="2" charset="0"/>
                <a:ea typeface="Roboto Light" panose="02000000000000000000" pitchFamily="2" charset="0"/>
                <a:cs typeface="Gill Sans MT"/>
              </a:rPr>
              <a:t>S</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65" dirty="0">
                <a:solidFill>
                  <a:srgbClr val="444949"/>
                </a:solidFill>
                <a:latin typeface="Roboto Light" panose="02000000000000000000" pitchFamily="2" charset="0"/>
                <a:ea typeface="Roboto Light" panose="02000000000000000000" pitchFamily="2" charset="0"/>
                <a:cs typeface="Gill Sans MT"/>
              </a:rPr>
              <a:t>c</a:t>
            </a:r>
            <a:r>
              <a:rPr sz="2800" spc="-175" dirty="0">
                <a:solidFill>
                  <a:srgbClr val="444949"/>
                </a:solidFill>
                <a:latin typeface="Roboto Light" panose="02000000000000000000" pitchFamily="2" charset="0"/>
                <a:ea typeface="Roboto Light" panose="02000000000000000000" pitchFamily="2" charset="0"/>
                <a:cs typeface="Gill Sans MT"/>
              </a:rPr>
              <a:t>k</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90" dirty="0">
                <a:solidFill>
                  <a:srgbClr val="444949"/>
                </a:solidFill>
                <a:latin typeface="Roboto Light" panose="02000000000000000000" pitchFamily="2" charset="0"/>
                <a:ea typeface="Roboto Light" panose="02000000000000000000" pitchFamily="2" charset="0"/>
                <a:cs typeface="Gill Sans MT"/>
              </a:rPr>
              <a:t>t</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5" dirty="0">
                <a:solidFill>
                  <a:srgbClr val="444949"/>
                </a:solidFill>
                <a:latin typeface="Roboto Light" panose="02000000000000000000" pitchFamily="2" charset="0"/>
                <a:ea typeface="Roboto Light" panose="02000000000000000000" pitchFamily="2" charset="0"/>
                <a:cs typeface="Gill Sans MT"/>
              </a:rPr>
              <a:t>Support </a:t>
            </a:r>
            <a:r>
              <a:rPr sz="2800" spc="-80" dirty="0">
                <a:solidFill>
                  <a:srgbClr val="444949"/>
                </a:solidFill>
                <a:latin typeface="Roboto Light" panose="02000000000000000000" pitchFamily="2" charset="0"/>
                <a:ea typeface="Roboto Light" panose="02000000000000000000" pitchFamily="2" charset="0"/>
                <a:cs typeface="Gill Sans MT"/>
              </a:rPr>
              <a:t>redirects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(from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HTTP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HTTPS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example)</a:t>
            </a:r>
            <a:endParaRPr sz="2800" dirty="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10244328" y="338327"/>
            <a:ext cx="1109472" cy="11094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782434" cy="443711"/>
          </a:xfrm>
          <a:prstGeom prst="rect">
            <a:avLst/>
          </a:prstGeom>
        </p:spPr>
        <p:txBody>
          <a:bodyPr vert="horz" wrap="square" lIns="0" tIns="12700" rIns="0" bIns="0" rtlCol="0">
            <a:spAutoFit/>
          </a:bodyPr>
          <a:lstStyle/>
          <a:p>
            <a:pPr marL="12700">
              <a:lnSpc>
                <a:spcPct val="100000"/>
              </a:lnSpc>
              <a:spcBef>
                <a:spcPts val="100"/>
              </a:spcBef>
            </a:pPr>
            <a:r>
              <a:rPr spc="-65" dirty="0">
                <a:latin typeface="Roboto Light" panose="02000000000000000000" pitchFamily="2" charset="0"/>
                <a:ea typeface="Roboto Light" panose="02000000000000000000" pitchFamily="2" charset="0"/>
              </a:rPr>
              <a:t>Application</a:t>
            </a:r>
            <a:r>
              <a:rPr spc="-10"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a:t>
            </a:r>
          </a:p>
        </p:txBody>
      </p:sp>
      <p:sp>
        <p:nvSpPr>
          <p:cNvPr id="4" name="object 4"/>
          <p:cNvSpPr txBox="1"/>
          <p:nvPr/>
        </p:nvSpPr>
        <p:spPr>
          <a:xfrm>
            <a:off x="916939" y="1203621"/>
            <a:ext cx="10718334" cy="5136021"/>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Routing</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tables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different</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target</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groups:</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 pos="4561840" algn="l"/>
              </a:tabLst>
            </a:pPr>
            <a:r>
              <a:rPr sz="2400" spc="-50" dirty="0">
                <a:solidFill>
                  <a:srgbClr val="444949"/>
                </a:solidFill>
                <a:latin typeface="Roboto Light" panose="02000000000000000000" pitchFamily="2" charset="0"/>
                <a:ea typeface="Roboto Light" panose="02000000000000000000" pitchFamily="2" charset="0"/>
                <a:cs typeface="Gill Sans MT"/>
              </a:rPr>
              <a:t>Routing</a:t>
            </a:r>
            <a:r>
              <a:rPr sz="240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based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path</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URL	</a:t>
            </a:r>
            <a:r>
              <a:rPr sz="2400" spc="-20" dirty="0">
                <a:solidFill>
                  <a:srgbClr val="444949"/>
                </a:solidFill>
                <a:latin typeface="Roboto Light" panose="02000000000000000000" pitchFamily="2" charset="0"/>
                <a:ea typeface="Roboto Light" panose="02000000000000000000" pitchFamily="2" charset="0"/>
                <a:cs typeface="Gill Sans MT"/>
              </a:rPr>
              <a:t>(example.com</a:t>
            </a:r>
            <a:r>
              <a:rPr sz="3525" spc="-30" baseline="1182" dirty="0">
                <a:solidFill>
                  <a:srgbClr val="5091D0"/>
                </a:solidFill>
                <a:latin typeface="Roboto Light" panose="02000000000000000000" pitchFamily="2" charset="0"/>
                <a:ea typeface="Roboto Light" panose="02000000000000000000" pitchFamily="2" charset="0"/>
                <a:cs typeface="Gill Sans MT"/>
              </a:rPr>
              <a:t>/users</a:t>
            </a:r>
            <a:r>
              <a:rPr sz="3525" spc="15" baseline="1182" dirty="0">
                <a:solidFill>
                  <a:srgbClr val="5091D0"/>
                </a:solidFill>
                <a:latin typeface="Roboto Light" panose="02000000000000000000" pitchFamily="2" charset="0"/>
                <a:ea typeface="Roboto Light" panose="02000000000000000000" pitchFamily="2" charset="0"/>
                <a:cs typeface="Gill Sans MT"/>
              </a:rPr>
              <a:t> </a:t>
            </a:r>
            <a:r>
              <a:rPr sz="3525" spc="7" baseline="1182" dirty="0">
                <a:solidFill>
                  <a:srgbClr val="5091D0"/>
                </a:solidFill>
                <a:latin typeface="Roboto Light" panose="02000000000000000000" pitchFamily="2" charset="0"/>
                <a:ea typeface="Roboto Light" panose="02000000000000000000" pitchFamily="2" charset="0"/>
                <a:cs typeface="Gill Sans MT"/>
              </a:rPr>
              <a:t>&amp; </a:t>
            </a:r>
            <a:r>
              <a:rPr sz="2400" spc="-20" dirty="0">
                <a:solidFill>
                  <a:srgbClr val="444949"/>
                </a:solidFill>
                <a:latin typeface="Roboto Light" panose="02000000000000000000" pitchFamily="2" charset="0"/>
                <a:ea typeface="Roboto Light" panose="02000000000000000000" pitchFamily="2" charset="0"/>
                <a:cs typeface="Gill Sans MT"/>
              </a:rPr>
              <a:t>example.com/</a:t>
            </a:r>
            <a:r>
              <a:rPr sz="3525" spc="-30" baseline="1182" dirty="0">
                <a:solidFill>
                  <a:srgbClr val="5091D0"/>
                </a:solidFill>
                <a:latin typeface="Roboto Light" panose="02000000000000000000" pitchFamily="2" charset="0"/>
                <a:ea typeface="Roboto Light" panose="02000000000000000000" pitchFamily="2" charset="0"/>
                <a:cs typeface="Gill Sans MT"/>
              </a:rPr>
              <a:t>posts</a:t>
            </a:r>
            <a:r>
              <a:rPr sz="2400" spc="-20" dirty="0">
                <a:solidFill>
                  <a:srgbClr val="444949"/>
                </a:solidFill>
                <a:latin typeface="Roboto Light" panose="02000000000000000000" pitchFamily="2" charset="0"/>
                <a:ea typeface="Roboto Light" panose="02000000000000000000" pitchFamily="2" charset="0"/>
                <a:cs typeface="Gill Sans MT"/>
              </a:rPr>
              <a: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 pos="5123815" algn="l"/>
              </a:tabLst>
            </a:pPr>
            <a:r>
              <a:rPr sz="2400" spc="-50" dirty="0">
                <a:solidFill>
                  <a:srgbClr val="444949"/>
                </a:solidFill>
                <a:latin typeface="Roboto Light" panose="02000000000000000000" pitchFamily="2" charset="0"/>
                <a:ea typeface="Roboto Light" panose="02000000000000000000" pitchFamily="2" charset="0"/>
                <a:cs typeface="Gill Sans MT"/>
              </a:rPr>
              <a:t>Routing</a:t>
            </a:r>
            <a:r>
              <a:rPr sz="240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based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hostname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URL	</a:t>
            </a:r>
            <a:r>
              <a:rPr sz="2400" dirty="0">
                <a:solidFill>
                  <a:srgbClr val="444949"/>
                </a:solidFill>
                <a:latin typeface="Roboto Light" panose="02000000000000000000" pitchFamily="2" charset="0"/>
                <a:ea typeface="Roboto Light" panose="02000000000000000000" pitchFamily="2" charset="0"/>
                <a:cs typeface="Gill Sans MT"/>
              </a:rPr>
              <a:t>(</a:t>
            </a:r>
            <a:r>
              <a:rPr sz="3525" baseline="1182" dirty="0">
                <a:solidFill>
                  <a:srgbClr val="5091D0"/>
                </a:solidFill>
                <a:latin typeface="Roboto Light" panose="02000000000000000000" pitchFamily="2" charset="0"/>
                <a:ea typeface="Roboto Light" panose="02000000000000000000" pitchFamily="2" charset="0"/>
                <a:cs typeface="Gill Sans MT"/>
              </a:rPr>
              <a:t>one.example.com </a:t>
            </a:r>
            <a:r>
              <a:rPr sz="2400" spc="-25" dirty="0">
                <a:solidFill>
                  <a:srgbClr val="444949"/>
                </a:solidFill>
                <a:latin typeface="Roboto Light" panose="02000000000000000000" pitchFamily="2" charset="0"/>
                <a:ea typeface="Roboto Light" panose="02000000000000000000" pitchFamily="2" charset="0"/>
                <a:cs typeface="Gill Sans MT"/>
              </a:rPr>
              <a:t>&amp;</a:t>
            </a:r>
            <a:r>
              <a:rPr sz="2400" spc="-20" dirty="0">
                <a:solidFill>
                  <a:srgbClr val="444949"/>
                </a:solidFill>
                <a:latin typeface="Roboto Light" panose="02000000000000000000" pitchFamily="2" charset="0"/>
                <a:ea typeface="Roboto Light" panose="02000000000000000000" pitchFamily="2" charset="0"/>
                <a:cs typeface="Gill Sans MT"/>
              </a:rPr>
              <a:t> </a:t>
            </a:r>
            <a:r>
              <a:rPr sz="3525" spc="-37" baseline="1182" dirty="0">
                <a:solidFill>
                  <a:srgbClr val="5091D0"/>
                </a:solidFill>
                <a:latin typeface="Roboto Light" panose="02000000000000000000" pitchFamily="2" charset="0"/>
                <a:ea typeface="Roboto Light" panose="02000000000000000000" pitchFamily="2" charset="0"/>
                <a:cs typeface="Gill Sans MT"/>
              </a:rPr>
              <a:t>other.example.com</a:t>
            </a:r>
            <a:r>
              <a:rPr sz="2400" spc="-25" dirty="0">
                <a:solidFill>
                  <a:srgbClr val="444949"/>
                </a:solidFill>
                <a:latin typeface="Roboto Light" panose="02000000000000000000" pitchFamily="2" charset="0"/>
                <a:ea typeface="Roboto Light" panose="02000000000000000000" pitchFamily="2" charset="0"/>
                <a:cs typeface="Gill Sans MT"/>
              </a:rPr>
              <a:t>)</a:t>
            </a:r>
            <a:endParaRPr sz="2400" dirty="0">
              <a:latin typeface="Roboto Light" panose="02000000000000000000" pitchFamily="2" charset="0"/>
              <a:ea typeface="Roboto Light" panose="02000000000000000000" pitchFamily="2" charset="0"/>
              <a:cs typeface="Gill Sans MT"/>
            </a:endParaRPr>
          </a:p>
          <a:p>
            <a:pPr marL="698500" marR="4488815" lvl="1" indent="-228600">
              <a:lnSpc>
                <a:spcPts val="2620"/>
              </a:lnSpc>
              <a:spcBef>
                <a:spcPts val="520"/>
              </a:spcBef>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Routin</a:t>
            </a:r>
            <a:r>
              <a:rPr sz="2400" spc="-40" dirty="0">
                <a:solidFill>
                  <a:srgbClr val="444949"/>
                </a:solidFill>
                <a:latin typeface="Roboto Light" panose="02000000000000000000" pitchFamily="2" charset="0"/>
                <a:ea typeface="Roboto Light" panose="02000000000000000000" pitchFamily="2" charset="0"/>
                <a:cs typeface="Gill Sans MT"/>
              </a:rPr>
              <a:t>g</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b</a:t>
            </a:r>
            <a:r>
              <a:rPr sz="2400" spc="-20" dirty="0">
                <a:solidFill>
                  <a:srgbClr val="444949"/>
                </a:solidFill>
                <a:latin typeface="Roboto Light" panose="02000000000000000000" pitchFamily="2" charset="0"/>
                <a:ea typeface="Roboto Light" panose="02000000000000000000" pitchFamily="2" charset="0"/>
                <a:cs typeface="Gill Sans MT"/>
              </a:rPr>
              <a:t>ased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a:t>
            </a:r>
            <a:r>
              <a:rPr sz="2400" spc="-25" dirty="0">
                <a:solidFill>
                  <a:srgbClr val="444949"/>
                </a:solidFill>
                <a:latin typeface="Roboto Light" panose="02000000000000000000" pitchFamily="2" charset="0"/>
                <a:ea typeface="Roboto Light" panose="02000000000000000000" pitchFamily="2" charset="0"/>
                <a:cs typeface="Gill Sans MT"/>
              </a:rPr>
              <a:t>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Que</a:t>
            </a:r>
            <a:r>
              <a:rPr sz="2400" spc="130" dirty="0">
                <a:solidFill>
                  <a:srgbClr val="444949"/>
                </a:solidFill>
                <a:latin typeface="Roboto Light" panose="02000000000000000000" pitchFamily="2" charset="0"/>
                <a:ea typeface="Roboto Light" panose="02000000000000000000" pitchFamily="2" charset="0"/>
                <a:cs typeface="Gill Sans MT"/>
              </a:rPr>
              <a:t>r</a:t>
            </a:r>
            <a:r>
              <a:rPr sz="2400" spc="-55" dirty="0">
                <a:solidFill>
                  <a:srgbClr val="444949"/>
                </a:solidFill>
                <a:latin typeface="Roboto Light" panose="02000000000000000000" pitchFamily="2" charset="0"/>
                <a:ea typeface="Roboto Light" panose="02000000000000000000" pitchFamily="2" charset="0"/>
                <a:cs typeface="Gill Sans MT"/>
              </a:rPr>
              <a:t>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St</a:t>
            </a:r>
            <a:r>
              <a:rPr sz="2400" spc="-15" dirty="0">
                <a:solidFill>
                  <a:srgbClr val="444949"/>
                </a:solidFill>
                <a:latin typeface="Roboto Light" panose="02000000000000000000" pitchFamily="2" charset="0"/>
                <a:ea typeface="Roboto Light" panose="02000000000000000000" pitchFamily="2" charset="0"/>
                <a:cs typeface="Gill Sans MT"/>
              </a:rPr>
              <a:t>r</a:t>
            </a:r>
            <a:r>
              <a:rPr sz="2400" spc="-65" dirty="0">
                <a:solidFill>
                  <a:srgbClr val="444949"/>
                </a:solidFill>
                <a:latin typeface="Roboto Light" panose="02000000000000000000" pitchFamily="2" charset="0"/>
                <a:ea typeface="Roboto Light" panose="02000000000000000000" pitchFamily="2" charset="0"/>
                <a:cs typeface="Gill Sans MT"/>
              </a:rPr>
              <a:t>ing</a:t>
            </a:r>
            <a:r>
              <a:rPr sz="2400" spc="-35" dirty="0">
                <a:solidFill>
                  <a:srgbClr val="444949"/>
                </a:solidFill>
                <a:latin typeface="Roboto Light" panose="02000000000000000000" pitchFamily="2" charset="0"/>
                <a:ea typeface="Roboto Light" panose="02000000000000000000" pitchFamily="2" charset="0"/>
                <a:cs typeface="Gill Sans MT"/>
              </a:rPr>
              <a: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Hea</a:t>
            </a:r>
            <a:r>
              <a:rPr sz="2400" spc="-10" dirty="0">
                <a:solidFill>
                  <a:srgbClr val="444949"/>
                </a:solidFill>
                <a:latin typeface="Roboto Light" panose="02000000000000000000" pitchFamily="2" charset="0"/>
                <a:ea typeface="Roboto Light" panose="02000000000000000000" pitchFamily="2" charset="0"/>
                <a:cs typeface="Gill Sans MT"/>
              </a:rPr>
              <a:t>d</a:t>
            </a:r>
            <a:r>
              <a:rPr sz="2400" spc="-90" dirty="0">
                <a:solidFill>
                  <a:srgbClr val="444949"/>
                </a:solidFill>
                <a:latin typeface="Roboto Light" panose="02000000000000000000" pitchFamily="2" charset="0"/>
                <a:ea typeface="Roboto Light" panose="02000000000000000000" pitchFamily="2" charset="0"/>
                <a:cs typeface="Gill Sans MT"/>
              </a:rPr>
              <a:t>e</a:t>
            </a:r>
            <a:r>
              <a:rPr sz="2400" spc="25" dirty="0">
                <a:solidFill>
                  <a:srgbClr val="444949"/>
                </a:solidFill>
                <a:latin typeface="Roboto Light" panose="02000000000000000000" pitchFamily="2" charset="0"/>
                <a:ea typeface="Roboto Light" panose="02000000000000000000" pitchFamily="2" charset="0"/>
                <a:cs typeface="Gill Sans MT"/>
              </a:rPr>
              <a:t>r</a:t>
            </a:r>
            <a:r>
              <a:rPr sz="2400" spc="-65" dirty="0">
                <a:solidFill>
                  <a:srgbClr val="444949"/>
                </a:solidFill>
                <a:latin typeface="Roboto Light" panose="02000000000000000000" pitchFamily="2" charset="0"/>
                <a:ea typeface="Roboto Light" panose="02000000000000000000" pitchFamily="2" charset="0"/>
                <a:cs typeface="Gill Sans MT"/>
              </a:rPr>
              <a:t>s  </a:t>
            </a:r>
            <a:r>
              <a:rPr sz="2400" spc="-15" dirty="0">
                <a:solidFill>
                  <a:srgbClr val="444949"/>
                </a:solidFill>
                <a:latin typeface="Roboto Light" panose="02000000000000000000" pitchFamily="2" charset="0"/>
                <a:ea typeface="Roboto Light" panose="02000000000000000000" pitchFamily="2" charset="0"/>
                <a:cs typeface="Gill Sans MT"/>
              </a:rPr>
              <a:t>(example.com/users?</a:t>
            </a:r>
            <a:r>
              <a:rPr sz="3525" spc="-22" baseline="1182" dirty="0">
                <a:solidFill>
                  <a:srgbClr val="5091D0"/>
                </a:solidFill>
                <a:latin typeface="Roboto Light" panose="02000000000000000000" pitchFamily="2" charset="0"/>
                <a:ea typeface="Roboto Light" panose="02000000000000000000" pitchFamily="2" charset="0"/>
                <a:cs typeface="Gill Sans MT"/>
              </a:rPr>
              <a:t>id=123&amp;order=false</a:t>
            </a:r>
            <a:r>
              <a:rPr sz="2400" spc="-15" dirty="0">
                <a:solidFill>
                  <a:srgbClr val="444949"/>
                </a:solidFill>
                <a:latin typeface="Roboto Light" panose="02000000000000000000" pitchFamily="2" charset="0"/>
                <a:ea typeface="Roboto Light" panose="02000000000000000000" pitchFamily="2" charset="0"/>
                <a:cs typeface="Gill Sans MT"/>
              </a:rPr>
              <a:t>)</a:t>
            </a:r>
            <a:endParaRPr sz="2400" dirty="0">
              <a:latin typeface="Roboto Light" panose="02000000000000000000" pitchFamily="2" charset="0"/>
              <a:ea typeface="Roboto Light" panose="02000000000000000000" pitchFamily="2" charset="0"/>
              <a:cs typeface="Gill Sans MT"/>
            </a:endParaRPr>
          </a:p>
          <a:p>
            <a:pPr lvl="1">
              <a:lnSpc>
                <a:spcPct val="100000"/>
              </a:lnSpc>
              <a:buClr>
                <a:srgbClr val="444949"/>
              </a:buClr>
              <a:buFont typeface="Arial"/>
              <a:buChar char="•"/>
            </a:pPr>
            <a:endParaRPr sz="3500" dirty="0">
              <a:latin typeface="Roboto Light" panose="02000000000000000000" pitchFamily="2" charset="0"/>
              <a:ea typeface="Roboto Light" panose="02000000000000000000" pitchFamily="2" charset="0"/>
              <a:cs typeface="Gill Sans MT"/>
            </a:endParaRPr>
          </a:p>
          <a:p>
            <a:pPr marL="241300" marR="670560" indent="-228600">
              <a:lnSpc>
                <a:spcPts val="3000"/>
              </a:lnSpc>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ALB</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great</a:t>
            </a:r>
            <a:r>
              <a:rPr sz="280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fit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micro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services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&amp;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container-based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application </a:t>
            </a:r>
            <a:r>
              <a:rPr sz="2800" spc="-76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t>
            </a:r>
            <a:r>
              <a:rPr sz="2800" spc="10" dirty="0">
                <a:solidFill>
                  <a:srgbClr val="444949"/>
                </a:solidFill>
                <a:latin typeface="Roboto Light" panose="02000000000000000000" pitchFamily="2" charset="0"/>
                <a:ea typeface="Roboto Light" panose="02000000000000000000" pitchFamily="2" charset="0"/>
                <a:cs typeface="Gill Sans MT"/>
              </a:rPr>
              <a:t>e</a:t>
            </a:r>
            <a:r>
              <a:rPr sz="2800" spc="-65" dirty="0">
                <a:solidFill>
                  <a:srgbClr val="444949"/>
                </a:solidFill>
                <a:latin typeface="Roboto Light" panose="02000000000000000000" pitchFamily="2" charset="0"/>
                <a:ea typeface="Roboto Light" panose="02000000000000000000" pitchFamily="2" charset="0"/>
                <a:cs typeface="Gill Sans MT"/>
              </a:rPr>
              <a:t>x</a:t>
            </a:r>
            <a:r>
              <a:rPr sz="2800" spc="5" dirty="0">
                <a:solidFill>
                  <a:srgbClr val="444949"/>
                </a:solidFill>
                <a:latin typeface="Roboto Light" panose="02000000000000000000" pitchFamily="2" charset="0"/>
                <a:ea typeface="Roboto Light" panose="02000000000000000000" pitchFamily="2" charset="0"/>
                <a:cs typeface="Gill Sans MT"/>
              </a:rPr>
              <a:t>a</a:t>
            </a:r>
            <a:r>
              <a:rPr sz="2800" dirty="0">
                <a:solidFill>
                  <a:srgbClr val="444949"/>
                </a:solidFill>
                <a:latin typeface="Roboto Light" panose="02000000000000000000" pitchFamily="2" charset="0"/>
                <a:ea typeface="Roboto Light" panose="02000000000000000000" pitchFamily="2" charset="0"/>
                <a:cs typeface="Gill Sans MT"/>
              </a:rPr>
              <a:t>m</a:t>
            </a:r>
            <a:r>
              <a:rPr sz="2800" spc="20" dirty="0">
                <a:solidFill>
                  <a:srgbClr val="444949"/>
                </a:solidFill>
                <a:latin typeface="Roboto Light" panose="02000000000000000000" pitchFamily="2" charset="0"/>
                <a:ea typeface="Roboto Light" panose="02000000000000000000" pitchFamily="2" charset="0"/>
                <a:cs typeface="Gill Sans MT"/>
              </a:rPr>
              <a:t>p</a:t>
            </a:r>
            <a:r>
              <a:rPr sz="2800" spc="-95" dirty="0">
                <a:solidFill>
                  <a:srgbClr val="444949"/>
                </a:solidFill>
                <a:latin typeface="Roboto Light" panose="02000000000000000000" pitchFamily="2" charset="0"/>
                <a:ea typeface="Roboto Light" panose="02000000000000000000" pitchFamily="2" charset="0"/>
                <a:cs typeface="Gill Sans MT"/>
              </a:rPr>
              <a:t>l</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D</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70" dirty="0">
                <a:solidFill>
                  <a:srgbClr val="444949"/>
                </a:solidFill>
                <a:latin typeface="Roboto Light" panose="02000000000000000000" pitchFamily="2" charset="0"/>
                <a:ea typeface="Roboto Light" panose="02000000000000000000" pitchFamily="2" charset="0"/>
                <a:cs typeface="Gill Sans MT"/>
              </a:rPr>
              <a:t>c</a:t>
            </a:r>
            <a:r>
              <a:rPr sz="2800" spc="-175" dirty="0">
                <a:solidFill>
                  <a:srgbClr val="444949"/>
                </a:solidFill>
                <a:latin typeface="Roboto Light" panose="02000000000000000000" pitchFamily="2" charset="0"/>
                <a:ea typeface="Roboto Light" panose="02000000000000000000" pitchFamily="2" charset="0"/>
                <a:cs typeface="Gill Sans MT"/>
              </a:rPr>
              <a:t>k</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180" dirty="0">
                <a:solidFill>
                  <a:srgbClr val="444949"/>
                </a:solidFill>
                <a:latin typeface="Roboto Light" panose="02000000000000000000" pitchFamily="2" charset="0"/>
                <a:ea typeface="Roboto Light" panose="02000000000000000000" pitchFamily="2" charset="0"/>
                <a:cs typeface="Gill Sans MT"/>
              </a:rPr>
              <a:t>r</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&amp;</a:t>
            </a:r>
            <a:r>
              <a:rPr sz="2800" spc="-17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a:t>
            </a:r>
            <a:r>
              <a:rPr sz="2800" dirty="0">
                <a:solidFill>
                  <a:srgbClr val="444949"/>
                </a:solidFill>
                <a:latin typeface="Roboto Light" panose="02000000000000000000" pitchFamily="2" charset="0"/>
                <a:ea typeface="Roboto Light" panose="02000000000000000000" pitchFamily="2" charset="0"/>
                <a:cs typeface="Gill Sans MT"/>
              </a:rPr>
              <a:t>m</a:t>
            </a:r>
            <a:r>
              <a:rPr sz="2800" spc="-25" dirty="0">
                <a:solidFill>
                  <a:srgbClr val="444949"/>
                </a:solidFill>
                <a:latin typeface="Roboto Light" panose="02000000000000000000" pitchFamily="2" charset="0"/>
                <a:ea typeface="Roboto Light" panose="02000000000000000000" pitchFamily="2" charset="0"/>
                <a:cs typeface="Gill Sans MT"/>
              </a:rPr>
              <a:t>a</a:t>
            </a:r>
            <a:r>
              <a:rPr sz="2800" spc="-70" dirty="0">
                <a:solidFill>
                  <a:srgbClr val="444949"/>
                </a:solidFill>
                <a:latin typeface="Roboto Light" panose="02000000000000000000" pitchFamily="2" charset="0"/>
                <a:ea typeface="Roboto Light" panose="02000000000000000000" pitchFamily="2" charset="0"/>
                <a:cs typeface="Gill Sans MT"/>
              </a:rPr>
              <a:t>z</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EC</a:t>
            </a:r>
            <a:r>
              <a:rPr sz="2800" spc="-25" dirty="0">
                <a:solidFill>
                  <a:srgbClr val="444949"/>
                </a:solidFill>
                <a:latin typeface="Roboto Light" panose="02000000000000000000" pitchFamily="2" charset="0"/>
                <a:ea typeface="Roboto Light" panose="02000000000000000000" pitchFamily="2" charset="0"/>
                <a:cs typeface="Gill Sans MT"/>
              </a:rPr>
              <a:t>S</a:t>
            </a:r>
            <a:r>
              <a:rPr sz="2800" spc="25" dirty="0">
                <a:solidFill>
                  <a:srgbClr val="444949"/>
                </a:solidFill>
                <a:latin typeface="Roboto Light" panose="02000000000000000000" pitchFamily="2" charset="0"/>
                <a:ea typeface="Roboto Light" panose="02000000000000000000" pitchFamily="2" charset="0"/>
                <a:cs typeface="Gill Sans MT"/>
              </a:rPr>
              <a:t>)</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Has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15" dirty="0">
                <a:solidFill>
                  <a:srgbClr val="444949"/>
                </a:solidFill>
                <a:latin typeface="Roboto Light" panose="02000000000000000000" pitchFamily="2" charset="0"/>
                <a:ea typeface="Roboto Light" panose="02000000000000000000" pitchFamily="2" charset="0"/>
                <a:cs typeface="Gill Sans MT"/>
              </a:rPr>
              <a:t>port</a:t>
            </a:r>
            <a:r>
              <a:rPr sz="280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mapping</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feature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redirect</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40" dirty="0">
                <a:solidFill>
                  <a:srgbClr val="444949"/>
                </a:solidFill>
                <a:latin typeface="Roboto Light" panose="02000000000000000000" pitchFamily="2" charset="0"/>
                <a:ea typeface="Roboto Light" panose="02000000000000000000" pitchFamily="2" charset="0"/>
                <a:cs typeface="Gill Sans MT"/>
              </a:rPr>
              <a:t>dynamic</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port</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ECS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45"/>
              </a:spcBef>
              <a:buFont typeface="Arial"/>
              <a:buChar char="•"/>
              <a:tabLst>
                <a:tab pos="241300" algn="l"/>
              </a:tabLst>
            </a:pPr>
            <a:r>
              <a:rPr sz="2800" spc="-70" dirty="0">
                <a:solidFill>
                  <a:srgbClr val="444949"/>
                </a:solidFill>
                <a:latin typeface="Roboto Light" panose="02000000000000000000" pitchFamily="2" charset="0"/>
                <a:ea typeface="Roboto Light" panose="02000000000000000000" pitchFamily="2" charset="0"/>
                <a:cs typeface="Gill Sans MT"/>
              </a:rPr>
              <a:t>In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comparison,</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we’d</a:t>
            </a:r>
            <a:r>
              <a:rPr sz="2800" spc="-10" dirty="0">
                <a:solidFill>
                  <a:srgbClr val="444949"/>
                </a:solidFill>
                <a:latin typeface="Roboto Light" panose="02000000000000000000" pitchFamily="2" charset="0"/>
                <a:ea typeface="Roboto Light" panose="02000000000000000000" pitchFamily="2" charset="0"/>
                <a:cs typeface="Gill Sans MT"/>
              </a:rPr>
              <a:t> need </a:t>
            </a:r>
            <a:r>
              <a:rPr sz="2800" spc="-50" dirty="0">
                <a:solidFill>
                  <a:srgbClr val="444949"/>
                </a:solidFill>
                <a:latin typeface="Roboto Light" panose="02000000000000000000" pitchFamily="2" charset="0"/>
                <a:ea typeface="Roboto Light" panose="02000000000000000000" pitchFamily="2" charset="0"/>
                <a:cs typeface="Gill Sans MT"/>
              </a:rPr>
              <a:t>multiple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Classic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Load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Balancer</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per</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application</a:t>
            </a:r>
            <a:endParaRPr sz="2800" dirty="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10244328" y="338327"/>
            <a:ext cx="1109472" cy="11094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16214" y="1611692"/>
            <a:ext cx="3806190" cy="1828800"/>
          </a:xfrm>
          <a:custGeom>
            <a:avLst/>
            <a:gdLst/>
            <a:ahLst/>
            <a:cxnLst/>
            <a:rect l="l" t="t" r="r" b="b"/>
            <a:pathLst>
              <a:path w="3806190" h="1828800">
                <a:moveTo>
                  <a:pt x="304806" y="1828800"/>
                </a:moveTo>
                <a:lnTo>
                  <a:pt x="255365" y="1824810"/>
                </a:lnTo>
                <a:lnTo>
                  <a:pt x="208463" y="1813260"/>
                </a:lnTo>
                <a:lnTo>
                  <a:pt x="164730" y="1794778"/>
                </a:lnTo>
                <a:lnTo>
                  <a:pt x="124791" y="1769989"/>
                </a:lnTo>
                <a:lnTo>
                  <a:pt x="89275" y="1739524"/>
                </a:lnTo>
                <a:lnTo>
                  <a:pt x="58809" y="1704008"/>
                </a:lnTo>
                <a:lnTo>
                  <a:pt x="34021" y="1664069"/>
                </a:lnTo>
                <a:lnTo>
                  <a:pt x="15539" y="1620335"/>
                </a:lnTo>
                <a:lnTo>
                  <a:pt x="3989" y="1573434"/>
                </a:lnTo>
                <a:lnTo>
                  <a:pt x="0" y="1523993"/>
                </a:lnTo>
                <a:lnTo>
                  <a:pt x="0" y="304807"/>
                </a:lnTo>
                <a:lnTo>
                  <a:pt x="3989" y="255365"/>
                </a:lnTo>
                <a:lnTo>
                  <a:pt x="15539" y="208464"/>
                </a:lnTo>
                <a:lnTo>
                  <a:pt x="34021" y="164730"/>
                </a:lnTo>
                <a:lnTo>
                  <a:pt x="58809" y="124792"/>
                </a:lnTo>
                <a:lnTo>
                  <a:pt x="89275" y="89276"/>
                </a:lnTo>
                <a:lnTo>
                  <a:pt x="124791" y="58810"/>
                </a:lnTo>
                <a:lnTo>
                  <a:pt x="164730" y="34022"/>
                </a:lnTo>
                <a:lnTo>
                  <a:pt x="208463" y="15539"/>
                </a:lnTo>
                <a:lnTo>
                  <a:pt x="255365" y="3989"/>
                </a:lnTo>
                <a:lnTo>
                  <a:pt x="304806" y="0"/>
                </a:lnTo>
                <a:lnTo>
                  <a:pt x="3500955" y="0"/>
                </a:lnTo>
                <a:lnTo>
                  <a:pt x="3550395" y="3989"/>
                </a:lnTo>
                <a:lnTo>
                  <a:pt x="3597297" y="15539"/>
                </a:lnTo>
                <a:lnTo>
                  <a:pt x="3641030" y="34022"/>
                </a:lnTo>
                <a:lnTo>
                  <a:pt x="3680969" y="58810"/>
                </a:lnTo>
                <a:lnTo>
                  <a:pt x="3716485" y="89276"/>
                </a:lnTo>
                <a:lnTo>
                  <a:pt x="3746950" y="124792"/>
                </a:lnTo>
                <a:lnTo>
                  <a:pt x="3771739" y="164730"/>
                </a:lnTo>
                <a:lnTo>
                  <a:pt x="3790221" y="208464"/>
                </a:lnTo>
                <a:lnTo>
                  <a:pt x="3801771" y="255365"/>
                </a:lnTo>
                <a:lnTo>
                  <a:pt x="3805761" y="304807"/>
                </a:lnTo>
                <a:lnTo>
                  <a:pt x="3805761" y="1523993"/>
                </a:lnTo>
                <a:lnTo>
                  <a:pt x="3801771" y="1573434"/>
                </a:lnTo>
                <a:lnTo>
                  <a:pt x="3790221" y="1620335"/>
                </a:lnTo>
                <a:lnTo>
                  <a:pt x="3771739" y="1664069"/>
                </a:lnTo>
                <a:lnTo>
                  <a:pt x="3746950" y="1704008"/>
                </a:lnTo>
                <a:lnTo>
                  <a:pt x="3716485" y="1739524"/>
                </a:lnTo>
                <a:lnTo>
                  <a:pt x="3680969" y="1769989"/>
                </a:lnTo>
                <a:lnTo>
                  <a:pt x="3641030" y="1794778"/>
                </a:lnTo>
                <a:lnTo>
                  <a:pt x="3597297" y="1813260"/>
                </a:lnTo>
                <a:lnTo>
                  <a:pt x="3550395" y="1824810"/>
                </a:lnTo>
                <a:lnTo>
                  <a:pt x="3500955" y="1828800"/>
                </a:lnTo>
                <a:lnTo>
                  <a:pt x="304806" y="1828800"/>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4" name="object 4"/>
          <p:cNvSpPr txBox="1"/>
          <p:nvPr/>
        </p:nvSpPr>
        <p:spPr>
          <a:xfrm>
            <a:off x="7537963" y="1841717"/>
            <a:ext cx="1231106" cy="1367790"/>
          </a:xfrm>
          <a:prstGeom prst="rect">
            <a:avLst/>
          </a:prstGeom>
        </p:spPr>
        <p:txBody>
          <a:bodyPr vert="vert270" wrap="square" lIns="0" tIns="635" rIns="0" bIns="0" rtlCol="0">
            <a:spAutoFit/>
          </a:bodyPr>
          <a:lstStyle/>
          <a:p>
            <a:pPr marL="12065" marR="5080" algn="ctr">
              <a:lnSpc>
                <a:spcPct val="100000"/>
              </a:lnSpc>
              <a:spcBef>
                <a:spcPts val="5"/>
              </a:spcBef>
            </a:pPr>
            <a:r>
              <a:rPr sz="2000" spc="-40" dirty="0">
                <a:solidFill>
                  <a:srgbClr val="444949"/>
                </a:solidFill>
                <a:latin typeface="Roboto Light" panose="02000000000000000000" pitchFamily="2" charset="0"/>
                <a:ea typeface="Roboto Light" panose="02000000000000000000" pitchFamily="2" charset="0"/>
                <a:cs typeface="Calibri"/>
              </a:rPr>
              <a:t>Target </a:t>
            </a:r>
            <a:r>
              <a:rPr sz="2000" spc="-10" dirty="0">
                <a:solidFill>
                  <a:srgbClr val="444949"/>
                </a:solidFill>
                <a:latin typeface="Roboto Light" panose="02000000000000000000" pitchFamily="2" charset="0"/>
                <a:ea typeface="Roboto Light" panose="02000000000000000000" pitchFamily="2" charset="0"/>
                <a:cs typeface="Calibri"/>
              </a:rPr>
              <a:t>Group </a:t>
            </a:r>
            <a:r>
              <a:rPr sz="2000" spc="-445" dirty="0">
                <a:solidFill>
                  <a:srgbClr val="444949"/>
                </a:solidFill>
                <a:latin typeface="Roboto Light" panose="02000000000000000000" pitchFamily="2" charset="0"/>
                <a:ea typeface="Roboto Light" panose="02000000000000000000" pitchFamily="2" charset="0"/>
                <a:cs typeface="Calibri"/>
              </a:rPr>
              <a:t> </a:t>
            </a:r>
            <a:r>
              <a:rPr sz="2000" spc="-15" dirty="0">
                <a:solidFill>
                  <a:srgbClr val="444949"/>
                </a:solidFill>
                <a:latin typeface="Roboto Light" panose="02000000000000000000" pitchFamily="2" charset="0"/>
                <a:ea typeface="Roboto Light" panose="02000000000000000000" pitchFamily="2" charset="0"/>
                <a:cs typeface="Calibri"/>
              </a:rPr>
              <a:t>for</a:t>
            </a:r>
            <a:r>
              <a:rPr sz="2000" spc="-5" dirty="0">
                <a:solidFill>
                  <a:srgbClr val="444949"/>
                </a:solidFill>
                <a:latin typeface="Roboto Light" panose="02000000000000000000" pitchFamily="2" charset="0"/>
                <a:ea typeface="Roboto Light" panose="02000000000000000000" pitchFamily="2" charset="0"/>
                <a:cs typeface="Calibri"/>
              </a:rPr>
              <a:t> </a:t>
            </a:r>
            <a:r>
              <a:rPr sz="2000" b="1" spc="-10" dirty="0">
                <a:solidFill>
                  <a:srgbClr val="444949"/>
                </a:solidFill>
                <a:latin typeface="Roboto Light" panose="02000000000000000000" pitchFamily="2" charset="0"/>
                <a:ea typeface="Roboto Light" panose="02000000000000000000" pitchFamily="2" charset="0"/>
                <a:cs typeface="Calibri"/>
              </a:rPr>
              <a:t>Users </a:t>
            </a:r>
            <a:r>
              <a:rPr sz="2000" b="1" spc="-5" dirty="0">
                <a:solidFill>
                  <a:srgbClr val="444949"/>
                </a:solidFill>
                <a:latin typeface="Roboto Light" panose="02000000000000000000" pitchFamily="2" charset="0"/>
                <a:ea typeface="Roboto Light" panose="02000000000000000000" pitchFamily="2" charset="0"/>
                <a:cs typeface="Calibri"/>
              </a:rPr>
              <a:t> </a:t>
            </a:r>
            <a:r>
              <a:rPr sz="2000" spc="-5" dirty="0">
                <a:solidFill>
                  <a:srgbClr val="444949"/>
                </a:solidFill>
                <a:latin typeface="Roboto Light" panose="02000000000000000000" pitchFamily="2" charset="0"/>
                <a:ea typeface="Roboto Light" panose="02000000000000000000" pitchFamily="2" charset="0"/>
                <a:cs typeface="Calibri"/>
              </a:rPr>
              <a:t>application</a:t>
            </a:r>
            <a:endParaRPr sz="2000">
              <a:latin typeface="Roboto Light" panose="02000000000000000000" pitchFamily="2" charset="0"/>
              <a:ea typeface="Roboto Light" panose="02000000000000000000" pitchFamily="2" charset="0"/>
              <a:cs typeface="Calibri"/>
            </a:endParaRPr>
          </a:p>
        </p:txBody>
      </p:sp>
      <p:sp>
        <p:nvSpPr>
          <p:cNvPr id="5" name="object 5"/>
          <p:cNvSpPr txBox="1">
            <a:spLocks noGrp="1"/>
          </p:cNvSpPr>
          <p:nvPr>
            <p:ph type="title"/>
          </p:nvPr>
        </p:nvSpPr>
        <p:spPr>
          <a:xfrm>
            <a:off x="1589578" y="74350"/>
            <a:ext cx="7729728" cy="1251625"/>
          </a:xfrm>
          <a:prstGeom prst="rect">
            <a:avLst/>
          </a:prstGeom>
        </p:spPr>
        <p:txBody>
          <a:bodyPr vert="horz" wrap="square" lIns="0" tIns="83820" rIns="0" bIns="0" rtlCol="0">
            <a:spAutoFit/>
          </a:bodyPr>
          <a:lstStyle/>
          <a:p>
            <a:pPr marL="12700" marR="5080">
              <a:lnSpc>
                <a:spcPts val="4800"/>
              </a:lnSpc>
              <a:spcBef>
                <a:spcPts val="660"/>
              </a:spcBef>
            </a:pPr>
            <a:r>
              <a:rPr spc="-65" dirty="0">
                <a:latin typeface="Roboto Light" panose="02000000000000000000" pitchFamily="2" charset="0"/>
                <a:ea typeface="Roboto Light" panose="02000000000000000000" pitchFamily="2" charset="0"/>
              </a:rPr>
              <a:t>Application</a:t>
            </a:r>
            <a:r>
              <a:rPr spc="-10"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 </a:t>
            </a:r>
            <a:r>
              <a:rPr spc="-1205" dirty="0">
                <a:latin typeface="Roboto Light" panose="02000000000000000000" pitchFamily="2" charset="0"/>
                <a:ea typeface="Roboto Light" panose="02000000000000000000" pitchFamily="2" charset="0"/>
              </a:rPr>
              <a:t> </a:t>
            </a:r>
            <a:r>
              <a:rPr spc="-105" dirty="0">
                <a:latin typeface="Roboto Light" panose="02000000000000000000" pitchFamily="2" charset="0"/>
                <a:ea typeface="Roboto Light" panose="02000000000000000000" pitchFamily="2" charset="0"/>
              </a:rPr>
              <a:t>H</a:t>
            </a:r>
            <a:r>
              <a:rPr spc="-85" dirty="0">
                <a:latin typeface="Roboto Light" panose="02000000000000000000" pitchFamily="2" charset="0"/>
                <a:ea typeface="Roboto Light" panose="02000000000000000000" pitchFamily="2" charset="0"/>
              </a:rPr>
              <a:t>T</a:t>
            </a:r>
            <a:r>
              <a:rPr spc="-140" dirty="0">
                <a:latin typeface="Roboto Light" panose="02000000000000000000" pitchFamily="2" charset="0"/>
                <a:ea typeface="Roboto Light" panose="02000000000000000000" pitchFamily="2" charset="0"/>
              </a:rPr>
              <a:t>T</a:t>
            </a:r>
            <a:r>
              <a:rPr dirty="0">
                <a:latin typeface="Roboto Light" panose="02000000000000000000" pitchFamily="2" charset="0"/>
                <a:ea typeface="Roboto Light" panose="02000000000000000000" pitchFamily="2" charset="0"/>
              </a:rPr>
              <a:t>P</a:t>
            </a:r>
            <a:r>
              <a:rPr spc="-5" dirty="0">
                <a:latin typeface="Roboto Light" panose="02000000000000000000" pitchFamily="2" charset="0"/>
                <a:ea typeface="Roboto Light" panose="02000000000000000000" pitchFamily="2" charset="0"/>
              </a:rPr>
              <a:t> </a:t>
            </a:r>
            <a:r>
              <a:rPr spc="-145" dirty="0">
                <a:latin typeface="Roboto Light" panose="02000000000000000000" pitchFamily="2" charset="0"/>
                <a:ea typeface="Roboto Light" panose="02000000000000000000" pitchFamily="2" charset="0"/>
              </a:rPr>
              <a:t>B</a:t>
            </a:r>
            <a:r>
              <a:rPr spc="-5" dirty="0">
                <a:latin typeface="Roboto Light" panose="02000000000000000000" pitchFamily="2" charset="0"/>
                <a:ea typeface="Roboto Light" panose="02000000000000000000" pitchFamily="2" charset="0"/>
              </a:rPr>
              <a:t>a</a:t>
            </a:r>
            <a:r>
              <a:rPr spc="-140" dirty="0">
                <a:latin typeface="Roboto Light" panose="02000000000000000000" pitchFamily="2" charset="0"/>
                <a:ea typeface="Roboto Light" panose="02000000000000000000" pitchFamily="2" charset="0"/>
              </a:rPr>
              <a:t>s</a:t>
            </a:r>
            <a:r>
              <a:rPr dirty="0">
                <a:latin typeface="Roboto Light" panose="02000000000000000000" pitchFamily="2" charset="0"/>
                <a:ea typeface="Roboto Light" panose="02000000000000000000" pitchFamily="2" charset="0"/>
              </a:rPr>
              <a:t>ed</a:t>
            </a:r>
            <a:r>
              <a:rPr spc="-620" dirty="0">
                <a:latin typeface="Roboto Light" panose="02000000000000000000" pitchFamily="2" charset="0"/>
                <a:ea typeface="Roboto Light" panose="02000000000000000000" pitchFamily="2" charset="0"/>
              </a:rPr>
              <a:t> </a:t>
            </a:r>
            <a:r>
              <a:rPr spc="-580" dirty="0">
                <a:latin typeface="Roboto Light" panose="02000000000000000000" pitchFamily="2" charset="0"/>
                <a:ea typeface="Roboto Light" panose="02000000000000000000" pitchFamily="2" charset="0"/>
              </a:rPr>
              <a:t>T</a:t>
            </a:r>
            <a:r>
              <a:rPr spc="-175" dirty="0">
                <a:latin typeface="Roboto Light" panose="02000000000000000000" pitchFamily="2" charset="0"/>
                <a:ea typeface="Roboto Light" panose="02000000000000000000" pitchFamily="2" charset="0"/>
              </a:rPr>
              <a:t>r</a:t>
            </a:r>
            <a:r>
              <a:rPr spc="-5" dirty="0">
                <a:latin typeface="Roboto Light" panose="02000000000000000000" pitchFamily="2" charset="0"/>
                <a:ea typeface="Roboto Light" panose="02000000000000000000" pitchFamily="2" charset="0"/>
              </a:rPr>
              <a:t>a</a:t>
            </a:r>
            <a:r>
              <a:rPr spc="-40" dirty="0">
                <a:latin typeface="Roboto Light" panose="02000000000000000000" pitchFamily="2" charset="0"/>
                <a:ea typeface="Roboto Light" panose="02000000000000000000" pitchFamily="2" charset="0"/>
              </a:rPr>
              <a:t>f</a:t>
            </a:r>
            <a:r>
              <a:rPr spc="-130" dirty="0">
                <a:latin typeface="Roboto Light" panose="02000000000000000000" pitchFamily="2" charset="0"/>
                <a:ea typeface="Roboto Light" panose="02000000000000000000" pitchFamily="2" charset="0"/>
              </a:rPr>
              <a:t>f</a:t>
            </a:r>
            <a:r>
              <a:rPr spc="-120" dirty="0">
                <a:latin typeface="Roboto Light" panose="02000000000000000000" pitchFamily="2" charset="0"/>
                <a:ea typeface="Roboto Light" panose="02000000000000000000" pitchFamily="2" charset="0"/>
              </a:rPr>
              <a:t>ic</a:t>
            </a:r>
          </a:p>
        </p:txBody>
      </p:sp>
      <p:sp>
        <p:nvSpPr>
          <p:cNvPr id="6" name="object 6"/>
          <p:cNvSpPr/>
          <p:nvPr/>
        </p:nvSpPr>
        <p:spPr>
          <a:xfrm>
            <a:off x="3618910" y="1751392"/>
            <a:ext cx="1710689" cy="3945890"/>
          </a:xfrm>
          <a:custGeom>
            <a:avLst/>
            <a:gdLst/>
            <a:ahLst/>
            <a:cxnLst/>
            <a:rect l="l" t="t" r="r" b="b"/>
            <a:pathLst>
              <a:path w="1710689" h="3945890">
                <a:moveTo>
                  <a:pt x="0" y="0"/>
                </a:moveTo>
                <a:lnTo>
                  <a:pt x="1710267" y="0"/>
                </a:lnTo>
                <a:lnTo>
                  <a:pt x="1710267" y="3945466"/>
                </a:lnTo>
                <a:lnTo>
                  <a:pt x="0" y="3945466"/>
                </a:lnTo>
                <a:lnTo>
                  <a:pt x="0" y="0"/>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7" name="object 7"/>
          <p:cNvSpPr txBox="1"/>
          <p:nvPr/>
        </p:nvSpPr>
        <p:spPr>
          <a:xfrm>
            <a:off x="3808088" y="3150254"/>
            <a:ext cx="1332865" cy="1125855"/>
          </a:xfrm>
          <a:prstGeom prst="rect">
            <a:avLst/>
          </a:prstGeom>
        </p:spPr>
        <p:txBody>
          <a:bodyPr vert="horz" wrap="square" lIns="0" tIns="11430" rIns="0" bIns="0" rtlCol="0">
            <a:spAutoFit/>
          </a:bodyPr>
          <a:lstStyle/>
          <a:p>
            <a:pPr marL="12700" marR="5080" indent="-635" algn="ctr">
              <a:lnSpc>
                <a:spcPct val="100400"/>
              </a:lnSpc>
              <a:spcBef>
                <a:spcPts val="90"/>
              </a:spcBef>
            </a:pPr>
            <a:r>
              <a:rPr sz="1800" spc="-5" dirty="0">
                <a:solidFill>
                  <a:srgbClr val="444949"/>
                </a:solidFill>
                <a:latin typeface="Roboto Light" panose="02000000000000000000" pitchFamily="2" charset="0"/>
                <a:ea typeface="Roboto Light" panose="02000000000000000000" pitchFamily="2" charset="0"/>
                <a:cs typeface="Calibri"/>
              </a:rPr>
              <a:t>External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Application </a:t>
            </a:r>
            <a:r>
              <a:rPr sz="1800" dirty="0">
                <a:solidFill>
                  <a:srgbClr val="444949"/>
                </a:solidFill>
                <a:latin typeface="Roboto Light" panose="02000000000000000000" pitchFamily="2" charset="0"/>
                <a:ea typeface="Roboto Light" panose="02000000000000000000" pitchFamily="2" charset="0"/>
                <a:cs typeface="Calibri"/>
              </a:rPr>
              <a:t> Load</a:t>
            </a:r>
            <a:r>
              <a:rPr sz="1800" spc="-5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Balancer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(v2)</a:t>
            </a:r>
            <a:endParaRPr sz="1800">
              <a:latin typeface="Roboto Light" panose="02000000000000000000" pitchFamily="2" charset="0"/>
              <a:ea typeface="Roboto Light" panose="02000000000000000000" pitchFamily="2" charset="0"/>
              <a:cs typeface="Calibri"/>
            </a:endParaRPr>
          </a:p>
        </p:txBody>
      </p:sp>
      <p:sp>
        <p:nvSpPr>
          <p:cNvPr id="8" name="object 8"/>
          <p:cNvSpPr/>
          <p:nvPr/>
        </p:nvSpPr>
        <p:spPr>
          <a:xfrm>
            <a:off x="5295314" y="2417342"/>
            <a:ext cx="2052955" cy="76200"/>
          </a:xfrm>
          <a:custGeom>
            <a:avLst/>
            <a:gdLst/>
            <a:ahLst/>
            <a:cxnLst/>
            <a:rect l="l" t="t" r="r" b="b"/>
            <a:pathLst>
              <a:path w="2052954" h="76200">
                <a:moveTo>
                  <a:pt x="76200" y="1"/>
                </a:moveTo>
                <a:lnTo>
                  <a:pt x="0" y="38101"/>
                </a:lnTo>
                <a:lnTo>
                  <a:pt x="76200" y="76201"/>
                </a:lnTo>
                <a:lnTo>
                  <a:pt x="76200" y="41276"/>
                </a:lnTo>
                <a:lnTo>
                  <a:pt x="63501" y="41276"/>
                </a:lnTo>
                <a:lnTo>
                  <a:pt x="63501" y="34926"/>
                </a:lnTo>
                <a:lnTo>
                  <a:pt x="76200" y="34926"/>
                </a:lnTo>
                <a:lnTo>
                  <a:pt x="76200" y="1"/>
                </a:lnTo>
                <a:close/>
              </a:path>
              <a:path w="2052954" h="76200">
                <a:moveTo>
                  <a:pt x="2046292" y="34925"/>
                </a:moveTo>
                <a:lnTo>
                  <a:pt x="1989142" y="34925"/>
                </a:lnTo>
                <a:lnTo>
                  <a:pt x="1989142" y="41275"/>
                </a:lnTo>
                <a:lnTo>
                  <a:pt x="1976442" y="41275"/>
                </a:lnTo>
                <a:lnTo>
                  <a:pt x="1976442" y="76200"/>
                </a:lnTo>
                <a:lnTo>
                  <a:pt x="2052642" y="38100"/>
                </a:lnTo>
                <a:lnTo>
                  <a:pt x="2046292" y="34925"/>
                </a:lnTo>
                <a:close/>
              </a:path>
              <a:path w="2052954" h="76200">
                <a:moveTo>
                  <a:pt x="76200" y="34926"/>
                </a:moveTo>
                <a:lnTo>
                  <a:pt x="63501" y="34926"/>
                </a:lnTo>
                <a:lnTo>
                  <a:pt x="63501" y="41276"/>
                </a:lnTo>
                <a:lnTo>
                  <a:pt x="76200" y="41276"/>
                </a:lnTo>
                <a:lnTo>
                  <a:pt x="76200" y="34926"/>
                </a:lnTo>
                <a:close/>
              </a:path>
              <a:path w="2052954" h="76200">
                <a:moveTo>
                  <a:pt x="76200" y="41276"/>
                </a:moveTo>
                <a:lnTo>
                  <a:pt x="63501" y="41276"/>
                </a:lnTo>
                <a:lnTo>
                  <a:pt x="76200" y="41276"/>
                </a:lnTo>
                <a:close/>
              </a:path>
              <a:path w="2052954" h="76200">
                <a:moveTo>
                  <a:pt x="1976442" y="34925"/>
                </a:moveTo>
                <a:lnTo>
                  <a:pt x="76200" y="34926"/>
                </a:lnTo>
                <a:lnTo>
                  <a:pt x="76200" y="41276"/>
                </a:lnTo>
                <a:lnTo>
                  <a:pt x="1976442" y="41275"/>
                </a:lnTo>
                <a:lnTo>
                  <a:pt x="1976442" y="34925"/>
                </a:lnTo>
                <a:close/>
              </a:path>
              <a:path w="2052954" h="76200">
                <a:moveTo>
                  <a:pt x="1989142" y="34925"/>
                </a:moveTo>
                <a:lnTo>
                  <a:pt x="1976442" y="34925"/>
                </a:lnTo>
                <a:lnTo>
                  <a:pt x="1976442" y="41275"/>
                </a:lnTo>
                <a:lnTo>
                  <a:pt x="1989142" y="41275"/>
                </a:lnTo>
                <a:lnTo>
                  <a:pt x="1989142" y="34925"/>
                </a:lnTo>
                <a:close/>
              </a:path>
              <a:path w="2052954" h="76200">
                <a:moveTo>
                  <a:pt x="1976442" y="0"/>
                </a:moveTo>
                <a:lnTo>
                  <a:pt x="1976442" y="34925"/>
                </a:lnTo>
                <a:lnTo>
                  <a:pt x="2046292" y="34925"/>
                </a:lnTo>
                <a:lnTo>
                  <a:pt x="1976442"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txBox="1"/>
          <p:nvPr/>
        </p:nvSpPr>
        <p:spPr>
          <a:xfrm>
            <a:off x="6475446" y="2107837"/>
            <a:ext cx="663228"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a:t>
            </a:r>
            <a:r>
              <a:rPr sz="1800" spc="20" dirty="0">
                <a:solidFill>
                  <a:srgbClr val="444949"/>
                </a:solidFill>
                <a:latin typeface="Roboto Light" panose="02000000000000000000" pitchFamily="2" charset="0"/>
                <a:ea typeface="Roboto Light" panose="02000000000000000000" pitchFamily="2" charset="0"/>
                <a:cs typeface="Calibri"/>
              </a:rPr>
              <a:t>T</a:t>
            </a:r>
            <a:r>
              <a:rPr sz="1800" spc="-5" dirty="0">
                <a:solidFill>
                  <a:srgbClr val="444949"/>
                </a:solidFill>
                <a:latin typeface="Roboto Light" panose="02000000000000000000" pitchFamily="2" charset="0"/>
                <a:ea typeface="Roboto Light" panose="02000000000000000000" pitchFamily="2" charset="0"/>
                <a:cs typeface="Calibri"/>
              </a:rPr>
              <a:t>T</a:t>
            </a:r>
            <a:r>
              <a:rPr sz="1800" dirty="0">
                <a:solidFill>
                  <a:srgbClr val="444949"/>
                </a:solidFill>
                <a:latin typeface="Roboto Light" panose="02000000000000000000" pitchFamily="2" charset="0"/>
                <a:ea typeface="Roboto Light" panose="02000000000000000000" pitchFamily="2" charset="0"/>
                <a:cs typeface="Calibri"/>
              </a:rPr>
              <a:t>P</a:t>
            </a:r>
            <a:endParaRPr sz="180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484113" y="2105805"/>
            <a:ext cx="99250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WWW</a:t>
            </a:r>
            <a:endParaRPr sz="2800">
              <a:latin typeface="Roboto Light" panose="02000000000000000000" pitchFamily="2" charset="0"/>
              <a:ea typeface="Roboto Light" panose="02000000000000000000" pitchFamily="2" charset="0"/>
              <a:cs typeface="Calibri"/>
            </a:endParaRPr>
          </a:p>
        </p:txBody>
      </p:sp>
      <p:sp>
        <p:nvSpPr>
          <p:cNvPr id="11" name="object 11"/>
          <p:cNvSpPr/>
          <p:nvPr/>
        </p:nvSpPr>
        <p:spPr>
          <a:xfrm>
            <a:off x="1586913" y="2371272"/>
            <a:ext cx="2032000" cy="78740"/>
          </a:xfrm>
          <a:custGeom>
            <a:avLst/>
            <a:gdLst/>
            <a:ahLst/>
            <a:cxnLst/>
            <a:rect l="l" t="t" r="r" b="b"/>
            <a:pathLst>
              <a:path w="2032000" h="78739">
                <a:moveTo>
                  <a:pt x="1955794" y="43599"/>
                </a:moveTo>
                <a:lnTo>
                  <a:pt x="1955750" y="78525"/>
                </a:lnTo>
                <a:lnTo>
                  <a:pt x="2025785" y="43615"/>
                </a:lnTo>
                <a:lnTo>
                  <a:pt x="1968500" y="43615"/>
                </a:lnTo>
                <a:lnTo>
                  <a:pt x="1955794" y="43599"/>
                </a:lnTo>
                <a:close/>
              </a:path>
              <a:path w="2032000" h="78739">
                <a:moveTo>
                  <a:pt x="76246" y="0"/>
                </a:moveTo>
                <a:lnTo>
                  <a:pt x="0" y="38004"/>
                </a:lnTo>
                <a:lnTo>
                  <a:pt x="76153" y="76198"/>
                </a:lnTo>
                <a:lnTo>
                  <a:pt x="76196" y="41274"/>
                </a:lnTo>
                <a:lnTo>
                  <a:pt x="63492" y="41258"/>
                </a:lnTo>
                <a:lnTo>
                  <a:pt x="63500" y="34908"/>
                </a:lnTo>
                <a:lnTo>
                  <a:pt x="76203" y="34908"/>
                </a:lnTo>
                <a:lnTo>
                  <a:pt x="76246" y="0"/>
                </a:lnTo>
                <a:close/>
              </a:path>
              <a:path w="2032000" h="78739">
                <a:moveTo>
                  <a:pt x="1955802" y="37249"/>
                </a:moveTo>
                <a:lnTo>
                  <a:pt x="1955794" y="43599"/>
                </a:lnTo>
                <a:lnTo>
                  <a:pt x="1968500" y="43615"/>
                </a:lnTo>
                <a:lnTo>
                  <a:pt x="1968507" y="37265"/>
                </a:lnTo>
                <a:lnTo>
                  <a:pt x="1955802" y="37249"/>
                </a:lnTo>
                <a:close/>
              </a:path>
              <a:path w="2032000" h="78739">
                <a:moveTo>
                  <a:pt x="1955845" y="2325"/>
                </a:moveTo>
                <a:lnTo>
                  <a:pt x="1955802" y="37249"/>
                </a:lnTo>
                <a:lnTo>
                  <a:pt x="1968507" y="37265"/>
                </a:lnTo>
                <a:lnTo>
                  <a:pt x="1968500" y="43615"/>
                </a:lnTo>
                <a:lnTo>
                  <a:pt x="2025785" y="43615"/>
                </a:lnTo>
                <a:lnTo>
                  <a:pt x="2031997" y="40519"/>
                </a:lnTo>
                <a:lnTo>
                  <a:pt x="1955845" y="2325"/>
                </a:lnTo>
                <a:close/>
              </a:path>
              <a:path w="2032000" h="78739">
                <a:moveTo>
                  <a:pt x="76203" y="34924"/>
                </a:moveTo>
                <a:lnTo>
                  <a:pt x="76196" y="41274"/>
                </a:lnTo>
                <a:lnTo>
                  <a:pt x="1955794" y="43599"/>
                </a:lnTo>
                <a:lnTo>
                  <a:pt x="1955802" y="37249"/>
                </a:lnTo>
                <a:lnTo>
                  <a:pt x="76203" y="34924"/>
                </a:lnTo>
                <a:close/>
              </a:path>
              <a:path w="2032000" h="78739">
                <a:moveTo>
                  <a:pt x="63500" y="34908"/>
                </a:moveTo>
                <a:lnTo>
                  <a:pt x="63492" y="41258"/>
                </a:lnTo>
                <a:lnTo>
                  <a:pt x="76196" y="41274"/>
                </a:lnTo>
                <a:lnTo>
                  <a:pt x="76203" y="34924"/>
                </a:lnTo>
                <a:lnTo>
                  <a:pt x="63500" y="34908"/>
                </a:lnTo>
                <a:close/>
              </a:path>
              <a:path w="2032000" h="78739">
                <a:moveTo>
                  <a:pt x="76203" y="34908"/>
                </a:moveTo>
                <a:lnTo>
                  <a:pt x="63500" y="34908"/>
                </a:lnTo>
                <a:lnTo>
                  <a:pt x="76203" y="34924"/>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2" name="object 12"/>
          <p:cNvSpPr txBox="1"/>
          <p:nvPr/>
        </p:nvSpPr>
        <p:spPr>
          <a:xfrm>
            <a:off x="2397868" y="2107837"/>
            <a:ext cx="1153097" cy="566822"/>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Route</a:t>
            </a:r>
            <a:r>
              <a:rPr sz="1800" spc="-6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/user</a:t>
            </a:r>
            <a:endParaRPr sz="1800" dirty="0">
              <a:latin typeface="Roboto Light" panose="02000000000000000000" pitchFamily="2" charset="0"/>
              <a:ea typeface="Roboto Light" panose="02000000000000000000" pitchFamily="2" charset="0"/>
              <a:cs typeface="Calibri"/>
            </a:endParaRPr>
          </a:p>
        </p:txBody>
      </p:sp>
      <p:sp>
        <p:nvSpPr>
          <p:cNvPr id="13" name="object 13"/>
          <p:cNvSpPr/>
          <p:nvPr/>
        </p:nvSpPr>
        <p:spPr>
          <a:xfrm>
            <a:off x="7416211" y="3821940"/>
            <a:ext cx="3806190" cy="1828800"/>
          </a:xfrm>
          <a:custGeom>
            <a:avLst/>
            <a:gdLst/>
            <a:ahLst/>
            <a:cxnLst/>
            <a:rect l="l" t="t" r="r" b="b"/>
            <a:pathLst>
              <a:path w="3806190" h="1828800">
                <a:moveTo>
                  <a:pt x="304806" y="1828800"/>
                </a:moveTo>
                <a:lnTo>
                  <a:pt x="255365" y="1824810"/>
                </a:lnTo>
                <a:lnTo>
                  <a:pt x="208464" y="1813260"/>
                </a:lnTo>
                <a:lnTo>
                  <a:pt x="164730" y="1794778"/>
                </a:lnTo>
                <a:lnTo>
                  <a:pt x="124791" y="1769989"/>
                </a:lnTo>
                <a:lnTo>
                  <a:pt x="89275" y="1739524"/>
                </a:lnTo>
                <a:lnTo>
                  <a:pt x="58809" y="1704008"/>
                </a:lnTo>
                <a:lnTo>
                  <a:pt x="34021" y="1664069"/>
                </a:lnTo>
                <a:lnTo>
                  <a:pt x="15539" y="1620335"/>
                </a:lnTo>
                <a:lnTo>
                  <a:pt x="3989" y="1573434"/>
                </a:lnTo>
                <a:lnTo>
                  <a:pt x="0" y="1523993"/>
                </a:lnTo>
                <a:lnTo>
                  <a:pt x="0" y="304807"/>
                </a:lnTo>
                <a:lnTo>
                  <a:pt x="3989" y="255365"/>
                </a:lnTo>
                <a:lnTo>
                  <a:pt x="15539" y="208464"/>
                </a:lnTo>
                <a:lnTo>
                  <a:pt x="34021" y="164730"/>
                </a:lnTo>
                <a:lnTo>
                  <a:pt x="58809" y="124792"/>
                </a:lnTo>
                <a:lnTo>
                  <a:pt x="89275" y="89276"/>
                </a:lnTo>
                <a:lnTo>
                  <a:pt x="124791" y="58810"/>
                </a:lnTo>
                <a:lnTo>
                  <a:pt x="164730" y="34022"/>
                </a:lnTo>
                <a:lnTo>
                  <a:pt x="208464" y="15539"/>
                </a:lnTo>
                <a:lnTo>
                  <a:pt x="255365" y="3989"/>
                </a:lnTo>
                <a:lnTo>
                  <a:pt x="304806" y="0"/>
                </a:lnTo>
                <a:lnTo>
                  <a:pt x="3500957" y="0"/>
                </a:lnTo>
                <a:lnTo>
                  <a:pt x="3550397" y="3989"/>
                </a:lnTo>
                <a:lnTo>
                  <a:pt x="3597299" y="15539"/>
                </a:lnTo>
                <a:lnTo>
                  <a:pt x="3641032" y="34022"/>
                </a:lnTo>
                <a:lnTo>
                  <a:pt x="3680971" y="58810"/>
                </a:lnTo>
                <a:lnTo>
                  <a:pt x="3716487" y="89276"/>
                </a:lnTo>
                <a:lnTo>
                  <a:pt x="3746952" y="124792"/>
                </a:lnTo>
                <a:lnTo>
                  <a:pt x="3771741" y="164730"/>
                </a:lnTo>
                <a:lnTo>
                  <a:pt x="3790223" y="208464"/>
                </a:lnTo>
                <a:lnTo>
                  <a:pt x="3801773" y="255365"/>
                </a:lnTo>
                <a:lnTo>
                  <a:pt x="3805763" y="304807"/>
                </a:lnTo>
                <a:lnTo>
                  <a:pt x="3805763" y="1523993"/>
                </a:lnTo>
                <a:lnTo>
                  <a:pt x="3801773" y="1573434"/>
                </a:lnTo>
                <a:lnTo>
                  <a:pt x="3790223" y="1620335"/>
                </a:lnTo>
                <a:lnTo>
                  <a:pt x="3771741" y="1664069"/>
                </a:lnTo>
                <a:lnTo>
                  <a:pt x="3746952" y="1704008"/>
                </a:lnTo>
                <a:lnTo>
                  <a:pt x="3716487" y="1739524"/>
                </a:lnTo>
                <a:lnTo>
                  <a:pt x="3680971" y="1769989"/>
                </a:lnTo>
                <a:lnTo>
                  <a:pt x="3641032" y="1794778"/>
                </a:lnTo>
                <a:lnTo>
                  <a:pt x="3597299" y="1813260"/>
                </a:lnTo>
                <a:lnTo>
                  <a:pt x="3550397" y="1824810"/>
                </a:lnTo>
                <a:lnTo>
                  <a:pt x="3500957" y="1828800"/>
                </a:lnTo>
                <a:lnTo>
                  <a:pt x="304806" y="1828800"/>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4" name="object 14"/>
          <p:cNvSpPr txBox="1"/>
          <p:nvPr/>
        </p:nvSpPr>
        <p:spPr>
          <a:xfrm>
            <a:off x="7537963" y="4051517"/>
            <a:ext cx="1231106" cy="1367790"/>
          </a:xfrm>
          <a:prstGeom prst="rect">
            <a:avLst/>
          </a:prstGeom>
        </p:spPr>
        <p:txBody>
          <a:bodyPr vert="vert270" wrap="square" lIns="0" tIns="635" rIns="0" bIns="0" rtlCol="0">
            <a:spAutoFit/>
          </a:bodyPr>
          <a:lstStyle/>
          <a:p>
            <a:pPr marL="12700" marR="5080" algn="ctr">
              <a:lnSpc>
                <a:spcPct val="100000"/>
              </a:lnSpc>
              <a:spcBef>
                <a:spcPts val="5"/>
              </a:spcBef>
            </a:pPr>
            <a:r>
              <a:rPr sz="2000" spc="-40" dirty="0">
                <a:solidFill>
                  <a:srgbClr val="444949"/>
                </a:solidFill>
                <a:latin typeface="Roboto Light" panose="02000000000000000000" pitchFamily="2" charset="0"/>
                <a:ea typeface="Roboto Light" panose="02000000000000000000" pitchFamily="2" charset="0"/>
                <a:cs typeface="Calibri"/>
              </a:rPr>
              <a:t>Target</a:t>
            </a:r>
            <a:r>
              <a:rPr sz="2000" spc="-70" dirty="0">
                <a:solidFill>
                  <a:srgbClr val="444949"/>
                </a:solidFill>
                <a:latin typeface="Roboto Light" panose="02000000000000000000" pitchFamily="2" charset="0"/>
                <a:ea typeface="Roboto Light" panose="02000000000000000000" pitchFamily="2" charset="0"/>
                <a:cs typeface="Calibri"/>
              </a:rPr>
              <a:t> </a:t>
            </a:r>
            <a:r>
              <a:rPr sz="2000" spc="-10" dirty="0">
                <a:solidFill>
                  <a:srgbClr val="444949"/>
                </a:solidFill>
                <a:latin typeface="Roboto Light" panose="02000000000000000000" pitchFamily="2" charset="0"/>
                <a:ea typeface="Roboto Light" panose="02000000000000000000" pitchFamily="2" charset="0"/>
                <a:cs typeface="Calibri"/>
              </a:rPr>
              <a:t>Group </a:t>
            </a:r>
            <a:r>
              <a:rPr sz="2000" spc="-440" dirty="0">
                <a:solidFill>
                  <a:srgbClr val="444949"/>
                </a:solidFill>
                <a:latin typeface="Roboto Light" panose="02000000000000000000" pitchFamily="2" charset="0"/>
                <a:ea typeface="Roboto Light" panose="02000000000000000000" pitchFamily="2" charset="0"/>
                <a:cs typeface="Calibri"/>
              </a:rPr>
              <a:t> </a:t>
            </a:r>
            <a:r>
              <a:rPr sz="2000" spc="-15" dirty="0">
                <a:solidFill>
                  <a:srgbClr val="444949"/>
                </a:solidFill>
                <a:latin typeface="Roboto Light" panose="02000000000000000000" pitchFamily="2" charset="0"/>
                <a:ea typeface="Roboto Light" panose="02000000000000000000" pitchFamily="2" charset="0"/>
                <a:cs typeface="Calibri"/>
              </a:rPr>
              <a:t>for </a:t>
            </a:r>
            <a:r>
              <a:rPr sz="2000" b="1" spc="-5" dirty="0">
                <a:solidFill>
                  <a:srgbClr val="444949"/>
                </a:solidFill>
                <a:latin typeface="Roboto Light" panose="02000000000000000000" pitchFamily="2" charset="0"/>
                <a:ea typeface="Roboto Light" panose="02000000000000000000" pitchFamily="2" charset="0"/>
                <a:cs typeface="Calibri"/>
              </a:rPr>
              <a:t>Search </a:t>
            </a:r>
            <a:r>
              <a:rPr sz="2000" b="1" dirty="0">
                <a:solidFill>
                  <a:srgbClr val="444949"/>
                </a:solidFill>
                <a:latin typeface="Roboto Light" panose="02000000000000000000" pitchFamily="2" charset="0"/>
                <a:ea typeface="Roboto Light" panose="02000000000000000000" pitchFamily="2" charset="0"/>
                <a:cs typeface="Calibri"/>
              </a:rPr>
              <a:t> </a:t>
            </a:r>
            <a:r>
              <a:rPr sz="2000" spc="-5" dirty="0">
                <a:solidFill>
                  <a:srgbClr val="444949"/>
                </a:solidFill>
                <a:latin typeface="Roboto Light" panose="02000000000000000000" pitchFamily="2" charset="0"/>
                <a:ea typeface="Roboto Light" panose="02000000000000000000" pitchFamily="2" charset="0"/>
                <a:cs typeface="Calibri"/>
              </a:rPr>
              <a:t>application</a:t>
            </a:r>
            <a:endParaRPr sz="2000">
              <a:latin typeface="Roboto Light" panose="02000000000000000000" pitchFamily="2" charset="0"/>
              <a:ea typeface="Roboto Light" panose="02000000000000000000" pitchFamily="2" charset="0"/>
              <a:cs typeface="Calibri"/>
            </a:endParaRPr>
          </a:p>
        </p:txBody>
      </p:sp>
      <p:sp>
        <p:nvSpPr>
          <p:cNvPr id="15" name="object 15"/>
          <p:cNvSpPr/>
          <p:nvPr/>
        </p:nvSpPr>
        <p:spPr>
          <a:xfrm>
            <a:off x="5295313" y="4627590"/>
            <a:ext cx="2052955" cy="76200"/>
          </a:xfrm>
          <a:custGeom>
            <a:avLst/>
            <a:gdLst/>
            <a:ahLst/>
            <a:cxnLst/>
            <a:rect l="l" t="t" r="r" b="b"/>
            <a:pathLst>
              <a:path w="2052954" h="76200">
                <a:moveTo>
                  <a:pt x="76200" y="1"/>
                </a:moveTo>
                <a:lnTo>
                  <a:pt x="0" y="38101"/>
                </a:lnTo>
                <a:lnTo>
                  <a:pt x="76200" y="76201"/>
                </a:lnTo>
                <a:lnTo>
                  <a:pt x="76200" y="41276"/>
                </a:lnTo>
                <a:lnTo>
                  <a:pt x="63497" y="41276"/>
                </a:lnTo>
                <a:lnTo>
                  <a:pt x="63497" y="34926"/>
                </a:lnTo>
                <a:lnTo>
                  <a:pt x="76200" y="34926"/>
                </a:lnTo>
                <a:lnTo>
                  <a:pt x="76200" y="1"/>
                </a:lnTo>
                <a:close/>
              </a:path>
              <a:path w="2052954" h="76200">
                <a:moveTo>
                  <a:pt x="2046293" y="34925"/>
                </a:moveTo>
                <a:lnTo>
                  <a:pt x="1989143" y="34925"/>
                </a:lnTo>
                <a:lnTo>
                  <a:pt x="1989143" y="41275"/>
                </a:lnTo>
                <a:lnTo>
                  <a:pt x="1976443" y="41275"/>
                </a:lnTo>
                <a:lnTo>
                  <a:pt x="1976443" y="76200"/>
                </a:lnTo>
                <a:lnTo>
                  <a:pt x="2052643" y="38100"/>
                </a:lnTo>
                <a:lnTo>
                  <a:pt x="2046293" y="34925"/>
                </a:lnTo>
                <a:close/>
              </a:path>
              <a:path w="2052954" h="76200">
                <a:moveTo>
                  <a:pt x="76200" y="34926"/>
                </a:moveTo>
                <a:lnTo>
                  <a:pt x="63497" y="34926"/>
                </a:lnTo>
                <a:lnTo>
                  <a:pt x="63497" y="41276"/>
                </a:lnTo>
                <a:lnTo>
                  <a:pt x="76200" y="41276"/>
                </a:lnTo>
                <a:lnTo>
                  <a:pt x="76200" y="34926"/>
                </a:lnTo>
                <a:close/>
              </a:path>
              <a:path w="2052954" h="76200">
                <a:moveTo>
                  <a:pt x="76200" y="41276"/>
                </a:moveTo>
                <a:lnTo>
                  <a:pt x="63497" y="41276"/>
                </a:lnTo>
                <a:lnTo>
                  <a:pt x="76200" y="41276"/>
                </a:lnTo>
                <a:close/>
              </a:path>
              <a:path w="2052954" h="76200">
                <a:moveTo>
                  <a:pt x="1976443" y="34925"/>
                </a:moveTo>
                <a:lnTo>
                  <a:pt x="76200" y="34926"/>
                </a:lnTo>
                <a:lnTo>
                  <a:pt x="76200" y="41276"/>
                </a:lnTo>
                <a:lnTo>
                  <a:pt x="1976443" y="41275"/>
                </a:lnTo>
                <a:lnTo>
                  <a:pt x="1976443" y="34925"/>
                </a:lnTo>
                <a:close/>
              </a:path>
              <a:path w="2052954" h="76200">
                <a:moveTo>
                  <a:pt x="1989143" y="34925"/>
                </a:moveTo>
                <a:lnTo>
                  <a:pt x="1976443" y="34925"/>
                </a:lnTo>
                <a:lnTo>
                  <a:pt x="1976443" y="41275"/>
                </a:lnTo>
                <a:lnTo>
                  <a:pt x="1989143" y="41275"/>
                </a:lnTo>
                <a:lnTo>
                  <a:pt x="1989143" y="34925"/>
                </a:lnTo>
                <a:close/>
              </a:path>
              <a:path w="2052954" h="76200">
                <a:moveTo>
                  <a:pt x="1976443" y="0"/>
                </a:moveTo>
                <a:lnTo>
                  <a:pt x="1976443" y="34925"/>
                </a:lnTo>
                <a:lnTo>
                  <a:pt x="2046293" y="34925"/>
                </a:lnTo>
                <a:lnTo>
                  <a:pt x="1976443"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6" name="object 16"/>
          <p:cNvSpPr txBox="1"/>
          <p:nvPr/>
        </p:nvSpPr>
        <p:spPr>
          <a:xfrm>
            <a:off x="6475446" y="4317637"/>
            <a:ext cx="663223"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a:t>
            </a:r>
            <a:r>
              <a:rPr sz="1800" spc="20" dirty="0">
                <a:solidFill>
                  <a:srgbClr val="444949"/>
                </a:solidFill>
                <a:latin typeface="Roboto Light" panose="02000000000000000000" pitchFamily="2" charset="0"/>
                <a:ea typeface="Roboto Light" panose="02000000000000000000" pitchFamily="2" charset="0"/>
                <a:cs typeface="Calibri"/>
              </a:rPr>
              <a:t>T</a:t>
            </a:r>
            <a:r>
              <a:rPr sz="1800" spc="-5" dirty="0">
                <a:solidFill>
                  <a:srgbClr val="444949"/>
                </a:solidFill>
                <a:latin typeface="Roboto Light" panose="02000000000000000000" pitchFamily="2" charset="0"/>
                <a:ea typeface="Roboto Light" panose="02000000000000000000" pitchFamily="2" charset="0"/>
                <a:cs typeface="Calibri"/>
              </a:rPr>
              <a:t>T</a:t>
            </a:r>
            <a:r>
              <a:rPr sz="1800" dirty="0">
                <a:solidFill>
                  <a:srgbClr val="444949"/>
                </a:solidFill>
                <a:latin typeface="Roboto Light" panose="02000000000000000000" pitchFamily="2" charset="0"/>
                <a:ea typeface="Roboto Light" panose="02000000000000000000" pitchFamily="2" charset="0"/>
                <a:cs typeface="Calibri"/>
              </a:rPr>
              <a:t>P</a:t>
            </a:r>
            <a:endParaRPr sz="1800" dirty="0">
              <a:latin typeface="Roboto Light" panose="02000000000000000000" pitchFamily="2" charset="0"/>
              <a:ea typeface="Roboto Light" panose="02000000000000000000" pitchFamily="2" charset="0"/>
              <a:cs typeface="Calibri"/>
            </a:endParaRPr>
          </a:p>
        </p:txBody>
      </p:sp>
      <p:sp>
        <p:nvSpPr>
          <p:cNvPr id="17" name="object 17"/>
          <p:cNvSpPr txBox="1"/>
          <p:nvPr/>
        </p:nvSpPr>
        <p:spPr>
          <a:xfrm>
            <a:off x="484111" y="4315605"/>
            <a:ext cx="99250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WWW</a:t>
            </a:r>
            <a:endParaRPr sz="2800">
              <a:latin typeface="Roboto Light" panose="02000000000000000000" pitchFamily="2" charset="0"/>
              <a:ea typeface="Roboto Light" panose="02000000000000000000" pitchFamily="2" charset="0"/>
              <a:cs typeface="Calibri"/>
            </a:endParaRPr>
          </a:p>
        </p:txBody>
      </p:sp>
      <p:sp>
        <p:nvSpPr>
          <p:cNvPr id="18" name="object 18"/>
          <p:cNvSpPr/>
          <p:nvPr/>
        </p:nvSpPr>
        <p:spPr>
          <a:xfrm>
            <a:off x="1586910" y="4581521"/>
            <a:ext cx="2032000" cy="78740"/>
          </a:xfrm>
          <a:custGeom>
            <a:avLst/>
            <a:gdLst/>
            <a:ahLst/>
            <a:cxnLst/>
            <a:rect l="l" t="t" r="r" b="b"/>
            <a:pathLst>
              <a:path w="2032000" h="78739">
                <a:moveTo>
                  <a:pt x="1955794" y="43599"/>
                </a:moveTo>
                <a:lnTo>
                  <a:pt x="1955751" y="78525"/>
                </a:lnTo>
                <a:lnTo>
                  <a:pt x="2025787" y="43615"/>
                </a:lnTo>
                <a:lnTo>
                  <a:pt x="1968501" y="43615"/>
                </a:lnTo>
                <a:lnTo>
                  <a:pt x="1955794" y="43599"/>
                </a:lnTo>
                <a:close/>
              </a:path>
              <a:path w="2032000" h="78739">
                <a:moveTo>
                  <a:pt x="76246" y="0"/>
                </a:moveTo>
                <a:lnTo>
                  <a:pt x="0" y="38006"/>
                </a:lnTo>
                <a:lnTo>
                  <a:pt x="76153" y="76200"/>
                </a:lnTo>
                <a:lnTo>
                  <a:pt x="76196" y="41275"/>
                </a:lnTo>
                <a:lnTo>
                  <a:pt x="63492" y="41259"/>
                </a:lnTo>
                <a:lnTo>
                  <a:pt x="63500" y="34909"/>
                </a:lnTo>
                <a:lnTo>
                  <a:pt x="76203" y="34909"/>
                </a:lnTo>
                <a:lnTo>
                  <a:pt x="76246" y="0"/>
                </a:lnTo>
                <a:close/>
              </a:path>
              <a:path w="2032000" h="78739">
                <a:moveTo>
                  <a:pt x="1955802" y="37251"/>
                </a:moveTo>
                <a:lnTo>
                  <a:pt x="1955794" y="43599"/>
                </a:lnTo>
                <a:lnTo>
                  <a:pt x="1968501" y="43615"/>
                </a:lnTo>
                <a:lnTo>
                  <a:pt x="1968508" y="37266"/>
                </a:lnTo>
                <a:lnTo>
                  <a:pt x="1955802" y="37251"/>
                </a:lnTo>
                <a:close/>
              </a:path>
              <a:path w="2032000" h="78739">
                <a:moveTo>
                  <a:pt x="1955845" y="2325"/>
                </a:moveTo>
                <a:lnTo>
                  <a:pt x="1955802" y="37251"/>
                </a:lnTo>
                <a:lnTo>
                  <a:pt x="1968508" y="37266"/>
                </a:lnTo>
                <a:lnTo>
                  <a:pt x="1968501" y="43615"/>
                </a:lnTo>
                <a:lnTo>
                  <a:pt x="2025787" y="43615"/>
                </a:lnTo>
                <a:lnTo>
                  <a:pt x="2031998" y="40519"/>
                </a:lnTo>
                <a:lnTo>
                  <a:pt x="1955845" y="2325"/>
                </a:lnTo>
                <a:close/>
              </a:path>
              <a:path w="2032000" h="78739">
                <a:moveTo>
                  <a:pt x="76203" y="34925"/>
                </a:moveTo>
                <a:lnTo>
                  <a:pt x="76196" y="41275"/>
                </a:lnTo>
                <a:lnTo>
                  <a:pt x="1955794" y="43599"/>
                </a:lnTo>
                <a:lnTo>
                  <a:pt x="1955802" y="37251"/>
                </a:lnTo>
                <a:lnTo>
                  <a:pt x="76203" y="34925"/>
                </a:lnTo>
                <a:close/>
              </a:path>
              <a:path w="2032000" h="78739">
                <a:moveTo>
                  <a:pt x="63500" y="34909"/>
                </a:moveTo>
                <a:lnTo>
                  <a:pt x="63492" y="41259"/>
                </a:lnTo>
                <a:lnTo>
                  <a:pt x="76196" y="41275"/>
                </a:lnTo>
                <a:lnTo>
                  <a:pt x="76203" y="34925"/>
                </a:lnTo>
                <a:lnTo>
                  <a:pt x="63500" y="34909"/>
                </a:lnTo>
                <a:close/>
              </a:path>
              <a:path w="2032000" h="78739">
                <a:moveTo>
                  <a:pt x="76203" y="34909"/>
                </a:moveTo>
                <a:lnTo>
                  <a:pt x="63500" y="34909"/>
                </a:lnTo>
                <a:lnTo>
                  <a:pt x="76203"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9" name="object 19"/>
          <p:cNvSpPr txBox="1"/>
          <p:nvPr/>
        </p:nvSpPr>
        <p:spPr>
          <a:xfrm>
            <a:off x="2198694" y="4317637"/>
            <a:ext cx="1316990" cy="566822"/>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Route</a:t>
            </a:r>
            <a:r>
              <a:rPr sz="1800" spc="-60"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/search</a:t>
            </a:r>
            <a:endParaRPr sz="1800">
              <a:latin typeface="Roboto Light" panose="02000000000000000000" pitchFamily="2" charset="0"/>
              <a:ea typeface="Roboto Light" panose="02000000000000000000" pitchFamily="2" charset="0"/>
              <a:cs typeface="Calibri"/>
            </a:endParaRPr>
          </a:p>
        </p:txBody>
      </p:sp>
      <p:sp>
        <p:nvSpPr>
          <p:cNvPr id="20" name="object 20"/>
          <p:cNvSpPr txBox="1"/>
          <p:nvPr/>
        </p:nvSpPr>
        <p:spPr>
          <a:xfrm>
            <a:off x="10434570" y="1796272"/>
            <a:ext cx="553998" cy="1440815"/>
          </a:xfrm>
          <a:prstGeom prst="rect">
            <a:avLst/>
          </a:prstGeom>
          <a:solidFill>
            <a:srgbClr val="70AD47"/>
          </a:solidFill>
          <a:ln w="12700">
            <a:solidFill>
              <a:srgbClr val="507E32"/>
            </a:solidFill>
          </a:ln>
        </p:spPr>
        <p:txBody>
          <a:bodyPr vert="vert270" wrap="square" lIns="0" tIns="104140" rIns="0" bIns="0" rtlCol="0">
            <a:spAutoFit/>
          </a:bodyPr>
          <a:lstStyle/>
          <a:p>
            <a:pPr marL="107314">
              <a:lnSpc>
                <a:spcPct val="100000"/>
              </a:lnSpc>
              <a:spcBef>
                <a:spcPts val="820"/>
              </a:spcBef>
            </a:pPr>
            <a:r>
              <a:rPr sz="1800" spc="-5" dirty="0">
                <a:solidFill>
                  <a:srgbClr val="FFFFFF"/>
                </a:solidFill>
                <a:latin typeface="Roboto Light" panose="02000000000000000000" pitchFamily="2" charset="0"/>
                <a:ea typeface="Roboto Light" panose="02000000000000000000" pitchFamily="2" charset="0"/>
                <a:cs typeface="Calibri"/>
              </a:rPr>
              <a:t>Health</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Check</a:t>
            </a:r>
            <a:endParaRPr sz="1800">
              <a:latin typeface="Roboto Light" panose="02000000000000000000" pitchFamily="2" charset="0"/>
              <a:ea typeface="Roboto Light" panose="02000000000000000000" pitchFamily="2" charset="0"/>
              <a:cs typeface="Calibri"/>
            </a:endParaRPr>
          </a:p>
        </p:txBody>
      </p:sp>
      <p:sp>
        <p:nvSpPr>
          <p:cNvPr id="21" name="object 21"/>
          <p:cNvSpPr txBox="1"/>
          <p:nvPr/>
        </p:nvSpPr>
        <p:spPr>
          <a:xfrm>
            <a:off x="10434570" y="4005346"/>
            <a:ext cx="553998" cy="1440815"/>
          </a:xfrm>
          <a:prstGeom prst="rect">
            <a:avLst/>
          </a:prstGeom>
          <a:solidFill>
            <a:srgbClr val="70AD47"/>
          </a:solidFill>
          <a:ln w="12700">
            <a:solidFill>
              <a:srgbClr val="507E32"/>
            </a:solidFill>
          </a:ln>
        </p:spPr>
        <p:txBody>
          <a:bodyPr vert="vert270" wrap="square" lIns="0" tIns="104140" rIns="0" bIns="0" rtlCol="0">
            <a:spAutoFit/>
          </a:bodyPr>
          <a:lstStyle/>
          <a:p>
            <a:pPr marL="106680">
              <a:lnSpc>
                <a:spcPct val="100000"/>
              </a:lnSpc>
              <a:spcBef>
                <a:spcPts val="820"/>
              </a:spcBef>
            </a:pPr>
            <a:r>
              <a:rPr sz="1800" spc="-5" dirty="0">
                <a:solidFill>
                  <a:srgbClr val="FFFFFF"/>
                </a:solidFill>
                <a:latin typeface="Roboto Light" panose="02000000000000000000" pitchFamily="2" charset="0"/>
                <a:ea typeface="Roboto Light" panose="02000000000000000000" pitchFamily="2" charset="0"/>
                <a:cs typeface="Calibri"/>
              </a:rPr>
              <a:t>Health</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Check</a:t>
            </a:r>
            <a:endParaRPr sz="1800">
              <a:latin typeface="Roboto Light" panose="02000000000000000000" pitchFamily="2" charset="0"/>
              <a:ea typeface="Roboto Light" panose="02000000000000000000" pitchFamily="2" charset="0"/>
              <a:cs typeface="Calibri"/>
            </a:endParaRPr>
          </a:p>
        </p:txBody>
      </p:sp>
      <p:pic>
        <p:nvPicPr>
          <p:cNvPr id="22" name="object 22"/>
          <p:cNvPicPr/>
          <p:nvPr/>
        </p:nvPicPr>
        <p:blipFill>
          <a:blip r:embed="rId2" cstate="print"/>
          <a:stretch>
            <a:fillRect/>
          </a:stretch>
        </p:blipFill>
        <p:spPr>
          <a:xfrm>
            <a:off x="3946060" y="4391297"/>
            <a:ext cx="1054608" cy="1057655"/>
          </a:xfrm>
          <a:prstGeom prst="rect">
            <a:avLst/>
          </a:prstGeom>
        </p:spPr>
      </p:pic>
      <p:grpSp>
        <p:nvGrpSpPr>
          <p:cNvPr id="23" name="object 23"/>
          <p:cNvGrpSpPr/>
          <p:nvPr/>
        </p:nvGrpSpPr>
        <p:grpSpPr>
          <a:xfrm>
            <a:off x="9170331" y="1794402"/>
            <a:ext cx="777240" cy="1588135"/>
            <a:chOff x="9412223" y="1990344"/>
            <a:chExt cx="777240" cy="1588135"/>
          </a:xfrm>
        </p:grpSpPr>
        <p:pic>
          <p:nvPicPr>
            <p:cNvPr id="24" name="object 24"/>
            <p:cNvPicPr/>
            <p:nvPr/>
          </p:nvPicPr>
          <p:blipFill>
            <a:blip r:embed="rId3" cstate="print"/>
            <a:stretch>
              <a:fillRect/>
            </a:stretch>
          </p:blipFill>
          <p:spPr>
            <a:xfrm>
              <a:off x="9412223" y="1990344"/>
              <a:ext cx="777240" cy="777239"/>
            </a:xfrm>
            <a:prstGeom prst="rect">
              <a:avLst/>
            </a:prstGeom>
          </p:spPr>
        </p:pic>
        <p:pic>
          <p:nvPicPr>
            <p:cNvPr id="25" name="object 25"/>
            <p:cNvPicPr/>
            <p:nvPr/>
          </p:nvPicPr>
          <p:blipFill>
            <a:blip r:embed="rId4" cstate="print"/>
            <a:stretch>
              <a:fillRect/>
            </a:stretch>
          </p:blipFill>
          <p:spPr>
            <a:xfrm>
              <a:off x="9412223" y="2801112"/>
              <a:ext cx="777240" cy="777239"/>
            </a:xfrm>
            <a:prstGeom prst="rect">
              <a:avLst/>
            </a:prstGeom>
          </p:spPr>
        </p:pic>
      </p:grpSp>
      <p:grpSp>
        <p:nvGrpSpPr>
          <p:cNvPr id="26" name="object 26"/>
          <p:cNvGrpSpPr/>
          <p:nvPr/>
        </p:nvGrpSpPr>
        <p:grpSpPr>
          <a:xfrm>
            <a:off x="9170331" y="3918858"/>
            <a:ext cx="777240" cy="1588135"/>
            <a:chOff x="9412223" y="4114800"/>
            <a:chExt cx="777240" cy="1588135"/>
          </a:xfrm>
        </p:grpSpPr>
        <p:pic>
          <p:nvPicPr>
            <p:cNvPr id="27" name="object 27"/>
            <p:cNvPicPr/>
            <p:nvPr/>
          </p:nvPicPr>
          <p:blipFill>
            <a:blip r:embed="rId5" cstate="print"/>
            <a:stretch>
              <a:fillRect/>
            </a:stretch>
          </p:blipFill>
          <p:spPr>
            <a:xfrm>
              <a:off x="9412223" y="4114800"/>
              <a:ext cx="777240" cy="780288"/>
            </a:xfrm>
            <a:prstGeom prst="rect">
              <a:avLst/>
            </a:prstGeom>
          </p:spPr>
        </p:pic>
        <p:pic>
          <p:nvPicPr>
            <p:cNvPr id="28" name="object 28"/>
            <p:cNvPicPr/>
            <p:nvPr/>
          </p:nvPicPr>
          <p:blipFill>
            <a:blip r:embed="rId6" cstate="print"/>
            <a:stretch>
              <a:fillRect/>
            </a:stretch>
          </p:blipFill>
          <p:spPr>
            <a:xfrm>
              <a:off x="9412223" y="4925567"/>
              <a:ext cx="777240" cy="777240"/>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54E91-EBE8-4FB8-8576-7AD4EF3AD153}"/>
              </a:ext>
            </a:extLst>
          </p:cNvPr>
          <p:cNvSpPr>
            <a:spLocks noGrp="1"/>
          </p:cNvSpPr>
          <p:nvPr>
            <p:ph idx="1"/>
          </p:nvPr>
        </p:nvSpPr>
        <p:spPr>
          <a:xfrm>
            <a:off x="121298" y="65314"/>
            <a:ext cx="11924522" cy="6550090"/>
          </a:xfrm>
        </p:spPr>
        <p:txBody>
          <a:bodyPr/>
          <a:lstStyle/>
          <a:p>
            <a:pPr marL="0" indent="0" algn="l">
              <a:buNone/>
            </a:pPr>
            <a:r>
              <a:rPr lang="en-US" b="1" i="0" u="none" strike="noStrike" dirty="0">
                <a:solidFill>
                  <a:srgbClr val="16191F"/>
                </a:solidFill>
                <a:effectLst/>
                <a:latin typeface="Roboto Light" panose="02000000000000000000" pitchFamily="2" charset="0"/>
                <a:ea typeface="Roboto Light" panose="02000000000000000000" pitchFamily="2" charset="0"/>
              </a:rPr>
              <a:t>Connection idle timeout -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For each request that a client makes through a load balancer, the load balancer maintains two connections. The front-end connection is between a client and the load balancer. The back-end connection is between the load balancer and a target. The load balancer has a configured idle timeout period that applies to its connections. If no data has been sent or received by the time that the idle timeout period elapses, the load balancer closes the connection. To ensure that lengthy operations such as file uploads have time to complete, send at least 1 byte of data before each idle timeout period elapses, and increase the length of the idle timeout period as needed.</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For back-end connections, we recommend that you enable the HTTP keep-alive option for your EC2 instances. You can enable HTTP keep-alive in the web server settings for your EC2 instances. If you enable HTTP keep-alive, the load balancer can reuse back-end connections until the keep-alive timeout expires. We also recommend that you configure the idle timeout of your application to be larger than the idle timeout configured for the load balancer.</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By default, Elastic Load Balancing sets the idle timeout value for your load balancer to 60 seconds.</a:t>
            </a: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28128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54046" y="190845"/>
            <a:ext cx="8345734" cy="636072"/>
          </a:xfrm>
          <a:prstGeom prst="rect">
            <a:avLst/>
          </a:prstGeom>
        </p:spPr>
        <p:txBody>
          <a:bodyPr vert="horz" wrap="square" lIns="0" tIns="83820" rIns="0" bIns="0" rtlCol="0">
            <a:spAutoFit/>
          </a:bodyPr>
          <a:lstStyle/>
          <a:p>
            <a:pPr marL="12700" marR="5080">
              <a:lnSpc>
                <a:spcPts val="4800"/>
              </a:lnSpc>
              <a:spcBef>
                <a:spcPts val="660"/>
              </a:spcBef>
            </a:pPr>
            <a:r>
              <a:rPr spc="-65" dirty="0">
                <a:latin typeface="Roboto Light" panose="02000000000000000000" pitchFamily="2" charset="0"/>
                <a:ea typeface="Roboto Light" panose="02000000000000000000" pitchFamily="2" charset="0"/>
              </a:rPr>
              <a:t>Application</a:t>
            </a:r>
            <a:r>
              <a:rPr spc="-10"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 </a:t>
            </a:r>
            <a:r>
              <a:rPr spc="-1205" dirty="0">
                <a:latin typeface="Roboto Light" panose="02000000000000000000" pitchFamily="2" charset="0"/>
                <a:ea typeface="Roboto Light" panose="02000000000000000000" pitchFamily="2" charset="0"/>
              </a:rPr>
              <a:t> </a:t>
            </a:r>
            <a:r>
              <a:rPr spc="-175" dirty="0">
                <a:latin typeface="Roboto Light" panose="02000000000000000000" pitchFamily="2" charset="0"/>
                <a:ea typeface="Roboto Light" panose="02000000000000000000" pitchFamily="2" charset="0"/>
              </a:rPr>
              <a:t>Target</a:t>
            </a:r>
            <a:r>
              <a:rPr spc="-10"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Groups</a:t>
            </a:r>
          </a:p>
        </p:txBody>
      </p:sp>
      <p:sp>
        <p:nvSpPr>
          <p:cNvPr id="4" name="object 4"/>
          <p:cNvSpPr txBox="1"/>
          <p:nvPr/>
        </p:nvSpPr>
        <p:spPr>
          <a:xfrm>
            <a:off x="783771" y="1491488"/>
            <a:ext cx="10429711" cy="3642664"/>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EC2</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(can</a:t>
            </a:r>
            <a:r>
              <a:rPr sz="280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managed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by</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an</a:t>
            </a:r>
            <a:r>
              <a:rPr sz="2800" spc="-17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Auto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Scaling</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Group)</a:t>
            </a:r>
            <a:r>
              <a:rPr sz="280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HTTP</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ECS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tasks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(managed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by</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ECS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itself)</a:t>
            </a:r>
            <a:r>
              <a:rPr sz="2800" spc="-2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HTTP</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10" dirty="0">
                <a:solidFill>
                  <a:srgbClr val="444949"/>
                </a:solidFill>
                <a:latin typeface="Roboto Light" panose="02000000000000000000" pitchFamily="2" charset="0"/>
                <a:ea typeface="Roboto Light" panose="02000000000000000000" pitchFamily="2" charset="0"/>
                <a:cs typeface="Gill Sans MT"/>
              </a:rPr>
              <a:t>Lambda</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functions</a:t>
            </a:r>
            <a:r>
              <a:rPr sz="280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HTTP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request</a:t>
            </a:r>
            <a:r>
              <a:rPr sz="280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translated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into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35" dirty="0">
                <a:solidFill>
                  <a:srgbClr val="444949"/>
                </a:solidFill>
                <a:latin typeface="Roboto Light" panose="02000000000000000000" pitchFamily="2" charset="0"/>
                <a:ea typeface="Roboto Light" panose="02000000000000000000" pitchFamily="2" charset="0"/>
                <a:cs typeface="Gill Sans MT"/>
              </a:rPr>
              <a:t>JSON</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event</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I</a:t>
            </a:r>
            <a:r>
              <a:rPr sz="2800" spc="-80" dirty="0">
                <a:solidFill>
                  <a:srgbClr val="444949"/>
                </a:solidFill>
                <a:latin typeface="Roboto Light" panose="02000000000000000000" pitchFamily="2" charset="0"/>
                <a:ea typeface="Roboto Light" panose="02000000000000000000" pitchFamily="2" charset="0"/>
                <a:cs typeface="Gill Sans MT"/>
              </a:rPr>
              <a:t>P</a:t>
            </a:r>
            <a:r>
              <a:rPr sz="2800" spc="-17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dd</a:t>
            </a:r>
            <a:r>
              <a:rPr sz="2800" spc="-75" dirty="0">
                <a:solidFill>
                  <a:srgbClr val="444949"/>
                </a:solidFill>
                <a:latin typeface="Roboto Light" panose="02000000000000000000" pitchFamily="2" charset="0"/>
                <a:ea typeface="Roboto Light" panose="02000000000000000000" pitchFamily="2" charset="0"/>
                <a:cs typeface="Gill Sans MT"/>
              </a:rPr>
              <a:t>r</a:t>
            </a:r>
            <a:r>
              <a:rPr sz="2800" spc="-105" dirty="0">
                <a:solidFill>
                  <a:srgbClr val="444949"/>
                </a:solidFill>
                <a:latin typeface="Roboto Light" panose="02000000000000000000" pitchFamily="2" charset="0"/>
                <a:ea typeface="Roboto Light" panose="02000000000000000000" pitchFamily="2" charset="0"/>
                <a:cs typeface="Gill Sans MT"/>
              </a:rPr>
              <a:t>e</a:t>
            </a:r>
            <a:r>
              <a:rPr sz="2800" spc="-95" dirty="0">
                <a:solidFill>
                  <a:srgbClr val="444949"/>
                </a:solidFill>
                <a:latin typeface="Roboto Light" panose="02000000000000000000" pitchFamily="2" charset="0"/>
                <a:ea typeface="Roboto Light" panose="02000000000000000000" pitchFamily="2" charset="0"/>
                <a:cs typeface="Gill Sans MT"/>
              </a:rPr>
              <a:t>ss</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m</a:t>
            </a:r>
            <a:r>
              <a:rPr sz="2800" spc="-15" dirty="0">
                <a:solidFill>
                  <a:srgbClr val="444949"/>
                </a:solidFill>
                <a:latin typeface="Roboto Light" panose="02000000000000000000" pitchFamily="2" charset="0"/>
                <a:ea typeface="Roboto Light" panose="02000000000000000000" pitchFamily="2" charset="0"/>
                <a:cs typeface="Gill Sans MT"/>
              </a:rPr>
              <a:t>u</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90"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b</a:t>
            </a:r>
            <a:r>
              <a:rPr sz="2800" dirty="0">
                <a:solidFill>
                  <a:srgbClr val="444949"/>
                </a:solidFill>
                <a:latin typeface="Roboto Light" panose="02000000000000000000" pitchFamily="2" charset="0"/>
                <a:ea typeface="Roboto Light" panose="02000000000000000000" pitchFamily="2" charset="0"/>
                <a:cs typeface="Gill Sans MT"/>
              </a:rPr>
              <a:t>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p</a:t>
            </a:r>
            <a:r>
              <a:rPr sz="2800" spc="-105" dirty="0">
                <a:solidFill>
                  <a:srgbClr val="444949"/>
                </a:solidFill>
                <a:latin typeface="Roboto Light" panose="02000000000000000000" pitchFamily="2" charset="0"/>
                <a:ea typeface="Roboto Light" panose="02000000000000000000" pitchFamily="2" charset="0"/>
                <a:cs typeface="Gill Sans MT"/>
              </a:rPr>
              <a:t>r</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v</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14" dirty="0">
                <a:solidFill>
                  <a:srgbClr val="444949"/>
                </a:solidFill>
                <a:latin typeface="Roboto Light" panose="02000000000000000000" pitchFamily="2" charset="0"/>
                <a:ea typeface="Roboto Light" panose="02000000000000000000" pitchFamily="2" charset="0"/>
                <a:cs typeface="Gill Sans MT"/>
              </a:rPr>
              <a:t>I</a:t>
            </a:r>
            <a:r>
              <a:rPr sz="2800" spc="-5" dirty="0">
                <a:solidFill>
                  <a:srgbClr val="444949"/>
                </a:solidFill>
                <a:latin typeface="Roboto Light" panose="02000000000000000000" pitchFamily="2" charset="0"/>
                <a:ea typeface="Roboto Light" panose="02000000000000000000" pitchFamily="2" charset="0"/>
                <a:cs typeface="Gill Sans MT"/>
              </a:rPr>
              <a:t>P</a:t>
            </a:r>
            <a:r>
              <a:rPr sz="2800" spc="-90" dirty="0">
                <a:solidFill>
                  <a:srgbClr val="444949"/>
                </a:solidFill>
                <a:latin typeface="Roboto Light" panose="02000000000000000000" pitchFamily="2" charset="0"/>
                <a:ea typeface="Roboto Light" panose="02000000000000000000" pitchFamily="2" charset="0"/>
                <a:cs typeface="Gill Sans MT"/>
              </a:rPr>
              <a:t>s</a:t>
            </a:r>
            <a:endParaRPr sz="2800" dirty="0">
              <a:latin typeface="Roboto Light" panose="02000000000000000000" pitchFamily="2" charset="0"/>
              <a:ea typeface="Roboto Light" panose="02000000000000000000" pitchFamily="2" charset="0"/>
              <a:cs typeface="Gill Sans MT"/>
            </a:endParaRPr>
          </a:p>
          <a:p>
            <a:pPr>
              <a:lnSpc>
                <a:spcPct val="100000"/>
              </a:lnSpc>
              <a:spcBef>
                <a:spcPts val="15"/>
              </a:spcBef>
              <a:buClr>
                <a:srgbClr val="444949"/>
              </a:buClr>
              <a:buFont typeface="Arial"/>
              <a:buChar char="•"/>
            </a:pPr>
            <a:endParaRPr sz="400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ALB</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can</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route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multiple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target</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groups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Health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checks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at</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target</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group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level</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71411" y="1754911"/>
            <a:ext cx="4279900" cy="1993900"/>
          </a:xfrm>
          <a:custGeom>
            <a:avLst/>
            <a:gdLst/>
            <a:ahLst/>
            <a:cxnLst/>
            <a:rect l="l" t="t" r="r" b="b"/>
            <a:pathLst>
              <a:path w="4279900" h="1993900">
                <a:moveTo>
                  <a:pt x="332286" y="1993671"/>
                </a:moveTo>
                <a:lnTo>
                  <a:pt x="283183" y="1990068"/>
                </a:lnTo>
                <a:lnTo>
                  <a:pt x="236317" y="1979602"/>
                </a:lnTo>
                <a:lnTo>
                  <a:pt x="192203" y="1962787"/>
                </a:lnTo>
                <a:lnTo>
                  <a:pt x="151353" y="1940137"/>
                </a:lnTo>
                <a:lnTo>
                  <a:pt x="114282" y="1912166"/>
                </a:lnTo>
                <a:lnTo>
                  <a:pt x="81504" y="1879388"/>
                </a:lnTo>
                <a:lnTo>
                  <a:pt x="53533" y="1842317"/>
                </a:lnTo>
                <a:lnTo>
                  <a:pt x="30883" y="1801467"/>
                </a:lnTo>
                <a:lnTo>
                  <a:pt x="14068" y="1757352"/>
                </a:lnTo>
                <a:lnTo>
                  <a:pt x="3602" y="1710486"/>
                </a:lnTo>
                <a:lnTo>
                  <a:pt x="0" y="1661383"/>
                </a:lnTo>
                <a:lnTo>
                  <a:pt x="0" y="332287"/>
                </a:lnTo>
                <a:lnTo>
                  <a:pt x="3602" y="283184"/>
                </a:lnTo>
                <a:lnTo>
                  <a:pt x="14068" y="236318"/>
                </a:lnTo>
                <a:lnTo>
                  <a:pt x="30883" y="192203"/>
                </a:lnTo>
                <a:lnTo>
                  <a:pt x="53533" y="151353"/>
                </a:lnTo>
                <a:lnTo>
                  <a:pt x="81504" y="114282"/>
                </a:lnTo>
                <a:lnTo>
                  <a:pt x="114282" y="81504"/>
                </a:lnTo>
                <a:lnTo>
                  <a:pt x="151353" y="53533"/>
                </a:lnTo>
                <a:lnTo>
                  <a:pt x="192203" y="30883"/>
                </a:lnTo>
                <a:lnTo>
                  <a:pt x="236317" y="14068"/>
                </a:lnTo>
                <a:lnTo>
                  <a:pt x="283183" y="3602"/>
                </a:lnTo>
                <a:lnTo>
                  <a:pt x="332286" y="0"/>
                </a:lnTo>
                <a:lnTo>
                  <a:pt x="3947072" y="0"/>
                </a:lnTo>
                <a:lnTo>
                  <a:pt x="3996174" y="3602"/>
                </a:lnTo>
                <a:lnTo>
                  <a:pt x="4043040" y="14068"/>
                </a:lnTo>
                <a:lnTo>
                  <a:pt x="4087155" y="30883"/>
                </a:lnTo>
                <a:lnTo>
                  <a:pt x="4128005" y="53533"/>
                </a:lnTo>
                <a:lnTo>
                  <a:pt x="4165076" y="81504"/>
                </a:lnTo>
                <a:lnTo>
                  <a:pt x="4197854" y="114282"/>
                </a:lnTo>
                <a:lnTo>
                  <a:pt x="4225825" y="151353"/>
                </a:lnTo>
                <a:lnTo>
                  <a:pt x="4248475" y="192203"/>
                </a:lnTo>
                <a:lnTo>
                  <a:pt x="4265290" y="236318"/>
                </a:lnTo>
                <a:lnTo>
                  <a:pt x="4275756" y="283184"/>
                </a:lnTo>
                <a:lnTo>
                  <a:pt x="4279359" y="332287"/>
                </a:lnTo>
                <a:lnTo>
                  <a:pt x="4279359" y="1661383"/>
                </a:lnTo>
                <a:lnTo>
                  <a:pt x="4275756" y="1710486"/>
                </a:lnTo>
                <a:lnTo>
                  <a:pt x="4265290" y="1757352"/>
                </a:lnTo>
                <a:lnTo>
                  <a:pt x="4248475" y="1801467"/>
                </a:lnTo>
                <a:lnTo>
                  <a:pt x="4225825" y="1842317"/>
                </a:lnTo>
                <a:lnTo>
                  <a:pt x="4197854" y="1879388"/>
                </a:lnTo>
                <a:lnTo>
                  <a:pt x="4165076" y="1912166"/>
                </a:lnTo>
                <a:lnTo>
                  <a:pt x="4128005" y="1940137"/>
                </a:lnTo>
                <a:lnTo>
                  <a:pt x="4087155" y="1962787"/>
                </a:lnTo>
                <a:lnTo>
                  <a:pt x="4043040" y="1979602"/>
                </a:lnTo>
                <a:lnTo>
                  <a:pt x="3996174" y="1990068"/>
                </a:lnTo>
                <a:lnTo>
                  <a:pt x="3947072" y="1993671"/>
                </a:lnTo>
                <a:lnTo>
                  <a:pt x="332286" y="1993671"/>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4" name="object 4"/>
          <p:cNvSpPr txBox="1"/>
          <p:nvPr/>
        </p:nvSpPr>
        <p:spPr>
          <a:xfrm>
            <a:off x="7909327" y="1918715"/>
            <a:ext cx="2195726" cy="628377"/>
          </a:xfrm>
          <a:prstGeom prst="rect">
            <a:avLst/>
          </a:prstGeom>
        </p:spPr>
        <p:txBody>
          <a:bodyPr vert="horz" wrap="square" lIns="0" tIns="12700" rIns="0" bIns="0" rtlCol="0">
            <a:spAutoFit/>
          </a:bodyPr>
          <a:lstStyle/>
          <a:p>
            <a:pPr marL="125095">
              <a:lnSpc>
                <a:spcPct val="100000"/>
              </a:lnSpc>
              <a:spcBef>
                <a:spcPts val="100"/>
              </a:spcBef>
            </a:pPr>
            <a:r>
              <a:rPr sz="2000" b="1" spc="-40" dirty="0">
                <a:solidFill>
                  <a:srgbClr val="70AD47"/>
                </a:solidFill>
                <a:latin typeface="Roboto Light" panose="02000000000000000000" pitchFamily="2" charset="0"/>
                <a:ea typeface="Roboto Light" panose="02000000000000000000" pitchFamily="2" charset="0"/>
                <a:cs typeface="Calibri"/>
              </a:rPr>
              <a:t>Target</a:t>
            </a:r>
            <a:r>
              <a:rPr sz="2000" b="1" spc="-30" dirty="0">
                <a:solidFill>
                  <a:srgbClr val="70AD47"/>
                </a:solidFill>
                <a:latin typeface="Roboto Light" panose="02000000000000000000" pitchFamily="2" charset="0"/>
                <a:ea typeface="Roboto Light" panose="02000000000000000000" pitchFamily="2" charset="0"/>
                <a:cs typeface="Calibri"/>
              </a:rPr>
              <a:t> </a:t>
            </a:r>
            <a:r>
              <a:rPr sz="2000" b="1" spc="-5" dirty="0">
                <a:solidFill>
                  <a:srgbClr val="70AD47"/>
                </a:solidFill>
                <a:latin typeface="Roboto Light" panose="02000000000000000000" pitchFamily="2" charset="0"/>
                <a:ea typeface="Roboto Light" panose="02000000000000000000" pitchFamily="2" charset="0"/>
                <a:cs typeface="Calibri"/>
              </a:rPr>
              <a:t>Group</a:t>
            </a:r>
            <a:r>
              <a:rPr sz="2000" b="1" spc="-20" dirty="0">
                <a:solidFill>
                  <a:srgbClr val="70AD47"/>
                </a:solidFill>
                <a:latin typeface="Roboto Light" panose="02000000000000000000" pitchFamily="2" charset="0"/>
                <a:ea typeface="Roboto Light" panose="02000000000000000000" pitchFamily="2" charset="0"/>
                <a:cs typeface="Calibri"/>
              </a:rPr>
              <a:t> </a:t>
            </a:r>
            <a:r>
              <a:rPr sz="2000" b="1" dirty="0">
                <a:solidFill>
                  <a:srgbClr val="70AD47"/>
                </a:solidFill>
                <a:latin typeface="Roboto Light" panose="02000000000000000000" pitchFamily="2" charset="0"/>
                <a:ea typeface="Roboto Light" panose="02000000000000000000" pitchFamily="2" charset="0"/>
                <a:cs typeface="Calibri"/>
              </a:rPr>
              <a:t>1</a:t>
            </a:r>
            <a:endParaRPr sz="2000" dirty="0">
              <a:latin typeface="Roboto Light" panose="02000000000000000000" pitchFamily="2" charset="0"/>
              <a:ea typeface="Roboto Light" panose="02000000000000000000" pitchFamily="2" charset="0"/>
              <a:cs typeface="Calibri"/>
            </a:endParaRPr>
          </a:p>
          <a:p>
            <a:pPr marL="12700">
              <a:lnSpc>
                <a:spcPct val="100000"/>
              </a:lnSpc>
            </a:pPr>
            <a:r>
              <a:rPr sz="2000" spc="-30" dirty="0">
                <a:solidFill>
                  <a:srgbClr val="444949"/>
                </a:solidFill>
                <a:latin typeface="Roboto Light" panose="02000000000000000000" pitchFamily="2" charset="0"/>
                <a:ea typeface="Roboto Light" panose="02000000000000000000" pitchFamily="2" charset="0"/>
                <a:cs typeface="Calibri"/>
              </a:rPr>
              <a:t>AWS </a:t>
            </a:r>
            <a:r>
              <a:rPr sz="2000" dirty="0">
                <a:solidFill>
                  <a:srgbClr val="444949"/>
                </a:solidFill>
                <a:latin typeface="Roboto Light" panose="02000000000000000000" pitchFamily="2" charset="0"/>
                <a:ea typeface="Roboto Light" panose="02000000000000000000" pitchFamily="2" charset="0"/>
                <a:cs typeface="Calibri"/>
              </a:rPr>
              <a:t>–</a:t>
            </a:r>
            <a:r>
              <a:rPr sz="2000" spc="-25" dirty="0">
                <a:solidFill>
                  <a:srgbClr val="444949"/>
                </a:solidFill>
                <a:latin typeface="Roboto Light" panose="02000000000000000000" pitchFamily="2" charset="0"/>
                <a:ea typeface="Roboto Light" panose="02000000000000000000" pitchFamily="2" charset="0"/>
                <a:cs typeface="Calibri"/>
              </a:rPr>
              <a:t> </a:t>
            </a:r>
            <a:r>
              <a:rPr sz="2000" spc="-15" dirty="0">
                <a:solidFill>
                  <a:srgbClr val="444949"/>
                </a:solidFill>
                <a:latin typeface="Roboto Light" panose="02000000000000000000" pitchFamily="2" charset="0"/>
                <a:ea typeface="Roboto Light" panose="02000000000000000000" pitchFamily="2" charset="0"/>
                <a:cs typeface="Calibri"/>
              </a:rPr>
              <a:t>EC2</a:t>
            </a:r>
            <a:r>
              <a:rPr sz="2000" spc="-35" dirty="0">
                <a:solidFill>
                  <a:srgbClr val="444949"/>
                </a:solidFill>
                <a:latin typeface="Roboto Light" panose="02000000000000000000" pitchFamily="2" charset="0"/>
                <a:ea typeface="Roboto Light" panose="02000000000000000000" pitchFamily="2" charset="0"/>
                <a:cs typeface="Calibri"/>
              </a:rPr>
              <a:t> </a:t>
            </a:r>
            <a:r>
              <a:rPr sz="2000" dirty="0">
                <a:solidFill>
                  <a:srgbClr val="444949"/>
                </a:solidFill>
                <a:latin typeface="Roboto Light" panose="02000000000000000000" pitchFamily="2" charset="0"/>
                <a:ea typeface="Roboto Light" panose="02000000000000000000" pitchFamily="2" charset="0"/>
                <a:cs typeface="Calibri"/>
              </a:rPr>
              <a:t>based</a:t>
            </a:r>
            <a:endParaRPr sz="2000" dirty="0">
              <a:latin typeface="Roboto Light" panose="02000000000000000000" pitchFamily="2" charset="0"/>
              <a:ea typeface="Roboto Light" panose="02000000000000000000" pitchFamily="2" charset="0"/>
              <a:cs typeface="Calibri"/>
            </a:endParaRPr>
          </a:p>
        </p:txBody>
      </p:sp>
      <p:sp>
        <p:nvSpPr>
          <p:cNvPr id="5" name="object 5"/>
          <p:cNvSpPr txBox="1">
            <a:spLocks noGrp="1"/>
          </p:cNvSpPr>
          <p:nvPr>
            <p:ph type="title"/>
          </p:nvPr>
        </p:nvSpPr>
        <p:spPr>
          <a:xfrm>
            <a:off x="2131492" y="374137"/>
            <a:ext cx="7729728" cy="1251625"/>
          </a:xfrm>
          <a:prstGeom prst="rect">
            <a:avLst/>
          </a:prstGeom>
        </p:spPr>
        <p:txBody>
          <a:bodyPr vert="horz" wrap="square" lIns="0" tIns="83820" rIns="0" bIns="0" rtlCol="0">
            <a:spAutoFit/>
          </a:bodyPr>
          <a:lstStyle/>
          <a:p>
            <a:pPr marL="12700" marR="5080">
              <a:lnSpc>
                <a:spcPts val="4800"/>
              </a:lnSpc>
              <a:spcBef>
                <a:spcPts val="660"/>
              </a:spcBef>
            </a:pPr>
            <a:r>
              <a:rPr spc="-65" dirty="0">
                <a:latin typeface="Roboto Light" panose="02000000000000000000" pitchFamily="2" charset="0"/>
                <a:ea typeface="Roboto Light" panose="02000000000000000000" pitchFamily="2" charset="0"/>
              </a:rPr>
              <a:t>Application</a:t>
            </a:r>
            <a:r>
              <a:rPr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0"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0"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 </a:t>
            </a:r>
            <a:r>
              <a:rPr spc="10" dirty="0">
                <a:latin typeface="Roboto Light" panose="02000000000000000000" pitchFamily="2" charset="0"/>
                <a:ea typeface="Roboto Light" panose="02000000000000000000" pitchFamily="2" charset="0"/>
              </a:rPr>
              <a:t> </a:t>
            </a:r>
            <a:r>
              <a:rPr spc="-25" dirty="0">
                <a:latin typeface="Roboto Light" panose="02000000000000000000" pitchFamily="2" charset="0"/>
                <a:ea typeface="Roboto Light" panose="02000000000000000000" pitchFamily="2" charset="0"/>
              </a:rPr>
              <a:t>Query</a:t>
            </a:r>
            <a:r>
              <a:rPr spc="-30" dirty="0">
                <a:latin typeface="Roboto Light" panose="02000000000000000000" pitchFamily="2" charset="0"/>
                <a:ea typeface="Roboto Light" panose="02000000000000000000" pitchFamily="2" charset="0"/>
              </a:rPr>
              <a:t> </a:t>
            </a:r>
            <a:r>
              <a:rPr spc="-70" dirty="0">
                <a:latin typeface="Roboto Light" panose="02000000000000000000" pitchFamily="2" charset="0"/>
                <a:ea typeface="Roboto Light" panose="02000000000000000000" pitchFamily="2" charset="0"/>
              </a:rPr>
              <a:t>Strings/Parameters</a:t>
            </a:r>
            <a:r>
              <a:rPr spc="-30" dirty="0">
                <a:latin typeface="Roboto Light" panose="02000000000000000000" pitchFamily="2" charset="0"/>
                <a:ea typeface="Roboto Light" panose="02000000000000000000" pitchFamily="2" charset="0"/>
              </a:rPr>
              <a:t> </a:t>
            </a:r>
            <a:r>
              <a:rPr spc="-80" dirty="0">
                <a:latin typeface="Roboto Light" panose="02000000000000000000" pitchFamily="2" charset="0"/>
                <a:ea typeface="Roboto Light" panose="02000000000000000000" pitchFamily="2" charset="0"/>
              </a:rPr>
              <a:t>Routing</a:t>
            </a:r>
          </a:p>
        </p:txBody>
      </p:sp>
      <p:sp>
        <p:nvSpPr>
          <p:cNvPr id="6" name="object 6"/>
          <p:cNvSpPr txBox="1"/>
          <p:nvPr/>
        </p:nvSpPr>
        <p:spPr>
          <a:xfrm>
            <a:off x="2811882" y="1901216"/>
            <a:ext cx="1710689" cy="2593018"/>
          </a:xfrm>
          <a:prstGeom prst="rect">
            <a:avLst/>
          </a:prstGeom>
          <a:ln w="12700">
            <a:solidFill>
              <a:srgbClr val="3B67BC"/>
            </a:solidFill>
          </a:ln>
        </p:spPr>
        <p:txBody>
          <a:bodyPr vert="horz" wrap="square" lIns="0" tIns="0" rIns="0" bIns="0" rtlCol="0">
            <a:spAutoFit/>
          </a:bodyPr>
          <a:lstStyle/>
          <a:p>
            <a:pPr>
              <a:lnSpc>
                <a:spcPct val="100000"/>
              </a:lnSpc>
            </a:pPr>
            <a:endParaRPr sz="2200" dirty="0">
              <a:latin typeface="Roboto Light" panose="02000000000000000000" pitchFamily="2" charset="0"/>
              <a:ea typeface="Roboto Light" panose="02000000000000000000" pitchFamily="2" charset="0"/>
              <a:cs typeface="Times New Roman"/>
            </a:endParaRPr>
          </a:p>
          <a:p>
            <a:pPr>
              <a:lnSpc>
                <a:spcPct val="100000"/>
              </a:lnSpc>
            </a:pPr>
            <a:endParaRPr sz="2200" dirty="0">
              <a:latin typeface="Roboto Light" panose="02000000000000000000" pitchFamily="2" charset="0"/>
              <a:ea typeface="Roboto Light" panose="02000000000000000000" pitchFamily="2" charset="0"/>
              <a:cs typeface="Times New Roman"/>
            </a:endParaRPr>
          </a:p>
          <a:p>
            <a:pPr>
              <a:lnSpc>
                <a:spcPct val="100000"/>
              </a:lnSpc>
            </a:pPr>
            <a:endParaRPr sz="2200" dirty="0">
              <a:latin typeface="Roboto Light" panose="02000000000000000000" pitchFamily="2" charset="0"/>
              <a:ea typeface="Roboto Light" panose="02000000000000000000" pitchFamily="2" charset="0"/>
              <a:cs typeface="Times New Roman"/>
            </a:endParaRPr>
          </a:p>
          <a:p>
            <a:pPr>
              <a:lnSpc>
                <a:spcPct val="100000"/>
              </a:lnSpc>
              <a:spcBef>
                <a:spcPts val="10"/>
              </a:spcBef>
            </a:pPr>
            <a:endParaRPr sz="3050" dirty="0">
              <a:latin typeface="Roboto Light" panose="02000000000000000000" pitchFamily="2" charset="0"/>
              <a:ea typeface="Roboto Light" panose="02000000000000000000" pitchFamily="2" charset="0"/>
              <a:cs typeface="Times New Roman"/>
            </a:endParaRPr>
          </a:p>
          <a:p>
            <a:pPr marL="201295" marR="193675" indent="-635" algn="ctr">
              <a:lnSpc>
                <a:spcPct val="100400"/>
              </a:lnSpc>
            </a:pPr>
            <a:r>
              <a:rPr sz="1800" spc="-5" dirty="0">
                <a:solidFill>
                  <a:srgbClr val="444949"/>
                </a:solidFill>
                <a:latin typeface="Roboto Light" panose="02000000000000000000" pitchFamily="2" charset="0"/>
                <a:ea typeface="Roboto Light" panose="02000000000000000000" pitchFamily="2" charset="0"/>
                <a:cs typeface="Calibri"/>
              </a:rPr>
              <a:t>External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Application </a:t>
            </a:r>
            <a:r>
              <a:rPr sz="1800" dirty="0">
                <a:solidFill>
                  <a:srgbClr val="444949"/>
                </a:solidFill>
                <a:latin typeface="Roboto Light" panose="02000000000000000000" pitchFamily="2" charset="0"/>
                <a:ea typeface="Roboto Light" panose="02000000000000000000" pitchFamily="2" charset="0"/>
                <a:cs typeface="Calibri"/>
              </a:rPr>
              <a:t> Load</a:t>
            </a:r>
            <a:r>
              <a:rPr sz="1800" spc="-5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Balancer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(v2)</a:t>
            </a:r>
            <a:endParaRPr sz="1800" dirty="0">
              <a:latin typeface="Roboto Light" panose="02000000000000000000" pitchFamily="2" charset="0"/>
              <a:ea typeface="Roboto Light" panose="02000000000000000000" pitchFamily="2" charset="0"/>
              <a:cs typeface="Calibri"/>
            </a:endParaRPr>
          </a:p>
        </p:txBody>
      </p:sp>
      <p:sp>
        <p:nvSpPr>
          <p:cNvPr id="7" name="object 7"/>
          <p:cNvSpPr/>
          <p:nvPr/>
        </p:nvSpPr>
        <p:spPr>
          <a:xfrm>
            <a:off x="4550511" y="2569333"/>
            <a:ext cx="2052955" cy="76200"/>
          </a:xfrm>
          <a:custGeom>
            <a:avLst/>
            <a:gdLst/>
            <a:ahLst/>
            <a:cxnLst/>
            <a:rect l="l" t="t" r="r" b="b"/>
            <a:pathLst>
              <a:path w="2052954" h="76200">
                <a:moveTo>
                  <a:pt x="76200" y="1"/>
                </a:moveTo>
                <a:lnTo>
                  <a:pt x="0" y="38101"/>
                </a:lnTo>
                <a:lnTo>
                  <a:pt x="76200" y="76201"/>
                </a:lnTo>
                <a:lnTo>
                  <a:pt x="76200" y="41276"/>
                </a:lnTo>
                <a:lnTo>
                  <a:pt x="63500" y="41276"/>
                </a:lnTo>
                <a:lnTo>
                  <a:pt x="63500" y="34926"/>
                </a:lnTo>
                <a:lnTo>
                  <a:pt x="76200" y="34926"/>
                </a:lnTo>
                <a:lnTo>
                  <a:pt x="76200" y="1"/>
                </a:lnTo>
                <a:close/>
              </a:path>
              <a:path w="2052954" h="76200">
                <a:moveTo>
                  <a:pt x="2046292" y="34925"/>
                </a:moveTo>
                <a:lnTo>
                  <a:pt x="1989141" y="34925"/>
                </a:lnTo>
                <a:lnTo>
                  <a:pt x="1989141" y="41275"/>
                </a:lnTo>
                <a:lnTo>
                  <a:pt x="1976442" y="41275"/>
                </a:lnTo>
                <a:lnTo>
                  <a:pt x="1976442" y="76200"/>
                </a:lnTo>
                <a:lnTo>
                  <a:pt x="2052642" y="38100"/>
                </a:lnTo>
                <a:lnTo>
                  <a:pt x="2046292" y="34925"/>
                </a:lnTo>
                <a:close/>
              </a:path>
              <a:path w="2052954" h="76200">
                <a:moveTo>
                  <a:pt x="76200" y="34926"/>
                </a:moveTo>
                <a:lnTo>
                  <a:pt x="63500" y="34926"/>
                </a:lnTo>
                <a:lnTo>
                  <a:pt x="63500" y="41276"/>
                </a:lnTo>
                <a:lnTo>
                  <a:pt x="76200" y="41276"/>
                </a:lnTo>
                <a:lnTo>
                  <a:pt x="76200" y="34926"/>
                </a:lnTo>
                <a:close/>
              </a:path>
              <a:path w="2052954" h="76200">
                <a:moveTo>
                  <a:pt x="76200" y="41276"/>
                </a:moveTo>
                <a:lnTo>
                  <a:pt x="63500" y="41276"/>
                </a:lnTo>
                <a:lnTo>
                  <a:pt x="76200" y="41276"/>
                </a:lnTo>
                <a:close/>
              </a:path>
              <a:path w="2052954" h="76200">
                <a:moveTo>
                  <a:pt x="1976442" y="34925"/>
                </a:moveTo>
                <a:lnTo>
                  <a:pt x="76200" y="34926"/>
                </a:lnTo>
                <a:lnTo>
                  <a:pt x="76200" y="41276"/>
                </a:lnTo>
                <a:lnTo>
                  <a:pt x="1976442" y="41275"/>
                </a:lnTo>
                <a:lnTo>
                  <a:pt x="1976442" y="34925"/>
                </a:lnTo>
                <a:close/>
              </a:path>
              <a:path w="2052954" h="76200">
                <a:moveTo>
                  <a:pt x="1989141" y="34925"/>
                </a:moveTo>
                <a:lnTo>
                  <a:pt x="1976442" y="34925"/>
                </a:lnTo>
                <a:lnTo>
                  <a:pt x="1976442" y="41275"/>
                </a:lnTo>
                <a:lnTo>
                  <a:pt x="1989141" y="41275"/>
                </a:lnTo>
                <a:lnTo>
                  <a:pt x="1989141" y="34925"/>
                </a:lnTo>
                <a:close/>
              </a:path>
              <a:path w="2052954" h="76200">
                <a:moveTo>
                  <a:pt x="1976442" y="0"/>
                </a:moveTo>
                <a:lnTo>
                  <a:pt x="1976442" y="34925"/>
                </a:lnTo>
                <a:lnTo>
                  <a:pt x="2046292" y="34925"/>
                </a:lnTo>
                <a:lnTo>
                  <a:pt x="1976442"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8" name="object 8"/>
          <p:cNvSpPr txBox="1"/>
          <p:nvPr/>
        </p:nvSpPr>
        <p:spPr>
          <a:xfrm>
            <a:off x="4604636" y="2215388"/>
            <a:ext cx="1824544"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?Platform</a:t>
            </a:r>
            <a:r>
              <a:rPr sz="1800" b="1" spc="-10" dirty="0">
                <a:solidFill>
                  <a:srgbClr val="70AD47"/>
                </a:solidFill>
                <a:latin typeface="Roboto Light" panose="02000000000000000000" pitchFamily="2" charset="0"/>
                <a:ea typeface="Roboto Light" panose="02000000000000000000" pitchFamily="2" charset="0"/>
                <a:cs typeface="Calibri"/>
              </a:rPr>
              <a:t>=Mobile</a:t>
            </a:r>
            <a:endParaRPr sz="1800" dirty="0">
              <a:latin typeface="Roboto Light" panose="02000000000000000000" pitchFamily="2" charset="0"/>
              <a:ea typeface="Roboto Light" panose="02000000000000000000" pitchFamily="2" charset="0"/>
              <a:cs typeface="Calibri"/>
            </a:endParaRPr>
          </a:p>
        </p:txBody>
      </p:sp>
      <p:sp>
        <p:nvSpPr>
          <p:cNvPr id="9" name="object 9"/>
          <p:cNvSpPr txBox="1"/>
          <p:nvPr/>
        </p:nvSpPr>
        <p:spPr>
          <a:xfrm>
            <a:off x="226423" y="3542283"/>
            <a:ext cx="99250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WWW</a:t>
            </a:r>
            <a:endParaRPr sz="2800">
              <a:latin typeface="Roboto Light" panose="02000000000000000000" pitchFamily="2" charset="0"/>
              <a:ea typeface="Roboto Light" panose="02000000000000000000" pitchFamily="2" charset="0"/>
              <a:cs typeface="Calibri"/>
            </a:endParaRPr>
          </a:p>
        </p:txBody>
      </p:sp>
      <p:sp>
        <p:nvSpPr>
          <p:cNvPr id="10" name="object 10"/>
          <p:cNvSpPr/>
          <p:nvPr/>
        </p:nvSpPr>
        <p:spPr>
          <a:xfrm>
            <a:off x="1344057" y="3803432"/>
            <a:ext cx="1468120" cy="76200"/>
          </a:xfrm>
          <a:custGeom>
            <a:avLst/>
            <a:gdLst/>
            <a:ahLst/>
            <a:cxnLst/>
            <a:rect l="l" t="t" r="r" b="b"/>
            <a:pathLst>
              <a:path w="1468120" h="76200">
                <a:moveTo>
                  <a:pt x="1391625" y="41276"/>
                </a:moveTo>
                <a:lnTo>
                  <a:pt x="1391625" y="76201"/>
                </a:lnTo>
                <a:lnTo>
                  <a:pt x="1461475" y="41276"/>
                </a:lnTo>
                <a:lnTo>
                  <a:pt x="1391625" y="41276"/>
                </a:lnTo>
                <a:close/>
              </a:path>
              <a:path w="1468120" h="76200">
                <a:moveTo>
                  <a:pt x="76200" y="0"/>
                </a:moveTo>
                <a:lnTo>
                  <a:pt x="0" y="38100"/>
                </a:lnTo>
                <a:lnTo>
                  <a:pt x="76200" y="76200"/>
                </a:lnTo>
                <a:lnTo>
                  <a:pt x="76200" y="41275"/>
                </a:lnTo>
                <a:lnTo>
                  <a:pt x="63501" y="41275"/>
                </a:lnTo>
                <a:lnTo>
                  <a:pt x="63501" y="34925"/>
                </a:lnTo>
                <a:lnTo>
                  <a:pt x="76200" y="34925"/>
                </a:lnTo>
                <a:lnTo>
                  <a:pt x="76200" y="0"/>
                </a:lnTo>
                <a:close/>
              </a:path>
              <a:path w="1468120" h="76200">
                <a:moveTo>
                  <a:pt x="1391625" y="34926"/>
                </a:moveTo>
                <a:lnTo>
                  <a:pt x="1391625" y="41276"/>
                </a:lnTo>
                <a:lnTo>
                  <a:pt x="1404326" y="41276"/>
                </a:lnTo>
                <a:lnTo>
                  <a:pt x="1404326" y="34926"/>
                </a:lnTo>
                <a:lnTo>
                  <a:pt x="1391625" y="34926"/>
                </a:lnTo>
                <a:close/>
              </a:path>
              <a:path w="1468120" h="76200">
                <a:moveTo>
                  <a:pt x="1391625" y="1"/>
                </a:moveTo>
                <a:lnTo>
                  <a:pt x="1391625" y="34926"/>
                </a:lnTo>
                <a:lnTo>
                  <a:pt x="1404326" y="34926"/>
                </a:lnTo>
                <a:lnTo>
                  <a:pt x="1404326" y="41276"/>
                </a:lnTo>
                <a:lnTo>
                  <a:pt x="1461477" y="41275"/>
                </a:lnTo>
                <a:lnTo>
                  <a:pt x="1467825" y="38101"/>
                </a:lnTo>
                <a:lnTo>
                  <a:pt x="1391625" y="1"/>
                </a:lnTo>
                <a:close/>
              </a:path>
              <a:path w="1468120" h="76200">
                <a:moveTo>
                  <a:pt x="76200" y="34925"/>
                </a:moveTo>
                <a:lnTo>
                  <a:pt x="76200" y="41275"/>
                </a:lnTo>
                <a:lnTo>
                  <a:pt x="1391625" y="41276"/>
                </a:lnTo>
                <a:lnTo>
                  <a:pt x="1391625" y="34926"/>
                </a:lnTo>
                <a:lnTo>
                  <a:pt x="76200" y="34925"/>
                </a:lnTo>
                <a:close/>
              </a:path>
              <a:path w="1468120" h="76200">
                <a:moveTo>
                  <a:pt x="63501" y="34925"/>
                </a:moveTo>
                <a:lnTo>
                  <a:pt x="63501" y="41275"/>
                </a:lnTo>
                <a:lnTo>
                  <a:pt x="76200" y="41275"/>
                </a:lnTo>
                <a:lnTo>
                  <a:pt x="76200" y="34925"/>
                </a:lnTo>
                <a:lnTo>
                  <a:pt x="63501" y="34925"/>
                </a:lnTo>
                <a:close/>
              </a:path>
              <a:path w="1468120" h="76200">
                <a:moveTo>
                  <a:pt x="76200" y="34925"/>
                </a:moveTo>
                <a:lnTo>
                  <a:pt x="63501" y="34925"/>
                </a:lnTo>
                <a:lnTo>
                  <a:pt x="76200"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1" name="object 11"/>
          <p:cNvSpPr txBox="1"/>
          <p:nvPr/>
        </p:nvSpPr>
        <p:spPr>
          <a:xfrm>
            <a:off x="1649391" y="3413252"/>
            <a:ext cx="1080425"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Requests</a:t>
            </a:r>
            <a:endParaRPr sz="1800" dirty="0">
              <a:latin typeface="Roboto Light" panose="02000000000000000000" pitchFamily="2" charset="0"/>
              <a:ea typeface="Roboto Light" panose="02000000000000000000" pitchFamily="2" charset="0"/>
              <a:cs typeface="Calibri"/>
            </a:endParaRPr>
          </a:p>
        </p:txBody>
      </p:sp>
      <p:sp>
        <p:nvSpPr>
          <p:cNvPr id="12" name="object 12"/>
          <p:cNvSpPr/>
          <p:nvPr/>
        </p:nvSpPr>
        <p:spPr>
          <a:xfrm>
            <a:off x="6671411" y="4032557"/>
            <a:ext cx="4279900" cy="1993900"/>
          </a:xfrm>
          <a:custGeom>
            <a:avLst/>
            <a:gdLst/>
            <a:ahLst/>
            <a:cxnLst/>
            <a:rect l="l" t="t" r="r" b="b"/>
            <a:pathLst>
              <a:path w="4279900" h="1993900">
                <a:moveTo>
                  <a:pt x="332286" y="1993671"/>
                </a:moveTo>
                <a:lnTo>
                  <a:pt x="283183" y="1990068"/>
                </a:lnTo>
                <a:lnTo>
                  <a:pt x="236317" y="1979602"/>
                </a:lnTo>
                <a:lnTo>
                  <a:pt x="192203" y="1962787"/>
                </a:lnTo>
                <a:lnTo>
                  <a:pt x="151353" y="1940137"/>
                </a:lnTo>
                <a:lnTo>
                  <a:pt x="114282" y="1912166"/>
                </a:lnTo>
                <a:lnTo>
                  <a:pt x="81504" y="1879388"/>
                </a:lnTo>
                <a:lnTo>
                  <a:pt x="53533" y="1842317"/>
                </a:lnTo>
                <a:lnTo>
                  <a:pt x="30883" y="1801467"/>
                </a:lnTo>
                <a:lnTo>
                  <a:pt x="14068" y="1757352"/>
                </a:lnTo>
                <a:lnTo>
                  <a:pt x="3602" y="1710486"/>
                </a:lnTo>
                <a:lnTo>
                  <a:pt x="0" y="1661383"/>
                </a:lnTo>
                <a:lnTo>
                  <a:pt x="0" y="332287"/>
                </a:lnTo>
                <a:lnTo>
                  <a:pt x="3602" y="283184"/>
                </a:lnTo>
                <a:lnTo>
                  <a:pt x="14068" y="236318"/>
                </a:lnTo>
                <a:lnTo>
                  <a:pt x="30883" y="192203"/>
                </a:lnTo>
                <a:lnTo>
                  <a:pt x="53533" y="151353"/>
                </a:lnTo>
                <a:lnTo>
                  <a:pt x="81504" y="114282"/>
                </a:lnTo>
                <a:lnTo>
                  <a:pt x="114282" y="81504"/>
                </a:lnTo>
                <a:lnTo>
                  <a:pt x="151353" y="53533"/>
                </a:lnTo>
                <a:lnTo>
                  <a:pt x="192203" y="30883"/>
                </a:lnTo>
                <a:lnTo>
                  <a:pt x="236317" y="14068"/>
                </a:lnTo>
                <a:lnTo>
                  <a:pt x="283183" y="3602"/>
                </a:lnTo>
                <a:lnTo>
                  <a:pt x="332286" y="0"/>
                </a:lnTo>
                <a:lnTo>
                  <a:pt x="3947072" y="0"/>
                </a:lnTo>
                <a:lnTo>
                  <a:pt x="3996174" y="3602"/>
                </a:lnTo>
                <a:lnTo>
                  <a:pt x="4043040" y="14068"/>
                </a:lnTo>
                <a:lnTo>
                  <a:pt x="4087155" y="30883"/>
                </a:lnTo>
                <a:lnTo>
                  <a:pt x="4128005" y="53533"/>
                </a:lnTo>
                <a:lnTo>
                  <a:pt x="4165076" y="81504"/>
                </a:lnTo>
                <a:lnTo>
                  <a:pt x="4197854" y="114282"/>
                </a:lnTo>
                <a:lnTo>
                  <a:pt x="4225825" y="151353"/>
                </a:lnTo>
                <a:lnTo>
                  <a:pt x="4248475" y="192203"/>
                </a:lnTo>
                <a:lnTo>
                  <a:pt x="4265290" y="236318"/>
                </a:lnTo>
                <a:lnTo>
                  <a:pt x="4275756" y="283184"/>
                </a:lnTo>
                <a:lnTo>
                  <a:pt x="4279359" y="332287"/>
                </a:lnTo>
                <a:lnTo>
                  <a:pt x="4279359" y="1661383"/>
                </a:lnTo>
                <a:lnTo>
                  <a:pt x="4275756" y="1710486"/>
                </a:lnTo>
                <a:lnTo>
                  <a:pt x="4265290" y="1757352"/>
                </a:lnTo>
                <a:lnTo>
                  <a:pt x="4248475" y="1801467"/>
                </a:lnTo>
                <a:lnTo>
                  <a:pt x="4225825" y="1842317"/>
                </a:lnTo>
                <a:lnTo>
                  <a:pt x="4197854" y="1879388"/>
                </a:lnTo>
                <a:lnTo>
                  <a:pt x="4165076" y="1912166"/>
                </a:lnTo>
                <a:lnTo>
                  <a:pt x="4128005" y="1940137"/>
                </a:lnTo>
                <a:lnTo>
                  <a:pt x="4087155" y="1962787"/>
                </a:lnTo>
                <a:lnTo>
                  <a:pt x="4043040" y="1979602"/>
                </a:lnTo>
                <a:lnTo>
                  <a:pt x="3996174" y="1990068"/>
                </a:lnTo>
                <a:lnTo>
                  <a:pt x="3947072" y="1993671"/>
                </a:lnTo>
                <a:lnTo>
                  <a:pt x="332286" y="1993671"/>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3" name="object 13"/>
          <p:cNvSpPr txBox="1"/>
          <p:nvPr/>
        </p:nvSpPr>
        <p:spPr>
          <a:xfrm>
            <a:off x="7131706" y="4195572"/>
            <a:ext cx="3682474" cy="628377"/>
          </a:xfrm>
          <a:prstGeom prst="rect">
            <a:avLst/>
          </a:prstGeom>
        </p:spPr>
        <p:txBody>
          <a:bodyPr vert="horz" wrap="square" lIns="0" tIns="12700" rIns="0" bIns="0" rtlCol="0">
            <a:spAutoFit/>
          </a:bodyPr>
          <a:lstStyle/>
          <a:p>
            <a:pPr algn="ctr">
              <a:lnSpc>
                <a:spcPct val="100000"/>
              </a:lnSpc>
              <a:spcBef>
                <a:spcPts val="100"/>
              </a:spcBef>
            </a:pPr>
            <a:r>
              <a:rPr sz="2000" b="1" spc="-40" dirty="0">
                <a:solidFill>
                  <a:srgbClr val="5091D0"/>
                </a:solidFill>
                <a:latin typeface="Roboto Light" panose="02000000000000000000" pitchFamily="2" charset="0"/>
                <a:ea typeface="Roboto Light" panose="02000000000000000000" pitchFamily="2" charset="0"/>
                <a:cs typeface="Calibri"/>
              </a:rPr>
              <a:t>Target</a:t>
            </a:r>
            <a:r>
              <a:rPr sz="2000" b="1" spc="-25" dirty="0">
                <a:solidFill>
                  <a:srgbClr val="5091D0"/>
                </a:solidFill>
                <a:latin typeface="Roboto Light" panose="02000000000000000000" pitchFamily="2" charset="0"/>
                <a:ea typeface="Roboto Light" panose="02000000000000000000" pitchFamily="2" charset="0"/>
                <a:cs typeface="Calibri"/>
              </a:rPr>
              <a:t> </a:t>
            </a:r>
            <a:r>
              <a:rPr sz="2000" b="1" spc="-5" dirty="0">
                <a:solidFill>
                  <a:srgbClr val="5091D0"/>
                </a:solidFill>
                <a:latin typeface="Roboto Light" panose="02000000000000000000" pitchFamily="2" charset="0"/>
                <a:ea typeface="Roboto Light" panose="02000000000000000000" pitchFamily="2" charset="0"/>
                <a:cs typeface="Calibri"/>
              </a:rPr>
              <a:t>Group</a:t>
            </a:r>
            <a:r>
              <a:rPr sz="2000" b="1" spc="-10" dirty="0">
                <a:solidFill>
                  <a:srgbClr val="5091D0"/>
                </a:solidFill>
                <a:latin typeface="Roboto Light" panose="02000000000000000000" pitchFamily="2" charset="0"/>
                <a:ea typeface="Roboto Light" panose="02000000000000000000" pitchFamily="2" charset="0"/>
                <a:cs typeface="Calibri"/>
              </a:rPr>
              <a:t> </a:t>
            </a:r>
            <a:r>
              <a:rPr sz="2000" b="1" dirty="0">
                <a:solidFill>
                  <a:srgbClr val="5091D0"/>
                </a:solidFill>
                <a:latin typeface="Roboto Light" panose="02000000000000000000" pitchFamily="2" charset="0"/>
                <a:ea typeface="Roboto Light" panose="02000000000000000000" pitchFamily="2" charset="0"/>
                <a:cs typeface="Calibri"/>
              </a:rPr>
              <a:t>2</a:t>
            </a:r>
            <a:endParaRPr sz="2000" dirty="0">
              <a:latin typeface="Roboto Light" panose="02000000000000000000" pitchFamily="2" charset="0"/>
              <a:ea typeface="Roboto Light" panose="02000000000000000000" pitchFamily="2" charset="0"/>
              <a:cs typeface="Calibri"/>
            </a:endParaRPr>
          </a:p>
          <a:p>
            <a:pPr algn="ctr">
              <a:lnSpc>
                <a:spcPct val="100000"/>
              </a:lnSpc>
            </a:pPr>
            <a:r>
              <a:rPr sz="2000" spc="-5" dirty="0">
                <a:solidFill>
                  <a:srgbClr val="444949"/>
                </a:solidFill>
                <a:latin typeface="Roboto Light" panose="02000000000000000000" pitchFamily="2" charset="0"/>
                <a:ea typeface="Roboto Light" panose="02000000000000000000" pitchFamily="2" charset="0"/>
                <a:cs typeface="Calibri"/>
              </a:rPr>
              <a:t>On-premises</a:t>
            </a:r>
            <a:r>
              <a:rPr sz="2000" spc="-15" dirty="0">
                <a:solidFill>
                  <a:srgbClr val="444949"/>
                </a:solidFill>
                <a:latin typeface="Roboto Light" panose="02000000000000000000" pitchFamily="2" charset="0"/>
                <a:ea typeface="Roboto Light" panose="02000000000000000000" pitchFamily="2" charset="0"/>
                <a:cs typeface="Calibri"/>
              </a:rPr>
              <a:t> </a:t>
            </a:r>
            <a:r>
              <a:rPr sz="2000" dirty="0">
                <a:solidFill>
                  <a:srgbClr val="444949"/>
                </a:solidFill>
                <a:latin typeface="Roboto Light" panose="02000000000000000000" pitchFamily="2" charset="0"/>
                <a:ea typeface="Roboto Light" panose="02000000000000000000" pitchFamily="2" charset="0"/>
                <a:cs typeface="Calibri"/>
              </a:rPr>
              <a:t>–</a:t>
            </a:r>
            <a:r>
              <a:rPr sz="2000" spc="-10" dirty="0">
                <a:solidFill>
                  <a:srgbClr val="444949"/>
                </a:solidFill>
                <a:latin typeface="Roboto Light" panose="02000000000000000000" pitchFamily="2" charset="0"/>
                <a:ea typeface="Roboto Light" panose="02000000000000000000" pitchFamily="2" charset="0"/>
                <a:cs typeface="Calibri"/>
              </a:rPr>
              <a:t> </a:t>
            </a:r>
            <a:r>
              <a:rPr sz="2000" u="sng" spc="-10"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Private</a:t>
            </a:r>
            <a:r>
              <a:rPr sz="2000" u="sng" spc="-15"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 </a:t>
            </a:r>
            <a:r>
              <a:rPr sz="2000" u="sng" spc="-5"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IP</a:t>
            </a:r>
            <a:r>
              <a:rPr sz="2000" u="sng" spc="-10"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 routing</a:t>
            </a:r>
            <a:endParaRPr sz="2000" dirty="0">
              <a:latin typeface="Roboto Light" panose="02000000000000000000" pitchFamily="2" charset="0"/>
              <a:ea typeface="Roboto Light" panose="02000000000000000000" pitchFamily="2" charset="0"/>
              <a:cs typeface="Calibri"/>
            </a:endParaRPr>
          </a:p>
        </p:txBody>
      </p:sp>
      <p:sp>
        <p:nvSpPr>
          <p:cNvPr id="14" name="object 14"/>
          <p:cNvSpPr/>
          <p:nvPr/>
        </p:nvSpPr>
        <p:spPr>
          <a:xfrm>
            <a:off x="4550510" y="4838208"/>
            <a:ext cx="2052955" cy="76200"/>
          </a:xfrm>
          <a:custGeom>
            <a:avLst/>
            <a:gdLst/>
            <a:ahLst/>
            <a:cxnLst/>
            <a:rect l="l" t="t" r="r" b="b"/>
            <a:pathLst>
              <a:path w="2052954" h="76200">
                <a:moveTo>
                  <a:pt x="76200" y="1"/>
                </a:moveTo>
                <a:lnTo>
                  <a:pt x="0" y="38101"/>
                </a:lnTo>
                <a:lnTo>
                  <a:pt x="76200" y="76201"/>
                </a:lnTo>
                <a:lnTo>
                  <a:pt x="76200" y="41276"/>
                </a:lnTo>
                <a:lnTo>
                  <a:pt x="63497" y="41276"/>
                </a:lnTo>
                <a:lnTo>
                  <a:pt x="63497" y="34926"/>
                </a:lnTo>
                <a:lnTo>
                  <a:pt x="76200" y="34926"/>
                </a:lnTo>
                <a:lnTo>
                  <a:pt x="76200" y="1"/>
                </a:lnTo>
                <a:close/>
              </a:path>
              <a:path w="2052954" h="76200">
                <a:moveTo>
                  <a:pt x="2046293" y="34925"/>
                </a:moveTo>
                <a:lnTo>
                  <a:pt x="1989143" y="34925"/>
                </a:lnTo>
                <a:lnTo>
                  <a:pt x="1989143" y="41275"/>
                </a:lnTo>
                <a:lnTo>
                  <a:pt x="1976443" y="41275"/>
                </a:lnTo>
                <a:lnTo>
                  <a:pt x="1976443" y="76200"/>
                </a:lnTo>
                <a:lnTo>
                  <a:pt x="2052643" y="38100"/>
                </a:lnTo>
                <a:lnTo>
                  <a:pt x="2046293" y="34925"/>
                </a:lnTo>
                <a:close/>
              </a:path>
              <a:path w="2052954" h="76200">
                <a:moveTo>
                  <a:pt x="76200" y="34926"/>
                </a:moveTo>
                <a:lnTo>
                  <a:pt x="63497" y="34926"/>
                </a:lnTo>
                <a:lnTo>
                  <a:pt x="63497" y="41276"/>
                </a:lnTo>
                <a:lnTo>
                  <a:pt x="76200" y="41276"/>
                </a:lnTo>
                <a:lnTo>
                  <a:pt x="76200" y="34926"/>
                </a:lnTo>
                <a:close/>
              </a:path>
              <a:path w="2052954" h="76200">
                <a:moveTo>
                  <a:pt x="76200" y="41276"/>
                </a:moveTo>
                <a:lnTo>
                  <a:pt x="63497" y="41276"/>
                </a:lnTo>
                <a:lnTo>
                  <a:pt x="76200" y="41276"/>
                </a:lnTo>
                <a:close/>
              </a:path>
              <a:path w="2052954" h="76200">
                <a:moveTo>
                  <a:pt x="1976443" y="34925"/>
                </a:moveTo>
                <a:lnTo>
                  <a:pt x="76200" y="34926"/>
                </a:lnTo>
                <a:lnTo>
                  <a:pt x="76200" y="41276"/>
                </a:lnTo>
                <a:lnTo>
                  <a:pt x="1976443" y="41275"/>
                </a:lnTo>
                <a:lnTo>
                  <a:pt x="1976443" y="34925"/>
                </a:lnTo>
                <a:close/>
              </a:path>
              <a:path w="2052954" h="76200">
                <a:moveTo>
                  <a:pt x="1989143" y="34925"/>
                </a:moveTo>
                <a:lnTo>
                  <a:pt x="1976443" y="34925"/>
                </a:lnTo>
                <a:lnTo>
                  <a:pt x="1976443" y="41275"/>
                </a:lnTo>
                <a:lnTo>
                  <a:pt x="1989143" y="41275"/>
                </a:lnTo>
                <a:lnTo>
                  <a:pt x="1989143" y="34925"/>
                </a:lnTo>
                <a:close/>
              </a:path>
              <a:path w="2052954" h="76200">
                <a:moveTo>
                  <a:pt x="1976443" y="0"/>
                </a:moveTo>
                <a:lnTo>
                  <a:pt x="1976443" y="34925"/>
                </a:lnTo>
                <a:lnTo>
                  <a:pt x="2046293" y="34925"/>
                </a:lnTo>
                <a:lnTo>
                  <a:pt x="1976443"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txBox="1"/>
          <p:nvPr/>
        </p:nvSpPr>
        <p:spPr>
          <a:xfrm>
            <a:off x="4601649" y="4547107"/>
            <a:ext cx="1950501"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?Platform</a:t>
            </a:r>
            <a:r>
              <a:rPr sz="1800" b="1" spc="-10" dirty="0">
                <a:solidFill>
                  <a:srgbClr val="5091D0"/>
                </a:solidFill>
                <a:latin typeface="Roboto Light" panose="02000000000000000000" pitchFamily="2" charset="0"/>
                <a:ea typeface="Roboto Light" panose="02000000000000000000" pitchFamily="2" charset="0"/>
                <a:cs typeface="Calibri"/>
              </a:rPr>
              <a:t>=Desktop</a:t>
            </a:r>
            <a:endParaRPr sz="1800" dirty="0">
              <a:latin typeface="Roboto Light" panose="02000000000000000000" pitchFamily="2" charset="0"/>
              <a:ea typeface="Roboto Light" panose="02000000000000000000" pitchFamily="2" charset="0"/>
              <a:cs typeface="Calibri"/>
            </a:endParaRPr>
          </a:p>
        </p:txBody>
      </p:sp>
      <p:grpSp>
        <p:nvGrpSpPr>
          <p:cNvPr id="16" name="object 16"/>
          <p:cNvGrpSpPr/>
          <p:nvPr/>
        </p:nvGrpSpPr>
        <p:grpSpPr>
          <a:xfrm>
            <a:off x="3139439" y="4541519"/>
            <a:ext cx="7057390" cy="1303655"/>
            <a:chOff x="3139439" y="4541519"/>
            <a:chExt cx="7057390" cy="1303655"/>
          </a:xfrm>
        </p:grpSpPr>
        <p:pic>
          <p:nvPicPr>
            <p:cNvPr id="17" name="object 17"/>
            <p:cNvPicPr/>
            <p:nvPr/>
          </p:nvPicPr>
          <p:blipFill>
            <a:blip r:embed="rId2" cstate="print"/>
            <a:stretch>
              <a:fillRect/>
            </a:stretch>
          </p:blipFill>
          <p:spPr>
            <a:xfrm>
              <a:off x="3139439" y="4541519"/>
              <a:ext cx="1054608" cy="1054608"/>
            </a:xfrm>
            <a:prstGeom prst="rect">
              <a:avLst/>
            </a:prstGeom>
          </p:spPr>
        </p:pic>
        <p:pic>
          <p:nvPicPr>
            <p:cNvPr id="18" name="object 18"/>
            <p:cNvPicPr/>
            <p:nvPr/>
          </p:nvPicPr>
          <p:blipFill>
            <a:blip r:embed="rId3" cstate="print"/>
            <a:stretch>
              <a:fillRect/>
            </a:stretch>
          </p:blipFill>
          <p:spPr>
            <a:xfrm>
              <a:off x="7441276" y="4895801"/>
              <a:ext cx="1866031" cy="948850"/>
            </a:xfrm>
            <a:prstGeom prst="rect">
              <a:avLst/>
            </a:prstGeom>
          </p:spPr>
        </p:pic>
        <p:pic>
          <p:nvPicPr>
            <p:cNvPr id="19" name="object 19"/>
            <p:cNvPicPr/>
            <p:nvPr/>
          </p:nvPicPr>
          <p:blipFill>
            <a:blip r:embed="rId4" cstate="print"/>
            <a:stretch>
              <a:fillRect/>
            </a:stretch>
          </p:blipFill>
          <p:spPr>
            <a:xfrm>
              <a:off x="9247584" y="4895801"/>
              <a:ext cx="948848" cy="948849"/>
            </a:xfrm>
            <a:prstGeom prst="rect">
              <a:avLst/>
            </a:prstGeom>
          </p:spPr>
        </p:pic>
      </p:grpSp>
      <p:grpSp>
        <p:nvGrpSpPr>
          <p:cNvPr id="20" name="object 20"/>
          <p:cNvGrpSpPr/>
          <p:nvPr/>
        </p:nvGrpSpPr>
        <p:grpSpPr>
          <a:xfrm>
            <a:off x="7876031" y="2773679"/>
            <a:ext cx="1831975" cy="792480"/>
            <a:chOff x="7876031" y="2773679"/>
            <a:chExt cx="1831975" cy="792480"/>
          </a:xfrm>
        </p:grpSpPr>
        <p:pic>
          <p:nvPicPr>
            <p:cNvPr id="21" name="object 21"/>
            <p:cNvPicPr/>
            <p:nvPr/>
          </p:nvPicPr>
          <p:blipFill>
            <a:blip r:embed="rId5" cstate="print"/>
            <a:stretch>
              <a:fillRect/>
            </a:stretch>
          </p:blipFill>
          <p:spPr>
            <a:xfrm>
              <a:off x="7876031" y="2773679"/>
              <a:ext cx="777240" cy="777239"/>
            </a:xfrm>
            <a:prstGeom prst="rect">
              <a:avLst/>
            </a:prstGeom>
          </p:spPr>
        </p:pic>
        <p:pic>
          <p:nvPicPr>
            <p:cNvPr id="22" name="object 22"/>
            <p:cNvPicPr/>
            <p:nvPr/>
          </p:nvPicPr>
          <p:blipFill>
            <a:blip r:embed="rId6" cstate="print"/>
            <a:stretch>
              <a:fillRect/>
            </a:stretch>
          </p:blipFill>
          <p:spPr>
            <a:xfrm>
              <a:off x="8927591" y="2788919"/>
              <a:ext cx="780288" cy="777239"/>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14727" y="189019"/>
            <a:ext cx="7729728" cy="1251625"/>
          </a:xfrm>
          <a:prstGeom prst="rect">
            <a:avLst/>
          </a:prstGeom>
        </p:spPr>
        <p:txBody>
          <a:bodyPr vert="horz" wrap="square" lIns="0" tIns="83820" rIns="0" bIns="0" rtlCol="0">
            <a:spAutoFit/>
          </a:bodyPr>
          <a:lstStyle/>
          <a:p>
            <a:pPr marL="12700" marR="5080">
              <a:lnSpc>
                <a:spcPts val="4800"/>
              </a:lnSpc>
              <a:spcBef>
                <a:spcPts val="660"/>
              </a:spcBef>
            </a:pPr>
            <a:r>
              <a:rPr spc="-65" dirty="0">
                <a:latin typeface="Roboto Light" panose="02000000000000000000" pitchFamily="2" charset="0"/>
                <a:ea typeface="Roboto Light" panose="02000000000000000000" pitchFamily="2" charset="0"/>
              </a:rPr>
              <a:t>Application</a:t>
            </a:r>
            <a:r>
              <a:rPr spc="-10"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5"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 </a:t>
            </a:r>
            <a:r>
              <a:rPr spc="-1205"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Good</a:t>
            </a:r>
            <a:r>
              <a:rPr spc="-10" dirty="0">
                <a:latin typeface="Roboto Light" panose="02000000000000000000" pitchFamily="2" charset="0"/>
                <a:ea typeface="Roboto Light" panose="02000000000000000000" pitchFamily="2" charset="0"/>
              </a:rPr>
              <a:t> </a:t>
            </a:r>
            <a:r>
              <a:rPr spc="-95" dirty="0">
                <a:latin typeface="Roboto Light" panose="02000000000000000000" pitchFamily="2" charset="0"/>
                <a:ea typeface="Roboto Light" panose="02000000000000000000" pitchFamily="2" charset="0"/>
              </a:rPr>
              <a:t>to</a:t>
            </a:r>
            <a:r>
              <a:rPr dirty="0">
                <a:latin typeface="Roboto Light" panose="02000000000000000000" pitchFamily="2" charset="0"/>
                <a:ea typeface="Roboto Light" panose="02000000000000000000" pitchFamily="2" charset="0"/>
              </a:rPr>
              <a:t> </a:t>
            </a:r>
            <a:r>
              <a:rPr spc="-190" dirty="0">
                <a:latin typeface="Roboto Light" panose="02000000000000000000" pitchFamily="2" charset="0"/>
                <a:ea typeface="Roboto Light" panose="02000000000000000000" pitchFamily="2" charset="0"/>
              </a:rPr>
              <a:t>Know</a:t>
            </a:r>
          </a:p>
        </p:txBody>
      </p:sp>
      <p:sp>
        <p:nvSpPr>
          <p:cNvPr id="4" name="object 4"/>
          <p:cNvSpPr txBox="1"/>
          <p:nvPr/>
        </p:nvSpPr>
        <p:spPr>
          <a:xfrm>
            <a:off x="916939" y="1588516"/>
            <a:ext cx="9716135" cy="2203167"/>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Fixed</a:t>
            </a:r>
            <a:r>
              <a:rPr sz="2800" spc="-2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hostname</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(XXX.region.elb.amazonaws.com)</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application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servers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don’t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see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client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directly</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54"/>
              </a:spcBef>
              <a:buFont typeface="Arial"/>
              <a:buChar char="•"/>
              <a:tabLst>
                <a:tab pos="698500" algn="l"/>
              </a:tabLst>
            </a:pPr>
            <a:r>
              <a:rPr sz="2400" spc="-40" dirty="0">
                <a:solidFill>
                  <a:srgbClr val="444949"/>
                </a:solidFill>
                <a:latin typeface="Roboto Light" panose="02000000000000000000" pitchFamily="2" charset="0"/>
                <a:ea typeface="Roboto Light" panose="02000000000000000000" pitchFamily="2" charset="0"/>
                <a:cs typeface="Gill Sans MT"/>
              </a:rPr>
              <a:t>The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true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IP</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of</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client</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inserted</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header</a:t>
            </a:r>
            <a:r>
              <a:rPr sz="2400" spc="-10" dirty="0">
                <a:solidFill>
                  <a:srgbClr val="444949"/>
                </a:solidFill>
                <a:latin typeface="Roboto Light" panose="02000000000000000000" pitchFamily="2" charset="0"/>
                <a:ea typeface="Roboto Light" panose="02000000000000000000" pitchFamily="2" charset="0"/>
                <a:cs typeface="Gill Sans MT"/>
              </a:rPr>
              <a:t> </a:t>
            </a:r>
            <a:r>
              <a:rPr sz="3525" spc="-52" baseline="1182" dirty="0">
                <a:solidFill>
                  <a:srgbClr val="444949"/>
                </a:solidFill>
                <a:latin typeface="Roboto Light" panose="02000000000000000000" pitchFamily="2" charset="0"/>
                <a:ea typeface="Roboto Light" panose="02000000000000000000" pitchFamily="2" charset="0"/>
                <a:cs typeface="Gill Sans MT"/>
              </a:rPr>
              <a:t>X-Forwarded-For</a:t>
            </a:r>
            <a:endParaRPr sz="3525" baseline="1182"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9"/>
              </a:spcBef>
              <a:buFont typeface="Arial"/>
              <a:buChar char="•"/>
              <a:tabLst>
                <a:tab pos="698500" algn="l"/>
              </a:tabLst>
            </a:pPr>
            <a:r>
              <a:rPr sz="2400" spc="-100" dirty="0">
                <a:solidFill>
                  <a:srgbClr val="444949"/>
                </a:solidFill>
                <a:latin typeface="Roboto Light" panose="02000000000000000000" pitchFamily="2" charset="0"/>
                <a:ea typeface="Roboto Light" panose="02000000000000000000" pitchFamily="2" charset="0"/>
                <a:cs typeface="Gill Sans MT"/>
              </a:rPr>
              <a:t>We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also</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get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Port</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(X-Forwarded-Port)</a:t>
            </a:r>
            <a:r>
              <a:rPr sz="2400"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and</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proto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(X-Forwarded-Proto)</a:t>
            </a:r>
            <a:endParaRPr sz="2400" dirty="0">
              <a:latin typeface="Roboto Light" panose="02000000000000000000" pitchFamily="2" charset="0"/>
              <a:ea typeface="Roboto Light" panose="02000000000000000000" pitchFamily="2" charset="0"/>
              <a:cs typeface="Gill Sans MT"/>
            </a:endParaRPr>
          </a:p>
        </p:txBody>
      </p:sp>
      <p:sp>
        <p:nvSpPr>
          <p:cNvPr id="5" name="object 5"/>
          <p:cNvSpPr txBox="1"/>
          <p:nvPr/>
        </p:nvSpPr>
        <p:spPr>
          <a:xfrm>
            <a:off x="9496208" y="4272855"/>
            <a:ext cx="1185545" cy="754053"/>
          </a:xfrm>
          <a:prstGeom prst="rect">
            <a:avLst/>
          </a:prstGeom>
          <a:solidFill>
            <a:srgbClr val="F69802"/>
          </a:solidFill>
          <a:ln w="12700">
            <a:solidFill>
              <a:srgbClr val="B56E01"/>
            </a:solidFill>
          </a:ln>
        </p:spPr>
        <p:txBody>
          <a:bodyPr vert="horz" wrap="square" lIns="0" tIns="213360" rIns="0" bIns="0" rtlCol="0">
            <a:spAutoFit/>
          </a:bodyPr>
          <a:lstStyle/>
          <a:p>
            <a:pPr algn="ctr">
              <a:lnSpc>
                <a:spcPts val="2125"/>
              </a:lnSpc>
              <a:spcBef>
                <a:spcPts val="168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6" name="object 6"/>
          <p:cNvSpPr txBox="1"/>
          <p:nvPr/>
        </p:nvSpPr>
        <p:spPr>
          <a:xfrm>
            <a:off x="1283713" y="4270755"/>
            <a:ext cx="1950442" cy="857799"/>
          </a:xfrm>
          <a:prstGeom prst="rect">
            <a:avLst/>
          </a:prstGeom>
        </p:spPr>
        <p:txBody>
          <a:bodyPr vert="horz" wrap="square" lIns="0" tIns="6350" rIns="0" bIns="0" rtlCol="0">
            <a:spAutoFit/>
          </a:bodyPr>
          <a:lstStyle/>
          <a:p>
            <a:pPr marL="12700" marR="5080">
              <a:lnSpc>
                <a:spcPct val="101400"/>
              </a:lnSpc>
              <a:spcBef>
                <a:spcPts val="50"/>
              </a:spcBef>
            </a:pPr>
            <a:r>
              <a:rPr sz="2800" b="1" spc="-10" dirty="0">
                <a:solidFill>
                  <a:srgbClr val="70AD47"/>
                </a:solidFill>
                <a:latin typeface="Roboto Light" panose="02000000000000000000" pitchFamily="2" charset="0"/>
                <a:ea typeface="Roboto Light" panose="02000000000000000000" pitchFamily="2" charset="0"/>
                <a:cs typeface="Calibri"/>
              </a:rPr>
              <a:t>Client </a:t>
            </a:r>
            <a:r>
              <a:rPr sz="2800" b="1" dirty="0">
                <a:solidFill>
                  <a:srgbClr val="70AD47"/>
                </a:solidFill>
                <a:latin typeface="Roboto Light" panose="02000000000000000000" pitchFamily="2" charset="0"/>
                <a:ea typeface="Roboto Light" panose="02000000000000000000" pitchFamily="2" charset="0"/>
                <a:cs typeface="Calibri"/>
              </a:rPr>
              <a:t>IP </a:t>
            </a:r>
            <a:r>
              <a:rPr sz="2800" b="1" spc="5" dirty="0">
                <a:solidFill>
                  <a:srgbClr val="70AD47"/>
                </a:solidFill>
                <a:latin typeface="Roboto Light" panose="02000000000000000000" pitchFamily="2" charset="0"/>
                <a:ea typeface="Roboto Light" panose="02000000000000000000" pitchFamily="2" charset="0"/>
                <a:cs typeface="Calibri"/>
              </a:rPr>
              <a:t> 12</a:t>
            </a:r>
            <a:r>
              <a:rPr sz="2800" b="1" dirty="0">
                <a:solidFill>
                  <a:srgbClr val="70AD47"/>
                </a:solidFill>
                <a:latin typeface="Roboto Light" panose="02000000000000000000" pitchFamily="2" charset="0"/>
                <a:ea typeface="Roboto Light" panose="02000000000000000000" pitchFamily="2" charset="0"/>
                <a:cs typeface="Calibri"/>
              </a:rPr>
              <a:t>.</a:t>
            </a:r>
            <a:r>
              <a:rPr sz="2800" b="1" spc="5" dirty="0">
                <a:solidFill>
                  <a:srgbClr val="70AD47"/>
                </a:solidFill>
                <a:latin typeface="Roboto Light" panose="02000000000000000000" pitchFamily="2" charset="0"/>
                <a:ea typeface="Roboto Light" panose="02000000000000000000" pitchFamily="2" charset="0"/>
                <a:cs typeface="Calibri"/>
              </a:rPr>
              <a:t>34</a:t>
            </a:r>
            <a:r>
              <a:rPr sz="2800" b="1" dirty="0">
                <a:solidFill>
                  <a:srgbClr val="70AD47"/>
                </a:solidFill>
                <a:latin typeface="Roboto Light" panose="02000000000000000000" pitchFamily="2" charset="0"/>
                <a:ea typeface="Roboto Light" panose="02000000000000000000" pitchFamily="2" charset="0"/>
                <a:cs typeface="Calibri"/>
              </a:rPr>
              <a:t>.</a:t>
            </a:r>
            <a:r>
              <a:rPr sz="2800" b="1" spc="5" dirty="0">
                <a:solidFill>
                  <a:srgbClr val="70AD47"/>
                </a:solidFill>
                <a:latin typeface="Roboto Light" panose="02000000000000000000" pitchFamily="2" charset="0"/>
                <a:ea typeface="Roboto Light" panose="02000000000000000000" pitchFamily="2" charset="0"/>
                <a:cs typeface="Calibri"/>
              </a:rPr>
              <a:t>56</a:t>
            </a:r>
            <a:r>
              <a:rPr sz="2800" b="1" dirty="0">
                <a:solidFill>
                  <a:srgbClr val="70AD47"/>
                </a:solidFill>
                <a:latin typeface="Roboto Light" panose="02000000000000000000" pitchFamily="2" charset="0"/>
                <a:ea typeface="Roboto Light" panose="02000000000000000000" pitchFamily="2" charset="0"/>
                <a:cs typeface="Calibri"/>
              </a:rPr>
              <a:t>.</a:t>
            </a:r>
            <a:r>
              <a:rPr sz="2800" b="1" spc="5" dirty="0">
                <a:solidFill>
                  <a:srgbClr val="70AD47"/>
                </a:solidFill>
                <a:latin typeface="Roboto Light" panose="02000000000000000000" pitchFamily="2" charset="0"/>
                <a:ea typeface="Roboto Light" panose="02000000000000000000" pitchFamily="2" charset="0"/>
                <a:cs typeface="Calibri"/>
              </a:rPr>
              <a:t>78</a:t>
            </a:r>
            <a:endParaRPr sz="2800" dirty="0">
              <a:latin typeface="Roboto Light" panose="02000000000000000000" pitchFamily="2" charset="0"/>
              <a:ea typeface="Roboto Light" panose="02000000000000000000" pitchFamily="2" charset="0"/>
              <a:cs typeface="Calibri"/>
            </a:endParaRPr>
          </a:p>
        </p:txBody>
      </p:sp>
      <p:sp>
        <p:nvSpPr>
          <p:cNvPr id="7" name="object 7"/>
          <p:cNvSpPr/>
          <p:nvPr/>
        </p:nvSpPr>
        <p:spPr>
          <a:xfrm>
            <a:off x="3315544" y="4715436"/>
            <a:ext cx="2286000" cy="76200"/>
          </a:xfrm>
          <a:custGeom>
            <a:avLst/>
            <a:gdLst/>
            <a:ahLst/>
            <a:cxnLst/>
            <a:rect l="l" t="t" r="r" b="b"/>
            <a:pathLst>
              <a:path w="2286000" h="76200">
                <a:moveTo>
                  <a:pt x="2209800" y="41274"/>
                </a:moveTo>
                <a:lnTo>
                  <a:pt x="2209800" y="76200"/>
                </a:lnTo>
                <a:lnTo>
                  <a:pt x="2279650" y="41275"/>
                </a:lnTo>
                <a:lnTo>
                  <a:pt x="2209800" y="41274"/>
                </a:lnTo>
                <a:close/>
              </a:path>
              <a:path w="2286000" h="76200">
                <a:moveTo>
                  <a:pt x="2209800" y="34924"/>
                </a:moveTo>
                <a:lnTo>
                  <a:pt x="2209800" y="41274"/>
                </a:lnTo>
                <a:lnTo>
                  <a:pt x="2222500" y="41275"/>
                </a:lnTo>
                <a:lnTo>
                  <a:pt x="2222500" y="34925"/>
                </a:lnTo>
                <a:lnTo>
                  <a:pt x="2209800" y="34924"/>
                </a:lnTo>
                <a:close/>
              </a:path>
              <a:path w="2286000" h="76200">
                <a:moveTo>
                  <a:pt x="2209800" y="0"/>
                </a:moveTo>
                <a:lnTo>
                  <a:pt x="2209800" y="34924"/>
                </a:lnTo>
                <a:lnTo>
                  <a:pt x="2222500" y="34925"/>
                </a:lnTo>
                <a:lnTo>
                  <a:pt x="2222500" y="41275"/>
                </a:lnTo>
                <a:lnTo>
                  <a:pt x="2279652" y="41273"/>
                </a:lnTo>
                <a:lnTo>
                  <a:pt x="2286000" y="38100"/>
                </a:lnTo>
                <a:lnTo>
                  <a:pt x="2209800" y="0"/>
                </a:lnTo>
                <a:close/>
              </a:path>
              <a:path w="2286000" h="76200">
                <a:moveTo>
                  <a:pt x="0" y="34923"/>
                </a:moveTo>
                <a:lnTo>
                  <a:pt x="0" y="41273"/>
                </a:lnTo>
                <a:lnTo>
                  <a:pt x="2209800" y="41274"/>
                </a:lnTo>
                <a:lnTo>
                  <a:pt x="2209800" y="34924"/>
                </a:lnTo>
                <a:lnTo>
                  <a:pt x="0" y="34923"/>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8" name="object 8"/>
          <p:cNvSpPr/>
          <p:nvPr/>
        </p:nvSpPr>
        <p:spPr>
          <a:xfrm>
            <a:off x="3315544" y="4922313"/>
            <a:ext cx="2286000" cy="76200"/>
          </a:xfrm>
          <a:custGeom>
            <a:avLst/>
            <a:gdLst/>
            <a:ahLst/>
            <a:cxnLst/>
            <a:rect l="l" t="t" r="r" b="b"/>
            <a:pathLst>
              <a:path w="2286000" h="76200">
                <a:moveTo>
                  <a:pt x="76200" y="0"/>
                </a:moveTo>
                <a:lnTo>
                  <a:pt x="0" y="38099"/>
                </a:lnTo>
                <a:lnTo>
                  <a:pt x="76200" y="76199"/>
                </a:lnTo>
                <a:lnTo>
                  <a:pt x="76200" y="41274"/>
                </a:lnTo>
                <a:lnTo>
                  <a:pt x="63500" y="41274"/>
                </a:lnTo>
                <a:lnTo>
                  <a:pt x="63500" y="34924"/>
                </a:lnTo>
                <a:lnTo>
                  <a:pt x="76200" y="34924"/>
                </a:lnTo>
                <a:lnTo>
                  <a:pt x="76200" y="0"/>
                </a:lnTo>
                <a:close/>
              </a:path>
              <a:path w="2286000" h="76200">
                <a:moveTo>
                  <a:pt x="76200" y="34924"/>
                </a:moveTo>
                <a:lnTo>
                  <a:pt x="63500" y="34924"/>
                </a:lnTo>
                <a:lnTo>
                  <a:pt x="63500" y="41274"/>
                </a:lnTo>
                <a:lnTo>
                  <a:pt x="76200" y="41274"/>
                </a:lnTo>
                <a:lnTo>
                  <a:pt x="76200" y="34924"/>
                </a:lnTo>
                <a:close/>
              </a:path>
              <a:path w="2286000" h="76200">
                <a:moveTo>
                  <a:pt x="76200" y="41274"/>
                </a:moveTo>
                <a:lnTo>
                  <a:pt x="63500" y="41274"/>
                </a:lnTo>
                <a:lnTo>
                  <a:pt x="76200" y="41274"/>
                </a:lnTo>
                <a:close/>
              </a:path>
              <a:path w="2286000" h="76200">
                <a:moveTo>
                  <a:pt x="2286000" y="34923"/>
                </a:moveTo>
                <a:lnTo>
                  <a:pt x="76200" y="34924"/>
                </a:lnTo>
                <a:lnTo>
                  <a:pt x="76200" y="41274"/>
                </a:lnTo>
                <a:lnTo>
                  <a:pt x="2286000" y="41273"/>
                </a:lnTo>
                <a:lnTo>
                  <a:pt x="2286000" y="34923"/>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p:nvPr/>
        </p:nvSpPr>
        <p:spPr>
          <a:xfrm>
            <a:off x="7128819" y="4715436"/>
            <a:ext cx="2286000" cy="76200"/>
          </a:xfrm>
          <a:custGeom>
            <a:avLst/>
            <a:gdLst/>
            <a:ahLst/>
            <a:cxnLst/>
            <a:rect l="l" t="t" r="r" b="b"/>
            <a:pathLst>
              <a:path w="2286000" h="76200">
                <a:moveTo>
                  <a:pt x="2209800" y="41274"/>
                </a:moveTo>
                <a:lnTo>
                  <a:pt x="2209800" y="76200"/>
                </a:lnTo>
                <a:lnTo>
                  <a:pt x="2279650" y="41275"/>
                </a:lnTo>
                <a:lnTo>
                  <a:pt x="2209800" y="41274"/>
                </a:lnTo>
                <a:close/>
              </a:path>
              <a:path w="2286000" h="76200">
                <a:moveTo>
                  <a:pt x="2209800" y="34924"/>
                </a:moveTo>
                <a:lnTo>
                  <a:pt x="2209800" y="41274"/>
                </a:lnTo>
                <a:lnTo>
                  <a:pt x="2222500" y="41275"/>
                </a:lnTo>
                <a:lnTo>
                  <a:pt x="2222500" y="34925"/>
                </a:lnTo>
                <a:lnTo>
                  <a:pt x="2209800" y="34924"/>
                </a:lnTo>
                <a:close/>
              </a:path>
              <a:path w="2286000" h="76200">
                <a:moveTo>
                  <a:pt x="2209800" y="0"/>
                </a:moveTo>
                <a:lnTo>
                  <a:pt x="2209800" y="34924"/>
                </a:lnTo>
                <a:lnTo>
                  <a:pt x="2222500" y="34925"/>
                </a:lnTo>
                <a:lnTo>
                  <a:pt x="2222500" y="41275"/>
                </a:lnTo>
                <a:lnTo>
                  <a:pt x="2279652" y="41273"/>
                </a:lnTo>
                <a:lnTo>
                  <a:pt x="2286000" y="38100"/>
                </a:lnTo>
                <a:lnTo>
                  <a:pt x="2209800" y="0"/>
                </a:lnTo>
                <a:close/>
              </a:path>
              <a:path w="2286000" h="76200">
                <a:moveTo>
                  <a:pt x="0" y="34923"/>
                </a:moveTo>
                <a:lnTo>
                  <a:pt x="0" y="41273"/>
                </a:lnTo>
                <a:lnTo>
                  <a:pt x="2209800" y="41274"/>
                </a:lnTo>
                <a:lnTo>
                  <a:pt x="2209800" y="34924"/>
                </a:lnTo>
                <a:lnTo>
                  <a:pt x="0" y="34923"/>
                </a:lnTo>
                <a:close/>
              </a:path>
            </a:pathLst>
          </a:custGeom>
          <a:solidFill>
            <a:srgbClr val="F69802"/>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0" name="object 10"/>
          <p:cNvSpPr/>
          <p:nvPr/>
        </p:nvSpPr>
        <p:spPr>
          <a:xfrm>
            <a:off x="7128819" y="4922313"/>
            <a:ext cx="2286000" cy="76200"/>
          </a:xfrm>
          <a:custGeom>
            <a:avLst/>
            <a:gdLst/>
            <a:ahLst/>
            <a:cxnLst/>
            <a:rect l="l" t="t" r="r" b="b"/>
            <a:pathLst>
              <a:path w="2286000" h="76200">
                <a:moveTo>
                  <a:pt x="76200" y="0"/>
                </a:moveTo>
                <a:lnTo>
                  <a:pt x="0" y="38099"/>
                </a:lnTo>
                <a:lnTo>
                  <a:pt x="76200" y="76199"/>
                </a:lnTo>
                <a:lnTo>
                  <a:pt x="76200" y="41274"/>
                </a:lnTo>
                <a:lnTo>
                  <a:pt x="63500" y="41274"/>
                </a:lnTo>
                <a:lnTo>
                  <a:pt x="63500" y="34924"/>
                </a:lnTo>
                <a:lnTo>
                  <a:pt x="76200" y="34924"/>
                </a:lnTo>
                <a:lnTo>
                  <a:pt x="76200" y="0"/>
                </a:lnTo>
                <a:close/>
              </a:path>
              <a:path w="2286000" h="76200">
                <a:moveTo>
                  <a:pt x="76200" y="34924"/>
                </a:moveTo>
                <a:lnTo>
                  <a:pt x="63500" y="34924"/>
                </a:lnTo>
                <a:lnTo>
                  <a:pt x="63500" y="41274"/>
                </a:lnTo>
                <a:lnTo>
                  <a:pt x="76200" y="41274"/>
                </a:lnTo>
                <a:lnTo>
                  <a:pt x="76200" y="34924"/>
                </a:lnTo>
                <a:close/>
              </a:path>
              <a:path w="2286000" h="76200">
                <a:moveTo>
                  <a:pt x="76200" y="41274"/>
                </a:moveTo>
                <a:lnTo>
                  <a:pt x="63500" y="41274"/>
                </a:lnTo>
                <a:lnTo>
                  <a:pt x="76200" y="41274"/>
                </a:lnTo>
                <a:close/>
              </a:path>
              <a:path w="2286000" h="76200">
                <a:moveTo>
                  <a:pt x="2286000" y="34923"/>
                </a:moveTo>
                <a:lnTo>
                  <a:pt x="76200" y="34924"/>
                </a:lnTo>
                <a:lnTo>
                  <a:pt x="76200" y="41274"/>
                </a:lnTo>
                <a:lnTo>
                  <a:pt x="2286000" y="41273"/>
                </a:lnTo>
                <a:lnTo>
                  <a:pt x="2286000" y="34923"/>
                </a:lnTo>
                <a:close/>
              </a:path>
            </a:pathLst>
          </a:custGeom>
          <a:solidFill>
            <a:srgbClr val="F69802"/>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1" name="object 11"/>
          <p:cNvSpPr txBox="1"/>
          <p:nvPr/>
        </p:nvSpPr>
        <p:spPr>
          <a:xfrm>
            <a:off x="7458283" y="4099052"/>
            <a:ext cx="1560195" cy="565150"/>
          </a:xfrm>
          <a:prstGeom prst="rect">
            <a:avLst/>
          </a:prstGeom>
        </p:spPr>
        <p:txBody>
          <a:bodyPr vert="horz" wrap="square" lIns="0" tIns="28575" rIns="0" bIns="0" rtlCol="0">
            <a:spAutoFit/>
          </a:bodyPr>
          <a:lstStyle/>
          <a:p>
            <a:pPr marL="12700" marR="5080">
              <a:lnSpc>
                <a:spcPts val="2090"/>
              </a:lnSpc>
              <a:spcBef>
                <a:spcPts val="225"/>
              </a:spcBef>
            </a:pPr>
            <a:r>
              <a:rPr sz="1800" dirty="0">
                <a:solidFill>
                  <a:srgbClr val="444949"/>
                </a:solidFill>
                <a:latin typeface="Roboto Light" panose="02000000000000000000" pitchFamily="2" charset="0"/>
                <a:ea typeface="Roboto Light" panose="02000000000000000000" pitchFamily="2" charset="0"/>
                <a:cs typeface="Calibri"/>
              </a:rPr>
              <a:t>Load</a:t>
            </a:r>
            <a:r>
              <a:rPr sz="1800" spc="-2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Balancer</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IP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(Private</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IP)</a:t>
            </a:r>
            <a:endParaRPr sz="180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5357157" y="5397500"/>
            <a:ext cx="2242820"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Connection </a:t>
            </a:r>
            <a:r>
              <a:rPr sz="1800" spc="-10" dirty="0">
                <a:solidFill>
                  <a:srgbClr val="444949"/>
                </a:solidFill>
                <a:latin typeface="Roboto Light" panose="02000000000000000000" pitchFamily="2" charset="0"/>
                <a:ea typeface="Roboto Light" panose="02000000000000000000" pitchFamily="2" charset="0"/>
                <a:cs typeface="Calibri"/>
              </a:rPr>
              <a:t>termination</a:t>
            </a:r>
            <a:endParaRPr sz="1800">
              <a:latin typeface="Roboto Light" panose="02000000000000000000" pitchFamily="2" charset="0"/>
              <a:ea typeface="Roboto Light" panose="02000000000000000000" pitchFamily="2" charset="0"/>
              <a:cs typeface="Calibri"/>
            </a:endParaRPr>
          </a:p>
        </p:txBody>
      </p:sp>
      <p:pic>
        <p:nvPicPr>
          <p:cNvPr id="13" name="object 13"/>
          <p:cNvPicPr/>
          <p:nvPr/>
        </p:nvPicPr>
        <p:blipFill>
          <a:blip r:embed="rId2" cstate="print"/>
          <a:stretch>
            <a:fillRect/>
          </a:stretch>
        </p:blipFill>
        <p:spPr>
          <a:xfrm>
            <a:off x="5879591" y="4163567"/>
            <a:ext cx="1054608" cy="10546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311900" cy="443711"/>
          </a:xfrm>
          <a:prstGeom prst="rect">
            <a:avLst/>
          </a:prstGeom>
        </p:spPr>
        <p:txBody>
          <a:bodyPr vert="horz" wrap="square" lIns="0" tIns="12700" rIns="0" bIns="0" rtlCol="0">
            <a:spAutoFit/>
          </a:bodyPr>
          <a:lstStyle/>
          <a:p>
            <a:pPr marL="12700">
              <a:lnSpc>
                <a:spcPct val="100000"/>
              </a:lnSpc>
              <a:spcBef>
                <a:spcPts val="100"/>
              </a:spcBef>
            </a:pPr>
            <a:r>
              <a:rPr spc="-100" dirty="0">
                <a:latin typeface="Roboto Light" panose="02000000000000000000" pitchFamily="2" charset="0"/>
                <a:ea typeface="Roboto Light" panose="02000000000000000000" pitchFamily="2" charset="0"/>
              </a:rPr>
              <a:t>Network</a:t>
            </a:r>
            <a:r>
              <a:rPr spc="-25"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20"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20"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a:t>
            </a:r>
          </a:p>
        </p:txBody>
      </p:sp>
      <p:sp>
        <p:nvSpPr>
          <p:cNvPr id="4" name="object 4"/>
          <p:cNvSpPr txBox="1"/>
          <p:nvPr/>
        </p:nvSpPr>
        <p:spPr>
          <a:xfrm>
            <a:off x="916939" y="1376849"/>
            <a:ext cx="8904605" cy="4962256"/>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Network</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load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balancers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(Layer</a:t>
            </a:r>
            <a:r>
              <a:rPr sz="280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4)</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allow</a:t>
            </a:r>
            <a:r>
              <a:rPr sz="280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to:</a:t>
            </a:r>
            <a:endParaRPr sz="280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309"/>
              </a:spcBef>
              <a:buSzPct val="102127"/>
              <a:buFont typeface="Arial"/>
              <a:buChar char="•"/>
              <a:tabLst>
                <a:tab pos="698500" algn="l"/>
              </a:tabLst>
            </a:pPr>
            <a:r>
              <a:rPr sz="3525" spc="-60" baseline="1182" dirty="0">
                <a:solidFill>
                  <a:srgbClr val="444949"/>
                </a:solidFill>
                <a:latin typeface="Roboto Light" panose="02000000000000000000" pitchFamily="2" charset="0"/>
                <a:ea typeface="Roboto Light" panose="02000000000000000000" pitchFamily="2" charset="0"/>
                <a:cs typeface="Gill Sans MT"/>
              </a:rPr>
              <a:t>Forward</a:t>
            </a:r>
            <a:r>
              <a:rPr sz="3525" spc="-494" baseline="1182" dirty="0">
                <a:solidFill>
                  <a:srgbClr val="444949"/>
                </a:solidFill>
                <a:latin typeface="Roboto Light" panose="02000000000000000000" pitchFamily="2" charset="0"/>
                <a:ea typeface="Roboto Light" panose="02000000000000000000" pitchFamily="2" charset="0"/>
                <a:cs typeface="Gill Sans MT"/>
              </a:rPr>
              <a:t> </a:t>
            </a:r>
            <a:r>
              <a:rPr sz="3525" spc="-37" baseline="1182" dirty="0">
                <a:solidFill>
                  <a:srgbClr val="444949"/>
                </a:solidFill>
                <a:latin typeface="Roboto Light" panose="02000000000000000000" pitchFamily="2" charset="0"/>
                <a:ea typeface="Roboto Light" panose="02000000000000000000" pitchFamily="2" charset="0"/>
                <a:cs typeface="Gill Sans MT"/>
              </a:rPr>
              <a:t>TCP</a:t>
            </a:r>
            <a:r>
              <a:rPr sz="3525" spc="15" baseline="1182" dirty="0">
                <a:solidFill>
                  <a:srgbClr val="444949"/>
                </a:solidFill>
                <a:latin typeface="Roboto Light" panose="02000000000000000000" pitchFamily="2" charset="0"/>
                <a:ea typeface="Roboto Light" panose="02000000000000000000" pitchFamily="2" charset="0"/>
                <a:cs typeface="Gill Sans MT"/>
              </a:rPr>
              <a:t> </a:t>
            </a:r>
            <a:r>
              <a:rPr sz="3525" spc="7" baseline="1182" dirty="0">
                <a:solidFill>
                  <a:srgbClr val="444949"/>
                </a:solidFill>
                <a:latin typeface="Roboto Light" panose="02000000000000000000" pitchFamily="2" charset="0"/>
                <a:ea typeface="Roboto Light" panose="02000000000000000000" pitchFamily="2" charset="0"/>
                <a:cs typeface="Gill Sans MT"/>
              </a:rPr>
              <a:t>&amp;</a:t>
            </a:r>
            <a:r>
              <a:rPr sz="3525" spc="15" baseline="1182" dirty="0">
                <a:solidFill>
                  <a:srgbClr val="444949"/>
                </a:solidFill>
                <a:latin typeface="Roboto Light" panose="02000000000000000000" pitchFamily="2" charset="0"/>
                <a:ea typeface="Roboto Light" panose="02000000000000000000" pitchFamily="2" charset="0"/>
                <a:cs typeface="Gill Sans MT"/>
              </a:rPr>
              <a:t> UDP</a:t>
            </a:r>
            <a:r>
              <a:rPr sz="3525" spc="7" baseline="1182" dirty="0">
                <a:solidFill>
                  <a:srgbClr val="444949"/>
                </a:solidFill>
                <a:latin typeface="Roboto Light" panose="02000000000000000000" pitchFamily="2" charset="0"/>
                <a:ea typeface="Roboto Light" panose="02000000000000000000" pitchFamily="2" charset="0"/>
                <a:cs typeface="Gill Sans MT"/>
              </a:rPr>
              <a:t> </a:t>
            </a:r>
            <a:r>
              <a:rPr sz="3525" spc="-67" baseline="1182" dirty="0">
                <a:solidFill>
                  <a:srgbClr val="444949"/>
                </a:solidFill>
                <a:latin typeface="Roboto Light" panose="02000000000000000000" pitchFamily="2" charset="0"/>
                <a:ea typeface="Roboto Light" panose="02000000000000000000" pitchFamily="2" charset="0"/>
                <a:cs typeface="Gill Sans MT"/>
              </a:rPr>
              <a:t>traffic</a:t>
            </a:r>
            <a:r>
              <a:rPr sz="3525" spc="15" baseline="1182" dirty="0">
                <a:solidFill>
                  <a:srgbClr val="444949"/>
                </a:solidFill>
                <a:latin typeface="Roboto Light" panose="02000000000000000000" pitchFamily="2" charset="0"/>
                <a:ea typeface="Roboto Light" panose="02000000000000000000" pitchFamily="2" charset="0"/>
                <a:cs typeface="Gill Sans MT"/>
              </a:rPr>
              <a:t> </a:t>
            </a:r>
            <a:r>
              <a:rPr sz="3525" spc="-44" baseline="1182" dirty="0">
                <a:solidFill>
                  <a:srgbClr val="444949"/>
                </a:solidFill>
                <a:latin typeface="Roboto Light" panose="02000000000000000000" pitchFamily="2" charset="0"/>
                <a:ea typeface="Roboto Light" panose="02000000000000000000" pitchFamily="2" charset="0"/>
                <a:cs typeface="Gill Sans MT"/>
              </a:rPr>
              <a:t>to</a:t>
            </a:r>
            <a:r>
              <a:rPr sz="3525" spc="7" baseline="1182" dirty="0">
                <a:solidFill>
                  <a:srgbClr val="444949"/>
                </a:solidFill>
                <a:latin typeface="Roboto Light" panose="02000000000000000000" pitchFamily="2" charset="0"/>
                <a:ea typeface="Roboto Light" panose="02000000000000000000" pitchFamily="2" charset="0"/>
                <a:cs typeface="Gill Sans MT"/>
              </a:rPr>
              <a:t> </a:t>
            </a:r>
            <a:r>
              <a:rPr sz="3525" spc="-82" baseline="1182" dirty="0">
                <a:solidFill>
                  <a:srgbClr val="444949"/>
                </a:solidFill>
                <a:latin typeface="Roboto Light" panose="02000000000000000000" pitchFamily="2" charset="0"/>
                <a:ea typeface="Roboto Light" panose="02000000000000000000" pitchFamily="2" charset="0"/>
                <a:cs typeface="Gill Sans MT"/>
              </a:rPr>
              <a:t>your</a:t>
            </a:r>
            <a:r>
              <a:rPr sz="3525" spc="15" baseline="1182" dirty="0">
                <a:solidFill>
                  <a:srgbClr val="444949"/>
                </a:solidFill>
                <a:latin typeface="Roboto Light" panose="02000000000000000000" pitchFamily="2" charset="0"/>
                <a:ea typeface="Roboto Light" panose="02000000000000000000" pitchFamily="2" charset="0"/>
                <a:cs typeface="Gill Sans MT"/>
              </a:rPr>
              <a:t> </a:t>
            </a:r>
            <a:r>
              <a:rPr sz="3525" spc="-44" baseline="1182" dirty="0">
                <a:solidFill>
                  <a:srgbClr val="444949"/>
                </a:solidFill>
                <a:latin typeface="Roboto Light" panose="02000000000000000000" pitchFamily="2" charset="0"/>
                <a:ea typeface="Roboto Light" panose="02000000000000000000" pitchFamily="2" charset="0"/>
                <a:cs typeface="Gill Sans MT"/>
              </a:rPr>
              <a:t>instances</a:t>
            </a:r>
            <a:endParaRPr sz="3525" baseline="1182">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5"/>
              </a:spcBef>
              <a:buFont typeface="Arial"/>
              <a:buChar char="•"/>
              <a:tabLst>
                <a:tab pos="698500" algn="l"/>
              </a:tabLst>
            </a:pPr>
            <a:r>
              <a:rPr sz="2400" spc="-25" dirty="0">
                <a:solidFill>
                  <a:srgbClr val="444949"/>
                </a:solidFill>
                <a:latin typeface="Roboto Light" panose="02000000000000000000" pitchFamily="2" charset="0"/>
                <a:ea typeface="Roboto Light" panose="02000000000000000000" pitchFamily="2" charset="0"/>
                <a:cs typeface="Gill Sans MT"/>
              </a:rPr>
              <a:t>Handle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millions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of</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request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per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seconds</a:t>
            </a:r>
            <a:endParaRPr sz="240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60" dirty="0">
                <a:solidFill>
                  <a:srgbClr val="444949"/>
                </a:solidFill>
                <a:latin typeface="Roboto Light" panose="02000000000000000000" pitchFamily="2" charset="0"/>
                <a:ea typeface="Roboto Light" panose="02000000000000000000" pitchFamily="2" charset="0"/>
                <a:cs typeface="Gill Sans MT"/>
              </a:rPr>
              <a:t>L</a:t>
            </a:r>
            <a:r>
              <a:rPr sz="2400" dirty="0">
                <a:solidFill>
                  <a:srgbClr val="444949"/>
                </a:solidFill>
                <a:latin typeface="Roboto Light" panose="02000000000000000000" pitchFamily="2" charset="0"/>
                <a:ea typeface="Roboto Light" panose="02000000000000000000" pitchFamily="2" charset="0"/>
                <a:cs typeface="Gill Sans MT"/>
              </a:rPr>
              <a:t>e</a:t>
            </a:r>
            <a:r>
              <a:rPr sz="2400" spc="-75" dirty="0">
                <a:solidFill>
                  <a:srgbClr val="444949"/>
                </a:solidFill>
                <a:latin typeface="Roboto Light" panose="02000000000000000000" pitchFamily="2" charset="0"/>
                <a:ea typeface="Roboto Light" panose="02000000000000000000" pitchFamily="2" charset="0"/>
                <a:cs typeface="Gill Sans MT"/>
              </a:rPr>
              <a:t>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l</a:t>
            </a:r>
            <a:r>
              <a:rPr sz="2400" dirty="0">
                <a:solidFill>
                  <a:srgbClr val="444949"/>
                </a:solidFill>
                <a:latin typeface="Roboto Light" panose="02000000000000000000" pitchFamily="2" charset="0"/>
                <a:ea typeface="Roboto Light" panose="02000000000000000000" pitchFamily="2" charset="0"/>
                <a:cs typeface="Gill Sans MT"/>
              </a:rPr>
              <a:t>a</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dirty="0">
                <a:solidFill>
                  <a:srgbClr val="444949"/>
                </a:solidFill>
                <a:latin typeface="Roboto Light" panose="02000000000000000000" pitchFamily="2" charset="0"/>
                <a:ea typeface="Roboto Light" panose="02000000000000000000" pitchFamily="2" charset="0"/>
                <a:cs typeface="Gill Sans MT"/>
              </a:rPr>
              <a:t>e</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spc="-60" dirty="0">
                <a:solidFill>
                  <a:srgbClr val="444949"/>
                </a:solidFill>
                <a:latin typeface="Roboto Light" panose="02000000000000000000" pitchFamily="2" charset="0"/>
                <a:ea typeface="Roboto Light" panose="02000000000000000000" pitchFamily="2" charset="0"/>
                <a:cs typeface="Gill Sans MT"/>
              </a:rPr>
              <a:t>c</a:t>
            </a:r>
            <a:r>
              <a:rPr sz="2400" spc="-55" dirty="0">
                <a:solidFill>
                  <a:srgbClr val="444949"/>
                </a:solidFill>
                <a:latin typeface="Roboto Light" panose="02000000000000000000" pitchFamily="2" charset="0"/>
                <a:ea typeface="Roboto Light" panose="02000000000000000000" pitchFamily="2" charset="0"/>
                <a:cs typeface="Gill Sans MT"/>
              </a:rPr>
              <a:t>y</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185" dirty="0">
                <a:solidFill>
                  <a:srgbClr val="444949"/>
                </a:solidFill>
                <a:latin typeface="Roboto Light" panose="02000000000000000000" pitchFamily="2" charset="0"/>
                <a:ea typeface="Roboto Light" panose="02000000000000000000" pitchFamily="2" charset="0"/>
                <a:cs typeface="Gill Sans MT"/>
              </a:rPr>
              <a:t>~</a:t>
            </a:r>
            <a:r>
              <a:rPr sz="2400" dirty="0">
                <a:solidFill>
                  <a:srgbClr val="444949"/>
                </a:solidFill>
                <a:latin typeface="Roboto Light" panose="02000000000000000000" pitchFamily="2" charset="0"/>
                <a:ea typeface="Roboto Light" panose="02000000000000000000" pitchFamily="2" charset="0"/>
                <a:cs typeface="Gill Sans MT"/>
              </a:rPr>
              <a:t>100</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m</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a:t>
            </a:r>
            <a:r>
              <a:rPr sz="2400" spc="-30" dirty="0">
                <a:solidFill>
                  <a:srgbClr val="444949"/>
                </a:solidFill>
                <a:latin typeface="Roboto Light" panose="02000000000000000000" pitchFamily="2" charset="0"/>
                <a:ea typeface="Roboto Light" panose="02000000000000000000" pitchFamily="2" charset="0"/>
                <a:cs typeface="Gill Sans MT"/>
              </a:rPr>
              <a:t>v</a:t>
            </a:r>
            <a:r>
              <a:rPr sz="2400" spc="-7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400</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m</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fo</a:t>
            </a:r>
            <a:r>
              <a:rPr sz="2400" spc="-155" dirty="0">
                <a:solidFill>
                  <a:srgbClr val="444949"/>
                </a:solidFill>
                <a:latin typeface="Roboto Light" panose="02000000000000000000" pitchFamily="2" charset="0"/>
                <a:ea typeface="Roboto Light" panose="02000000000000000000" pitchFamily="2" charset="0"/>
                <a:cs typeface="Gill Sans MT"/>
              </a:rPr>
              <a:t>r</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A</a:t>
            </a:r>
            <a:r>
              <a:rPr sz="2400" spc="-60" dirty="0">
                <a:solidFill>
                  <a:srgbClr val="444949"/>
                </a:solidFill>
                <a:latin typeface="Roboto Light" panose="02000000000000000000" pitchFamily="2" charset="0"/>
                <a:ea typeface="Roboto Light" panose="02000000000000000000" pitchFamily="2" charset="0"/>
                <a:cs typeface="Gill Sans MT"/>
              </a:rPr>
              <a:t>L</a:t>
            </a:r>
            <a:r>
              <a:rPr sz="2400" spc="-80" dirty="0">
                <a:solidFill>
                  <a:srgbClr val="444949"/>
                </a:solidFill>
                <a:latin typeface="Roboto Light" panose="02000000000000000000" pitchFamily="2" charset="0"/>
                <a:ea typeface="Roboto Light" panose="02000000000000000000" pitchFamily="2" charset="0"/>
                <a:cs typeface="Gill Sans MT"/>
              </a:rPr>
              <a:t>B</a:t>
            </a:r>
            <a:r>
              <a:rPr sz="2400" spc="20" dirty="0">
                <a:solidFill>
                  <a:srgbClr val="444949"/>
                </a:solidFill>
                <a:latin typeface="Roboto Light" panose="02000000000000000000" pitchFamily="2" charset="0"/>
                <a:ea typeface="Roboto Light" panose="02000000000000000000" pitchFamily="2" charset="0"/>
                <a:cs typeface="Gill Sans MT"/>
              </a:rPr>
              <a:t>)</a:t>
            </a:r>
            <a:endParaRPr sz="2400">
              <a:latin typeface="Roboto Light" panose="02000000000000000000" pitchFamily="2" charset="0"/>
              <a:ea typeface="Roboto Light" panose="02000000000000000000" pitchFamily="2" charset="0"/>
              <a:cs typeface="Gill Sans MT"/>
            </a:endParaRPr>
          </a:p>
          <a:p>
            <a:pPr lvl="1">
              <a:lnSpc>
                <a:spcPct val="100000"/>
              </a:lnSpc>
              <a:spcBef>
                <a:spcPts val="25"/>
              </a:spcBef>
              <a:buClr>
                <a:srgbClr val="444949"/>
              </a:buClr>
              <a:buFont typeface="Arial"/>
              <a:buChar char="•"/>
            </a:pPr>
            <a:endParaRPr sz="4000">
              <a:latin typeface="Roboto Light" panose="02000000000000000000" pitchFamily="2" charset="0"/>
              <a:ea typeface="Roboto Light" panose="02000000000000000000" pitchFamily="2" charset="0"/>
              <a:cs typeface="Gill Sans MT"/>
            </a:endParaRPr>
          </a:p>
          <a:p>
            <a:pPr marL="241300" indent="-228600">
              <a:lnSpc>
                <a:spcPts val="3175"/>
              </a:lnSpc>
              <a:buSzPct val="101818"/>
              <a:buFont typeface="Arial"/>
              <a:buChar char="•"/>
              <a:tabLst>
                <a:tab pos="241300" algn="l"/>
              </a:tabLst>
            </a:pPr>
            <a:r>
              <a:rPr sz="4125" spc="-22" baseline="1010" dirty="0">
                <a:solidFill>
                  <a:srgbClr val="444949"/>
                </a:solidFill>
                <a:latin typeface="Roboto Light" panose="02000000000000000000" pitchFamily="2" charset="0"/>
                <a:ea typeface="Roboto Light" panose="02000000000000000000" pitchFamily="2" charset="0"/>
                <a:cs typeface="Gill Sans MT"/>
              </a:rPr>
              <a:t>NL</a:t>
            </a:r>
            <a:r>
              <a:rPr sz="4125" spc="-97" baseline="1010" dirty="0">
                <a:solidFill>
                  <a:srgbClr val="444949"/>
                </a:solidFill>
                <a:latin typeface="Roboto Light" panose="02000000000000000000" pitchFamily="2" charset="0"/>
                <a:ea typeface="Roboto Light" panose="02000000000000000000" pitchFamily="2" charset="0"/>
                <a:cs typeface="Gill Sans MT"/>
              </a:rPr>
              <a:t>B</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30" baseline="1010" dirty="0">
                <a:solidFill>
                  <a:srgbClr val="444949"/>
                </a:solidFill>
                <a:latin typeface="Roboto Light" panose="02000000000000000000" pitchFamily="2" charset="0"/>
                <a:ea typeface="Roboto Light" panose="02000000000000000000" pitchFamily="2" charset="0"/>
                <a:cs typeface="Gill Sans MT"/>
              </a:rPr>
              <a:t>has</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u="sng"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o</a:t>
            </a:r>
            <a:r>
              <a:rPr sz="4125" u="sng"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n</a:t>
            </a:r>
            <a:r>
              <a:rPr sz="4125" u="sng"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u="sng"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u="sng" spc="-11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s</a:t>
            </a:r>
            <a:r>
              <a:rPr sz="4125" u="sng" spc="-104"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t</a:t>
            </a:r>
            <a:r>
              <a:rPr sz="4125" u="sng"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u="sng" spc="-104"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t</a:t>
            </a:r>
            <a:r>
              <a:rPr sz="4125" u="sng" spc="-12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u="sng" spc="-6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c</a:t>
            </a:r>
            <a:r>
              <a:rPr sz="4125" u="sng"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u="sng" spc="-165"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I</a:t>
            </a:r>
            <a:r>
              <a:rPr sz="4125" u="sng" spc="3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P</a:t>
            </a:r>
            <a:r>
              <a:rPr sz="4125" u="sng" spc="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u="sng" spc="67"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p</a:t>
            </a:r>
            <a:r>
              <a:rPr sz="4125" u="sng"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e</a:t>
            </a:r>
            <a:r>
              <a:rPr sz="4125" u="sng" spc="-24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r</a:t>
            </a:r>
            <a:r>
              <a:rPr sz="4125" u="sng" spc="-23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 </a:t>
            </a:r>
            <a:r>
              <a:rPr sz="4125" u="sng" spc="30"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a:t>
            </a:r>
            <a:r>
              <a:rPr sz="4125" u="sng" spc="22" baseline="101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Z</a:t>
            </a:r>
            <a:r>
              <a:rPr sz="4125" spc="-165" baseline="1010" dirty="0">
                <a:solidFill>
                  <a:srgbClr val="444949"/>
                </a:solidFill>
                <a:latin typeface="Roboto Light" panose="02000000000000000000" pitchFamily="2" charset="0"/>
                <a:ea typeface="Roboto Light" panose="02000000000000000000" pitchFamily="2" charset="0"/>
                <a:cs typeface="Gill Sans MT"/>
              </a:rPr>
              <a:t>,</a:t>
            </a:r>
            <a:r>
              <a:rPr sz="4125" spc="-315"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a</a:t>
            </a:r>
            <a:r>
              <a:rPr sz="4125" spc="-7" baseline="1010" dirty="0">
                <a:solidFill>
                  <a:srgbClr val="444949"/>
                </a:solidFill>
                <a:latin typeface="Roboto Light" panose="02000000000000000000" pitchFamily="2" charset="0"/>
                <a:ea typeface="Roboto Light" panose="02000000000000000000" pitchFamily="2" charset="0"/>
                <a:cs typeface="Gill Sans MT"/>
              </a:rPr>
              <a:t>n</a:t>
            </a:r>
            <a:r>
              <a:rPr sz="4125" spc="37" baseline="1010" dirty="0">
                <a:solidFill>
                  <a:srgbClr val="444949"/>
                </a:solidFill>
                <a:latin typeface="Roboto Light" panose="02000000000000000000" pitchFamily="2" charset="0"/>
                <a:ea typeface="Roboto Light" panose="02000000000000000000" pitchFamily="2" charset="0"/>
                <a:cs typeface="Gill Sans MT"/>
              </a:rPr>
              <a:t>d</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112" baseline="1010" dirty="0">
                <a:solidFill>
                  <a:srgbClr val="444949"/>
                </a:solidFill>
                <a:latin typeface="Roboto Light" panose="02000000000000000000" pitchFamily="2" charset="0"/>
                <a:ea typeface="Roboto Light" panose="02000000000000000000" pitchFamily="2" charset="0"/>
                <a:cs typeface="Gill Sans MT"/>
              </a:rPr>
              <a:t>s</a:t>
            </a:r>
            <a:r>
              <a:rPr sz="4125" spc="-7" baseline="1010" dirty="0">
                <a:solidFill>
                  <a:srgbClr val="444949"/>
                </a:solidFill>
                <a:latin typeface="Roboto Light" panose="02000000000000000000" pitchFamily="2" charset="0"/>
                <a:ea typeface="Roboto Light" panose="02000000000000000000" pitchFamily="2" charset="0"/>
                <a:cs typeface="Gill Sans MT"/>
              </a:rPr>
              <a:t>u</a:t>
            </a:r>
            <a:r>
              <a:rPr sz="4125" spc="67" baseline="1010" dirty="0">
                <a:solidFill>
                  <a:srgbClr val="444949"/>
                </a:solidFill>
                <a:latin typeface="Roboto Light" panose="02000000000000000000" pitchFamily="2" charset="0"/>
                <a:ea typeface="Roboto Light" panose="02000000000000000000" pitchFamily="2" charset="0"/>
                <a:cs typeface="Gill Sans MT"/>
              </a:rPr>
              <a:t>pp</a:t>
            </a:r>
            <a:r>
              <a:rPr sz="4125" spc="7" baseline="1010" dirty="0">
                <a:solidFill>
                  <a:srgbClr val="444949"/>
                </a:solidFill>
                <a:latin typeface="Roboto Light" panose="02000000000000000000" pitchFamily="2" charset="0"/>
                <a:ea typeface="Roboto Light" panose="02000000000000000000" pitchFamily="2" charset="0"/>
                <a:cs typeface="Gill Sans MT"/>
              </a:rPr>
              <a:t>o</a:t>
            </a:r>
            <a:r>
              <a:rPr sz="4125" spc="97" baseline="1010" dirty="0">
                <a:solidFill>
                  <a:srgbClr val="444949"/>
                </a:solidFill>
                <a:latin typeface="Roboto Light" panose="02000000000000000000" pitchFamily="2" charset="0"/>
                <a:ea typeface="Roboto Light" panose="02000000000000000000" pitchFamily="2" charset="0"/>
                <a:cs typeface="Gill Sans MT"/>
              </a:rPr>
              <a:t>r</a:t>
            </a:r>
            <a:r>
              <a:rPr sz="4125" spc="-104" baseline="1010" dirty="0">
                <a:solidFill>
                  <a:srgbClr val="444949"/>
                </a:solidFill>
                <a:latin typeface="Roboto Light" panose="02000000000000000000" pitchFamily="2" charset="0"/>
                <a:ea typeface="Roboto Light" panose="02000000000000000000" pitchFamily="2" charset="0"/>
                <a:cs typeface="Gill Sans MT"/>
              </a:rPr>
              <a:t>ts</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a</a:t>
            </a:r>
            <a:r>
              <a:rPr sz="4125" spc="-112" baseline="1010" dirty="0">
                <a:solidFill>
                  <a:srgbClr val="444949"/>
                </a:solidFill>
                <a:latin typeface="Roboto Light" panose="02000000000000000000" pitchFamily="2" charset="0"/>
                <a:ea typeface="Roboto Light" panose="02000000000000000000" pitchFamily="2" charset="0"/>
                <a:cs typeface="Gill Sans MT"/>
              </a:rPr>
              <a:t>ss</a:t>
            </a:r>
            <a:r>
              <a:rPr sz="4125" spc="-127" baseline="1010" dirty="0">
                <a:solidFill>
                  <a:srgbClr val="444949"/>
                </a:solidFill>
                <a:latin typeface="Roboto Light" panose="02000000000000000000" pitchFamily="2" charset="0"/>
                <a:ea typeface="Roboto Light" panose="02000000000000000000" pitchFamily="2" charset="0"/>
                <a:cs typeface="Gill Sans MT"/>
              </a:rPr>
              <a:t>i</a:t>
            </a:r>
            <a:r>
              <a:rPr sz="4125" spc="37" baseline="1010" dirty="0">
                <a:solidFill>
                  <a:srgbClr val="444949"/>
                </a:solidFill>
                <a:latin typeface="Roboto Light" panose="02000000000000000000" pitchFamily="2" charset="0"/>
                <a:ea typeface="Roboto Light" panose="02000000000000000000" pitchFamily="2" charset="0"/>
                <a:cs typeface="Gill Sans MT"/>
              </a:rPr>
              <a:t>g</a:t>
            </a:r>
            <a:r>
              <a:rPr sz="4125" spc="-7" baseline="1010" dirty="0">
                <a:solidFill>
                  <a:srgbClr val="444949"/>
                </a:solidFill>
                <a:latin typeface="Roboto Light" panose="02000000000000000000" pitchFamily="2" charset="0"/>
                <a:ea typeface="Roboto Light" panose="02000000000000000000" pitchFamily="2" charset="0"/>
                <a:cs typeface="Gill Sans MT"/>
              </a:rPr>
              <a:t>n</a:t>
            </a:r>
            <a:r>
              <a:rPr sz="4125" spc="-127" baseline="1010" dirty="0">
                <a:solidFill>
                  <a:srgbClr val="444949"/>
                </a:solidFill>
                <a:latin typeface="Roboto Light" panose="02000000000000000000" pitchFamily="2" charset="0"/>
                <a:ea typeface="Roboto Light" panose="02000000000000000000" pitchFamily="2" charset="0"/>
                <a:cs typeface="Gill Sans MT"/>
              </a:rPr>
              <a:t>i</a:t>
            </a:r>
            <a:r>
              <a:rPr sz="4125" spc="-7" baseline="1010" dirty="0">
                <a:solidFill>
                  <a:srgbClr val="444949"/>
                </a:solidFill>
                <a:latin typeface="Roboto Light" panose="02000000000000000000" pitchFamily="2" charset="0"/>
                <a:ea typeface="Roboto Light" panose="02000000000000000000" pitchFamily="2" charset="0"/>
                <a:cs typeface="Gill Sans MT"/>
              </a:rPr>
              <a:t>n</a:t>
            </a:r>
            <a:r>
              <a:rPr sz="4125" spc="30" baseline="1010" dirty="0">
                <a:solidFill>
                  <a:srgbClr val="444949"/>
                </a:solidFill>
                <a:latin typeface="Roboto Light" panose="02000000000000000000" pitchFamily="2" charset="0"/>
                <a:ea typeface="Roboto Light" panose="02000000000000000000" pitchFamily="2" charset="0"/>
                <a:cs typeface="Gill Sans MT"/>
              </a:rPr>
              <a:t>g</a:t>
            </a:r>
            <a:r>
              <a:rPr sz="4125" spc="22" baseline="1010" dirty="0">
                <a:solidFill>
                  <a:srgbClr val="444949"/>
                </a:solidFill>
                <a:latin typeface="Roboto Light" panose="02000000000000000000" pitchFamily="2" charset="0"/>
                <a:ea typeface="Roboto Light" panose="02000000000000000000" pitchFamily="2" charset="0"/>
                <a:cs typeface="Gill Sans MT"/>
              </a:rPr>
              <a:t> </a:t>
            </a:r>
            <a:r>
              <a:rPr sz="4125" spc="-7" baseline="1010" dirty="0">
                <a:solidFill>
                  <a:srgbClr val="444949"/>
                </a:solidFill>
                <a:latin typeface="Roboto Light" panose="02000000000000000000" pitchFamily="2" charset="0"/>
                <a:ea typeface="Roboto Light" panose="02000000000000000000" pitchFamily="2" charset="0"/>
                <a:cs typeface="Gill Sans MT"/>
              </a:rPr>
              <a:t>E</a:t>
            </a:r>
            <a:r>
              <a:rPr sz="4125" spc="-127" baseline="1010" dirty="0">
                <a:solidFill>
                  <a:srgbClr val="444949"/>
                </a:solidFill>
                <a:latin typeface="Roboto Light" panose="02000000000000000000" pitchFamily="2" charset="0"/>
                <a:ea typeface="Roboto Light" panose="02000000000000000000" pitchFamily="2" charset="0"/>
                <a:cs typeface="Gill Sans MT"/>
              </a:rPr>
              <a:t>l</a:t>
            </a:r>
            <a:r>
              <a:rPr sz="4125" spc="37" baseline="1010" dirty="0">
                <a:solidFill>
                  <a:srgbClr val="444949"/>
                </a:solidFill>
                <a:latin typeface="Roboto Light" panose="02000000000000000000" pitchFamily="2" charset="0"/>
                <a:ea typeface="Roboto Light" panose="02000000000000000000" pitchFamily="2" charset="0"/>
                <a:cs typeface="Gill Sans MT"/>
              </a:rPr>
              <a:t>a</a:t>
            </a:r>
            <a:r>
              <a:rPr sz="4125" spc="-112" baseline="1010" dirty="0">
                <a:solidFill>
                  <a:srgbClr val="444949"/>
                </a:solidFill>
                <a:latin typeface="Roboto Light" panose="02000000000000000000" pitchFamily="2" charset="0"/>
                <a:ea typeface="Roboto Light" panose="02000000000000000000" pitchFamily="2" charset="0"/>
                <a:cs typeface="Gill Sans MT"/>
              </a:rPr>
              <a:t>s</a:t>
            </a:r>
            <a:r>
              <a:rPr sz="4125" spc="-104" baseline="1010" dirty="0">
                <a:solidFill>
                  <a:srgbClr val="444949"/>
                </a:solidFill>
                <a:latin typeface="Roboto Light" panose="02000000000000000000" pitchFamily="2" charset="0"/>
                <a:ea typeface="Roboto Light" panose="02000000000000000000" pitchFamily="2" charset="0"/>
                <a:cs typeface="Gill Sans MT"/>
              </a:rPr>
              <a:t>t</a:t>
            </a:r>
            <a:r>
              <a:rPr sz="4125" spc="-127" baseline="1010" dirty="0">
                <a:solidFill>
                  <a:srgbClr val="444949"/>
                </a:solidFill>
                <a:latin typeface="Roboto Light" panose="02000000000000000000" pitchFamily="2" charset="0"/>
                <a:ea typeface="Roboto Light" panose="02000000000000000000" pitchFamily="2" charset="0"/>
                <a:cs typeface="Gill Sans MT"/>
              </a:rPr>
              <a:t>i</a:t>
            </a:r>
            <a:r>
              <a:rPr sz="4125" spc="-60" baseline="1010" dirty="0">
                <a:solidFill>
                  <a:srgbClr val="444949"/>
                </a:solidFill>
                <a:latin typeface="Roboto Light" panose="02000000000000000000" pitchFamily="2" charset="0"/>
                <a:ea typeface="Roboto Light" panose="02000000000000000000" pitchFamily="2" charset="0"/>
                <a:cs typeface="Gill Sans MT"/>
              </a:rPr>
              <a:t>c</a:t>
            </a:r>
            <a:r>
              <a:rPr sz="4125" spc="22" baseline="1010" dirty="0">
                <a:solidFill>
                  <a:srgbClr val="444949"/>
                </a:solidFill>
                <a:latin typeface="Roboto Light" panose="02000000000000000000" pitchFamily="2" charset="0"/>
                <a:ea typeface="Roboto Light" panose="02000000000000000000" pitchFamily="2" charset="0"/>
                <a:cs typeface="Gill Sans MT"/>
              </a:rPr>
              <a:t> </a:t>
            </a:r>
            <a:r>
              <a:rPr sz="4125" spc="-165" baseline="1010" dirty="0">
                <a:solidFill>
                  <a:srgbClr val="444949"/>
                </a:solidFill>
                <a:latin typeface="Roboto Light" panose="02000000000000000000" pitchFamily="2" charset="0"/>
                <a:ea typeface="Roboto Light" panose="02000000000000000000" pitchFamily="2" charset="0"/>
                <a:cs typeface="Gill Sans MT"/>
              </a:rPr>
              <a:t>I</a:t>
            </a:r>
            <a:r>
              <a:rPr sz="4125" spc="37" baseline="1010" dirty="0">
                <a:solidFill>
                  <a:srgbClr val="444949"/>
                </a:solidFill>
                <a:latin typeface="Roboto Light" panose="02000000000000000000" pitchFamily="2" charset="0"/>
                <a:ea typeface="Roboto Light" panose="02000000000000000000" pitchFamily="2" charset="0"/>
                <a:cs typeface="Gill Sans MT"/>
              </a:rPr>
              <a:t>P</a:t>
            </a:r>
            <a:endParaRPr sz="4125" baseline="1010">
              <a:latin typeface="Roboto Light" panose="02000000000000000000" pitchFamily="2" charset="0"/>
              <a:ea typeface="Roboto Light" panose="02000000000000000000" pitchFamily="2" charset="0"/>
              <a:cs typeface="Gill Sans MT"/>
            </a:endParaRPr>
          </a:p>
          <a:p>
            <a:pPr marL="241300">
              <a:lnSpc>
                <a:spcPts val="3235"/>
              </a:lnSpc>
            </a:pPr>
            <a:r>
              <a:rPr sz="2800" spc="-30" dirty="0">
                <a:solidFill>
                  <a:srgbClr val="444949"/>
                </a:solidFill>
                <a:latin typeface="Roboto Light" panose="02000000000000000000" pitchFamily="2" charset="0"/>
                <a:ea typeface="Roboto Light" panose="02000000000000000000" pitchFamily="2" charset="0"/>
                <a:cs typeface="Gill Sans MT"/>
              </a:rPr>
              <a:t>(helpful</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whitelisting</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specific</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IP)</a:t>
            </a:r>
            <a:endParaRPr sz="2800">
              <a:latin typeface="Roboto Light" panose="02000000000000000000" pitchFamily="2" charset="0"/>
              <a:ea typeface="Roboto Light" panose="02000000000000000000" pitchFamily="2" charset="0"/>
              <a:cs typeface="Gill Sans MT"/>
            </a:endParaRPr>
          </a:p>
          <a:p>
            <a:pPr>
              <a:lnSpc>
                <a:spcPct val="100000"/>
              </a:lnSpc>
              <a:spcBef>
                <a:spcPts val="35"/>
              </a:spcBef>
            </a:pPr>
            <a:endParaRPr sz="320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NLB</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used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extreme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performance,TCP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05" dirty="0">
                <a:solidFill>
                  <a:srgbClr val="444949"/>
                </a:solidFill>
                <a:latin typeface="Roboto Light" panose="02000000000000000000" pitchFamily="2" charset="0"/>
                <a:ea typeface="Roboto Light" panose="02000000000000000000" pitchFamily="2" charset="0"/>
                <a:cs typeface="Gill Sans MT"/>
              </a:rPr>
              <a:t>or</a:t>
            </a:r>
            <a:r>
              <a:rPr sz="280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UDP</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traffic</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N</a:t>
            </a:r>
            <a:r>
              <a:rPr sz="2800" spc="-30" dirty="0">
                <a:solidFill>
                  <a:srgbClr val="444949"/>
                </a:solidFill>
                <a:latin typeface="Roboto Light" panose="02000000000000000000" pitchFamily="2" charset="0"/>
                <a:ea typeface="Roboto Light" panose="02000000000000000000" pitchFamily="2" charset="0"/>
                <a:cs typeface="Gill Sans MT"/>
              </a:rPr>
              <a:t>o</a:t>
            </a:r>
            <a:r>
              <a:rPr sz="2800" spc="-90"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50" dirty="0">
                <a:solidFill>
                  <a:srgbClr val="444949"/>
                </a:solidFill>
                <a:latin typeface="Roboto Light" panose="02000000000000000000" pitchFamily="2" charset="0"/>
                <a:ea typeface="Roboto Light" panose="02000000000000000000" pitchFamily="2" charset="0"/>
                <a:cs typeface="Gill Sans MT"/>
              </a:rPr>
              <a:t>n</a:t>
            </a:r>
            <a:r>
              <a:rPr sz="2800" spc="-55" dirty="0">
                <a:solidFill>
                  <a:srgbClr val="444949"/>
                </a:solidFill>
                <a:latin typeface="Roboto Light" panose="02000000000000000000" pitchFamily="2" charset="0"/>
                <a:ea typeface="Roboto Light" panose="02000000000000000000" pitchFamily="2" charset="0"/>
                <a:cs typeface="Gill Sans MT"/>
              </a:rPr>
              <a:t>c</a:t>
            </a:r>
            <a:r>
              <a:rPr sz="2800" spc="-95" dirty="0">
                <a:solidFill>
                  <a:srgbClr val="444949"/>
                </a:solidFill>
                <a:latin typeface="Roboto Light" panose="02000000000000000000" pitchFamily="2" charset="0"/>
                <a:ea typeface="Roboto Light" panose="02000000000000000000" pitchFamily="2" charset="0"/>
                <a:cs typeface="Gill Sans MT"/>
              </a:rPr>
              <a:t>l</a:t>
            </a:r>
            <a:r>
              <a:rPr sz="2800" spc="-15" dirty="0">
                <a:solidFill>
                  <a:srgbClr val="444949"/>
                </a:solidFill>
                <a:latin typeface="Roboto Light" panose="02000000000000000000" pitchFamily="2" charset="0"/>
                <a:ea typeface="Roboto Light" panose="02000000000000000000" pitchFamily="2" charset="0"/>
                <a:cs typeface="Gill Sans MT"/>
              </a:rPr>
              <a:t>u</a:t>
            </a:r>
            <a:r>
              <a:rPr sz="2800" spc="-20" dirty="0">
                <a:solidFill>
                  <a:srgbClr val="444949"/>
                </a:solidFill>
                <a:latin typeface="Roboto Light" panose="02000000000000000000" pitchFamily="2" charset="0"/>
                <a:ea typeface="Roboto Light" panose="02000000000000000000" pitchFamily="2" charset="0"/>
                <a:cs typeface="Gill Sans MT"/>
              </a:rPr>
              <a:t>d</a:t>
            </a:r>
            <a:r>
              <a:rPr sz="2800" spc="-5" dirty="0">
                <a:solidFill>
                  <a:srgbClr val="444949"/>
                </a:solidFill>
                <a:latin typeface="Roboto Light" panose="02000000000000000000" pitchFamily="2" charset="0"/>
                <a:ea typeface="Roboto Light" panose="02000000000000000000" pitchFamily="2" charset="0"/>
                <a:cs typeface="Gill Sans MT"/>
              </a:rPr>
              <a:t>e</a:t>
            </a:r>
            <a:r>
              <a:rPr sz="2800" dirty="0">
                <a:solidFill>
                  <a:srgbClr val="444949"/>
                </a:solidFill>
                <a:latin typeface="Roboto Light" panose="02000000000000000000" pitchFamily="2" charset="0"/>
                <a:ea typeface="Roboto Light" panose="02000000000000000000" pitchFamily="2" charset="0"/>
                <a:cs typeface="Gill Sans MT"/>
              </a:rPr>
              <a:t>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80" dirty="0">
                <a:solidFill>
                  <a:srgbClr val="444949"/>
                </a:solidFill>
                <a:latin typeface="Roboto Light" panose="02000000000000000000" pitchFamily="2" charset="0"/>
                <a:ea typeface="Roboto Light" panose="02000000000000000000" pitchFamily="2" charset="0"/>
                <a:cs typeface="Gill Sans MT"/>
              </a:rPr>
              <a:t> </a:t>
            </a:r>
            <a:r>
              <a:rPr sz="2800" spc="-145" dirty="0">
                <a:solidFill>
                  <a:srgbClr val="444949"/>
                </a:solidFill>
                <a:latin typeface="Roboto Light" panose="02000000000000000000" pitchFamily="2" charset="0"/>
                <a:ea typeface="Roboto Light" panose="02000000000000000000" pitchFamily="2" charset="0"/>
                <a:cs typeface="Gill Sans MT"/>
              </a:rPr>
              <a:t>A</a:t>
            </a:r>
            <a:r>
              <a:rPr sz="2800" spc="-35" dirty="0">
                <a:solidFill>
                  <a:srgbClr val="444949"/>
                </a:solidFill>
                <a:latin typeface="Roboto Light" panose="02000000000000000000" pitchFamily="2" charset="0"/>
                <a:ea typeface="Roboto Light" panose="02000000000000000000" pitchFamily="2" charset="0"/>
                <a:cs typeface="Gill Sans MT"/>
              </a:rPr>
              <a:t>W</a:t>
            </a:r>
            <a:r>
              <a:rPr sz="2800" spc="3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f</a:t>
            </a:r>
            <a:r>
              <a:rPr sz="2800" spc="-120" dirty="0">
                <a:solidFill>
                  <a:srgbClr val="444949"/>
                </a:solidFill>
                <a:latin typeface="Roboto Light" panose="02000000000000000000" pitchFamily="2" charset="0"/>
                <a:ea typeface="Roboto Light" panose="02000000000000000000" pitchFamily="2" charset="0"/>
                <a:cs typeface="Gill Sans MT"/>
              </a:rPr>
              <a:t>r</a:t>
            </a:r>
            <a:r>
              <a:rPr sz="2800" spc="-5" dirty="0">
                <a:solidFill>
                  <a:srgbClr val="444949"/>
                </a:solidFill>
                <a:latin typeface="Roboto Light" panose="02000000000000000000" pitchFamily="2" charset="0"/>
                <a:ea typeface="Roboto Light" panose="02000000000000000000" pitchFamily="2" charset="0"/>
                <a:cs typeface="Gill Sans MT"/>
              </a:rPr>
              <a:t>e</a:t>
            </a:r>
            <a:r>
              <a:rPr sz="2800" dirty="0">
                <a:solidFill>
                  <a:srgbClr val="444949"/>
                </a:solidFill>
                <a:latin typeface="Roboto Light" panose="02000000000000000000" pitchFamily="2" charset="0"/>
                <a:ea typeface="Roboto Light" panose="02000000000000000000" pitchFamily="2" charset="0"/>
                <a:cs typeface="Gill Sans MT"/>
              </a:rPr>
              <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10" dirty="0">
                <a:solidFill>
                  <a:srgbClr val="444949"/>
                </a:solidFill>
                <a:latin typeface="Roboto Light" panose="02000000000000000000" pitchFamily="2" charset="0"/>
                <a:ea typeface="Roboto Light" panose="02000000000000000000" pitchFamily="2" charset="0"/>
                <a:cs typeface="Gill Sans MT"/>
              </a:rPr>
              <a:t>t</a:t>
            </a:r>
            <a:r>
              <a:rPr sz="2800" spc="-75" dirty="0">
                <a:solidFill>
                  <a:srgbClr val="444949"/>
                </a:solidFill>
                <a:latin typeface="Roboto Light" panose="02000000000000000000" pitchFamily="2" charset="0"/>
                <a:ea typeface="Roboto Light" panose="02000000000000000000" pitchFamily="2" charset="0"/>
                <a:cs typeface="Gill Sans MT"/>
              </a:rPr>
              <a:t>i</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180" dirty="0">
                <a:solidFill>
                  <a:srgbClr val="444949"/>
                </a:solidFill>
                <a:latin typeface="Roboto Light" panose="02000000000000000000" pitchFamily="2" charset="0"/>
                <a:ea typeface="Roboto Light" panose="02000000000000000000" pitchFamily="2" charset="0"/>
                <a:cs typeface="Gill Sans MT"/>
              </a:rPr>
              <a:t>r</a:t>
            </a:r>
            <a:endParaRPr sz="280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10335768" y="274320"/>
            <a:ext cx="1018031" cy="10210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92499"/>
            <a:ext cx="6311900" cy="1251625"/>
          </a:xfrm>
          <a:prstGeom prst="rect">
            <a:avLst/>
          </a:prstGeom>
        </p:spPr>
        <p:txBody>
          <a:bodyPr vert="horz" wrap="square" lIns="0" tIns="83820" rIns="0" bIns="0" rtlCol="0">
            <a:spAutoFit/>
          </a:bodyPr>
          <a:lstStyle/>
          <a:p>
            <a:pPr marL="12700" marR="5080">
              <a:lnSpc>
                <a:spcPts val="4800"/>
              </a:lnSpc>
              <a:spcBef>
                <a:spcPts val="660"/>
              </a:spcBef>
            </a:pPr>
            <a:r>
              <a:rPr spc="-100" dirty="0">
                <a:latin typeface="Roboto Light" panose="02000000000000000000" pitchFamily="2" charset="0"/>
                <a:ea typeface="Roboto Light" panose="02000000000000000000" pitchFamily="2" charset="0"/>
              </a:rPr>
              <a:t>Network</a:t>
            </a:r>
            <a:r>
              <a:rPr spc="-25"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20" dirty="0">
                <a:latin typeface="Roboto Light" panose="02000000000000000000" pitchFamily="2" charset="0"/>
                <a:ea typeface="Roboto Light" panose="02000000000000000000" pitchFamily="2" charset="0"/>
              </a:rPr>
              <a:t> </a:t>
            </a:r>
            <a:r>
              <a:rPr spc="-90" dirty="0">
                <a:latin typeface="Roboto Light" panose="02000000000000000000" pitchFamily="2" charset="0"/>
                <a:ea typeface="Roboto Light" panose="02000000000000000000" pitchFamily="2" charset="0"/>
              </a:rPr>
              <a:t>Balancer</a:t>
            </a:r>
            <a:r>
              <a:rPr spc="-20"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(v2) </a:t>
            </a:r>
            <a:r>
              <a:rPr spc="-1210" dirty="0">
                <a:latin typeface="Roboto Light" panose="02000000000000000000" pitchFamily="2" charset="0"/>
                <a:ea typeface="Roboto Light" panose="02000000000000000000" pitchFamily="2" charset="0"/>
              </a:rPr>
              <a:t> </a:t>
            </a:r>
            <a:r>
              <a:rPr spc="-140" dirty="0">
                <a:latin typeface="Roboto Light" panose="02000000000000000000" pitchFamily="2" charset="0"/>
                <a:ea typeface="Roboto Light" panose="02000000000000000000" pitchFamily="2" charset="0"/>
              </a:rPr>
              <a:t>T</a:t>
            </a:r>
            <a:r>
              <a:rPr spc="-145" dirty="0">
                <a:latin typeface="Roboto Light" panose="02000000000000000000" pitchFamily="2" charset="0"/>
                <a:ea typeface="Roboto Light" panose="02000000000000000000" pitchFamily="2" charset="0"/>
              </a:rPr>
              <a:t>C</a:t>
            </a:r>
            <a:r>
              <a:rPr dirty="0">
                <a:latin typeface="Roboto Light" panose="02000000000000000000" pitchFamily="2" charset="0"/>
                <a:ea typeface="Roboto Light" panose="02000000000000000000" pitchFamily="2" charset="0"/>
              </a:rPr>
              <a:t>P</a:t>
            </a:r>
            <a:r>
              <a:rPr spc="-5" dirty="0">
                <a:latin typeface="Roboto Light" panose="02000000000000000000" pitchFamily="2" charset="0"/>
                <a:ea typeface="Roboto Light" panose="02000000000000000000" pitchFamily="2" charset="0"/>
              </a:rPr>
              <a:t> </a:t>
            </a:r>
            <a:r>
              <a:rPr spc="35" dirty="0">
                <a:latin typeface="Roboto Light" panose="02000000000000000000" pitchFamily="2" charset="0"/>
                <a:ea typeface="Roboto Light" panose="02000000000000000000" pitchFamily="2" charset="0"/>
              </a:rPr>
              <a:t>(</a:t>
            </a:r>
            <a:r>
              <a:rPr spc="-100" dirty="0">
                <a:latin typeface="Roboto Light" panose="02000000000000000000" pitchFamily="2" charset="0"/>
                <a:ea typeface="Roboto Light" panose="02000000000000000000" pitchFamily="2" charset="0"/>
              </a:rPr>
              <a:t>L</a:t>
            </a:r>
            <a:r>
              <a:rPr spc="-70" dirty="0">
                <a:latin typeface="Roboto Light" panose="02000000000000000000" pitchFamily="2" charset="0"/>
                <a:ea typeface="Roboto Light" panose="02000000000000000000" pitchFamily="2" charset="0"/>
              </a:rPr>
              <a:t>a</a:t>
            </a:r>
            <a:r>
              <a:rPr spc="-185" dirty="0">
                <a:latin typeface="Roboto Light" panose="02000000000000000000" pitchFamily="2" charset="0"/>
                <a:ea typeface="Roboto Light" panose="02000000000000000000" pitchFamily="2" charset="0"/>
              </a:rPr>
              <a:t>y</a:t>
            </a:r>
            <a:r>
              <a:rPr dirty="0">
                <a:latin typeface="Roboto Light" panose="02000000000000000000" pitchFamily="2" charset="0"/>
                <a:ea typeface="Roboto Light" panose="02000000000000000000" pitchFamily="2" charset="0"/>
              </a:rPr>
              <a:t>e</a:t>
            </a:r>
            <a:r>
              <a:rPr spc="-280" dirty="0">
                <a:latin typeface="Roboto Light" panose="02000000000000000000" pitchFamily="2" charset="0"/>
                <a:ea typeface="Roboto Light" panose="02000000000000000000" pitchFamily="2" charset="0"/>
              </a:rPr>
              <a:t>r</a:t>
            </a:r>
            <a:r>
              <a:rPr spc="-5" dirty="0">
                <a:latin typeface="Roboto Light" panose="02000000000000000000" pitchFamily="2" charset="0"/>
                <a:ea typeface="Roboto Light" panose="02000000000000000000" pitchFamily="2" charset="0"/>
              </a:rPr>
              <a:t> </a:t>
            </a:r>
            <a:r>
              <a:rPr spc="20" dirty="0">
                <a:latin typeface="Roboto Light" panose="02000000000000000000" pitchFamily="2" charset="0"/>
                <a:ea typeface="Roboto Light" panose="02000000000000000000" pitchFamily="2" charset="0"/>
              </a:rPr>
              <a:t>4)</a:t>
            </a:r>
            <a:r>
              <a:rPr spc="-5" dirty="0">
                <a:latin typeface="Roboto Light" panose="02000000000000000000" pitchFamily="2" charset="0"/>
                <a:ea typeface="Roboto Light" panose="02000000000000000000" pitchFamily="2" charset="0"/>
              </a:rPr>
              <a:t> </a:t>
            </a:r>
            <a:r>
              <a:rPr spc="-145" dirty="0">
                <a:latin typeface="Roboto Light" panose="02000000000000000000" pitchFamily="2" charset="0"/>
                <a:ea typeface="Roboto Light" panose="02000000000000000000" pitchFamily="2" charset="0"/>
              </a:rPr>
              <a:t>B</a:t>
            </a:r>
            <a:r>
              <a:rPr spc="-5" dirty="0">
                <a:latin typeface="Roboto Light" panose="02000000000000000000" pitchFamily="2" charset="0"/>
                <a:ea typeface="Roboto Light" panose="02000000000000000000" pitchFamily="2" charset="0"/>
              </a:rPr>
              <a:t>a</a:t>
            </a:r>
            <a:r>
              <a:rPr spc="-140" dirty="0">
                <a:latin typeface="Roboto Light" panose="02000000000000000000" pitchFamily="2" charset="0"/>
                <a:ea typeface="Roboto Light" panose="02000000000000000000" pitchFamily="2" charset="0"/>
              </a:rPr>
              <a:t>s</a:t>
            </a:r>
            <a:r>
              <a:rPr dirty="0">
                <a:latin typeface="Roboto Light" panose="02000000000000000000" pitchFamily="2" charset="0"/>
                <a:ea typeface="Roboto Light" panose="02000000000000000000" pitchFamily="2" charset="0"/>
              </a:rPr>
              <a:t>ed</a:t>
            </a:r>
            <a:r>
              <a:rPr spc="-620" dirty="0">
                <a:latin typeface="Roboto Light" panose="02000000000000000000" pitchFamily="2" charset="0"/>
                <a:ea typeface="Roboto Light" panose="02000000000000000000" pitchFamily="2" charset="0"/>
              </a:rPr>
              <a:t> </a:t>
            </a:r>
            <a:r>
              <a:rPr spc="-580" dirty="0">
                <a:latin typeface="Roboto Light" panose="02000000000000000000" pitchFamily="2" charset="0"/>
                <a:ea typeface="Roboto Light" panose="02000000000000000000" pitchFamily="2" charset="0"/>
              </a:rPr>
              <a:t>T</a:t>
            </a:r>
            <a:r>
              <a:rPr spc="-175" dirty="0">
                <a:latin typeface="Roboto Light" panose="02000000000000000000" pitchFamily="2" charset="0"/>
                <a:ea typeface="Roboto Light" panose="02000000000000000000" pitchFamily="2" charset="0"/>
              </a:rPr>
              <a:t>r</a:t>
            </a:r>
            <a:r>
              <a:rPr spc="-5" dirty="0">
                <a:latin typeface="Roboto Light" panose="02000000000000000000" pitchFamily="2" charset="0"/>
                <a:ea typeface="Roboto Light" panose="02000000000000000000" pitchFamily="2" charset="0"/>
              </a:rPr>
              <a:t>a</a:t>
            </a:r>
            <a:r>
              <a:rPr spc="-40" dirty="0">
                <a:latin typeface="Roboto Light" panose="02000000000000000000" pitchFamily="2" charset="0"/>
                <a:ea typeface="Roboto Light" panose="02000000000000000000" pitchFamily="2" charset="0"/>
              </a:rPr>
              <a:t>f</a:t>
            </a:r>
            <a:r>
              <a:rPr spc="-130" dirty="0">
                <a:latin typeface="Roboto Light" panose="02000000000000000000" pitchFamily="2" charset="0"/>
                <a:ea typeface="Roboto Light" panose="02000000000000000000" pitchFamily="2" charset="0"/>
              </a:rPr>
              <a:t>f</a:t>
            </a:r>
            <a:r>
              <a:rPr spc="-145" dirty="0">
                <a:latin typeface="Roboto Light" panose="02000000000000000000" pitchFamily="2" charset="0"/>
                <a:ea typeface="Roboto Light" panose="02000000000000000000" pitchFamily="2" charset="0"/>
              </a:rPr>
              <a:t>i</a:t>
            </a:r>
            <a:r>
              <a:rPr spc="-95" dirty="0">
                <a:latin typeface="Roboto Light" panose="02000000000000000000" pitchFamily="2" charset="0"/>
                <a:ea typeface="Roboto Light" panose="02000000000000000000" pitchFamily="2" charset="0"/>
              </a:rPr>
              <a:t>c</a:t>
            </a:r>
          </a:p>
        </p:txBody>
      </p:sp>
      <p:sp>
        <p:nvSpPr>
          <p:cNvPr id="4" name="object 4"/>
          <p:cNvSpPr/>
          <p:nvPr/>
        </p:nvSpPr>
        <p:spPr>
          <a:xfrm>
            <a:off x="7658106" y="1807634"/>
            <a:ext cx="3806190" cy="1828800"/>
          </a:xfrm>
          <a:custGeom>
            <a:avLst/>
            <a:gdLst/>
            <a:ahLst/>
            <a:cxnLst/>
            <a:rect l="l" t="t" r="r" b="b"/>
            <a:pathLst>
              <a:path w="3806190" h="1828800">
                <a:moveTo>
                  <a:pt x="304806" y="1828800"/>
                </a:moveTo>
                <a:lnTo>
                  <a:pt x="255365" y="1824810"/>
                </a:lnTo>
                <a:lnTo>
                  <a:pt x="208463" y="1813260"/>
                </a:lnTo>
                <a:lnTo>
                  <a:pt x="164730" y="1794778"/>
                </a:lnTo>
                <a:lnTo>
                  <a:pt x="124791" y="1769989"/>
                </a:lnTo>
                <a:lnTo>
                  <a:pt x="89275" y="1739524"/>
                </a:lnTo>
                <a:lnTo>
                  <a:pt x="58809" y="1704008"/>
                </a:lnTo>
                <a:lnTo>
                  <a:pt x="34021" y="1664069"/>
                </a:lnTo>
                <a:lnTo>
                  <a:pt x="15539" y="1620335"/>
                </a:lnTo>
                <a:lnTo>
                  <a:pt x="3989" y="1573434"/>
                </a:lnTo>
                <a:lnTo>
                  <a:pt x="0" y="1523993"/>
                </a:lnTo>
                <a:lnTo>
                  <a:pt x="0" y="304807"/>
                </a:lnTo>
                <a:lnTo>
                  <a:pt x="3989" y="255365"/>
                </a:lnTo>
                <a:lnTo>
                  <a:pt x="15539" y="208464"/>
                </a:lnTo>
                <a:lnTo>
                  <a:pt x="34021" y="164730"/>
                </a:lnTo>
                <a:lnTo>
                  <a:pt x="58809" y="124792"/>
                </a:lnTo>
                <a:lnTo>
                  <a:pt x="89275" y="89276"/>
                </a:lnTo>
                <a:lnTo>
                  <a:pt x="124791" y="58810"/>
                </a:lnTo>
                <a:lnTo>
                  <a:pt x="164730" y="34022"/>
                </a:lnTo>
                <a:lnTo>
                  <a:pt x="208463" y="15539"/>
                </a:lnTo>
                <a:lnTo>
                  <a:pt x="255365" y="3989"/>
                </a:lnTo>
                <a:lnTo>
                  <a:pt x="304806" y="0"/>
                </a:lnTo>
                <a:lnTo>
                  <a:pt x="3500955" y="0"/>
                </a:lnTo>
                <a:lnTo>
                  <a:pt x="3550395" y="3989"/>
                </a:lnTo>
                <a:lnTo>
                  <a:pt x="3597297" y="15539"/>
                </a:lnTo>
                <a:lnTo>
                  <a:pt x="3641030" y="34022"/>
                </a:lnTo>
                <a:lnTo>
                  <a:pt x="3680969" y="58810"/>
                </a:lnTo>
                <a:lnTo>
                  <a:pt x="3716485" y="89276"/>
                </a:lnTo>
                <a:lnTo>
                  <a:pt x="3746950" y="124792"/>
                </a:lnTo>
                <a:lnTo>
                  <a:pt x="3771739" y="164730"/>
                </a:lnTo>
                <a:lnTo>
                  <a:pt x="3790221" y="208464"/>
                </a:lnTo>
                <a:lnTo>
                  <a:pt x="3801771" y="255365"/>
                </a:lnTo>
                <a:lnTo>
                  <a:pt x="3805761" y="304807"/>
                </a:lnTo>
                <a:lnTo>
                  <a:pt x="3805761" y="1523993"/>
                </a:lnTo>
                <a:lnTo>
                  <a:pt x="3801771" y="1573434"/>
                </a:lnTo>
                <a:lnTo>
                  <a:pt x="3790221" y="1620335"/>
                </a:lnTo>
                <a:lnTo>
                  <a:pt x="3771739" y="1664069"/>
                </a:lnTo>
                <a:lnTo>
                  <a:pt x="3746950" y="1704008"/>
                </a:lnTo>
                <a:lnTo>
                  <a:pt x="3716485" y="1739524"/>
                </a:lnTo>
                <a:lnTo>
                  <a:pt x="3680969" y="1769989"/>
                </a:lnTo>
                <a:lnTo>
                  <a:pt x="3641030" y="1794778"/>
                </a:lnTo>
                <a:lnTo>
                  <a:pt x="3597297" y="1813260"/>
                </a:lnTo>
                <a:lnTo>
                  <a:pt x="3550395" y="1824810"/>
                </a:lnTo>
                <a:lnTo>
                  <a:pt x="3500955" y="1828800"/>
                </a:lnTo>
                <a:lnTo>
                  <a:pt x="304806" y="1828800"/>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txBox="1"/>
          <p:nvPr/>
        </p:nvSpPr>
        <p:spPr>
          <a:xfrm>
            <a:off x="7779855" y="2037659"/>
            <a:ext cx="1231106" cy="1367790"/>
          </a:xfrm>
          <a:prstGeom prst="rect">
            <a:avLst/>
          </a:prstGeom>
        </p:spPr>
        <p:txBody>
          <a:bodyPr vert="vert270" wrap="square" lIns="0" tIns="635" rIns="0" bIns="0" rtlCol="0">
            <a:spAutoFit/>
          </a:bodyPr>
          <a:lstStyle/>
          <a:p>
            <a:pPr marL="12065" marR="5080" algn="ctr">
              <a:lnSpc>
                <a:spcPct val="100000"/>
              </a:lnSpc>
              <a:spcBef>
                <a:spcPts val="5"/>
              </a:spcBef>
            </a:pPr>
            <a:r>
              <a:rPr sz="2000" spc="-40" dirty="0">
                <a:solidFill>
                  <a:srgbClr val="444949"/>
                </a:solidFill>
                <a:latin typeface="Roboto Light" panose="02000000000000000000" pitchFamily="2" charset="0"/>
                <a:ea typeface="Roboto Light" panose="02000000000000000000" pitchFamily="2" charset="0"/>
                <a:cs typeface="Calibri"/>
              </a:rPr>
              <a:t>Target </a:t>
            </a:r>
            <a:r>
              <a:rPr sz="2000" spc="-10" dirty="0">
                <a:solidFill>
                  <a:srgbClr val="444949"/>
                </a:solidFill>
                <a:latin typeface="Roboto Light" panose="02000000000000000000" pitchFamily="2" charset="0"/>
                <a:ea typeface="Roboto Light" panose="02000000000000000000" pitchFamily="2" charset="0"/>
                <a:cs typeface="Calibri"/>
              </a:rPr>
              <a:t>Group </a:t>
            </a:r>
            <a:r>
              <a:rPr sz="2000" spc="-445" dirty="0">
                <a:solidFill>
                  <a:srgbClr val="444949"/>
                </a:solidFill>
                <a:latin typeface="Roboto Light" panose="02000000000000000000" pitchFamily="2" charset="0"/>
                <a:ea typeface="Roboto Light" panose="02000000000000000000" pitchFamily="2" charset="0"/>
                <a:cs typeface="Calibri"/>
              </a:rPr>
              <a:t> </a:t>
            </a:r>
            <a:r>
              <a:rPr sz="2000" spc="-15" dirty="0">
                <a:solidFill>
                  <a:srgbClr val="444949"/>
                </a:solidFill>
                <a:latin typeface="Roboto Light" panose="02000000000000000000" pitchFamily="2" charset="0"/>
                <a:ea typeface="Roboto Light" panose="02000000000000000000" pitchFamily="2" charset="0"/>
                <a:cs typeface="Calibri"/>
              </a:rPr>
              <a:t>for</a:t>
            </a:r>
            <a:r>
              <a:rPr sz="2000" spc="-5" dirty="0">
                <a:solidFill>
                  <a:srgbClr val="444949"/>
                </a:solidFill>
                <a:latin typeface="Roboto Light" panose="02000000000000000000" pitchFamily="2" charset="0"/>
                <a:ea typeface="Roboto Light" panose="02000000000000000000" pitchFamily="2" charset="0"/>
                <a:cs typeface="Calibri"/>
              </a:rPr>
              <a:t> </a:t>
            </a:r>
            <a:r>
              <a:rPr sz="2000" b="1" spc="-10" dirty="0">
                <a:solidFill>
                  <a:srgbClr val="444949"/>
                </a:solidFill>
                <a:latin typeface="Roboto Light" panose="02000000000000000000" pitchFamily="2" charset="0"/>
                <a:ea typeface="Roboto Light" panose="02000000000000000000" pitchFamily="2" charset="0"/>
                <a:cs typeface="Calibri"/>
              </a:rPr>
              <a:t>Users </a:t>
            </a:r>
            <a:r>
              <a:rPr sz="2000" b="1" spc="-5" dirty="0">
                <a:solidFill>
                  <a:srgbClr val="444949"/>
                </a:solidFill>
                <a:latin typeface="Roboto Light" panose="02000000000000000000" pitchFamily="2" charset="0"/>
                <a:ea typeface="Roboto Light" panose="02000000000000000000" pitchFamily="2" charset="0"/>
                <a:cs typeface="Calibri"/>
              </a:rPr>
              <a:t> </a:t>
            </a:r>
            <a:r>
              <a:rPr sz="2000" spc="-5" dirty="0">
                <a:solidFill>
                  <a:srgbClr val="444949"/>
                </a:solidFill>
                <a:latin typeface="Roboto Light" panose="02000000000000000000" pitchFamily="2" charset="0"/>
                <a:ea typeface="Roboto Light" panose="02000000000000000000" pitchFamily="2" charset="0"/>
                <a:cs typeface="Calibri"/>
              </a:rPr>
              <a:t>application</a:t>
            </a:r>
            <a:endParaRPr sz="2000">
              <a:latin typeface="Roboto Light" panose="02000000000000000000" pitchFamily="2" charset="0"/>
              <a:ea typeface="Roboto Light" panose="02000000000000000000" pitchFamily="2" charset="0"/>
              <a:cs typeface="Calibri"/>
            </a:endParaRPr>
          </a:p>
        </p:txBody>
      </p:sp>
      <p:sp>
        <p:nvSpPr>
          <p:cNvPr id="6" name="object 6"/>
          <p:cNvSpPr/>
          <p:nvPr/>
        </p:nvSpPr>
        <p:spPr>
          <a:xfrm>
            <a:off x="3860802" y="1947334"/>
            <a:ext cx="1710689" cy="3945890"/>
          </a:xfrm>
          <a:custGeom>
            <a:avLst/>
            <a:gdLst/>
            <a:ahLst/>
            <a:cxnLst/>
            <a:rect l="l" t="t" r="r" b="b"/>
            <a:pathLst>
              <a:path w="1710689" h="3945890">
                <a:moveTo>
                  <a:pt x="0" y="0"/>
                </a:moveTo>
                <a:lnTo>
                  <a:pt x="1710267" y="0"/>
                </a:lnTo>
                <a:lnTo>
                  <a:pt x="1710267" y="3945466"/>
                </a:lnTo>
                <a:lnTo>
                  <a:pt x="0" y="3945466"/>
                </a:lnTo>
                <a:lnTo>
                  <a:pt x="0" y="0"/>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7" name="object 7"/>
          <p:cNvSpPr txBox="1"/>
          <p:nvPr/>
        </p:nvSpPr>
        <p:spPr>
          <a:xfrm>
            <a:off x="4052425" y="3483355"/>
            <a:ext cx="1326515" cy="1111073"/>
          </a:xfrm>
          <a:prstGeom prst="rect">
            <a:avLst/>
          </a:prstGeom>
        </p:spPr>
        <p:txBody>
          <a:bodyPr vert="horz" wrap="square" lIns="0" tIns="13970" rIns="0" bIns="0" rtlCol="0">
            <a:spAutoFit/>
          </a:bodyPr>
          <a:lstStyle/>
          <a:p>
            <a:pPr marL="12700" marR="5080" indent="635" algn="ctr">
              <a:lnSpc>
                <a:spcPct val="99400"/>
              </a:lnSpc>
              <a:spcBef>
                <a:spcPts val="110"/>
              </a:spcBef>
            </a:pPr>
            <a:r>
              <a:rPr sz="1800" spc="-5" dirty="0">
                <a:solidFill>
                  <a:srgbClr val="444949"/>
                </a:solidFill>
                <a:latin typeface="Roboto Light" panose="02000000000000000000" pitchFamily="2" charset="0"/>
                <a:ea typeface="Roboto Light" panose="02000000000000000000" pitchFamily="2" charset="0"/>
                <a:cs typeface="Calibri"/>
              </a:rPr>
              <a:t>External </a:t>
            </a:r>
            <a:r>
              <a:rPr sz="180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Network</a:t>
            </a:r>
            <a:r>
              <a:rPr sz="1800" spc="-8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Load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Balancer</a:t>
            </a:r>
            <a:r>
              <a:rPr sz="1800" spc="-2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(v2)</a:t>
            </a:r>
            <a:endParaRPr sz="1800">
              <a:latin typeface="Roboto Light" panose="02000000000000000000" pitchFamily="2" charset="0"/>
              <a:ea typeface="Roboto Light" panose="02000000000000000000" pitchFamily="2" charset="0"/>
              <a:cs typeface="Calibri"/>
            </a:endParaRPr>
          </a:p>
        </p:txBody>
      </p:sp>
      <p:sp>
        <p:nvSpPr>
          <p:cNvPr id="8" name="object 8"/>
          <p:cNvSpPr/>
          <p:nvPr/>
        </p:nvSpPr>
        <p:spPr>
          <a:xfrm>
            <a:off x="5537206" y="2613284"/>
            <a:ext cx="2052955" cy="76200"/>
          </a:xfrm>
          <a:custGeom>
            <a:avLst/>
            <a:gdLst/>
            <a:ahLst/>
            <a:cxnLst/>
            <a:rect l="l" t="t" r="r" b="b"/>
            <a:pathLst>
              <a:path w="2052954" h="76200">
                <a:moveTo>
                  <a:pt x="76200" y="1"/>
                </a:moveTo>
                <a:lnTo>
                  <a:pt x="0" y="38101"/>
                </a:lnTo>
                <a:lnTo>
                  <a:pt x="76200" y="76201"/>
                </a:lnTo>
                <a:lnTo>
                  <a:pt x="76200" y="41276"/>
                </a:lnTo>
                <a:lnTo>
                  <a:pt x="63501" y="41276"/>
                </a:lnTo>
                <a:lnTo>
                  <a:pt x="63501" y="34926"/>
                </a:lnTo>
                <a:lnTo>
                  <a:pt x="76200" y="34926"/>
                </a:lnTo>
                <a:lnTo>
                  <a:pt x="76200" y="1"/>
                </a:lnTo>
                <a:close/>
              </a:path>
              <a:path w="2052954" h="76200">
                <a:moveTo>
                  <a:pt x="2046292" y="34925"/>
                </a:moveTo>
                <a:lnTo>
                  <a:pt x="1989142" y="34925"/>
                </a:lnTo>
                <a:lnTo>
                  <a:pt x="1989142" y="41275"/>
                </a:lnTo>
                <a:lnTo>
                  <a:pt x="1976442" y="41275"/>
                </a:lnTo>
                <a:lnTo>
                  <a:pt x="1976442" y="76200"/>
                </a:lnTo>
                <a:lnTo>
                  <a:pt x="2052642" y="38100"/>
                </a:lnTo>
                <a:lnTo>
                  <a:pt x="2046292" y="34925"/>
                </a:lnTo>
                <a:close/>
              </a:path>
              <a:path w="2052954" h="76200">
                <a:moveTo>
                  <a:pt x="76200" y="34926"/>
                </a:moveTo>
                <a:lnTo>
                  <a:pt x="63501" y="34926"/>
                </a:lnTo>
                <a:lnTo>
                  <a:pt x="63501" y="41276"/>
                </a:lnTo>
                <a:lnTo>
                  <a:pt x="76200" y="41276"/>
                </a:lnTo>
                <a:lnTo>
                  <a:pt x="76200" y="34926"/>
                </a:lnTo>
                <a:close/>
              </a:path>
              <a:path w="2052954" h="76200">
                <a:moveTo>
                  <a:pt x="76200" y="41276"/>
                </a:moveTo>
                <a:lnTo>
                  <a:pt x="63501" y="41276"/>
                </a:lnTo>
                <a:lnTo>
                  <a:pt x="76200" y="41276"/>
                </a:lnTo>
                <a:close/>
              </a:path>
              <a:path w="2052954" h="76200">
                <a:moveTo>
                  <a:pt x="1976442" y="34925"/>
                </a:moveTo>
                <a:lnTo>
                  <a:pt x="76200" y="34926"/>
                </a:lnTo>
                <a:lnTo>
                  <a:pt x="76200" y="41276"/>
                </a:lnTo>
                <a:lnTo>
                  <a:pt x="1976442" y="41275"/>
                </a:lnTo>
                <a:lnTo>
                  <a:pt x="1976442" y="34925"/>
                </a:lnTo>
                <a:close/>
              </a:path>
              <a:path w="2052954" h="76200">
                <a:moveTo>
                  <a:pt x="1989142" y="34925"/>
                </a:moveTo>
                <a:lnTo>
                  <a:pt x="1976442" y="34925"/>
                </a:lnTo>
                <a:lnTo>
                  <a:pt x="1976442" y="41275"/>
                </a:lnTo>
                <a:lnTo>
                  <a:pt x="1989142" y="41275"/>
                </a:lnTo>
                <a:lnTo>
                  <a:pt x="1989142" y="34925"/>
                </a:lnTo>
                <a:close/>
              </a:path>
              <a:path w="2052954" h="76200">
                <a:moveTo>
                  <a:pt x="1976442" y="0"/>
                </a:moveTo>
                <a:lnTo>
                  <a:pt x="1976442" y="34925"/>
                </a:lnTo>
                <a:lnTo>
                  <a:pt x="2046292" y="34925"/>
                </a:lnTo>
                <a:lnTo>
                  <a:pt x="1976442"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txBox="1"/>
          <p:nvPr/>
        </p:nvSpPr>
        <p:spPr>
          <a:xfrm>
            <a:off x="6802016" y="2303779"/>
            <a:ext cx="578071" cy="289823"/>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444949"/>
                </a:solidFill>
                <a:latin typeface="Roboto Light" panose="02000000000000000000" pitchFamily="2" charset="0"/>
                <a:ea typeface="Roboto Light" panose="02000000000000000000" pitchFamily="2" charset="0"/>
                <a:cs typeface="Calibri"/>
              </a:rPr>
              <a:t>T</a:t>
            </a:r>
            <a:r>
              <a:rPr sz="1800" dirty="0">
                <a:solidFill>
                  <a:srgbClr val="444949"/>
                </a:solidFill>
                <a:latin typeface="Roboto Light" panose="02000000000000000000" pitchFamily="2" charset="0"/>
                <a:ea typeface="Roboto Light" panose="02000000000000000000" pitchFamily="2" charset="0"/>
                <a:cs typeface="Calibri"/>
              </a:rPr>
              <a:t>CP</a:t>
            </a:r>
            <a:endParaRPr sz="1800" dirty="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726005" y="2301747"/>
            <a:ext cx="99250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WWW</a:t>
            </a:r>
            <a:endParaRPr sz="2800">
              <a:latin typeface="Roboto Light" panose="02000000000000000000" pitchFamily="2" charset="0"/>
              <a:ea typeface="Roboto Light" panose="02000000000000000000" pitchFamily="2" charset="0"/>
              <a:cs typeface="Calibri"/>
            </a:endParaRPr>
          </a:p>
        </p:txBody>
      </p:sp>
      <p:sp>
        <p:nvSpPr>
          <p:cNvPr id="11" name="object 11"/>
          <p:cNvSpPr/>
          <p:nvPr/>
        </p:nvSpPr>
        <p:spPr>
          <a:xfrm>
            <a:off x="1828805" y="2567214"/>
            <a:ext cx="2032000" cy="78740"/>
          </a:xfrm>
          <a:custGeom>
            <a:avLst/>
            <a:gdLst/>
            <a:ahLst/>
            <a:cxnLst/>
            <a:rect l="l" t="t" r="r" b="b"/>
            <a:pathLst>
              <a:path w="2032000" h="78739">
                <a:moveTo>
                  <a:pt x="1955794" y="43599"/>
                </a:moveTo>
                <a:lnTo>
                  <a:pt x="1955750" y="78525"/>
                </a:lnTo>
                <a:lnTo>
                  <a:pt x="2025785" y="43615"/>
                </a:lnTo>
                <a:lnTo>
                  <a:pt x="1968500" y="43615"/>
                </a:lnTo>
                <a:lnTo>
                  <a:pt x="1955794" y="43599"/>
                </a:lnTo>
                <a:close/>
              </a:path>
              <a:path w="2032000" h="78739">
                <a:moveTo>
                  <a:pt x="76246" y="0"/>
                </a:moveTo>
                <a:lnTo>
                  <a:pt x="0" y="38004"/>
                </a:lnTo>
                <a:lnTo>
                  <a:pt x="76153" y="76198"/>
                </a:lnTo>
                <a:lnTo>
                  <a:pt x="76196" y="41274"/>
                </a:lnTo>
                <a:lnTo>
                  <a:pt x="63492" y="41258"/>
                </a:lnTo>
                <a:lnTo>
                  <a:pt x="63500" y="34908"/>
                </a:lnTo>
                <a:lnTo>
                  <a:pt x="76203" y="34908"/>
                </a:lnTo>
                <a:lnTo>
                  <a:pt x="76246" y="0"/>
                </a:lnTo>
                <a:close/>
              </a:path>
              <a:path w="2032000" h="78739">
                <a:moveTo>
                  <a:pt x="1955802" y="37249"/>
                </a:moveTo>
                <a:lnTo>
                  <a:pt x="1955794" y="43599"/>
                </a:lnTo>
                <a:lnTo>
                  <a:pt x="1968500" y="43615"/>
                </a:lnTo>
                <a:lnTo>
                  <a:pt x="1968507" y="37265"/>
                </a:lnTo>
                <a:lnTo>
                  <a:pt x="1955802" y="37249"/>
                </a:lnTo>
                <a:close/>
              </a:path>
              <a:path w="2032000" h="78739">
                <a:moveTo>
                  <a:pt x="1955845" y="2325"/>
                </a:moveTo>
                <a:lnTo>
                  <a:pt x="1955802" y="37249"/>
                </a:lnTo>
                <a:lnTo>
                  <a:pt x="1968507" y="37265"/>
                </a:lnTo>
                <a:lnTo>
                  <a:pt x="1968500" y="43615"/>
                </a:lnTo>
                <a:lnTo>
                  <a:pt x="2025785" y="43615"/>
                </a:lnTo>
                <a:lnTo>
                  <a:pt x="2031997" y="40519"/>
                </a:lnTo>
                <a:lnTo>
                  <a:pt x="1955845" y="2325"/>
                </a:lnTo>
                <a:close/>
              </a:path>
              <a:path w="2032000" h="78739">
                <a:moveTo>
                  <a:pt x="76203" y="34924"/>
                </a:moveTo>
                <a:lnTo>
                  <a:pt x="76196" y="41274"/>
                </a:lnTo>
                <a:lnTo>
                  <a:pt x="1955794" y="43599"/>
                </a:lnTo>
                <a:lnTo>
                  <a:pt x="1955802" y="37249"/>
                </a:lnTo>
                <a:lnTo>
                  <a:pt x="76203" y="34924"/>
                </a:lnTo>
                <a:close/>
              </a:path>
              <a:path w="2032000" h="78739">
                <a:moveTo>
                  <a:pt x="63500" y="34908"/>
                </a:moveTo>
                <a:lnTo>
                  <a:pt x="63492" y="41258"/>
                </a:lnTo>
                <a:lnTo>
                  <a:pt x="76196" y="41274"/>
                </a:lnTo>
                <a:lnTo>
                  <a:pt x="76203" y="34924"/>
                </a:lnTo>
                <a:lnTo>
                  <a:pt x="63500" y="34908"/>
                </a:lnTo>
                <a:close/>
              </a:path>
              <a:path w="2032000" h="78739">
                <a:moveTo>
                  <a:pt x="76203" y="34908"/>
                </a:moveTo>
                <a:lnTo>
                  <a:pt x="63500" y="34908"/>
                </a:lnTo>
                <a:lnTo>
                  <a:pt x="76203" y="34924"/>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2" name="object 12"/>
          <p:cNvSpPr txBox="1"/>
          <p:nvPr/>
        </p:nvSpPr>
        <p:spPr>
          <a:xfrm>
            <a:off x="2564177" y="2277391"/>
            <a:ext cx="1261922" cy="289823"/>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TCP</a:t>
            </a:r>
            <a:r>
              <a:rPr sz="1800" spc="-3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r>
              <a:rPr sz="1800" spc="-3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Rules</a:t>
            </a:r>
            <a:endParaRPr sz="1800" dirty="0">
              <a:latin typeface="Roboto Light" panose="02000000000000000000" pitchFamily="2" charset="0"/>
              <a:ea typeface="Roboto Light" panose="02000000000000000000" pitchFamily="2" charset="0"/>
              <a:cs typeface="Calibri"/>
            </a:endParaRPr>
          </a:p>
        </p:txBody>
      </p:sp>
      <p:sp>
        <p:nvSpPr>
          <p:cNvPr id="13" name="object 13"/>
          <p:cNvSpPr/>
          <p:nvPr/>
        </p:nvSpPr>
        <p:spPr>
          <a:xfrm>
            <a:off x="7658103" y="4017882"/>
            <a:ext cx="3806190" cy="1828800"/>
          </a:xfrm>
          <a:custGeom>
            <a:avLst/>
            <a:gdLst/>
            <a:ahLst/>
            <a:cxnLst/>
            <a:rect l="l" t="t" r="r" b="b"/>
            <a:pathLst>
              <a:path w="3806190" h="1828800">
                <a:moveTo>
                  <a:pt x="304806" y="1828800"/>
                </a:moveTo>
                <a:lnTo>
                  <a:pt x="255365" y="1824810"/>
                </a:lnTo>
                <a:lnTo>
                  <a:pt x="208464" y="1813260"/>
                </a:lnTo>
                <a:lnTo>
                  <a:pt x="164730" y="1794778"/>
                </a:lnTo>
                <a:lnTo>
                  <a:pt x="124791" y="1769989"/>
                </a:lnTo>
                <a:lnTo>
                  <a:pt x="89275" y="1739524"/>
                </a:lnTo>
                <a:lnTo>
                  <a:pt x="58809" y="1704008"/>
                </a:lnTo>
                <a:lnTo>
                  <a:pt x="34021" y="1664069"/>
                </a:lnTo>
                <a:lnTo>
                  <a:pt x="15539" y="1620335"/>
                </a:lnTo>
                <a:lnTo>
                  <a:pt x="3989" y="1573434"/>
                </a:lnTo>
                <a:lnTo>
                  <a:pt x="0" y="1523993"/>
                </a:lnTo>
                <a:lnTo>
                  <a:pt x="0" y="304807"/>
                </a:lnTo>
                <a:lnTo>
                  <a:pt x="3989" y="255365"/>
                </a:lnTo>
                <a:lnTo>
                  <a:pt x="15539" y="208464"/>
                </a:lnTo>
                <a:lnTo>
                  <a:pt x="34021" y="164730"/>
                </a:lnTo>
                <a:lnTo>
                  <a:pt x="58809" y="124792"/>
                </a:lnTo>
                <a:lnTo>
                  <a:pt x="89275" y="89276"/>
                </a:lnTo>
                <a:lnTo>
                  <a:pt x="124791" y="58810"/>
                </a:lnTo>
                <a:lnTo>
                  <a:pt x="164730" y="34022"/>
                </a:lnTo>
                <a:lnTo>
                  <a:pt x="208464" y="15539"/>
                </a:lnTo>
                <a:lnTo>
                  <a:pt x="255365" y="3989"/>
                </a:lnTo>
                <a:lnTo>
                  <a:pt x="304806" y="0"/>
                </a:lnTo>
                <a:lnTo>
                  <a:pt x="3500957" y="0"/>
                </a:lnTo>
                <a:lnTo>
                  <a:pt x="3550397" y="3989"/>
                </a:lnTo>
                <a:lnTo>
                  <a:pt x="3597299" y="15539"/>
                </a:lnTo>
                <a:lnTo>
                  <a:pt x="3641032" y="34022"/>
                </a:lnTo>
                <a:lnTo>
                  <a:pt x="3680971" y="58810"/>
                </a:lnTo>
                <a:lnTo>
                  <a:pt x="3716487" y="89276"/>
                </a:lnTo>
                <a:lnTo>
                  <a:pt x="3746952" y="124792"/>
                </a:lnTo>
                <a:lnTo>
                  <a:pt x="3771741" y="164730"/>
                </a:lnTo>
                <a:lnTo>
                  <a:pt x="3790223" y="208464"/>
                </a:lnTo>
                <a:lnTo>
                  <a:pt x="3801773" y="255365"/>
                </a:lnTo>
                <a:lnTo>
                  <a:pt x="3805763" y="304807"/>
                </a:lnTo>
                <a:lnTo>
                  <a:pt x="3805763" y="1523993"/>
                </a:lnTo>
                <a:lnTo>
                  <a:pt x="3801773" y="1573434"/>
                </a:lnTo>
                <a:lnTo>
                  <a:pt x="3790223" y="1620335"/>
                </a:lnTo>
                <a:lnTo>
                  <a:pt x="3771741" y="1664069"/>
                </a:lnTo>
                <a:lnTo>
                  <a:pt x="3746952" y="1704008"/>
                </a:lnTo>
                <a:lnTo>
                  <a:pt x="3716487" y="1739524"/>
                </a:lnTo>
                <a:lnTo>
                  <a:pt x="3680971" y="1769989"/>
                </a:lnTo>
                <a:lnTo>
                  <a:pt x="3641032" y="1794778"/>
                </a:lnTo>
                <a:lnTo>
                  <a:pt x="3597299" y="1813260"/>
                </a:lnTo>
                <a:lnTo>
                  <a:pt x="3550397" y="1824810"/>
                </a:lnTo>
                <a:lnTo>
                  <a:pt x="3500957" y="1828800"/>
                </a:lnTo>
                <a:lnTo>
                  <a:pt x="304806" y="1828800"/>
                </a:lnTo>
                <a:close/>
              </a:path>
            </a:pathLst>
          </a:custGeom>
          <a:ln w="12700">
            <a:solidFill>
              <a:srgbClr val="444949"/>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4" name="object 14"/>
          <p:cNvSpPr txBox="1"/>
          <p:nvPr/>
        </p:nvSpPr>
        <p:spPr>
          <a:xfrm>
            <a:off x="7779855" y="4247459"/>
            <a:ext cx="1231106" cy="1367790"/>
          </a:xfrm>
          <a:prstGeom prst="rect">
            <a:avLst/>
          </a:prstGeom>
        </p:spPr>
        <p:txBody>
          <a:bodyPr vert="vert270" wrap="square" lIns="0" tIns="635" rIns="0" bIns="0" rtlCol="0">
            <a:spAutoFit/>
          </a:bodyPr>
          <a:lstStyle/>
          <a:p>
            <a:pPr marL="12700" marR="5080" algn="ctr">
              <a:lnSpc>
                <a:spcPct val="100000"/>
              </a:lnSpc>
              <a:spcBef>
                <a:spcPts val="5"/>
              </a:spcBef>
            </a:pPr>
            <a:r>
              <a:rPr sz="2000" spc="-40" dirty="0">
                <a:solidFill>
                  <a:srgbClr val="444949"/>
                </a:solidFill>
                <a:latin typeface="Roboto Light" panose="02000000000000000000" pitchFamily="2" charset="0"/>
                <a:ea typeface="Roboto Light" panose="02000000000000000000" pitchFamily="2" charset="0"/>
                <a:cs typeface="Calibri"/>
              </a:rPr>
              <a:t>Target</a:t>
            </a:r>
            <a:r>
              <a:rPr sz="2000" spc="-70" dirty="0">
                <a:solidFill>
                  <a:srgbClr val="444949"/>
                </a:solidFill>
                <a:latin typeface="Roboto Light" panose="02000000000000000000" pitchFamily="2" charset="0"/>
                <a:ea typeface="Roboto Light" panose="02000000000000000000" pitchFamily="2" charset="0"/>
                <a:cs typeface="Calibri"/>
              </a:rPr>
              <a:t> </a:t>
            </a:r>
            <a:r>
              <a:rPr sz="2000" spc="-10" dirty="0">
                <a:solidFill>
                  <a:srgbClr val="444949"/>
                </a:solidFill>
                <a:latin typeface="Roboto Light" panose="02000000000000000000" pitchFamily="2" charset="0"/>
                <a:ea typeface="Roboto Light" panose="02000000000000000000" pitchFamily="2" charset="0"/>
                <a:cs typeface="Calibri"/>
              </a:rPr>
              <a:t>Group </a:t>
            </a:r>
            <a:r>
              <a:rPr sz="2000" spc="-440" dirty="0">
                <a:solidFill>
                  <a:srgbClr val="444949"/>
                </a:solidFill>
                <a:latin typeface="Roboto Light" panose="02000000000000000000" pitchFamily="2" charset="0"/>
                <a:ea typeface="Roboto Light" panose="02000000000000000000" pitchFamily="2" charset="0"/>
                <a:cs typeface="Calibri"/>
              </a:rPr>
              <a:t> </a:t>
            </a:r>
            <a:r>
              <a:rPr sz="2000" spc="-15" dirty="0">
                <a:solidFill>
                  <a:srgbClr val="444949"/>
                </a:solidFill>
                <a:latin typeface="Roboto Light" panose="02000000000000000000" pitchFamily="2" charset="0"/>
                <a:ea typeface="Roboto Light" panose="02000000000000000000" pitchFamily="2" charset="0"/>
                <a:cs typeface="Calibri"/>
              </a:rPr>
              <a:t>for </a:t>
            </a:r>
            <a:r>
              <a:rPr sz="2000" b="1" spc="-5" dirty="0">
                <a:solidFill>
                  <a:srgbClr val="444949"/>
                </a:solidFill>
                <a:latin typeface="Roboto Light" panose="02000000000000000000" pitchFamily="2" charset="0"/>
                <a:ea typeface="Roboto Light" panose="02000000000000000000" pitchFamily="2" charset="0"/>
                <a:cs typeface="Calibri"/>
              </a:rPr>
              <a:t>Search </a:t>
            </a:r>
            <a:r>
              <a:rPr sz="2000" b="1" dirty="0">
                <a:solidFill>
                  <a:srgbClr val="444949"/>
                </a:solidFill>
                <a:latin typeface="Roboto Light" panose="02000000000000000000" pitchFamily="2" charset="0"/>
                <a:ea typeface="Roboto Light" panose="02000000000000000000" pitchFamily="2" charset="0"/>
                <a:cs typeface="Calibri"/>
              </a:rPr>
              <a:t> </a:t>
            </a:r>
            <a:r>
              <a:rPr sz="2000" spc="-5" dirty="0">
                <a:solidFill>
                  <a:srgbClr val="444949"/>
                </a:solidFill>
                <a:latin typeface="Roboto Light" panose="02000000000000000000" pitchFamily="2" charset="0"/>
                <a:ea typeface="Roboto Light" panose="02000000000000000000" pitchFamily="2" charset="0"/>
                <a:cs typeface="Calibri"/>
              </a:rPr>
              <a:t>application</a:t>
            </a:r>
            <a:endParaRPr sz="2000">
              <a:latin typeface="Roboto Light" panose="02000000000000000000" pitchFamily="2" charset="0"/>
              <a:ea typeface="Roboto Light" panose="02000000000000000000" pitchFamily="2" charset="0"/>
              <a:cs typeface="Calibri"/>
            </a:endParaRPr>
          </a:p>
        </p:txBody>
      </p:sp>
      <p:sp>
        <p:nvSpPr>
          <p:cNvPr id="15" name="object 15"/>
          <p:cNvSpPr/>
          <p:nvPr/>
        </p:nvSpPr>
        <p:spPr>
          <a:xfrm>
            <a:off x="5537205" y="4823532"/>
            <a:ext cx="2052955" cy="76200"/>
          </a:xfrm>
          <a:custGeom>
            <a:avLst/>
            <a:gdLst/>
            <a:ahLst/>
            <a:cxnLst/>
            <a:rect l="l" t="t" r="r" b="b"/>
            <a:pathLst>
              <a:path w="2052954" h="76200">
                <a:moveTo>
                  <a:pt x="76200" y="1"/>
                </a:moveTo>
                <a:lnTo>
                  <a:pt x="0" y="38101"/>
                </a:lnTo>
                <a:lnTo>
                  <a:pt x="76200" y="76201"/>
                </a:lnTo>
                <a:lnTo>
                  <a:pt x="76200" y="41276"/>
                </a:lnTo>
                <a:lnTo>
                  <a:pt x="63497" y="41276"/>
                </a:lnTo>
                <a:lnTo>
                  <a:pt x="63497" y="34926"/>
                </a:lnTo>
                <a:lnTo>
                  <a:pt x="76200" y="34926"/>
                </a:lnTo>
                <a:lnTo>
                  <a:pt x="76200" y="1"/>
                </a:lnTo>
                <a:close/>
              </a:path>
              <a:path w="2052954" h="76200">
                <a:moveTo>
                  <a:pt x="2046293" y="34925"/>
                </a:moveTo>
                <a:lnTo>
                  <a:pt x="1989143" y="34925"/>
                </a:lnTo>
                <a:lnTo>
                  <a:pt x="1989143" y="41275"/>
                </a:lnTo>
                <a:lnTo>
                  <a:pt x="1976443" y="41275"/>
                </a:lnTo>
                <a:lnTo>
                  <a:pt x="1976443" y="76200"/>
                </a:lnTo>
                <a:lnTo>
                  <a:pt x="2052643" y="38100"/>
                </a:lnTo>
                <a:lnTo>
                  <a:pt x="2046293" y="34925"/>
                </a:lnTo>
                <a:close/>
              </a:path>
              <a:path w="2052954" h="76200">
                <a:moveTo>
                  <a:pt x="76200" y="34926"/>
                </a:moveTo>
                <a:lnTo>
                  <a:pt x="63497" y="34926"/>
                </a:lnTo>
                <a:lnTo>
                  <a:pt x="63497" y="41276"/>
                </a:lnTo>
                <a:lnTo>
                  <a:pt x="76200" y="41276"/>
                </a:lnTo>
                <a:lnTo>
                  <a:pt x="76200" y="34926"/>
                </a:lnTo>
                <a:close/>
              </a:path>
              <a:path w="2052954" h="76200">
                <a:moveTo>
                  <a:pt x="76200" y="41276"/>
                </a:moveTo>
                <a:lnTo>
                  <a:pt x="63497" y="41276"/>
                </a:lnTo>
                <a:lnTo>
                  <a:pt x="76200" y="41276"/>
                </a:lnTo>
                <a:close/>
              </a:path>
              <a:path w="2052954" h="76200">
                <a:moveTo>
                  <a:pt x="1976443" y="34925"/>
                </a:moveTo>
                <a:lnTo>
                  <a:pt x="76200" y="34926"/>
                </a:lnTo>
                <a:lnTo>
                  <a:pt x="76200" y="41276"/>
                </a:lnTo>
                <a:lnTo>
                  <a:pt x="1976443" y="41275"/>
                </a:lnTo>
                <a:lnTo>
                  <a:pt x="1976443" y="34925"/>
                </a:lnTo>
                <a:close/>
              </a:path>
              <a:path w="2052954" h="76200">
                <a:moveTo>
                  <a:pt x="1989143" y="34925"/>
                </a:moveTo>
                <a:lnTo>
                  <a:pt x="1976443" y="34925"/>
                </a:lnTo>
                <a:lnTo>
                  <a:pt x="1976443" y="41275"/>
                </a:lnTo>
                <a:lnTo>
                  <a:pt x="1989143" y="41275"/>
                </a:lnTo>
                <a:lnTo>
                  <a:pt x="1989143" y="34925"/>
                </a:lnTo>
                <a:close/>
              </a:path>
              <a:path w="2052954" h="76200">
                <a:moveTo>
                  <a:pt x="1976443" y="0"/>
                </a:moveTo>
                <a:lnTo>
                  <a:pt x="1976443" y="34925"/>
                </a:lnTo>
                <a:lnTo>
                  <a:pt x="2046293" y="34925"/>
                </a:lnTo>
                <a:lnTo>
                  <a:pt x="1976443"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6" name="object 16"/>
          <p:cNvSpPr txBox="1"/>
          <p:nvPr/>
        </p:nvSpPr>
        <p:spPr>
          <a:xfrm>
            <a:off x="6736702" y="4513579"/>
            <a:ext cx="64385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a:t>
            </a:r>
            <a:r>
              <a:rPr sz="1800" spc="20" dirty="0">
                <a:solidFill>
                  <a:srgbClr val="444949"/>
                </a:solidFill>
                <a:latin typeface="Roboto Light" panose="02000000000000000000" pitchFamily="2" charset="0"/>
                <a:ea typeface="Roboto Light" panose="02000000000000000000" pitchFamily="2" charset="0"/>
                <a:cs typeface="Calibri"/>
              </a:rPr>
              <a:t>T</a:t>
            </a:r>
            <a:r>
              <a:rPr sz="1800" spc="-5" dirty="0">
                <a:solidFill>
                  <a:srgbClr val="444949"/>
                </a:solidFill>
                <a:latin typeface="Roboto Light" panose="02000000000000000000" pitchFamily="2" charset="0"/>
                <a:ea typeface="Roboto Light" panose="02000000000000000000" pitchFamily="2" charset="0"/>
                <a:cs typeface="Calibri"/>
              </a:rPr>
              <a:t>T</a:t>
            </a:r>
            <a:r>
              <a:rPr sz="1800" dirty="0">
                <a:solidFill>
                  <a:srgbClr val="444949"/>
                </a:solidFill>
                <a:latin typeface="Roboto Light" panose="02000000000000000000" pitchFamily="2" charset="0"/>
                <a:ea typeface="Roboto Light" panose="02000000000000000000" pitchFamily="2" charset="0"/>
                <a:cs typeface="Calibri"/>
              </a:rPr>
              <a:t>P</a:t>
            </a:r>
            <a:endParaRPr sz="1800" dirty="0">
              <a:latin typeface="Roboto Light" panose="02000000000000000000" pitchFamily="2" charset="0"/>
              <a:ea typeface="Roboto Light" panose="02000000000000000000" pitchFamily="2" charset="0"/>
              <a:cs typeface="Calibri"/>
            </a:endParaRPr>
          </a:p>
        </p:txBody>
      </p:sp>
      <p:sp>
        <p:nvSpPr>
          <p:cNvPr id="17" name="object 17"/>
          <p:cNvSpPr txBox="1"/>
          <p:nvPr/>
        </p:nvSpPr>
        <p:spPr>
          <a:xfrm>
            <a:off x="726003" y="4511547"/>
            <a:ext cx="99250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WWW</a:t>
            </a:r>
            <a:endParaRPr sz="2800">
              <a:latin typeface="Roboto Light" panose="02000000000000000000" pitchFamily="2" charset="0"/>
              <a:ea typeface="Roboto Light" panose="02000000000000000000" pitchFamily="2" charset="0"/>
              <a:cs typeface="Calibri"/>
            </a:endParaRPr>
          </a:p>
        </p:txBody>
      </p:sp>
      <p:sp>
        <p:nvSpPr>
          <p:cNvPr id="18" name="object 18"/>
          <p:cNvSpPr/>
          <p:nvPr/>
        </p:nvSpPr>
        <p:spPr>
          <a:xfrm>
            <a:off x="1828802" y="4777463"/>
            <a:ext cx="2032000" cy="78740"/>
          </a:xfrm>
          <a:custGeom>
            <a:avLst/>
            <a:gdLst/>
            <a:ahLst/>
            <a:cxnLst/>
            <a:rect l="l" t="t" r="r" b="b"/>
            <a:pathLst>
              <a:path w="2032000" h="78739">
                <a:moveTo>
                  <a:pt x="1955794" y="43599"/>
                </a:moveTo>
                <a:lnTo>
                  <a:pt x="1955751" y="78525"/>
                </a:lnTo>
                <a:lnTo>
                  <a:pt x="2025787" y="43615"/>
                </a:lnTo>
                <a:lnTo>
                  <a:pt x="1968501" y="43615"/>
                </a:lnTo>
                <a:lnTo>
                  <a:pt x="1955794" y="43599"/>
                </a:lnTo>
                <a:close/>
              </a:path>
              <a:path w="2032000" h="78739">
                <a:moveTo>
                  <a:pt x="76246" y="0"/>
                </a:moveTo>
                <a:lnTo>
                  <a:pt x="0" y="38006"/>
                </a:lnTo>
                <a:lnTo>
                  <a:pt x="76153" y="76200"/>
                </a:lnTo>
                <a:lnTo>
                  <a:pt x="76196" y="41275"/>
                </a:lnTo>
                <a:lnTo>
                  <a:pt x="63492" y="41259"/>
                </a:lnTo>
                <a:lnTo>
                  <a:pt x="63500" y="34909"/>
                </a:lnTo>
                <a:lnTo>
                  <a:pt x="76203" y="34909"/>
                </a:lnTo>
                <a:lnTo>
                  <a:pt x="76246" y="0"/>
                </a:lnTo>
                <a:close/>
              </a:path>
              <a:path w="2032000" h="78739">
                <a:moveTo>
                  <a:pt x="1955802" y="37251"/>
                </a:moveTo>
                <a:lnTo>
                  <a:pt x="1955794" y="43599"/>
                </a:lnTo>
                <a:lnTo>
                  <a:pt x="1968501" y="43615"/>
                </a:lnTo>
                <a:lnTo>
                  <a:pt x="1968508" y="37266"/>
                </a:lnTo>
                <a:lnTo>
                  <a:pt x="1955802" y="37251"/>
                </a:lnTo>
                <a:close/>
              </a:path>
              <a:path w="2032000" h="78739">
                <a:moveTo>
                  <a:pt x="1955845" y="2325"/>
                </a:moveTo>
                <a:lnTo>
                  <a:pt x="1955802" y="37251"/>
                </a:lnTo>
                <a:lnTo>
                  <a:pt x="1968508" y="37266"/>
                </a:lnTo>
                <a:lnTo>
                  <a:pt x="1968501" y="43615"/>
                </a:lnTo>
                <a:lnTo>
                  <a:pt x="2025787" y="43615"/>
                </a:lnTo>
                <a:lnTo>
                  <a:pt x="2031998" y="40519"/>
                </a:lnTo>
                <a:lnTo>
                  <a:pt x="1955845" y="2325"/>
                </a:lnTo>
                <a:close/>
              </a:path>
              <a:path w="2032000" h="78739">
                <a:moveTo>
                  <a:pt x="76203" y="34925"/>
                </a:moveTo>
                <a:lnTo>
                  <a:pt x="76196" y="41275"/>
                </a:lnTo>
                <a:lnTo>
                  <a:pt x="1955794" y="43599"/>
                </a:lnTo>
                <a:lnTo>
                  <a:pt x="1955802" y="37251"/>
                </a:lnTo>
                <a:lnTo>
                  <a:pt x="76203" y="34925"/>
                </a:lnTo>
                <a:close/>
              </a:path>
              <a:path w="2032000" h="78739">
                <a:moveTo>
                  <a:pt x="63500" y="34909"/>
                </a:moveTo>
                <a:lnTo>
                  <a:pt x="63492" y="41259"/>
                </a:lnTo>
                <a:lnTo>
                  <a:pt x="76196" y="41275"/>
                </a:lnTo>
                <a:lnTo>
                  <a:pt x="76203" y="34925"/>
                </a:lnTo>
                <a:lnTo>
                  <a:pt x="63500" y="34909"/>
                </a:lnTo>
                <a:close/>
              </a:path>
              <a:path w="2032000" h="78739">
                <a:moveTo>
                  <a:pt x="76203" y="34909"/>
                </a:moveTo>
                <a:lnTo>
                  <a:pt x="63500" y="34909"/>
                </a:lnTo>
                <a:lnTo>
                  <a:pt x="76203"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9" name="object 19"/>
          <p:cNvSpPr txBox="1"/>
          <p:nvPr/>
        </p:nvSpPr>
        <p:spPr>
          <a:xfrm>
            <a:off x="2540739" y="4513579"/>
            <a:ext cx="1217651" cy="289823"/>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TCP</a:t>
            </a:r>
            <a:r>
              <a:rPr sz="1800" spc="-3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r>
              <a:rPr sz="1800" spc="-3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Rules</a:t>
            </a:r>
            <a:endParaRPr sz="1800" dirty="0">
              <a:latin typeface="Roboto Light" panose="02000000000000000000" pitchFamily="2" charset="0"/>
              <a:ea typeface="Roboto Light" panose="02000000000000000000" pitchFamily="2" charset="0"/>
              <a:cs typeface="Calibri"/>
            </a:endParaRPr>
          </a:p>
        </p:txBody>
      </p:sp>
      <p:sp>
        <p:nvSpPr>
          <p:cNvPr id="20" name="object 20"/>
          <p:cNvSpPr txBox="1"/>
          <p:nvPr/>
        </p:nvSpPr>
        <p:spPr>
          <a:xfrm>
            <a:off x="10676462" y="1992214"/>
            <a:ext cx="553998" cy="1440815"/>
          </a:xfrm>
          <a:prstGeom prst="rect">
            <a:avLst/>
          </a:prstGeom>
          <a:solidFill>
            <a:srgbClr val="70AD47"/>
          </a:solidFill>
          <a:ln w="12700">
            <a:solidFill>
              <a:srgbClr val="507E32"/>
            </a:solidFill>
          </a:ln>
        </p:spPr>
        <p:txBody>
          <a:bodyPr vert="vert270" wrap="square" lIns="0" tIns="104140" rIns="0" bIns="0" rtlCol="0">
            <a:spAutoFit/>
          </a:bodyPr>
          <a:lstStyle/>
          <a:p>
            <a:pPr marL="107314">
              <a:lnSpc>
                <a:spcPct val="100000"/>
              </a:lnSpc>
              <a:spcBef>
                <a:spcPts val="820"/>
              </a:spcBef>
            </a:pPr>
            <a:r>
              <a:rPr sz="1800" spc="-5" dirty="0">
                <a:solidFill>
                  <a:srgbClr val="FFFFFF"/>
                </a:solidFill>
                <a:latin typeface="Roboto Light" panose="02000000000000000000" pitchFamily="2" charset="0"/>
                <a:ea typeface="Roboto Light" panose="02000000000000000000" pitchFamily="2" charset="0"/>
                <a:cs typeface="Calibri"/>
              </a:rPr>
              <a:t>Health</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Check</a:t>
            </a:r>
            <a:endParaRPr sz="1800">
              <a:latin typeface="Roboto Light" panose="02000000000000000000" pitchFamily="2" charset="0"/>
              <a:ea typeface="Roboto Light" panose="02000000000000000000" pitchFamily="2" charset="0"/>
              <a:cs typeface="Calibri"/>
            </a:endParaRPr>
          </a:p>
        </p:txBody>
      </p:sp>
      <p:sp>
        <p:nvSpPr>
          <p:cNvPr id="21" name="object 21"/>
          <p:cNvSpPr txBox="1"/>
          <p:nvPr/>
        </p:nvSpPr>
        <p:spPr>
          <a:xfrm>
            <a:off x="10676462" y="4201288"/>
            <a:ext cx="553998" cy="1440815"/>
          </a:xfrm>
          <a:prstGeom prst="rect">
            <a:avLst/>
          </a:prstGeom>
          <a:solidFill>
            <a:srgbClr val="70AD47"/>
          </a:solidFill>
          <a:ln w="12700">
            <a:solidFill>
              <a:srgbClr val="507E32"/>
            </a:solidFill>
          </a:ln>
        </p:spPr>
        <p:txBody>
          <a:bodyPr vert="vert270" wrap="square" lIns="0" tIns="104140" rIns="0" bIns="0" rtlCol="0">
            <a:spAutoFit/>
          </a:bodyPr>
          <a:lstStyle/>
          <a:p>
            <a:pPr marL="106680">
              <a:lnSpc>
                <a:spcPct val="100000"/>
              </a:lnSpc>
              <a:spcBef>
                <a:spcPts val="820"/>
              </a:spcBef>
            </a:pPr>
            <a:r>
              <a:rPr sz="1800" spc="-5" dirty="0">
                <a:solidFill>
                  <a:srgbClr val="FFFFFF"/>
                </a:solidFill>
                <a:latin typeface="Roboto Light" panose="02000000000000000000" pitchFamily="2" charset="0"/>
                <a:ea typeface="Roboto Light" panose="02000000000000000000" pitchFamily="2" charset="0"/>
                <a:cs typeface="Calibri"/>
              </a:rPr>
              <a:t>Health</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Check</a:t>
            </a:r>
            <a:endParaRPr sz="1800">
              <a:latin typeface="Roboto Light" panose="02000000000000000000" pitchFamily="2" charset="0"/>
              <a:ea typeface="Roboto Light" panose="02000000000000000000" pitchFamily="2" charset="0"/>
              <a:cs typeface="Calibri"/>
            </a:endParaRPr>
          </a:p>
        </p:txBody>
      </p:sp>
      <p:grpSp>
        <p:nvGrpSpPr>
          <p:cNvPr id="22" name="object 22"/>
          <p:cNvGrpSpPr/>
          <p:nvPr/>
        </p:nvGrpSpPr>
        <p:grpSpPr>
          <a:xfrm>
            <a:off x="9412223" y="1990344"/>
            <a:ext cx="777240" cy="1588135"/>
            <a:chOff x="9412223" y="1990344"/>
            <a:chExt cx="777240" cy="1588135"/>
          </a:xfrm>
        </p:grpSpPr>
        <p:pic>
          <p:nvPicPr>
            <p:cNvPr id="23" name="object 23"/>
            <p:cNvPicPr/>
            <p:nvPr/>
          </p:nvPicPr>
          <p:blipFill>
            <a:blip r:embed="rId2" cstate="print"/>
            <a:stretch>
              <a:fillRect/>
            </a:stretch>
          </p:blipFill>
          <p:spPr>
            <a:xfrm>
              <a:off x="9412223" y="1990344"/>
              <a:ext cx="777240" cy="777239"/>
            </a:xfrm>
            <a:prstGeom prst="rect">
              <a:avLst/>
            </a:prstGeom>
          </p:spPr>
        </p:pic>
        <p:pic>
          <p:nvPicPr>
            <p:cNvPr id="24" name="object 24"/>
            <p:cNvPicPr/>
            <p:nvPr/>
          </p:nvPicPr>
          <p:blipFill>
            <a:blip r:embed="rId3" cstate="print"/>
            <a:stretch>
              <a:fillRect/>
            </a:stretch>
          </p:blipFill>
          <p:spPr>
            <a:xfrm>
              <a:off x="9412223" y="2801112"/>
              <a:ext cx="777240" cy="777239"/>
            </a:xfrm>
            <a:prstGeom prst="rect">
              <a:avLst/>
            </a:prstGeom>
          </p:spPr>
        </p:pic>
      </p:grpSp>
      <p:grpSp>
        <p:nvGrpSpPr>
          <p:cNvPr id="25" name="object 25"/>
          <p:cNvGrpSpPr/>
          <p:nvPr/>
        </p:nvGrpSpPr>
        <p:grpSpPr>
          <a:xfrm>
            <a:off x="9412223" y="4114800"/>
            <a:ext cx="777240" cy="1588135"/>
            <a:chOff x="9412223" y="4114800"/>
            <a:chExt cx="777240" cy="1588135"/>
          </a:xfrm>
        </p:grpSpPr>
        <p:pic>
          <p:nvPicPr>
            <p:cNvPr id="26" name="object 26"/>
            <p:cNvPicPr/>
            <p:nvPr/>
          </p:nvPicPr>
          <p:blipFill>
            <a:blip r:embed="rId4" cstate="print"/>
            <a:stretch>
              <a:fillRect/>
            </a:stretch>
          </p:blipFill>
          <p:spPr>
            <a:xfrm>
              <a:off x="9412223" y="4114800"/>
              <a:ext cx="777240" cy="780288"/>
            </a:xfrm>
            <a:prstGeom prst="rect">
              <a:avLst/>
            </a:prstGeom>
          </p:spPr>
        </p:pic>
        <p:pic>
          <p:nvPicPr>
            <p:cNvPr id="27" name="object 27"/>
            <p:cNvPicPr/>
            <p:nvPr/>
          </p:nvPicPr>
          <p:blipFill>
            <a:blip r:embed="rId5" cstate="print"/>
            <a:stretch>
              <a:fillRect/>
            </a:stretch>
          </p:blipFill>
          <p:spPr>
            <a:xfrm>
              <a:off x="9412223" y="4925567"/>
              <a:ext cx="777240" cy="777240"/>
            </a:xfrm>
            <a:prstGeom prst="rect">
              <a:avLst/>
            </a:prstGeom>
          </p:spPr>
        </p:pic>
      </p:grpSp>
      <p:pic>
        <p:nvPicPr>
          <p:cNvPr id="28" name="object 28"/>
          <p:cNvPicPr/>
          <p:nvPr/>
        </p:nvPicPr>
        <p:blipFill>
          <a:blip r:embed="rId6" cstate="print"/>
          <a:stretch>
            <a:fillRect/>
          </a:stretch>
        </p:blipFill>
        <p:spPr>
          <a:xfrm>
            <a:off x="4206240" y="4623815"/>
            <a:ext cx="1021080" cy="10210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5809394" cy="443711"/>
          </a:xfrm>
          <a:prstGeom prst="rect">
            <a:avLst/>
          </a:prstGeom>
        </p:spPr>
        <p:txBody>
          <a:bodyPr vert="horz" wrap="square" lIns="0" tIns="12700" rIns="0" bIns="0" rtlCol="0">
            <a:spAutoFit/>
          </a:bodyPr>
          <a:lstStyle/>
          <a:p>
            <a:pPr marL="12700">
              <a:lnSpc>
                <a:spcPct val="100000"/>
              </a:lnSpc>
              <a:spcBef>
                <a:spcPts val="100"/>
              </a:spcBef>
              <a:tabLst>
                <a:tab pos="1255395" algn="l"/>
              </a:tabLst>
            </a:pPr>
            <a:r>
              <a:rPr spc="-40" dirty="0">
                <a:latin typeface="Roboto Light" panose="02000000000000000000" pitchFamily="2" charset="0"/>
                <a:ea typeface="Roboto Light" panose="02000000000000000000" pitchFamily="2" charset="0"/>
              </a:rPr>
              <a:t>Load	</a:t>
            </a:r>
            <a:r>
              <a:rPr spc="-90" dirty="0">
                <a:latin typeface="Roboto Light" panose="02000000000000000000" pitchFamily="2" charset="0"/>
                <a:ea typeface="Roboto Light" panose="02000000000000000000" pitchFamily="2" charset="0"/>
              </a:rPr>
              <a:t>Balancer</a:t>
            </a:r>
            <a:r>
              <a:rPr spc="-55" dirty="0">
                <a:latin typeface="Roboto Light" panose="02000000000000000000" pitchFamily="2" charset="0"/>
                <a:ea typeface="Roboto Light" panose="02000000000000000000" pitchFamily="2" charset="0"/>
              </a:rPr>
              <a:t> </a:t>
            </a:r>
            <a:r>
              <a:rPr spc="-105" dirty="0">
                <a:latin typeface="Roboto Light" panose="02000000000000000000" pitchFamily="2" charset="0"/>
                <a:ea typeface="Roboto Light" panose="02000000000000000000" pitchFamily="2" charset="0"/>
              </a:rPr>
              <a:t>Stickiness</a:t>
            </a:r>
          </a:p>
        </p:txBody>
      </p:sp>
      <p:sp>
        <p:nvSpPr>
          <p:cNvPr id="4" name="object 4"/>
          <p:cNvSpPr txBox="1"/>
          <p:nvPr/>
        </p:nvSpPr>
        <p:spPr>
          <a:xfrm>
            <a:off x="916939" y="1351788"/>
            <a:ext cx="6220979" cy="4326505"/>
          </a:xfrm>
          <a:prstGeom prst="rect">
            <a:avLst/>
          </a:prstGeom>
        </p:spPr>
        <p:txBody>
          <a:bodyPr vert="horz" wrap="square" lIns="0" tIns="12700" rIns="0" bIns="0" rtlCol="0">
            <a:spAutoFit/>
          </a:bodyPr>
          <a:lstStyle/>
          <a:p>
            <a:pPr marL="241300" indent="-228600">
              <a:lnSpc>
                <a:spcPts val="2665"/>
              </a:lnSpc>
              <a:spcBef>
                <a:spcPts val="100"/>
              </a:spcBef>
              <a:buFont typeface="Arial"/>
              <a:buChar char="•"/>
              <a:tabLst>
                <a:tab pos="241300" algn="l"/>
              </a:tabLst>
            </a:pPr>
            <a:r>
              <a:rPr sz="2600" spc="-100" dirty="0">
                <a:solidFill>
                  <a:srgbClr val="444949"/>
                </a:solidFill>
                <a:latin typeface="Roboto Light" panose="02000000000000000000" pitchFamily="2" charset="0"/>
                <a:ea typeface="Roboto Light" panose="02000000000000000000" pitchFamily="2" charset="0"/>
                <a:cs typeface="Gill Sans MT"/>
              </a:rPr>
              <a:t>It</a:t>
            </a:r>
            <a:r>
              <a:rPr sz="2600"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is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possible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implement</a:t>
            </a:r>
            <a:r>
              <a:rPr sz="2600" dirty="0">
                <a:solidFill>
                  <a:srgbClr val="444949"/>
                </a:solidFill>
                <a:latin typeface="Roboto Light" panose="02000000000000000000" pitchFamily="2" charset="0"/>
                <a:ea typeface="Roboto Light" panose="02000000000000000000" pitchFamily="2" charset="0"/>
                <a:cs typeface="Gill Sans MT"/>
              </a:rPr>
              <a:t> </a:t>
            </a:r>
            <a:r>
              <a:rPr sz="2600" spc="-75" dirty="0">
                <a:solidFill>
                  <a:srgbClr val="444949"/>
                </a:solidFill>
                <a:latin typeface="Roboto Light" panose="02000000000000000000" pitchFamily="2" charset="0"/>
                <a:ea typeface="Roboto Light" panose="02000000000000000000" pitchFamily="2" charset="0"/>
                <a:cs typeface="Gill Sans MT"/>
              </a:rPr>
              <a:t>stickiness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so</a:t>
            </a:r>
            <a:endParaRPr sz="2600">
              <a:latin typeface="Roboto Light" panose="02000000000000000000" pitchFamily="2" charset="0"/>
              <a:ea typeface="Roboto Light" panose="02000000000000000000" pitchFamily="2" charset="0"/>
              <a:cs typeface="Gill Sans MT"/>
            </a:endParaRPr>
          </a:p>
          <a:p>
            <a:pPr marL="241300">
              <a:lnSpc>
                <a:spcPts val="2210"/>
              </a:lnSpc>
            </a:pPr>
            <a:r>
              <a:rPr sz="2600" spc="-50" dirty="0">
                <a:solidFill>
                  <a:srgbClr val="444949"/>
                </a:solidFill>
                <a:latin typeface="Roboto Light" panose="02000000000000000000" pitchFamily="2" charset="0"/>
                <a:ea typeface="Roboto Light" panose="02000000000000000000" pitchFamily="2" charset="0"/>
                <a:cs typeface="Gill Sans MT"/>
              </a:rPr>
              <a:t>that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the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same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client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is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always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redirected</a:t>
            </a:r>
            <a:endParaRPr sz="2600">
              <a:latin typeface="Roboto Light" panose="02000000000000000000" pitchFamily="2" charset="0"/>
              <a:ea typeface="Roboto Light" panose="02000000000000000000" pitchFamily="2" charset="0"/>
              <a:cs typeface="Gill Sans MT"/>
            </a:endParaRPr>
          </a:p>
          <a:p>
            <a:pPr marL="241300" marR="902335">
              <a:lnSpc>
                <a:spcPct val="70000"/>
              </a:lnSpc>
              <a:spcBef>
                <a:spcPts val="480"/>
              </a:spcBef>
            </a:pPr>
            <a:r>
              <a:rPr sz="2600" spc="-55" dirty="0">
                <a:solidFill>
                  <a:srgbClr val="444949"/>
                </a:solidFill>
                <a:latin typeface="Roboto Light" panose="02000000000000000000" pitchFamily="2" charset="0"/>
                <a:ea typeface="Roboto Light" panose="02000000000000000000" pitchFamily="2" charset="0"/>
                <a:cs typeface="Gill Sans MT"/>
              </a:rPr>
              <a:t>to</a:t>
            </a:r>
            <a:r>
              <a:rPr sz="260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the</a:t>
            </a:r>
            <a:r>
              <a:rPr sz="2600"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same</a:t>
            </a:r>
            <a:r>
              <a:rPr sz="260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instance</a:t>
            </a:r>
            <a:r>
              <a:rPr sz="2600"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behind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a </a:t>
            </a:r>
            <a:r>
              <a:rPr sz="2600" spc="-30" dirty="0">
                <a:solidFill>
                  <a:srgbClr val="444949"/>
                </a:solidFill>
                <a:latin typeface="Roboto Light" panose="02000000000000000000" pitchFamily="2" charset="0"/>
                <a:ea typeface="Roboto Light" panose="02000000000000000000" pitchFamily="2" charset="0"/>
                <a:cs typeface="Gill Sans MT"/>
              </a:rPr>
              <a:t>load </a:t>
            </a:r>
            <a:r>
              <a:rPr sz="2600" spc="-71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balancer</a:t>
            </a:r>
            <a:endParaRPr sz="2600">
              <a:latin typeface="Roboto Light" panose="02000000000000000000" pitchFamily="2" charset="0"/>
              <a:ea typeface="Roboto Light" panose="02000000000000000000" pitchFamily="2" charset="0"/>
              <a:cs typeface="Gill Sans MT"/>
            </a:endParaRPr>
          </a:p>
          <a:p>
            <a:pPr marL="241300" marR="276225" indent="-228600">
              <a:lnSpc>
                <a:spcPct val="70000"/>
              </a:lnSpc>
              <a:spcBef>
                <a:spcPts val="1030"/>
              </a:spcBef>
              <a:buFont typeface="Arial"/>
              <a:buChar char="•"/>
              <a:tabLst>
                <a:tab pos="241300" algn="l"/>
              </a:tabLst>
            </a:pPr>
            <a:r>
              <a:rPr sz="2600" spc="-75" dirty="0">
                <a:solidFill>
                  <a:srgbClr val="444949"/>
                </a:solidFill>
                <a:latin typeface="Roboto Light" panose="02000000000000000000" pitchFamily="2" charset="0"/>
                <a:ea typeface="Roboto Light" panose="02000000000000000000" pitchFamily="2" charset="0"/>
                <a:cs typeface="Gill Sans MT"/>
              </a:rPr>
              <a:t>This</a:t>
            </a:r>
            <a:r>
              <a:rPr sz="2600"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works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for</a:t>
            </a:r>
            <a:r>
              <a:rPr sz="2600"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Classic</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0" dirty="0">
                <a:solidFill>
                  <a:srgbClr val="444949"/>
                </a:solidFill>
                <a:latin typeface="Roboto Light" panose="02000000000000000000" pitchFamily="2" charset="0"/>
                <a:ea typeface="Roboto Light" panose="02000000000000000000" pitchFamily="2" charset="0"/>
                <a:cs typeface="Gill Sans MT"/>
              </a:rPr>
              <a:t>Load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Balancers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&amp; </a:t>
            </a:r>
            <a:r>
              <a:rPr sz="2600" spc="-70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Application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0" dirty="0">
                <a:solidFill>
                  <a:srgbClr val="444949"/>
                </a:solidFill>
                <a:latin typeface="Roboto Light" panose="02000000000000000000" pitchFamily="2" charset="0"/>
                <a:ea typeface="Roboto Light" panose="02000000000000000000" pitchFamily="2" charset="0"/>
                <a:cs typeface="Gill Sans MT"/>
              </a:rPr>
              <a:t>Load</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Balancers</a:t>
            </a:r>
            <a:endParaRPr sz="2600">
              <a:latin typeface="Roboto Light" panose="02000000000000000000" pitchFamily="2" charset="0"/>
              <a:ea typeface="Roboto Light" panose="02000000000000000000" pitchFamily="2" charset="0"/>
              <a:cs typeface="Gill Sans MT"/>
            </a:endParaRPr>
          </a:p>
          <a:p>
            <a:pPr marL="241300" marR="447675" indent="-228600">
              <a:lnSpc>
                <a:spcPct val="70800"/>
              </a:lnSpc>
              <a:spcBef>
                <a:spcPts val="890"/>
              </a:spcBef>
              <a:buFont typeface="Arial"/>
              <a:buChar char="•"/>
              <a:tabLst>
                <a:tab pos="241300" algn="l"/>
              </a:tabLst>
            </a:pPr>
            <a:r>
              <a:rPr sz="2600" spc="-60" dirty="0">
                <a:solidFill>
                  <a:srgbClr val="444949"/>
                </a:solidFill>
                <a:latin typeface="Roboto Light" panose="02000000000000000000" pitchFamily="2" charset="0"/>
                <a:ea typeface="Roboto Light" panose="02000000000000000000" pitchFamily="2" charset="0"/>
                <a:cs typeface="Gill Sans MT"/>
              </a:rPr>
              <a:t>Th</a:t>
            </a:r>
            <a:r>
              <a:rPr sz="2600" dirty="0">
                <a:solidFill>
                  <a:srgbClr val="444949"/>
                </a:solidFill>
                <a:latin typeface="Roboto Light" panose="02000000000000000000" pitchFamily="2" charset="0"/>
                <a:ea typeface="Roboto Light" panose="02000000000000000000" pitchFamily="2" charset="0"/>
                <a:cs typeface="Gill Sans MT"/>
              </a:rPr>
              <a:t>e</a:t>
            </a:r>
            <a:r>
              <a:rPr sz="2600" spc="-254"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a:t>
            </a:r>
            <a:r>
              <a:rPr sz="2600" spc="-55" dirty="0">
                <a:solidFill>
                  <a:srgbClr val="444949"/>
                </a:solidFill>
                <a:latin typeface="Roboto Light" panose="02000000000000000000" pitchFamily="2" charset="0"/>
                <a:ea typeface="Roboto Light" panose="02000000000000000000" pitchFamily="2" charset="0"/>
                <a:cs typeface="Gill Sans MT"/>
              </a:rPr>
              <a:t>c</a:t>
            </a:r>
            <a:r>
              <a:rPr sz="2600" spc="-30" dirty="0">
                <a:solidFill>
                  <a:srgbClr val="444949"/>
                </a:solidFill>
                <a:latin typeface="Roboto Light" panose="02000000000000000000" pitchFamily="2" charset="0"/>
                <a:ea typeface="Roboto Light" panose="02000000000000000000" pitchFamily="2" charset="0"/>
                <a:cs typeface="Gill Sans MT"/>
              </a:rPr>
              <a:t>oo</a:t>
            </a:r>
            <a:r>
              <a:rPr sz="2600" spc="-140" dirty="0">
                <a:solidFill>
                  <a:srgbClr val="444949"/>
                </a:solidFill>
                <a:latin typeface="Roboto Light" panose="02000000000000000000" pitchFamily="2" charset="0"/>
                <a:ea typeface="Roboto Light" panose="02000000000000000000" pitchFamily="2" charset="0"/>
                <a:cs typeface="Gill Sans MT"/>
              </a:rPr>
              <a:t>k</a:t>
            </a:r>
            <a:r>
              <a:rPr sz="2600" spc="-35" dirty="0">
                <a:solidFill>
                  <a:srgbClr val="444949"/>
                </a:solidFill>
                <a:latin typeface="Roboto Light" panose="02000000000000000000" pitchFamily="2" charset="0"/>
                <a:ea typeface="Roboto Light" panose="02000000000000000000" pitchFamily="2" charset="0"/>
                <a:cs typeface="Gill Sans MT"/>
              </a:rPr>
              <a:t>i</a:t>
            </a:r>
            <a:r>
              <a:rPr sz="2600" spc="-55" dirty="0">
                <a:solidFill>
                  <a:srgbClr val="444949"/>
                </a:solidFill>
                <a:latin typeface="Roboto Light" panose="02000000000000000000" pitchFamily="2" charset="0"/>
                <a:ea typeface="Roboto Light" panose="02000000000000000000" pitchFamily="2" charset="0"/>
                <a:cs typeface="Gill Sans MT"/>
              </a:rPr>
              <a:t>e</a:t>
            </a:r>
            <a:r>
              <a:rPr sz="2600" spc="-80" dirty="0">
                <a:solidFill>
                  <a:srgbClr val="444949"/>
                </a:solidFill>
                <a:latin typeface="Roboto Light" panose="02000000000000000000" pitchFamily="2" charset="0"/>
                <a:ea typeface="Roboto Light" panose="02000000000000000000" pitchFamily="2" charset="0"/>
                <a:cs typeface="Gill Sans MT"/>
              </a:rPr>
              <a:t>”</a:t>
            </a:r>
            <a:r>
              <a:rPr sz="2600" spc="-210"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u</a:t>
            </a:r>
            <a:r>
              <a:rPr sz="2600" spc="-75" dirty="0">
                <a:solidFill>
                  <a:srgbClr val="444949"/>
                </a:solidFill>
                <a:latin typeface="Roboto Light" panose="02000000000000000000" pitchFamily="2" charset="0"/>
                <a:ea typeface="Roboto Light" panose="02000000000000000000" pitchFamily="2" charset="0"/>
                <a:cs typeface="Gill Sans MT"/>
              </a:rPr>
              <a:t>s</a:t>
            </a:r>
            <a:r>
              <a:rPr sz="2600" spc="5" dirty="0">
                <a:solidFill>
                  <a:srgbClr val="444949"/>
                </a:solidFill>
                <a:latin typeface="Roboto Light" panose="02000000000000000000" pitchFamily="2" charset="0"/>
                <a:ea typeface="Roboto Light" panose="02000000000000000000" pitchFamily="2" charset="0"/>
                <a:cs typeface="Gill Sans MT"/>
              </a:rPr>
              <a:t>e</a:t>
            </a:r>
            <a:r>
              <a:rPr sz="2600" dirty="0">
                <a:solidFill>
                  <a:srgbClr val="444949"/>
                </a:solidFill>
                <a:latin typeface="Roboto Light" panose="02000000000000000000" pitchFamily="2" charset="0"/>
                <a:ea typeface="Roboto Light" panose="02000000000000000000" pitchFamily="2" charset="0"/>
                <a:cs typeface="Gill Sans MT"/>
              </a:rPr>
              <a:t>d </a:t>
            </a:r>
            <a:r>
              <a:rPr sz="2600" spc="-60" dirty="0">
                <a:solidFill>
                  <a:srgbClr val="444949"/>
                </a:solidFill>
                <a:latin typeface="Roboto Light" panose="02000000000000000000" pitchFamily="2" charset="0"/>
                <a:ea typeface="Roboto Light" panose="02000000000000000000" pitchFamily="2" charset="0"/>
                <a:cs typeface="Gill Sans MT"/>
              </a:rPr>
              <a:t>f</a:t>
            </a:r>
            <a:r>
              <a:rPr sz="2600" spc="-30" dirty="0">
                <a:solidFill>
                  <a:srgbClr val="444949"/>
                </a:solidFill>
                <a:latin typeface="Roboto Light" panose="02000000000000000000" pitchFamily="2" charset="0"/>
                <a:ea typeface="Roboto Light" panose="02000000000000000000" pitchFamily="2" charset="0"/>
                <a:cs typeface="Gill Sans MT"/>
              </a:rPr>
              <a:t>o</a:t>
            </a:r>
            <a:r>
              <a:rPr sz="2600" spc="-165" dirty="0">
                <a:solidFill>
                  <a:srgbClr val="444949"/>
                </a:solidFill>
                <a:latin typeface="Roboto Light" panose="02000000000000000000" pitchFamily="2" charset="0"/>
                <a:ea typeface="Roboto Light" panose="02000000000000000000" pitchFamily="2" charset="0"/>
                <a:cs typeface="Gill Sans MT"/>
              </a:rPr>
              <a:t>r</a:t>
            </a:r>
            <a:r>
              <a:rPr sz="2600" dirty="0">
                <a:solidFill>
                  <a:srgbClr val="444949"/>
                </a:solidFill>
                <a:latin typeface="Roboto Light" panose="02000000000000000000" pitchFamily="2" charset="0"/>
                <a:ea typeface="Roboto Light" panose="02000000000000000000" pitchFamily="2" charset="0"/>
                <a:cs typeface="Gill Sans MT"/>
              </a:rPr>
              <a:t> </a:t>
            </a:r>
            <a:r>
              <a:rPr sz="2600" spc="-75" dirty="0">
                <a:solidFill>
                  <a:srgbClr val="444949"/>
                </a:solidFill>
                <a:latin typeface="Roboto Light" panose="02000000000000000000" pitchFamily="2" charset="0"/>
                <a:ea typeface="Roboto Light" panose="02000000000000000000" pitchFamily="2" charset="0"/>
                <a:cs typeface="Gill Sans MT"/>
              </a:rPr>
              <a:t>s</a:t>
            </a:r>
            <a:r>
              <a:rPr sz="2600" spc="-85" dirty="0">
                <a:solidFill>
                  <a:srgbClr val="444949"/>
                </a:solidFill>
                <a:latin typeface="Roboto Light" panose="02000000000000000000" pitchFamily="2" charset="0"/>
                <a:ea typeface="Roboto Light" panose="02000000000000000000" pitchFamily="2" charset="0"/>
                <a:cs typeface="Gill Sans MT"/>
              </a:rPr>
              <a:t>t</a:t>
            </a:r>
            <a:r>
              <a:rPr sz="2600" spc="-55" dirty="0">
                <a:solidFill>
                  <a:srgbClr val="444949"/>
                </a:solidFill>
                <a:latin typeface="Roboto Light" panose="02000000000000000000" pitchFamily="2" charset="0"/>
                <a:ea typeface="Roboto Light" panose="02000000000000000000" pitchFamily="2" charset="0"/>
                <a:cs typeface="Gill Sans MT"/>
              </a:rPr>
              <a:t>i</a:t>
            </a:r>
            <a:r>
              <a:rPr sz="2600" spc="-95" dirty="0">
                <a:solidFill>
                  <a:srgbClr val="444949"/>
                </a:solidFill>
                <a:latin typeface="Roboto Light" panose="02000000000000000000" pitchFamily="2" charset="0"/>
                <a:ea typeface="Roboto Light" panose="02000000000000000000" pitchFamily="2" charset="0"/>
                <a:cs typeface="Gill Sans MT"/>
              </a:rPr>
              <a:t>c</a:t>
            </a:r>
            <a:r>
              <a:rPr sz="2600" spc="-140" dirty="0">
                <a:solidFill>
                  <a:srgbClr val="444949"/>
                </a:solidFill>
                <a:latin typeface="Roboto Light" panose="02000000000000000000" pitchFamily="2" charset="0"/>
                <a:ea typeface="Roboto Light" panose="02000000000000000000" pitchFamily="2" charset="0"/>
                <a:cs typeface="Gill Sans MT"/>
              </a:rPr>
              <a:t>k</a:t>
            </a:r>
            <a:r>
              <a:rPr sz="2600" spc="-40" dirty="0">
                <a:solidFill>
                  <a:srgbClr val="444949"/>
                </a:solidFill>
                <a:latin typeface="Roboto Light" panose="02000000000000000000" pitchFamily="2" charset="0"/>
                <a:ea typeface="Roboto Light" panose="02000000000000000000" pitchFamily="2" charset="0"/>
                <a:cs typeface="Gill Sans MT"/>
              </a:rPr>
              <a:t>i</a:t>
            </a:r>
            <a:r>
              <a:rPr sz="2600" spc="-75" dirty="0">
                <a:solidFill>
                  <a:srgbClr val="444949"/>
                </a:solidFill>
                <a:latin typeface="Roboto Light" panose="02000000000000000000" pitchFamily="2" charset="0"/>
                <a:ea typeface="Roboto Light" panose="02000000000000000000" pitchFamily="2" charset="0"/>
                <a:cs typeface="Gill Sans MT"/>
              </a:rPr>
              <a:t>n</a:t>
            </a:r>
            <a:r>
              <a:rPr sz="2600" spc="5" dirty="0">
                <a:solidFill>
                  <a:srgbClr val="444949"/>
                </a:solidFill>
                <a:latin typeface="Roboto Light" panose="02000000000000000000" pitchFamily="2" charset="0"/>
                <a:ea typeface="Roboto Light" panose="02000000000000000000" pitchFamily="2" charset="0"/>
                <a:cs typeface="Gill Sans MT"/>
              </a:rPr>
              <a:t>e</a:t>
            </a:r>
            <a:r>
              <a:rPr sz="2600" spc="-75" dirty="0">
                <a:solidFill>
                  <a:srgbClr val="444949"/>
                </a:solidFill>
                <a:latin typeface="Roboto Light" panose="02000000000000000000" pitchFamily="2" charset="0"/>
                <a:ea typeface="Roboto Light" panose="02000000000000000000" pitchFamily="2" charset="0"/>
                <a:cs typeface="Gill Sans MT"/>
              </a:rPr>
              <a:t>s</a:t>
            </a:r>
            <a:r>
              <a:rPr sz="2600" spc="-80" dirty="0">
                <a:solidFill>
                  <a:srgbClr val="444949"/>
                </a:solidFill>
                <a:latin typeface="Roboto Light" panose="02000000000000000000" pitchFamily="2" charset="0"/>
                <a:ea typeface="Roboto Light" panose="02000000000000000000" pitchFamily="2" charset="0"/>
                <a:cs typeface="Gill Sans MT"/>
              </a:rPr>
              <a:t>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h</a:t>
            </a:r>
            <a:r>
              <a:rPr sz="2600" dirty="0">
                <a:solidFill>
                  <a:srgbClr val="444949"/>
                </a:solidFill>
                <a:latin typeface="Roboto Light" panose="02000000000000000000" pitchFamily="2" charset="0"/>
                <a:ea typeface="Roboto Light" panose="02000000000000000000" pitchFamily="2" charset="0"/>
                <a:cs typeface="Gill Sans MT"/>
              </a:rPr>
              <a:t>a</a:t>
            </a:r>
            <a:r>
              <a:rPr sz="2600" spc="-80" dirty="0">
                <a:solidFill>
                  <a:srgbClr val="444949"/>
                </a:solidFill>
                <a:latin typeface="Roboto Light" panose="02000000000000000000" pitchFamily="2" charset="0"/>
                <a:ea typeface="Roboto Light" panose="02000000000000000000" pitchFamily="2" charset="0"/>
                <a:cs typeface="Gill Sans MT"/>
              </a:rPr>
              <a:t>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a</a:t>
            </a:r>
            <a:r>
              <a:rPr sz="2600" spc="-20" dirty="0">
                <a:solidFill>
                  <a:srgbClr val="444949"/>
                </a:solidFill>
                <a:latin typeface="Roboto Light" panose="02000000000000000000" pitchFamily="2" charset="0"/>
                <a:ea typeface="Roboto Light" panose="02000000000000000000" pitchFamily="2" charset="0"/>
                <a:cs typeface="Gill Sans MT"/>
              </a:rPr>
              <a:t>n  </a:t>
            </a:r>
            <a:r>
              <a:rPr sz="2600" spc="-45" dirty="0">
                <a:solidFill>
                  <a:srgbClr val="444949"/>
                </a:solidFill>
                <a:latin typeface="Roboto Light" panose="02000000000000000000" pitchFamily="2" charset="0"/>
                <a:ea typeface="Roboto Light" panose="02000000000000000000" pitchFamily="2" charset="0"/>
                <a:cs typeface="Gill Sans MT"/>
              </a:rPr>
              <a:t>expiration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date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you</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control</a:t>
            </a:r>
            <a:endParaRPr sz="2600">
              <a:latin typeface="Roboto Light" panose="02000000000000000000" pitchFamily="2" charset="0"/>
              <a:ea typeface="Roboto Light" panose="02000000000000000000" pitchFamily="2" charset="0"/>
              <a:cs typeface="Gill Sans MT"/>
            </a:endParaRPr>
          </a:p>
          <a:p>
            <a:pPr marL="241300" marR="31115" indent="-228600">
              <a:lnSpc>
                <a:spcPct val="70800"/>
              </a:lnSpc>
              <a:spcBef>
                <a:spcPts val="980"/>
              </a:spcBef>
              <a:buFont typeface="Arial"/>
              <a:buChar char="•"/>
              <a:tabLst>
                <a:tab pos="241300" algn="l"/>
              </a:tabLst>
            </a:pPr>
            <a:r>
              <a:rPr sz="2600" spc="-40" dirty="0">
                <a:solidFill>
                  <a:srgbClr val="444949"/>
                </a:solidFill>
                <a:latin typeface="Roboto Light" panose="02000000000000000000" pitchFamily="2" charset="0"/>
                <a:ea typeface="Roboto Light" panose="02000000000000000000" pitchFamily="2" charset="0"/>
                <a:cs typeface="Gill Sans MT"/>
              </a:rPr>
              <a:t>Use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case:</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make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sure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the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user</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doesn’t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lose </a:t>
            </a:r>
            <a:r>
              <a:rPr sz="2600" spc="-705" dirty="0">
                <a:solidFill>
                  <a:srgbClr val="444949"/>
                </a:solidFill>
                <a:latin typeface="Roboto Light" panose="02000000000000000000" pitchFamily="2" charset="0"/>
                <a:ea typeface="Roboto Light" panose="02000000000000000000" pitchFamily="2" charset="0"/>
                <a:cs typeface="Gill Sans MT"/>
              </a:rPr>
              <a:t> </a:t>
            </a:r>
            <a:r>
              <a:rPr sz="2600" spc="-65" dirty="0">
                <a:solidFill>
                  <a:srgbClr val="444949"/>
                </a:solidFill>
                <a:latin typeface="Roboto Light" panose="02000000000000000000" pitchFamily="2" charset="0"/>
                <a:ea typeface="Roboto Light" panose="02000000000000000000" pitchFamily="2" charset="0"/>
                <a:cs typeface="Gill Sans MT"/>
              </a:rPr>
              <a:t>his</a:t>
            </a:r>
            <a:r>
              <a:rPr sz="2600"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session</a:t>
            </a:r>
            <a:r>
              <a:rPr sz="2600"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data</a:t>
            </a:r>
            <a:endParaRPr sz="2600">
              <a:latin typeface="Roboto Light" panose="02000000000000000000" pitchFamily="2" charset="0"/>
              <a:ea typeface="Roboto Light" panose="02000000000000000000" pitchFamily="2" charset="0"/>
              <a:cs typeface="Gill Sans MT"/>
            </a:endParaRPr>
          </a:p>
          <a:p>
            <a:pPr marL="241300" marR="5080" indent="-228600">
              <a:lnSpc>
                <a:spcPct val="70800"/>
              </a:lnSpc>
              <a:spcBef>
                <a:spcPts val="985"/>
              </a:spcBef>
              <a:buFont typeface="Arial"/>
              <a:buChar char="•"/>
              <a:tabLst>
                <a:tab pos="241300" algn="l"/>
              </a:tabLst>
            </a:pPr>
            <a:r>
              <a:rPr sz="2600" spc="-35" dirty="0">
                <a:solidFill>
                  <a:srgbClr val="444949"/>
                </a:solidFill>
                <a:latin typeface="Roboto Light" panose="02000000000000000000" pitchFamily="2" charset="0"/>
                <a:ea typeface="Roboto Light" panose="02000000000000000000" pitchFamily="2" charset="0"/>
                <a:cs typeface="Gill Sans MT"/>
              </a:rPr>
              <a:t>Enabling</a:t>
            </a:r>
            <a:r>
              <a:rPr sz="2600" dirty="0">
                <a:solidFill>
                  <a:srgbClr val="444949"/>
                </a:solidFill>
                <a:latin typeface="Roboto Light" panose="02000000000000000000" pitchFamily="2" charset="0"/>
                <a:ea typeface="Roboto Light" panose="02000000000000000000" pitchFamily="2" charset="0"/>
                <a:cs typeface="Gill Sans MT"/>
              </a:rPr>
              <a:t> </a:t>
            </a:r>
            <a:r>
              <a:rPr sz="2600" spc="-75" dirty="0">
                <a:solidFill>
                  <a:srgbClr val="444949"/>
                </a:solidFill>
                <a:latin typeface="Roboto Light" panose="02000000000000000000" pitchFamily="2" charset="0"/>
                <a:ea typeface="Roboto Light" panose="02000000000000000000" pitchFamily="2" charset="0"/>
                <a:cs typeface="Gill Sans MT"/>
              </a:rPr>
              <a:t>stickiness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may</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bring</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imbalance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 </a:t>
            </a:r>
            <a:r>
              <a:rPr sz="2600" spc="-70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the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load</a:t>
            </a:r>
            <a:r>
              <a:rPr sz="2600"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over</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the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backend</a:t>
            </a:r>
            <a:r>
              <a:rPr sz="260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EC2</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instances</a:t>
            </a:r>
            <a:endParaRPr sz="2600">
              <a:latin typeface="Roboto Light" panose="02000000000000000000" pitchFamily="2" charset="0"/>
              <a:ea typeface="Roboto Light" panose="02000000000000000000" pitchFamily="2" charset="0"/>
              <a:cs typeface="Gill Sans MT"/>
            </a:endParaRPr>
          </a:p>
        </p:txBody>
      </p:sp>
      <p:pic>
        <p:nvPicPr>
          <p:cNvPr id="5" name="object 5"/>
          <p:cNvPicPr/>
          <p:nvPr/>
        </p:nvPicPr>
        <p:blipFill>
          <a:blip r:embed="rId2" cstate="print"/>
          <a:stretch>
            <a:fillRect/>
          </a:stretch>
        </p:blipFill>
        <p:spPr>
          <a:xfrm>
            <a:off x="9171452" y="2619455"/>
            <a:ext cx="1054689" cy="1002765"/>
          </a:xfrm>
          <a:prstGeom prst="rect">
            <a:avLst/>
          </a:prstGeom>
        </p:spPr>
      </p:pic>
      <p:sp>
        <p:nvSpPr>
          <p:cNvPr id="6" name="object 6"/>
          <p:cNvSpPr txBox="1"/>
          <p:nvPr/>
        </p:nvSpPr>
        <p:spPr>
          <a:xfrm>
            <a:off x="7986117" y="4324660"/>
            <a:ext cx="1295835" cy="582211"/>
          </a:xfrm>
          <a:prstGeom prst="rect">
            <a:avLst/>
          </a:prstGeom>
          <a:solidFill>
            <a:srgbClr val="F69802"/>
          </a:solidFill>
          <a:ln w="12700">
            <a:solidFill>
              <a:srgbClr val="B56E01"/>
            </a:solidFill>
          </a:ln>
        </p:spPr>
        <p:txBody>
          <a:bodyPr vert="horz" wrap="square" lIns="0" tIns="43180" rIns="0" bIns="0" rtlCol="0">
            <a:spAutoFit/>
          </a:bodyPr>
          <a:lstStyle/>
          <a:p>
            <a:pPr algn="ctr">
              <a:lnSpc>
                <a:spcPts val="2125"/>
              </a:lnSpc>
              <a:spcBef>
                <a:spcPts val="34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10136375" y="4324660"/>
            <a:ext cx="1295835" cy="582211"/>
          </a:xfrm>
          <a:prstGeom prst="rect">
            <a:avLst/>
          </a:prstGeom>
          <a:solidFill>
            <a:srgbClr val="F69802"/>
          </a:solidFill>
          <a:ln w="12700">
            <a:solidFill>
              <a:srgbClr val="B56E01"/>
            </a:solidFill>
          </a:ln>
        </p:spPr>
        <p:txBody>
          <a:bodyPr vert="horz" wrap="square" lIns="0" tIns="43180" rIns="0" bIns="0" rtlCol="0">
            <a:spAutoFit/>
          </a:bodyPr>
          <a:lstStyle/>
          <a:p>
            <a:pPr algn="ctr">
              <a:lnSpc>
                <a:spcPts val="2125"/>
              </a:lnSpc>
              <a:spcBef>
                <a:spcPts val="34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8" name="object 8"/>
          <p:cNvSpPr txBox="1"/>
          <p:nvPr/>
        </p:nvSpPr>
        <p:spPr>
          <a:xfrm>
            <a:off x="7678490" y="1259130"/>
            <a:ext cx="1295835" cy="457818"/>
          </a:xfrm>
          <a:prstGeom prst="rect">
            <a:avLst/>
          </a:prstGeom>
          <a:solidFill>
            <a:srgbClr val="5091D0"/>
          </a:solidFill>
          <a:ln w="12700">
            <a:solidFill>
              <a:srgbClr val="386998"/>
            </a:solidFill>
          </a:ln>
        </p:spPr>
        <p:txBody>
          <a:bodyPr vert="horz" wrap="square" lIns="0" tIns="179070" rIns="0" bIns="0" rtlCol="0">
            <a:spAutoFit/>
          </a:bodyPr>
          <a:lstStyle/>
          <a:p>
            <a:pPr marL="232410">
              <a:lnSpc>
                <a:spcPct val="100000"/>
              </a:lnSpc>
              <a:spcBef>
                <a:spcPts val="1410"/>
              </a:spcBef>
            </a:pPr>
            <a:r>
              <a:rPr sz="1800" spc="-5" dirty="0">
                <a:solidFill>
                  <a:srgbClr val="FFFFFF"/>
                </a:solidFill>
                <a:latin typeface="Roboto Light" panose="02000000000000000000" pitchFamily="2" charset="0"/>
                <a:ea typeface="Roboto Light" panose="02000000000000000000" pitchFamily="2" charset="0"/>
                <a:cs typeface="Calibri"/>
              </a:rPr>
              <a:t>Client</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A</a:t>
            </a:r>
            <a:endParaRPr sz="1800">
              <a:latin typeface="Roboto Light" panose="02000000000000000000" pitchFamily="2" charset="0"/>
              <a:ea typeface="Roboto Light" panose="02000000000000000000" pitchFamily="2" charset="0"/>
              <a:cs typeface="Calibri"/>
            </a:endParaRPr>
          </a:p>
        </p:txBody>
      </p:sp>
      <p:sp>
        <p:nvSpPr>
          <p:cNvPr id="9" name="object 9"/>
          <p:cNvSpPr txBox="1"/>
          <p:nvPr/>
        </p:nvSpPr>
        <p:spPr>
          <a:xfrm>
            <a:off x="9062530" y="1259130"/>
            <a:ext cx="1295835" cy="457818"/>
          </a:xfrm>
          <a:prstGeom prst="rect">
            <a:avLst/>
          </a:prstGeom>
          <a:solidFill>
            <a:srgbClr val="70AD47"/>
          </a:solidFill>
          <a:ln w="12700">
            <a:solidFill>
              <a:srgbClr val="507E32"/>
            </a:solidFill>
          </a:ln>
        </p:spPr>
        <p:txBody>
          <a:bodyPr vert="horz" wrap="square" lIns="0" tIns="179070" rIns="0" bIns="0" rtlCol="0">
            <a:spAutoFit/>
          </a:bodyPr>
          <a:lstStyle/>
          <a:p>
            <a:pPr marL="236220">
              <a:lnSpc>
                <a:spcPct val="100000"/>
              </a:lnSpc>
              <a:spcBef>
                <a:spcPts val="1410"/>
              </a:spcBef>
            </a:pPr>
            <a:r>
              <a:rPr sz="1800" spc="-5" dirty="0">
                <a:solidFill>
                  <a:srgbClr val="FFFFFF"/>
                </a:solidFill>
                <a:latin typeface="Roboto Light" panose="02000000000000000000" pitchFamily="2" charset="0"/>
                <a:ea typeface="Roboto Light" panose="02000000000000000000" pitchFamily="2" charset="0"/>
                <a:cs typeface="Calibri"/>
              </a:rPr>
              <a:t>Client</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B</a:t>
            </a:r>
            <a:endParaRPr sz="180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10407751" y="1259130"/>
            <a:ext cx="1295835" cy="457818"/>
          </a:xfrm>
          <a:prstGeom prst="rect">
            <a:avLst/>
          </a:prstGeom>
          <a:solidFill>
            <a:srgbClr val="444949"/>
          </a:solidFill>
          <a:ln w="12700">
            <a:solidFill>
              <a:srgbClr val="2F3333"/>
            </a:solidFill>
          </a:ln>
        </p:spPr>
        <p:txBody>
          <a:bodyPr vert="horz" wrap="square" lIns="0" tIns="179070" rIns="0" bIns="0" rtlCol="0">
            <a:spAutoFit/>
          </a:bodyPr>
          <a:lstStyle/>
          <a:p>
            <a:pPr marL="236854">
              <a:lnSpc>
                <a:spcPct val="100000"/>
              </a:lnSpc>
              <a:spcBef>
                <a:spcPts val="1410"/>
              </a:spcBef>
            </a:pPr>
            <a:r>
              <a:rPr sz="1800" spc="-5" dirty="0">
                <a:solidFill>
                  <a:srgbClr val="FFFFFF"/>
                </a:solidFill>
                <a:latin typeface="Roboto Light" panose="02000000000000000000" pitchFamily="2" charset="0"/>
                <a:ea typeface="Roboto Light" panose="02000000000000000000" pitchFamily="2" charset="0"/>
                <a:cs typeface="Calibri"/>
              </a:rPr>
              <a:t>Client</a:t>
            </a:r>
            <a:r>
              <a:rPr sz="1800" spc="-20" dirty="0">
                <a:solidFill>
                  <a:srgbClr val="FFFFFF"/>
                </a:solidFill>
                <a:latin typeface="Roboto Light" panose="02000000000000000000" pitchFamily="2" charset="0"/>
                <a:ea typeface="Roboto Light" panose="02000000000000000000" pitchFamily="2" charset="0"/>
                <a:cs typeface="Calibri"/>
              </a:rPr>
              <a:t> </a:t>
            </a:r>
            <a:r>
              <a:rPr sz="1800" dirty="0">
                <a:solidFill>
                  <a:srgbClr val="FFFFFF"/>
                </a:solidFill>
                <a:latin typeface="Roboto Light" panose="02000000000000000000" pitchFamily="2" charset="0"/>
                <a:ea typeface="Roboto Light" panose="02000000000000000000" pitchFamily="2" charset="0"/>
                <a:cs typeface="Calibri"/>
              </a:rPr>
              <a:t>C</a:t>
            </a:r>
            <a:endParaRPr sz="1800">
              <a:latin typeface="Roboto Light" panose="02000000000000000000" pitchFamily="2" charset="0"/>
              <a:ea typeface="Roboto Light" panose="02000000000000000000" pitchFamily="2" charset="0"/>
              <a:cs typeface="Calibri"/>
            </a:endParaRPr>
          </a:p>
        </p:txBody>
      </p:sp>
      <p:grpSp>
        <p:nvGrpSpPr>
          <p:cNvPr id="11" name="object 11"/>
          <p:cNvGrpSpPr/>
          <p:nvPr/>
        </p:nvGrpSpPr>
        <p:grpSpPr>
          <a:xfrm>
            <a:off x="7971083" y="1893675"/>
            <a:ext cx="3505764" cy="2431415"/>
            <a:chOff x="7971083" y="1893675"/>
            <a:chExt cx="3207385" cy="2431415"/>
          </a:xfrm>
        </p:grpSpPr>
        <p:sp>
          <p:nvSpPr>
            <p:cNvPr id="12" name="object 12"/>
            <p:cNvSpPr/>
            <p:nvPr/>
          </p:nvSpPr>
          <p:spPr>
            <a:xfrm>
              <a:off x="8250428" y="1893684"/>
              <a:ext cx="1129030" cy="2431415"/>
            </a:xfrm>
            <a:custGeom>
              <a:avLst/>
              <a:gdLst/>
              <a:ahLst/>
              <a:cxnLst/>
              <a:rect l="l" t="t" r="r" b="b"/>
              <a:pathLst>
                <a:path w="1129029" h="2431415">
                  <a:moveTo>
                    <a:pt x="974877" y="1527517"/>
                  </a:moveTo>
                  <a:lnTo>
                    <a:pt x="927557" y="1495463"/>
                  </a:lnTo>
                  <a:lnTo>
                    <a:pt x="400850" y="2273008"/>
                  </a:lnTo>
                  <a:lnTo>
                    <a:pt x="353529" y="2240953"/>
                  </a:lnTo>
                  <a:lnTo>
                    <a:pt x="328358" y="2430983"/>
                  </a:lnTo>
                  <a:lnTo>
                    <a:pt x="495477" y="2337117"/>
                  </a:lnTo>
                  <a:lnTo>
                    <a:pt x="483095" y="2328722"/>
                  </a:lnTo>
                  <a:lnTo>
                    <a:pt x="448170" y="2305062"/>
                  </a:lnTo>
                  <a:lnTo>
                    <a:pt x="974877" y="1527517"/>
                  </a:lnTo>
                  <a:close/>
                </a:path>
                <a:path w="1129029" h="2431415">
                  <a:moveTo>
                    <a:pt x="1128890" y="809053"/>
                  </a:moveTo>
                  <a:lnTo>
                    <a:pt x="1097203" y="749960"/>
                  </a:lnTo>
                  <a:lnTo>
                    <a:pt x="1038301" y="640118"/>
                  </a:lnTo>
                  <a:lnTo>
                    <a:pt x="1005332" y="686803"/>
                  </a:lnTo>
                  <a:lnTo>
                    <a:pt x="32969" y="0"/>
                  </a:lnTo>
                  <a:lnTo>
                    <a:pt x="0" y="46672"/>
                  </a:lnTo>
                  <a:lnTo>
                    <a:pt x="972362" y="733475"/>
                  </a:lnTo>
                  <a:lnTo>
                    <a:pt x="939393" y="780161"/>
                  </a:lnTo>
                  <a:lnTo>
                    <a:pt x="1128890" y="80905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3" name="object 13"/>
            <p:cNvSpPr/>
            <p:nvPr/>
          </p:nvSpPr>
          <p:spPr>
            <a:xfrm>
              <a:off x="9568498" y="1916963"/>
              <a:ext cx="1160780" cy="2407920"/>
            </a:xfrm>
            <a:custGeom>
              <a:avLst/>
              <a:gdLst/>
              <a:ahLst/>
              <a:cxnLst/>
              <a:rect l="l" t="t" r="r" b="b"/>
              <a:pathLst>
                <a:path w="1160779" h="2407920">
                  <a:moveTo>
                    <a:pt x="171450" y="531202"/>
                  </a:moveTo>
                  <a:lnTo>
                    <a:pt x="114300" y="531101"/>
                  </a:lnTo>
                  <a:lnTo>
                    <a:pt x="115265" y="114"/>
                  </a:lnTo>
                  <a:lnTo>
                    <a:pt x="58115" y="0"/>
                  </a:lnTo>
                  <a:lnTo>
                    <a:pt x="57150" y="530999"/>
                  </a:lnTo>
                  <a:lnTo>
                    <a:pt x="0" y="530885"/>
                  </a:lnTo>
                  <a:lnTo>
                    <a:pt x="85407" y="702500"/>
                  </a:lnTo>
                  <a:lnTo>
                    <a:pt x="157149" y="559676"/>
                  </a:lnTo>
                  <a:lnTo>
                    <a:pt x="171450" y="531202"/>
                  </a:lnTo>
                  <a:close/>
                </a:path>
                <a:path w="1160779" h="2407920">
                  <a:moveTo>
                    <a:pt x="1160538" y="2407704"/>
                  </a:moveTo>
                  <a:lnTo>
                    <a:pt x="1139431" y="2315565"/>
                  </a:lnTo>
                  <a:lnTo>
                    <a:pt x="1117739" y="2220849"/>
                  </a:lnTo>
                  <a:lnTo>
                    <a:pt x="1073619" y="2257183"/>
                  </a:lnTo>
                  <a:lnTo>
                    <a:pt x="425538" y="1470050"/>
                  </a:lnTo>
                  <a:lnTo>
                    <a:pt x="381419" y="1506372"/>
                  </a:lnTo>
                  <a:lnTo>
                    <a:pt x="1029500" y="2293505"/>
                  </a:lnTo>
                  <a:lnTo>
                    <a:pt x="985380" y="2329827"/>
                  </a:lnTo>
                  <a:lnTo>
                    <a:pt x="1160538" y="2407704"/>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4" name="object 14"/>
            <p:cNvSpPr/>
            <p:nvPr/>
          </p:nvSpPr>
          <p:spPr>
            <a:xfrm>
              <a:off x="9971977" y="1895271"/>
              <a:ext cx="1206500" cy="2429510"/>
            </a:xfrm>
            <a:custGeom>
              <a:avLst/>
              <a:gdLst/>
              <a:ahLst/>
              <a:cxnLst/>
              <a:rect l="l" t="t" r="r" b="b"/>
              <a:pathLst>
                <a:path w="1206500" h="2429510">
                  <a:moveTo>
                    <a:pt x="1046975" y="43497"/>
                  </a:moveTo>
                  <a:lnTo>
                    <a:pt x="1009904" y="0"/>
                  </a:lnTo>
                  <a:lnTo>
                    <a:pt x="111963" y="765238"/>
                  </a:lnTo>
                  <a:lnTo>
                    <a:pt x="74891" y="721741"/>
                  </a:lnTo>
                  <a:lnTo>
                    <a:pt x="0" y="898194"/>
                  </a:lnTo>
                  <a:lnTo>
                    <a:pt x="186105" y="852233"/>
                  </a:lnTo>
                  <a:lnTo>
                    <a:pt x="164820" y="827265"/>
                  </a:lnTo>
                  <a:lnTo>
                    <a:pt x="149034" y="808736"/>
                  </a:lnTo>
                  <a:lnTo>
                    <a:pt x="1046975" y="43497"/>
                  </a:lnTo>
                  <a:close/>
                </a:path>
                <a:path w="1206500" h="2429510">
                  <a:moveTo>
                    <a:pt x="1206093" y="2429395"/>
                  </a:moveTo>
                  <a:lnTo>
                    <a:pt x="1183309" y="2340051"/>
                  </a:lnTo>
                  <a:lnTo>
                    <a:pt x="1158722" y="2243645"/>
                  </a:lnTo>
                  <a:lnTo>
                    <a:pt x="1115504" y="2281047"/>
                  </a:lnTo>
                  <a:lnTo>
                    <a:pt x="186004" y="1206868"/>
                  </a:lnTo>
                  <a:lnTo>
                    <a:pt x="142786" y="1244269"/>
                  </a:lnTo>
                  <a:lnTo>
                    <a:pt x="1072299" y="2318448"/>
                  </a:lnTo>
                  <a:lnTo>
                    <a:pt x="1029081" y="2355837"/>
                  </a:lnTo>
                  <a:lnTo>
                    <a:pt x="1206093" y="242939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p:nvPr/>
          </p:nvSpPr>
          <p:spPr>
            <a:xfrm>
              <a:off x="7971079" y="1918931"/>
              <a:ext cx="1200785" cy="2364105"/>
            </a:xfrm>
            <a:custGeom>
              <a:avLst/>
              <a:gdLst/>
              <a:ahLst/>
              <a:cxnLst/>
              <a:rect l="l" t="t" r="r" b="b"/>
              <a:pathLst>
                <a:path w="1200784" h="2364104">
                  <a:moveTo>
                    <a:pt x="1128877" y="809053"/>
                  </a:moveTo>
                  <a:lnTo>
                    <a:pt x="1097203" y="749960"/>
                  </a:lnTo>
                  <a:lnTo>
                    <a:pt x="1038301" y="640118"/>
                  </a:lnTo>
                  <a:lnTo>
                    <a:pt x="1005332" y="686803"/>
                  </a:lnTo>
                  <a:lnTo>
                    <a:pt x="32969" y="0"/>
                  </a:lnTo>
                  <a:lnTo>
                    <a:pt x="0" y="46672"/>
                  </a:lnTo>
                  <a:lnTo>
                    <a:pt x="972362" y="733475"/>
                  </a:lnTo>
                  <a:lnTo>
                    <a:pt x="939380" y="780161"/>
                  </a:lnTo>
                  <a:lnTo>
                    <a:pt x="1128877" y="809053"/>
                  </a:lnTo>
                  <a:close/>
                </a:path>
                <a:path w="1200784" h="2364104">
                  <a:moveTo>
                    <a:pt x="1200454" y="1140193"/>
                  </a:moveTo>
                  <a:lnTo>
                    <a:pt x="1152944" y="1108417"/>
                  </a:lnTo>
                  <a:lnTo>
                    <a:pt x="419366" y="2205685"/>
                  </a:lnTo>
                  <a:lnTo>
                    <a:pt x="371856" y="2173922"/>
                  </a:lnTo>
                  <a:lnTo>
                    <a:pt x="347840" y="2364092"/>
                  </a:lnTo>
                  <a:lnTo>
                    <a:pt x="514388" y="2269210"/>
                  </a:lnTo>
                  <a:lnTo>
                    <a:pt x="502412" y="2261197"/>
                  </a:lnTo>
                  <a:lnTo>
                    <a:pt x="466877" y="2237448"/>
                  </a:lnTo>
                  <a:lnTo>
                    <a:pt x="1200454" y="114019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3568065" cy="443711"/>
          </a:xfrm>
          <a:prstGeom prst="rect">
            <a:avLst/>
          </a:prstGeom>
        </p:spPr>
        <p:txBody>
          <a:bodyPr vert="horz" wrap="square" lIns="0" tIns="12700" rIns="0" bIns="0" rtlCol="0">
            <a:spAutoFit/>
          </a:bodyPr>
          <a:lstStyle/>
          <a:p>
            <a:pPr marL="12700">
              <a:lnSpc>
                <a:spcPct val="100000"/>
              </a:lnSpc>
              <a:spcBef>
                <a:spcPts val="100"/>
              </a:spcBef>
            </a:pPr>
            <a:r>
              <a:rPr spc="-30" dirty="0">
                <a:latin typeface="Roboto Light" panose="02000000000000000000" pitchFamily="2" charset="0"/>
                <a:ea typeface="Roboto Light" panose="02000000000000000000" pitchFamily="2" charset="0"/>
              </a:rPr>
              <a:t>SSL/TLS</a:t>
            </a:r>
            <a:r>
              <a:rPr spc="-35"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a:t>
            </a:r>
            <a:r>
              <a:rPr spc="-30" dirty="0">
                <a:latin typeface="Roboto Light" panose="02000000000000000000" pitchFamily="2" charset="0"/>
                <a:ea typeface="Roboto Light" panose="02000000000000000000" pitchFamily="2" charset="0"/>
              </a:rPr>
              <a:t> </a:t>
            </a:r>
            <a:r>
              <a:rPr spc="-110" dirty="0">
                <a:latin typeface="Roboto Light" panose="02000000000000000000" pitchFamily="2" charset="0"/>
                <a:ea typeface="Roboto Light" panose="02000000000000000000" pitchFamily="2" charset="0"/>
              </a:rPr>
              <a:t>Basics</a:t>
            </a:r>
          </a:p>
        </p:txBody>
      </p:sp>
      <p:sp>
        <p:nvSpPr>
          <p:cNvPr id="5" name="object 5"/>
          <p:cNvSpPr txBox="1"/>
          <p:nvPr/>
        </p:nvSpPr>
        <p:spPr>
          <a:xfrm>
            <a:off x="916939" y="1351788"/>
            <a:ext cx="10175240" cy="4821833"/>
          </a:xfrm>
          <a:prstGeom prst="rect">
            <a:avLst/>
          </a:prstGeom>
        </p:spPr>
        <p:txBody>
          <a:bodyPr vert="horz" wrap="square" lIns="0" tIns="128270" rIns="0" bIns="0" rtlCol="0">
            <a:spAutoFit/>
          </a:bodyPr>
          <a:lstStyle/>
          <a:p>
            <a:pPr marL="241300" marR="5080" indent="-228600">
              <a:lnSpc>
                <a:spcPct val="70800"/>
              </a:lnSpc>
              <a:spcBef>
                <a:spcPts val="1010"/>
              </a:spcBef>
              <a:buFont typeface="Arial"/>
              <a:buChar char="•"/>
              <a:tabLst>
                <a:tab pos="241300" algn="l"/>
              </a:tabLst>
            </a:pPr>
            <a:r>
              <a:rPr sz="2600" spc="-15" dirty="0">
                <a:solidFill>
                  <a:srgbClr val="444949"/>
                </a:solidFill>
                <a:latin typeface="Roboto Light" panose="02000000000000000000" pitchFamily="2" charset="0"/>
                <a:ea typeface="Roboto Light" panose="02000000000000000000" pitchFamily="2" charset="0"/>
                <a:cs typeface="Gill Sans MT"/>
              </a:rPr>
              <a:t>An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SSL</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allows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65" dirty="0">
                <a:solidFill>
                  <a:srgbClr val="444949"/>
                </a:solidFill>
                <a:latin typeface="Roboto Light" panose="02000000000000000000" pitchFamily="2" charset="0"/>
                <a:ea typeface="Roboto Light" panose="02000000000000000000" pitchFamily="2" charset="0"/>
                <a:cs typeface="Gill Sans MT"/>
              </a:rPr>
              <a:t>traffic</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between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your</a:t>
            </a:r>
            <a:r>
              <a:rPr sz="2600"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clients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and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your</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load</a:t>
            </a:r>
            <a:r>
              <a:rPr sz="260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balancer </a:t>
            </a:r>
            <a:r>
              <a:rPr sz="2600" spc="-70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be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encrypted</a:t>
            </a:r>
            <a:r>
              <a:rPr sz="2600"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in</a:t>
            </a:r>
            <a:r>
              <a:rPr sz="2600"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transit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(in-flight</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encryption)</a:t>
            </a:r>
            <a:endParaRPr sz="2600">
              <a:latin typeface="Roboto Light" panose="02000000000000000000" pitchFamily="2" charset="0"/>
              <a:ea typeface="Roboto Light" panose="02000000000000000000" pitchFamily="2" charset="0"/>
              <a:cs typeface="Gill Sans MT"/>
            </a:endParaRPr>
          </a:p>
          <a:p>
            <a:pPr>
              <a:lnSpc>
                <a:spcPct val="100000"/>
              </a:lnSpc>
              <a:spcBef>
                <a:spcPts val="40"/>
              </a:spcBef>
              <a:buClr>
                <a:srgbClr val="444949"/>
              </a:buClr>
              <a:buFont typeface="Arial"/>
              <a:buChar char="•"/>
            </a:pPr>
            <a:endParaRPr sz="2800">
              <a:latin typeface="Roboto Light" panose="02000000000000000000" pitchFamily="2" charset="0"/>
              <a:ea typeface="Roboto Light" panose="02000000000000000000" pitchFamily="2" charset="0"/>
              <a:cs typeface="Gill Sans MT"/>
            </a:endParaRPr>
          </a:p>
          <a:p>
            <a:pPr marL="241300" indent="-228600">
              <a:lnSpc>
                <a:spcPct val="100000"/>
              </a:lnSpc>
              <a:buSzPct val="101960"/>
              <a:buFont typeface="Arial"/>
              <a:buChar char="•"/>
              <a:tabLst>
                <a:tab pos="241300" algn="l"/>
              </a:tabLst>
            </a:pPr>
            <a:r>
              <a:rPr sz="3825" spc="37" baseline="1089" dirty="0">
                <a:solidFill>
                  <a:srgbClr val="444949"/>
                </a:solidFill>
                <a:latin typeface="Roboto Light" panose="02000000000000000000" pitchFamily="2" charset="0"/>
                <a:ea typeface="Roboto Light" panose="02000000000000000000" pitchFamily="2" charset="0"/>
                <a:cs typeface="Gill Sans MT"/>
              </a:rPr>
              <a:t>SSL</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2600" spc="-65" dirty="0">
                <a:solidFill>
                  <a:srgbClr val="444949"/>
                </a:solidFill>
                <a:latin typeface="Roboto Light" panose="02000000000000000000" pitchFamily="2" charset="0"/>
                <a:ea typeface="Roboto Light" panose="02000000000000000000" pitchFamily="2" charset="0"/>
                <a:cs typeface="Gill Sans MT"/>
              </a:rPr>
              <a:t>refers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Secure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Sockets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20" dirty="0">
                <a:solidFill>
                  <a:srgbClr val="444949"/>
                </a:solidFill>
                <a:latin typeface="Roboto Light" panose="02000000000000000000" pitchFamily="2" charset="0"/>
                <a:ea typeface="Roboto Light" panose="02000000000000000000" pitchFamily="2" charset="0"/>
                <a:cs typeface="Gill Sans MT"/>
              </a:rPr>
              <a:t>Layer,</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used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encrypt</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connections</a:t>
            </a:r>
            <a:endParaRPr sz="2600">
              <a:latin typeface="Roboto Light" panose="02000000000000000000" pitchFamily="2" charset="0"/>
              <a:ea typeface="Roboto Light" panose="02000000000000000000" pitchFamily="2" charset="0"/>
              <a:cs typeface="Gill Sans MT"/>
            </a:endParaRPr>
          </a:p>
          <a:p>
            <a:pPr marL="241300" indent="-228600">
              <a:lnSpc>
                <a:spcPct val="100000"/>
              </a:lnSpc>
              <a:spcBef>
                <a:spcPts val="70"/>
              </a:spcBef>
              <a:buSzPct val="101960"/>
              <a:buFont typeface="Arial"/>
              <a:buChar char="•"/>
              <a:tabLst>
                <a:tab pos="241300" algn="l"/>
              </a:tabLst>
            </a:pPr>
            <a:r>
              <a:rPr sz="3825" spc="-22" baseline="1089" dirty="0">
                <a:solidFill>
                  <a:srgbClr val="444949"/>
                </a:solidFill>
                <a:latin typeface="Roboto Light" panose="02000000000000000000" pitchFamily="2" charset="0"/>
                <a:ea typeface="Roboto Light" panose="02000000000000000000" pitchFamily="2" charset="0"/>
                <a:cs typeface="Gill Sans MT"/>
              </a:rPr>
              <a:t>TLS</a:t>
            </a:r>
            <a:r>
              <a:rPr sz="3825" spc="30" baseline="1089" dirty="0">
                <a:solidFill>
                  <a:srgbClr val="444949"/>
                </a:solidFill>
                <a:latin typeface="Roboto Light" panose="02000000000000000000" pitchFamily="2" charset="0"/>
                <a:ea typeface="Roboto Light" panose="02000000000000000000" pitchFamily="2" charset="0"/>
                <a:cs typeface="Gill Sans MT"/>
              </a:rPr>
              <a:t> </a:t>
            </a:r>
            <a:r>
              <a:rPr sz="2600" spc="-65" dirty="0">
                <a:solidFill>
                  <a:srgbClr val="444949"/>
                </a:solidFill>
                <a:latin typeface="Roboto Light" panose="02000000000000000000" pitchFamily="2" charset="0"/>
                <a:ea typeface="Roboto Light" panose="02000000000000000000" pitchFamily="2" charset="0"/>
                <a:cs typeface="Gill Sans MT"/>
              </a:rPr>
              <a:t>refers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to</a:t>
            </a:r>
            <a:r>
              <a:rPr sz="2600" spc="-360" dirty="0">
                <a:solidFill>
                  <a:srgbClr val="444949"/>
                </a:solidFill>
                <a:latin typeface="Roboto Light" panose="02000000000000000000" pitchFamily="2" charset="0"/>
                <a:ea typeface="Roboto Light" panose="02000000000000000000" pitchFamily="2" charset="0"/>
                <a:cs typeface="Gill Sans MT"/>
              </a:rPr>
              <a:t> </a:t>
            </a:r>
            <a:r>
              <a:rPr sz="2600" spc="-70" dirty="0">
                <a:solidFill>
                  <a:srgbClr val="444949"/>
                </a:solidFill>
                <a:latin typeface="Roboto Light" panose="02000000000000000000" pitchFamily="2" charset="0"/>
                <a:ea typeface="Roboto Light" panose="02000000000000000000" pitchFamily="2" charset="0"/>
                <a:cs typeface="Gill Sans MT"/>
              </a:rPr>
              <a:t>Transport</a:t>
            </a:r>
            <a:r>
              <a:rPr sz="2600" dirty="0">
                <a:solidFill>
                  <a:srgbClr val="444949"/>
                </a:solidFill>
                <a:latin typeface="Roboto Light" panose="02000000000000000000" pitchFamily="2" charset="0"/>
                <a:ea typeface="Roboto Light" panose="02000000000000000000" pitchFamily="2" charset="0"/>
                <a:cs typeface="Gill Sans MT"/>
              </a:rPr>
              <a:t> </a:t>
            </a:r>
            <a:r>
              <a:rPr sz="2600" spc="-75" dirty="0">
                <a:solidFill>
                  <a:srgbClr val="444949"/>
                </a:solidFill>
                <a:latin typeface="Roboto Light" panose="02000000000000000000" pitchFamily="2" charset="0"/>
                <a:ea typeface="Roboto Light" panose="02000000000000000000" pitchFamily="2" charset="0"/>
                <a:cs typeface="Gill Sans MT"/>
              </a:rPr>
              <a:t>Layer</a:t>
            </a:r>
            <a:r>
              <a:rPr sz="2600"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Security,</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which</a:t>
            </a:r>
            <a:r>
              <a:rPr sz="2600"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is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a </a:t>
            </a:r>
            <a:r>
              <a:rPr sz="2600" spc="-55" dirty="0">
                <a:solidFill>
                  <a:srgbClr val="444949"/>
                </a:solidFill>
                <a:latin typeface="Roboto Light" panose="02000000000000000000" pitchFamily="2" charset="0"/>
                <a:ea typeface="Roboto Light" panose="02000000000000000000" pitchFamily="2" charset="0"/>
                <a:cs typeface="Gill Sans MT"/>
              </a:rPr>
              <a:t>newer</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version</a:t>
            </a:r>
            <a:endParaRPr sz="2600">
              <a:latin typeface="Roboto Light" panose="02000000000000000000" pitchFamily="2" charset="0"/>
              <a:ea typeface="Roboto Light" panose="02000000000000000000" pitchFamily="2" charset="0"/>
              <a:cs typeface="Gill Sans MT"/>
            </a:endParaRPr>
          </a:p>
          <a:p>
            <a:pPr marL="241300" indent="-228600">
              <a:lnSpc>
                <a:spcPct val="100000"/>
              </a:lnSpc>
              <a:spcBef>
                <a:spcPts val="75"/>
              </a:spcBef>
              <a:buFont typeface="Arial"/>
              <a:buChar char="•"/>
              <a:tabLst>
                <a:tab pos="241300" algn="l"/>
              </a:tabLst>
            </a:pPr>
            <a:r>
              <a:rPr sz="2600" spc="-50" dirty="0">
                <a:solidFill>
                  <a:srgbClr val="444949"/>
                </a:solidFill>
                <a:latin typeface="Roboto Light" panose="02000000000000000000" pitchFamily="2" charset="0"/>
                <a:ea typeface="Roboto Light" panose="02000000000000000000" pitchFamily="2" charset="0"/>
                <a:cs typeface="Gill Sans MT"/>
              </a:rPr>
              <a:t>Nowadays,</a:t>
            </a:r>
            <a:r>
              <a:rPr sz="2600" spc="-204" dirty="0">
                <a:solidFill>
                  <a:srgbClr val="444949"/>
                </a:solidFill>
                <a:latin typeface="Roboto Light" panose="02000000000000000000" pitchFamily="2" charset="0"/>
                <a:ea typeface="Roboto Light" panose="02000000000000000000" pitchFamily="2" charset="0"/>
                <a:cs typeface="Gill Sans MT"/>
              </a:rPr>
              <a:t> </a:t>
            </a:r>
            <a:r>
              <a:rPr sz="3825" spc="-22" baseline="1089" dirty="0">
                <a:solidFill>
                  <a:srgbClr val="444949"/>
                </a:solidFill>
                <a:latin typeface="Roboto Light" panose="02000000000000000000" pitchFamily="2" charset="0"/>
                <a:ea typeface="Roboto Light" panose="02000000000000000000" pitchFamily="2" charset="0"/>
                <a:cs typeface="Gill Sans MT"/>
              </a:rPr>
              <a:t>TLS</a:t>
            </a:r>
            <a:r>
              <a:rPr sz="3825" spc="44" baseline="1089" dirty="0">
                <a:solidFill>
                  <a:srgbClr val="444949"/>
                </a:solidFill>
                <a:latin typeface="Roboto Light" panose="02000000000000000000" pitchFamily="2" charset="0"/>
                <a:ea typeface="Roboto Light" panose="02000000000000000000" pitchFamily="2" charset="0"/>
                <a:cs typeface="Gill Sans MT"/>
              </a:rPr>
              <a:t> </a:t>
            </a:r>
            <a:r>
              <a:rPr sz="3825" spc="-44" baseline="1089" dirty="0">
                <a:solidFill>
                  <a:srgbClr val="444949"/>
                </a:solidFill>
                <a:latin typeface="Roboto Light" panose="02000000000000000000" pitchFamily="2" charset="0"/>
                <a:ea typeface="Roboto Light" panose="02000000000000000000" pitchFamily="2" charset="0"/>
                <a:cs typeface="Gill Sans MT"/>
              </a:rPr>
              <a:t>certificates</a:t>
            </a:r>
            <a:r>
              <a:rPr sz="3825" spc="37" baseline="1089" dirty="0">
                <a:solidFill>
                  <a:srgbClr val="444949"/>
                </a:solidFill>
                <a:latin typeface="Roboto Light" panose="02000000000000000000" pitchFamily="2" charset="0"/>
                <a:ea typeface="Roboto Light" panose="02000000000000000000" pitchFamily="2" charset="0"/>
                <a:cs typeface="Gill Sans MT"/>
              </a:rPr>
              <a:t> </a:t>
            </a:r>
            <a:r>
              <a:rPr sz="3825" spc="-52" baseline="1089" dirty="0">
                <a:solidFill>
                  <a:srgbClr val="444949"/>
                </a:solidFill>
                <a:latin typeface="Roboto Light" panose="02000000000000000000" pitchFamily="2" charset="0"/>
                <a:ea typeface="Roboto Light" panose="02000000000000000000" pitchFamily="2" charset="0"/>
                <a:cs typeface="Gill Sans MT"/>
              </a:rPr>
              <a:t>are</a:t>
            </a:r>
            <a:r>
              <a:rPr sz="3825" spc="37" baseline="1089" dirty="0">
                <a:solidFill>
                  <a:srgbClr val="444949"/>
                </a:solidFill>
                <a:latin typeface="Roboto Light" panose="02000000000000000000" pitchFamily="2" charset="0"/>
                <a:ea typeface="Roboto Light" panose="02000000000000000000" pitchFamily="2" charset="0"/>
                <a:cs typeface="Gill Sans MT"/>
              </a:rPr>
              <a:t> </a:t>
            </a:r>
            <a:r>
              <a:rPr sz="3825" spc="-44" baseline="1089" dirty="0">
                <a:solidFill>
                  <a:srgbClr val="444949"/>
                </a:solidFill>
                <a:latin typeface="Roboto Light" panose="02000000000000000000" pitchFamily="2" charset="0"/>
                <a:ea typeface="Roboto Light" panose="02000000000000000000" pitchFamily="2" charset="0"/>
                <a:cs typeface="Gill Sans MT"/>
              </a:rPr>
              <a:t>mainly</a:t>
            </a:r>
            <a:r>
              <a:rPr sz="3825" spc="44" baseline="1089" dirty="0">
                <a:solidFill>
                  <a:srgbClr val="444949"/>
                </a:solidFill>
                <a:latin typeface="Roboto Light" panose="02000000000000000000" pitchFamily="2" charset="0"/>
                <a:ea typeface="Roboto Light" panose="02000000000000000000" pitchFamily="2" charset="0"/>
                <a:cs typeface="Gill Sans MT"/>
              </a:rPr>
              <a:t> </a:t>
            </a:r>
            <a:r>
              <a:rPr sz="3825" spc="-44" baseline="1089" dirty="0">
                <a:solidFill>
                  <a:srgbClr val="444949"/>
                </a:solidFill>
                <a:latin typeface="Roboto Light" panose="02000000000000000000" pitchFamily="2" charset="0"/>
                <a:ea typeface="Roboto Light" panose="02000000000000000000" pitchFamily="2" charset="0"/>
                <a:cs typeface="Gill Sans MT"/>
              </a:rPr>
              <a:t>used</a:t>
            </a:r>
            <a:r>
              <a:rPr sz="2600" spc="-30" dirty="0">
                <a:solidFill>
                  <a:srgbClr val="444949"/>
                </a:solidFill>
                <a:latin typeface="Roboto Light" panose="02000000000000000000" pitchFamily="2" charset="0"/>
                <a:ea typeface="Roboto Light" panose="02000000000000000000" pitchFamily="2" charset="0"/>
                <a:cs typeface="Gill Sans MT"/>
              </a:rPr>
              <a:t>,</a:t>
            </a:r>
            <a:r>
              <a:rPr sz="2600" spc="-204"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but</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people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85" dirty="0">
                <a:solidFill>
                  <a:srgbClr val="444949"/>
                </a:solidFill>
                <a:latin typeface="Roboto Light" panose="02000000000000000000" pitchFamily="2" charset="0"/>
                <a:ea typeface="Roboto Light" panose="02000000000000000000" pitchFamily="2" charset="0"/>
                <a:cs typeface="Gill Sans MT"/>
              </a:rPr>
              <a:t>still</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refer</a:t>
            </a:r>
            <a:r>
              <a:rPr sz="260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as</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SSL</a:t>
            </a:r>
            <a:endParaRPr sz="2600">
              <a:latin typeface="Roboto Light" panose="02000000000000000000" pitchFamily="2" charset="0"/>
              <a:ea typeface="Roboto Light" panose="02000000000000000000" pitchFamily="2" charset="0"/>
              <a:cs typeface="Gill Sans MT"/>
            </a:endParaRPr>
          </a:p>
          <a:p>
            <a:pPr>
              <a:lnSpc>
                <a:spcPct val="100000"/>
              </a:lnSpc>
              <a:buClr>
                <a:srgbClr val="444949"/>
              </a:buClr>
              <a:buFont typeface="Arial"/>
              <a:buChar char="•"/>
            </a:pPr>
            <a:endParaRPr sz="275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600" spc="-50" dirty="0">
                <a:solidFill>
                  <a:srgbClr val="444949"/>
                </a:solidFill>
                <a:latin typeface="Roboto Light" panose="02000000000000000000" pitchFamily="2" charset="0"/>
                <a:ea typeface="Roboto Light" panose="02000000000000000000" pitchFamily="2" charset="0"/>
                <a:cs typeface="Gill Sans MT"/>
              </a:rPr>
              <a:t>Public</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dirty="0">
                <a:solidFill>
                  <a:srgbClr val="444949"/>
                </a:solidFill>
                <a:latin typeface="Roboto Light" panose="02000000000000000000" pitchFamily="2" charset="0"/>
                <a:ea typeface="Roboto Light" panose="02000000000000000000" pitchFamily="2" charset="0"/>
                <a:cs typeface="Gill Sans MT"/>
              </a:rPr>
              <a:t>SSL</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certificates</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are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issued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by</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a:t>
            </a:r>
            <a:r>
              <a:rPr sz="2600" spc="-14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Authorities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(CA)</a:t>
            </a:r>
            <a:endParaRPr sz="2600">
              <a:latin typeface="Roboto Light" panose="02000000000000000000" pitchFamily="2" charset="0"/>
              <a:ea typeface="Roboto Light" panose="02000000000000000000" pitchFamily="2" charset="0"/>
              <a:cs typeface="Gill Sans MT"/>
            </a:endParaRPr>
          </a:p>
          <a:p>
            <a:pPr marL="241300" indent="-228600">
              <a:lnSpc>
                <a:spcPct val="100000"/>
              </a:lnSpc>
              <a:spcBef>
                <a:spcPts val="75"/>
              </a:spcBef>
              <a:buFont typeface="Arial"/>
              <a:buChar char="•"/>
              <a:tabLst>
                <a:tab pos="241300" algn="l"/>
              </a:tabLst>
            </a:pPr>
            <a:r>
              <a:rPr sz="2600" spc="-50" dirty="0">
                <a:solidFill>
                  <a:srgbClr val="444949"/>
                </a:solidFill>
                <a:latin typeface="Roboto Light" panose="02000000000000000000" pitchFamily="2" charset="0"/>
                <a:ea typeface="Roboto Light" panose="02000000000000000000" pitchFamily="2" charset="0"/>
                <a:cs typeface="Gill Sans MT"/>
              </a:rPr>
              <a:t>Comodo,</a:t>
            </a:r>
            <a:r>
              <a:rPr sz="2600" spc="-2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Symantec,</a:t>
            </a:r>
            <a:r>
              <a:rPr sz="2600" spc="-195" dirty="0">
                <a:solidFill>
                  <a:srgbClr val="444949"/>
                </a:solidFill>
                <a:latin typeface="Roboto Light" panose="02000000000000000000" pitchFamily="2" charset="0"/>
                <a:ea typeface="Roboto Light" panose="02000000000000000000" pitchFamily="2" charset="0"/>
                <a:cs typeface="Gill Sans MT"/>
              </a:rPr>
              <a:t> </a:t>
            </a:r>
            <a:r>
              <a:rPr sz="2600" spc="-65" dirty="0">
                <a:solidFill>
                  <a:srgbClr val="444949"/>
                </a:solidFill>
                <a:latin typeface="Roboto Light" panose="02000000000000000000" pitchFamily="2" charset="0"/>
                <a:ea typeface="Roboto Light" panose="02000000000000000000" pitchFamily="2" charset="0"/>
                <a:cs typeface="Gill Sans MT"/>
              </a:rPr>
              <a:t>GoDaddy,</a:t>
            </a:r>
            <a:r>
              <a:rPr sz="2600" spc="-19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GlobalSign,</a:t>
            </a:r>
            <a:r>
              <a:rPr sz="2600" spc="-19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Digicert,</a:t>
            </a:r>
            <a:r>
              <a:rPr sz="2600" spc="-19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Letsencrypt,</a:t>
            </a:r>
            <a:r>
              <a:rPr sz="2600" spc="-200"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etc…</a:t>
            </a:r>
            <a:endParaRPr sz="2600">
              <a:latin typeface="Roboto Light" panose="02000000000000000000" pitchFamily="2" charset="0"/>
              <a:ea typeface="Roboto Light" panose="02000000000000000000" pitchFamily="2" charset="0"/>
              <a:cs typeface="Gill Sans MT"/>
            </a:endParaRPr>
          </a:p>
          <a:p>
            <a:pPr>
              <a:lnSpc>
                <a:spcPct val="100000"/>
              </a:lnSpc>
              <a:spcBef>
                <a:spcPts val="40"/>
              </a:spcBef>
              <a:buClr>
                <a:srgbClr val="444949"/>
              </a:buClr>
              <a:buFont typeface="Arial"/>
              <a:buChar char="•"/>
            </a:pPr>
            <a:endParaRPr sz="280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600" dirty="0">
                <a:solidFill>
                  <a:srgbClr val="444949"/>
                </a:solidFill>
                <a:latin typeface="Roboto Light" panose="02000000000000000000" pitchFamily="2" charset="0"/>
                <a:ea typeface="Roboto Light" panose="02000000000000000000" pitchFamily="2" charset="0"/>
                <a:cs typeface="Gill Sans MT"/>
              </a:rPr>
              <a:t>SSL</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have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an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expiration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date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(you</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set)</a:t>
            </a:r>
            <a:r>
              <a:rPr sz="2600"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and</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60" dirty="0">
                <a:solidFill>
                  <a:srgbClr val="444949"/>
                </a:solidFill>
                <a:latin typeface="Roboto Light" panose="02000000000000000000" pitchFamily="2" charset="0"/>
                <a:ea typeface="Roboto Light" panose="02000000000000000000" pitchFamily="2" charset="0"/>
                <a:cs typeface="Gill Sans MT"/>
              </a:rPr>
              <a:t>must</a:t>
            </a:r>
            <a:r>
              <a:rPr sz="2600" spc="10" dirty="0">
                <a:solidFill>
                  <a:srgbClr val="444949"/>
                </a:solidFill>
                <a:latin typeface="Roboto Light" panose="02000000000000000000" pitchFamily="2" charset="0"/>
                <a:ea typeface="Roboto Light" panose="02000000000000000000" pitchFamily="2" charset="0"/>
                <a:cs typeface="Gill Sans MT"/>
              </a:rPr>
              <a:t> be </a:t>
            </a:r>
            <a:r>
              <a:rPr sz="2600" spc="-40" dirty="0">
                <a:solidFill>
                  <a:srgbClr val="444949"/>
                </a:solidFill>
                <a:latin typeface="Roboto Light" panose="02000000000000000000" pitchFamily="2" charset="0"/>
                <a:ea typeface="Roboto Light" panose="02000000000000000000" pitchFamily="2" charset="0"/>
                <a:cs typeface="Gill Sans MT"/>
              </a:rPr>
              <a:t>renewed</a:t>
            </a:r>
            <a:endParaRPr sz="260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6939" y="2717291"/>
            <a:ext cx="10275570" cy="3481080"/>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600" spc="-40" dirty="0">
                <a:solidFill>
                  <a:srgbClr val="444949"/>
                </a:solidFill>
                <a:latin typeface="Roboto Light" panose="02000000000000000000" pitchFamily="2" charset="0"/>
                <a:ea typeface="Roboto Light" panose="02000000000000000000" pitchFamily="2" charset="0"/>
                <a:cs typeface="Gill Sans MT"/>
              </a:rPr>
              <a:t>The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load</a:t>
            </a:r>
            <a:r>
              <a:rPr sz="2600"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balancer</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uses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15" dirty="0">
                <a:solidFill>
                  <a:srgbClr val="444949"/>
                </a:solidFill>
                <a:latin typeface="Roboto Light" panose="02000000000000000000" pitchFamily="2" charset="0"/>
                <a:ea typeface="Roboto Light" panose="02000000000000000000" pitchFamily="2" charset="0"/>
                <a:cs typeface="Gill Sans MT"/>
              </a:rPr>
              <a:t>an</a:t>
            </a:r>
            <a:r>
              <a:rPr sz="2600" dirty="0">
                <a:solidFill>
                  <a:srgbClr val="444949"/>
                </a:solidFill>
                <a:latin typeface="Roboto Light" panose="02000000000000000000" pitchFamily="2" charset="0"/>
                <a:ea typeface="Roboto Light" panose="02000000000000000000" pitchFamily="2" charset="0"/>
                <a:cs typeface="Gill Sans MT"/>
              </a:rPr>
              <a:t> </a:t>
            </a:r>
            <a:r>
              <a:rPr sz="2600" spc="-35" dirty="0">
                <a:solidFill>
                  <a:srgbClr val="444949"/>
                </a:solidFill>
                <a:latin typeface="Roboto Light" panose="02000000000000000000" pitchFamily="2" charset="0"/>
                <a:ea typeface="Roboto Light" panose="02000000000000000000" pitchFamily="2" charset="0"/>
                <a:cs typeface="Gill Sans MT"/>
              </a:rPr>
              <a:t>X.509</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certificate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(SSL/TLS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server</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0" dirty="0">
                <a:solidFill>
                  <a:srgbClr val="444949"/>
                </a:solidFill>
                <a:latin typeface="Roboto Light" panose="02000000000000000000" pitchFamily="2" charset="0"/>
                <a:ea typeface="Roboto Light" panose="02000000000000000000" pitchFamily="2" charset="0"/>
                <a:cs typeface="Gill Sans MT"/>
              </a:rPr>
              <a:t>certificate)</a:t>
            </a:r>
            <a:endParaRPr sz="2600">
              <a:latin typeface="Roboto Light" panose="02000000000000000000" pitchFamily="2" charset="0"/>
              <a:ea typeface="Roboto Light" panose="02000000000000000000" pitchFamily="2" charset="0"/>
              <a:cs typeface="Gill Sans MT"/>
            </a:endParaRPr>
          </a:p>
          <a:p>
            <a:pPr marL="241300" indent="-228600">
              <a:lnSpc>
                <a:spcPct val="100000"/>
              </a:lnSpc>
              <a:spcBef>
                <a:spcPts val="380"/>
              </a:spcBef>
              <a:buFont typeface="Arial"/>
              <a:buChar char="•"/>
              <a:tabLst>
                <a:tab pos="241300" algn="l"/>
              </a:tabLst>
            </a:pPr>
            <a:r>
              <a:rPr sz="2600" spc="-160" dirty="0">
                <a:solidFill>
                  <a:srgbClr val="444949"/>
                </a:solidFill>
                <a:latin typeface="Roboto Light" panose="02000000000000000000" pitchFamily="2" charset="0"/>
                <a:ea typeface="Roboto Light" panose="02000000000000000000" pitchFamily="2" charset="0"/>
                <a:cs typeface="Gill Sans MT"/>
              </a:rPr>
              <a:t>You</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can</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10" dirty="0">
                <a:solidFill>
                  <a:srgbClr val="444949"/>
                </a:solidFill>
                <a:latin typeface="Roboto Light" panose="02000000000000000000" pitchFamily="2" charset="0"/>
                <a:ea typeface="Roboto Light" panose="02000000000000000000" pitchFamily="2" charset="0"/>
                <a:cs typeface="Gill Sans MT"/>
              </a:rPr>
              <a:t>manage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using</a:t>
            </a:r>
            <a:r>
              <a:rPr sz="2600" spc="-150" dirty="0">
                <a:solidFill>
                  <a:srgbClr val="444949"/>
                </a:solidFill>
                <a:latin typeface="Roboto Light" panose="02000000000000000000" pitchFamily="2" charset="0"/>
                <a:ea typeface="Roboto Light" panose="02000000000000000000" pitchFamily="2" charset="0"/>
                <a:cs typeface="Gill Sans MT"/>
              </a:rPr>
              <a:t> </a:t>
            </a:r>
            <a:r>
              <a:rPr sz="2600" spc="-75" dirty="0">
                <a:solidFill>
                  <a:srgbClr val="444949"/>
                </a:solidFill>
                <a:latin typeface="Roboto Light" panose="02000000000000000000" pitchFamily="2" charset="0"/>
                <a:ea typeface="Roboto Light" panose="02000000000000000000" pitchFamily="2" charset="0"/>
                <a:cs typeface="Gill Sans MT"/>
              </a:rPr>
              <a:t>ACM</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(AWS</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a:t>
            </a:r>
            <a:r>
              <a:rPr sz="2600" spc="10" dirty="0">
                <a:solidFill>
                  <a:srgbClr val="444949"/>
                </a:solidFill>
                <a:latin typeface="Roboto Light" panose="02000000000000000000" pitchFamily="2" charset="0"/>
                <a:ea typeface="Roboto Light" panose="02000000000000000000" pitchFamily="2" charset="0"/>
                <a:cs typeface="Gill Sans MT"/>
              </a:rPr>
              <a:t> </a:t>
            </a:r>
            <a:r>
              <a:rPr sz="2600" spc="-25" dirty="0">
                <a:solidFill>
                  <a:srgbClr val="444949"/>
                </a:solidFill>
                <a:latin typeface="Roboto Light" panose="02000000000000000000" pitchFamily="2" charset="0"/>
                <a:ea typeface="Roboto Light" panose="02000000000000000000" pitchFamily="2" charset="0"/>
                <a:cs typeface="Gill Sans MT"/>
              </a:rPr>
              <a:t>Manager)</a:t>
            </a:r>
            <a:endParaRPr sz="2600">
              <a:latin typeface="Roboto Light" panose="02000000000000000000" pitchFamily="2" charset="0"/>
              <a:ea typeface="Roboto Light" panose="02000000000000000000" pitchFamily="2" charset="0"/>
              <a:cs typeface="Gill Sans MT"/>
            </a:endParaRPr>
          </a:p>
          <a:p>
            <a:pPr marL="241300" indent="-228600">
              <a:lnSpc>
                <a:spcPct val="100000"/>
              </a:lnSpc>
              <a:spcBef>
                <a:spcPts val="360"/>
              </a:spcBef>
              <a:buFont typeface="Arial"/>
              <a:buChar char="•"/>
              <a:tabLst>
                <a:tab pos="241300" algn="l"/>
              </a:tabLst>
            </a:pPr>
            <a:r>
              <a:rPr sz="2600" spc="-160" dirty="0">
                <a:solidFill>
                  <a:srgbClr val="444949"/>
                </a:solidFill>
                <a:latin typeface="Roboto Light" panose="02000000000000000000" pitchFamily="2" charset="0"/>
                <a:ea typeface="Roboto Light" panose="02000000000000000000" pitchFamily="2" charset="0"/>
                <a:cs typeface="Gill Sans MT"/>
              </a:rPr>
              <a:t>You</a:t>
            </a:r>
            <a:r>
              <a:rPr sz="2600" dirty="0">
                <a:solidFill>
                  <a:srgbClr val="444949"/>
                </a:solidFill>
                <a:latin typeface="Roboto Light" panose="02000000000000000000" pitchFamily="2" charset="0"/>
                <a:ea typeface="Roboto Light" panose="02000000000000000000" pitchFamily="2" charset="0"/>
                <a:cs typeface="Gill Sans MT"/>
              </a:rPr>
              <a:t> </a:t>
            </a:r>
            <a:r>
              <a:rPr sz="2600" spc="-30" dirty="0">
                <a:solidFill>
                  <a:srgbClr val="444949"/>
                </a:solidFill>
                <a:latin typeface="Roboto Light" panose="02000000000000000000" pitchFamily="2" charset="0"/>
                <a:ea typeface="Roboto Light" panose="02000000000000000000" pitchFamily="2" charset="0"/>
                <a:cs typeface="Gill Sans MT"/>
              </a:rPr>
              <a:t>can</a:t>
            </a:r>
            <a:r>
              <a:rPr sz="2600"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create</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20" dirty="0">
                <a:solidFill>
                  <a:srgbClr val="444949"/>
                </a:solidFill>
                <a:latin typeface="Roboto Light" panose="02000000000000000000" pitchFamily="2" charset="0"/>
                <a:ea typeface="Roboto Light" panose="02000000000000000000" pitchFamily="2" charset="0"/>
                <a:cs typeface="Gill Sans MT"/>
              </a:rPr>
              <a:t>upload</a:t>
            </a:r>
            <a:r>
              <a:rPr sz="2600" dirty="0">
                <a:solidFill>
                  <a:srgbClr val="444949"/>
                </a:solidFill>
                <a:latin typeface="Roboto Light" panose="02000000000000000000" pitchFamily="2" charset="0"/>
                <a:ea typeface="Roboto Light" panose="02000000000000000000" pitchFamily="2" charset="0"/>
                <a:cs typeface="Gill Sans MT"/>
              </a:rPr>
              <a:t> </a:t>
            </a:r>
            <a:r>
              <a:rPr sz="2600" spc="-80" dirty="0">
                <a:solidFill>
                  <a:srgbClr val="444949"/>
                </a:solidFill>
                <a:latin typeface="Roboto Light" panose="02000000000000000000" pitchFamily="2" charset="0"/>
                <a:ea typeface="Roboto Light" panose="02000000000000000000" pitchFamily="2" charset="0"/>
                <a:cs typeface="Gill Sans MT"/>
              </a:rPr>
              <a:t>your</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own</a:t>
            </a:r>
            <a:r>
              <a:rPr sz="2600" dirty="0">
                <a:solidFill>
                  <a:srgbClr val="444949"/>
                </a:solidFill>
                <a:latin typeface="Roboto Light" panose="02000000000000000000" pitchFamily="2" charset="0"/>
                <a:ea typeface="Roboto Light" panose="02000000000000000000" pitchFamily="2" charset="0"/>
                <a:cs typeface="Gill Sans MT"/>
              </a:rPr>
              <a:t> </a:t>
            </a:r>
            <a:r>
              <a:rPr sz="2600" spc="-50" dirty="0">
                <a:solidFill>
                  <a:srgbClr val="444949"/>
                </a:solidFill>
                <a:latin typeface="Roboto Light" panose="02000000000000000000" pitchFamily="2" charset="0"/>
                <a:ea typeface="Roboto Light" panose="02000000000000000000" pitchFamily="2" charset="0"/>
                <a:cs typeface="Gill Sans MT"/>
              </a:rPr>
              <a:t>certificates</a:t>
            </a:r>
            <a:r>
              <a:rPr sz="2600" spc="5" dirty="0">
                <a:solidFill>
                  <a:srgbClr val="444949"/>
                </a:solidFill>
                <a:latin typeface="Roboto Light" panose="02000000000000000000" pitchFamily="2" charset="0"/>
                <a:ea typeface="Roboto Light" panose="02000000000000000000" pitchFamily="2" charset="0"/>
                <a:cs typeface="Gill Sans MT"/>
              </a:rPr>
              <a:t> </a:t>
            </a:r>
            <a:r>
              <a:rPr sz="2600" spc="-55" dirty="0">
                <a:solidFill>
                  <a:srgbClr val="444949"/>
                </a:solidFill>
                <a:latin typeface="Roboto Light" panose="02000000000000000000" pitchFamily="2" charset="0"/>
                <a:ea typeface="Roboto Light" panose="02000000000000000000" pitchFamily="2" charset="0"/>
                <a:cs typeface="Gill Sans MT"/>
              </a:rPr>
              <a:t>alternatively</a:t>
            </a:r>
            <a:endParaRPr sz="2600">
              <a:latin typeface="Roboto Light" panose="02000000000000000000" pitchFamily="2" charset="0"/>
              <a:ea typeface="Roboto Light" panose="02000000000000000000" pitchFamily="2" charset="0"/>
              <a:cs typeface="Gill Sans MT"/>
            </a:endParaRPr>
          </a:p>
          <a:p>
            <a:pPr marL="241300" indent="-228600">
              <a:lnSpc>
                <a:spcPts val="3115"/>
              </a:lnSpc>
              <a:spcBef>
                <a:spcPts val="385"/>
              </a:spcBef>
              <a:buFont typeface="Arial"/>
              <a:buChar char="•"/>
              <a:tabLst>
                <a:tab pos="241300" algn="l"/>
              </a:tabLst>
            </a:pPr>
            <a:r>
              <a:rPr sz="2600" spc="-35" dirty="0">
                <a:solidFill>
                  <a:srgbClr val="444949"/>
                </a:solidFill>
                <a:latin typeface="Roboto Light" panose="02000000000000000000" pitchFamily="2" charset="0"/>
                <a:ea typeface="Roboto Light" panose="02000000000000000000" pitchFamily="2" charset="0"/>
                <a:cs typeface="Gill Sans MT"/>
              </a:rPr>
              <a:t>HTTPS</a:t>
            </a:r>
            <a:r>
              <a:rPr sz="2600" spc="-15" dirty="0">
                <a:solidFill>
                  <a:srgbClr val="444949"/>
                </a:solidFill>
                <a:latin typeface="Roboto Light" panose="02000000000000000000" pitchFamily="2" charset="0"/>
                <a:ea typeface="Roboto Light" panose="02000000000000000000" pitchFamily="2" charset="0"/>
                <a:cs typeface="Gill Sans MT"/>
              </a:rPr>
              <a:t> </a:t>
            </a:r>
            <a:r>
              <a:rPr sz="2600" spc="-45" dirty="0">
                <a:solidFill>
                  <a:srgbClr val="444949"/>
                </a:solidFill>
                <a:latin typeface="Roboto Light" panose="02000000000000000000" pitchFamily="2" charset="0"/>
                <a:ea typeface="Roboto Light" panose="02000000000000000000" pitchFamily="2" charset="0"/>
                <a:cs typeface="Gill Sans MT"/>
              </a:rPr>
              <a:t>listener:</a:t>
            </a:r>
            <a:endParaRPr sz="2600">
              <a:latin typeface="Roboto Light" panose="02000000000000000000" pitchFamily="2" charset="0"/>
              <a:ea typeface="Roboto Light" panose="02000000000000000000" pitchFamily="2" charset="0"/>
              <a:cs typeface="Gill Sans MT"/>
            </a:endParaRPr>
          </a:p>
          <a:p>
            <a:pPr marL="698500" lvl="1" indent="-228600">
              <a:lnSpc>
                <a:spcPts val="2610"/>
              </a:lnSpc>
              <a:buFont typeface="Arial"/>
              <a:buChar char="•"/>
              <a:tabLst>
                <a:tab pos="697865" algn="l"/>
                <a:tab pos="698500" algn="l"/>
              </a:tabLst>
            </a:pPr>
            <a:r>
              <a:rPr sz="2200" spc="-135" dirty="0">
                <a:solidFill>
                  <a:srgbClr val="444949"/>
                </a:solidFill>
                <a:latin typeface="Roboto Light" panose="02000000000000000000" pitchFamily="2" charset="0"/>
                <a:ea typeface="Roboto Light" panose="02000000000000000000" pitchFamily="2" charset="0"/>
                <a:cs typeface="Gill Sans MT"/>
              </a:rPr>
              <a:t>You</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must</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specify</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a</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default</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certificate</a:t>
            </a:r>
            <a:endParaRPr sz="2200">
              <a:latin typeface="Roboto Light" panose="02000000000000000000" pitchFamily="2" charset="0"/>
              <a:ea typeface="Roboto Light" panose="02000000000000000000" pitchFamily="2" charset="0"/>
              <a:cs typeface="Gill Sans MT"/>
            </a:endParaRPr>
          </a:p>
          <a:p>
            <a:pPr marL="698500" lvl="1" indent="-228600">
              <a:lnSpc>
                <a:spcPts val="2615"/>
              </a:lnSpc>
              <a:buFont typeface="Arial"/>
              <a:buChar char="•"/>
              <a:tabLst>
                <a:tab pos="697865" algn="l"/>
                <a:tab pos="698500" algn="l"/>
              </a:tabLst>
            </a:pPr>
            <a:r>
              <a:rPr sz="2200" spc="-135" dirty="0">
                <a:solidFill>
                  <a:srgbClr val="444949"/>
                </a:solidFill>
                <a:latin typeface="Roboto Light" panose="02000000000000000000" pitchFamily="2" charset="0"/>
                <a:ea typeface="Roboto Light" panose="02000000000000000000" pitchFamily="2" charset="0"/>
                <a:cs typeface="Gill Sans MT"/>
              </a:rPr>
              <a:t>You</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can</a:t>
            </a:r>
            <a:r>
              <a:rPr sz="2200" spc="-5" dirty="0">
                <a:solidFill>
                  <a:srgbClr val="444949"/>
                </a:solidFill>
                <a:latin typeface="Roboto Light" panose="02000000000000000000" pitchFamily="2" charset="0"/>
                <a:ea typeface="Roboto Light" panose="02000000000000000000" pitchFamily="2" charset="0"/>
                <a:cs typeface="Gill Sans MT"/>
              </a:rPr>
              <a:t> add</a:t>
            </a:r>
            <a:r>
              <a:rPr sz="2200" dirty="0">
                <a:solidFill>
                  <a:srgbClr val="444949"/>
                </a:solidFill>
                <a:latin typeface="Roboto Light" panose="02000000000000000000" pitchFamily="2" charset="0"/>
                <a:ea typeface="Roboto Light" panose="02000000000000000000" pitchFamily="2" charset="0"/>
                <a:cs typeface="Gill Sans MT"/>
              </a:rPr>
              <a:t> </a:t>
            </a:r>
            <a:r>
              <a:rPr sz="2200" spc="-15" dirty="0">
                <a:solidFill>
                  <a:srgbClr val="444949"/>
                </a:solidFill>
                <a:latin typeface="Roboto Light" panose="02000000000000000000" pitchFamily="2" charset="0"/>
                <a:ea typeface="Roboto Light" panose="02000000000000000000" pitchFamily="2" charset="0"/>
                <a:cs typeface="Gill Sans MT"/>
              </a:rPr>
              <a:t>an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optional</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list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certs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support</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multiple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domains</a:t>
            </a:r>
            <a:endParaRPr sz="2200">
              <a:latin typeface="Roboto Light" panose="02000000000000000000" pitchFamily="2" charset="0"/>
              <a:ea typeface="Roboto Light" panose="02000000000000000000" pitchFamily="2" charset="0"/>
              <a:cs typeface="Gill Sans MT"/>
            </a:endParaRPr>
          </a:p>
          <a:p>
            <a:pPr marL="698500" lvl="1" indent="-228600">
              <a:lnSpc>
                <a:spcPts val="2575"/>
              </a:lnSpc>
              <a:spcBef>
                <a:spcPts val="5"/>
              </a:spcBef>
              <a:buSzPct val="102325"/>
              <a:buFont typeface="Arial"/>
              <a:buChar char="•"/>
              <a:tabLst>
                <a:tab pos="697865" algn="l"/>
                <a:tab pos="698500" algn="l"/>
              </a:tabLst>
            </a:pPr>
            <a:r>
              <a:rPr sz="3225" spc="-60" baseline="1291" dirty="0">
                <a:solidFill>
                  <a:srgbClr val="444949"/>
                </a:solidFill>
                <a:latin typeface="Roboto Light" panose="02000000000000000000" pitchFamily="2" charset="0"/>
                <a:ea typeface="Roboto Light" panose="02000000000000000000" pitchFamily="2" charset="0"/>
                <a:cs typeface="Gill Sans MT"/>
              </a:rPr>
              <a:t>Clients</a:t>
            </a:r>
            <a:r>
              <a:rPr sz="3225" spc="7" baseline="1291" dirty="0">
                <a:solidFill>
                  <a:srgbClr val="444949"/>
                </a:solidFill>
                <a:latin typeface="Roboto Light" panose="02000000000000000000" pitchFamily="2" charset="0"/>
                <a:ea typeface="Roboto Light" panose="02000000000000000000" pitchFamily="2" charset="0"/>
                <a:cs typeface="Gill Sans MT"/>
              </a:rPr>
              <a:t> </a:t>
            </a:r>
            <a:r>
              <a:rPr sz="3225" spc="-7" baseline="1291" dirty="0">
                <a:solidFill>
                  <a:srgbClr val="444949"/>
                </a:solidFill>
                <a:latin typeface="Roboto Light" panose="02000000000000000000" pitchFamily="2" charset="0"/>
                <a:ea typeface="Roboto Light" panose="02000000000000000000" pitchFamily="2" charset="0"/>
                <a:cs typeface="Gill Sans MT"/>
              </a:rPr>
              <a:t>can</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22" baseline="1291" dirty="0">
                <a:solidFill>
                  <a:srgbClr val="444949"/>
                </a:solidFill>
                <a:latin typeface="Roboto Light" panose="02000000000000000000" pitchFamily="2" charset="0"/>
                <a:ea typeface="Roboto Light" panose="02000000000000000000" pitchFamily="2" charset="0"/>
                <a:cs typeface="Gill Sans MT"/>
              </a:rPr>
              <a:t>use</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7" baseline="1291" dirty="0">
                <a:solidFill>
                  <a:srgbClr val="444949"/>
                </a:solidFill>
                <a:latin typeface="Roboto Light" panose="02000000000000000000" pitchFamily="2" charset="0"/>
                <a:ea typeface="Roboto Light" panose="02000000000000000000" pitchFamily="2" charset="0"/>
                <a:cs typeface="Gill Sans MT"/>
              </a:rPr>
              <a:t>SNI</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baseline="1291" dirty="0">
                <a:solidFill>
                  <a:srgbClr val="444949"/>
                </a:solidFill>
                <a:latin typeface="Roboto Light" panose="02000000000000000000" pitchFamily="2" charset="0"/>
                <a:ea typeface="Roboto Light" panose="02000000000000000000" pitchFamily="2" charset="0"/>
                <a:cs typeface="Gill Sans MT"/>
              </a:rPr>
              <a:t>(Server</a:t>
            </a:r>
            <a:r>
              <a:rPr sz="3225" spc="30" baseline="1291" dirty="0">
                <a:solidFill>
                  <a:srgbClr val="444949"/>
                </a:solidFill>
                <a:latin typeface="Roboto Light" panose="02000000000000000000" pitchFamily="2" charset="0"/>
                <a:ea typeface="Roboto Light" panose="02000000000000000000" pitchFamily="2" charset="0"/>
                <a:cs typeface="Gill Sans MT"/>
              </a:rPr>
              <a:t> </a:t>
            </a:r>
            <a:r>
              <a:rPr sz="3225" spc="37" baseline="1291" dirty="0">
                <a:solidFill>
                  <a:srgbClr val="444949"/>
                </a:solidFill>
                <a:latin typeface="Roboto Light" panose="02000000000000000000" pitchFamily="2" charset="0"/>
                <a:ea typeface="Roboto Light" panose="02000000000000000000" pitchFamily="2" charset="0"/>
                <a:cs typeface="Gill Sans MT"/>
              </a:rPr>
              <a:t>Name</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30" baseline="1291" dirty="0">
                <a:solidFill>
                  <a:srgbClr val="444949"/>
                </a:solidFill>
                <a:latin typeface="Roboto Light" panose="02000000000000000000" pitchFamily="2" charset="0"/>
                <a:ea typeface="Roboto Light" panose="02000000000000000000" pitchFamily="2" charset="0"/>
                <a:cs typeface="Gill Sans MT"/>
              </a:rPr>
              <a:t>Indication)</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44" baseline="1291" dirty="0">
                <a:solidFill>
                  <a:srgbClr val="444949"/>
                </a:solidFill>
                <a:latin typeface="Roboto Light" panose="02000000000000000000" pitchFamily="2" charset="0"/>
                <a:ea typeface="Roboto Light" panose="02000000000000000000" pitchFamily="2" charset="0"/>
                <a:cs typeface="Gill Sans MT"/>
              </a:rPr>
              <a:t>to</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30" baseline="1291" dirty="0">
                <a:solidFill>
                  <a:srgbClr val="444949"/>
                </a:solidFill>
                <a:latin typeface="Roboto Light" panose="02000000000000000000" pitchFamily="2" charset="0"/>
                <a:ea typeface="Roboto Light" panose="02000000000000000000" pitchFamily="2" charset="0"/>
                <a:cs typeface="Gill Sans MT"/>
              </a:rPr>
              <a:t>specify</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22" baseline="1291" dirty="0">
                <a:solidFill>
                  <a:srgbClr val="444949"/>
                </a:solidFill>
                <a:latin typeface="Roboto Light" panose="02000000000000000000" pitchFamily="2" charset="0"/>
                <a:ea typeface="Roboto Light" panose="02000000000000000000" pitchFamily="2" charset="0"/>
                <a:cs typeface="Gill Sans MT"/>
              </a:rPr>
              <a:t>the</a:t>
            </a:r>
            <a:r>
              <a:rPr sz="3225" spc="15" baseline="1291" dirty="0">
                <a:solidFill>
                  <a:srgbClr val="444949"/>
                </a:solidFill>
                <a:latin typeface="Roboto Light" panose="02000000000000000000" pitchFamily="2" charset="0"/>
                <a:ea typeface="Roboto Light" panose="02000000000000000000" pitchFamily="2" charset="0"/>
                <a:cs typeface="Gill Sans MT"/>
              </a:rPr>
              <a:t> </a:t>
            </a:r>
            <a:r>
              <a:rPr sz="3225" spc="-7" baseline="1291" dirty="0">
                <a:solidFill>
                  <a:srgbClr val="444949"/>
                </a:solidFill>
                <a:latin typeface="Roboto Light" panose="02000000000000000000" pitchFamily="2" charset="0"/>
                <a:ea typeface="Roboto Light" panose="02000000000000000000" pitchFamily="2" charset="0"/>
                <a:cs typeface="Gill Sans MT"/>
              </a:rPr>
              <a:t>hostname</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30" baseline="1291" dirty="0">
                <a:solidFill>
                  <a:srgbClr val="444949"/>
                </a:solidFill>
                <a:latin typeface="Roboto Light" panose="02000000000000000000" pitchFamily="2" charset="0"/>
                <a:ea typeface="Roboto Light" panose="02000000000000000000" pitchFamily="2" charset="0"/>
                <a:cs typeface="Gill Sans MT"/>
              </a:rPr>
              <a:t>they</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37" baseline="1291" dirty="0">
                <a:solidFill>
                  <a:srgbClr val="444949"/>
                </a:solidFill>
                <a:latin typeface="Roboto Light" panose="02000000000000000000" pitchFamily="2" charset="0"/>
                <a:ea typeface="Roboto Light" panose="02000000000000000000" pitchFamily="2" charset="0"/>
                <a:cs typeface="Gill Sans MT"/>
              </a:rPr>
              <a:t>reach</a:t>
            </a:r>
            <a:endParaRPr sz="3225" baseline="1291">
              <a:latin typeface="Roboto Light" panose="02000000000000000000" pitchFamily="2" charset="0"/>
              <a:ea typeface="Roboto Light" panose="02000000000000000000" pitchFamily="2" charset="0"/>
              <a:cs typeface="Gill Sans MT"/>
            </a:endParaRPr>
          </a:p>
          <a:p>
            <a:pPr marL="698500" lvl="1" indent="-228600">
              <a:lnSpc>
                <a:spcPts val="2635"/>
              </a:lnSpc>
              <a:buFont typeface="Arial"/>
              <a:buChar char="•"/>
              <a:tabLst>
                <a:tab pos="697865" algn="l"/>
                <a:tab pos="698500" algn="l"/>
              </a:tabLst>
            </a:pPr>
            <a:r>
              <a:rPr sz="2200" spc="-50" dirty="0">
                <a:solidFill>
                  <a:srgbClr val="444949"/>
                </a:solidFill>
                <a:latin typeface="Roboto Light" panose="02000000000000000000" pitchFamily="2" charset="0"/>
                <a:ea typeface="Roboto Light" panose="02000000000000000000" pitchFamily="2" charset="0"/>
                <a:cs typeface="Gill Sans MT"/>
              </a:rPr>
              <a:t>Ability</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specify</a:t>
            </a:r>
            <a:r>
              <a:rPr sz="2200" dirty="0">
                <a:solidFill>
                  <a:srgbClr val="444949"/>
                </a:solidFill>
                <a:latin typeface="Roboto Light" panose="02000000000000000000" pitchFamily="2" charset="0"/>
                <a:ea typeface="Roboto Light" panose="02000000000000000000" pitchFamily="2" charset="0"/>
                <a:cs typeface="Gill Sans MT"/>
              </a:rPr>
              <a:t> a</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security</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policy</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support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older</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versions</a:t>
            </a:r>
            <a:r>
              <a:rPr sz="220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dirty="0">
                <a:solidFill>
                  <a:srgbClr val="444949"/>
                </a:solidFill>
                <a:latin typeface="Roboto Light" panose="02000000000000000000" pitchFamily="2" charset="0"/>
                <a:ea typeface="Roboto Light" panose="02000000000000000000" pitchFamily="2" charset="0"/>
                <a:cs typeface="Gill Sans MT"/>
              </a:rPr>
              <a:t> SSL</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a:t>
            </a:r>
            <a:r>
              <a:rPr sz="2200" spc="-31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TLS</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(legacy</a:t>
            </a:r>
            <a:r>
              <a:rPr sz="220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clients)</a:t>
            </a:r>
            <a:endParaRPr sz="2200">
              <a:latin typeface="Roboto Light" panose="02000000000000000000" pitchFamily="2" charset="0"/>
              <a:ea typeface="Roboto Light" panose="02000000000000000000" pitchFamily="2" charset="0"/>
              <a:cs typeface="Gill Sans MT"/>
            </a:endParaRPr>
          </a:p>
        </p:txBody>
      </p:sp>
      <p:sp>
        <p:nvSpPr>
          <p:cNvPr id="5" name="object 5"/>
          <p:cNvSpPr txBox="1"/>
          <p:nvPr/>
        </p:nvSpPr>
        <p:spPr>
          <a:xfrm>
            <a:off x="9210168" y="1576203"/>
            <a:ext cx="1185545" cy="753411"/>
          </a:xfrm>
          <a:prstGeom prst="rect">
            <a:avLst/>
          </a:prstGeom>
          <a:solidFill>
            <a:srgbClr val="F69802"/>
          </a:solidFill>
          <a:ln w="12700">
            <a:solidFill>
              <a:srgbClr val="B56E01"/>
            </a:solidFill>
          </a:ln>
        </p:spPr>
        <p:txBody>
          <a:bodyPr vert="horz" wrap="square" lIns="0" tIns="212725" rIns="0" bIns="0" rtlCol="0">
            <a:spAutoFit/>
          </a:bodyPr>
          <a:lstStyle/>
          <a:p>
            <a:pPr algn="ctr">
              <a:lnSpc>
                <a:spcPts val="2125"/>
              </a:lnSpc>
              <a:spcBef>
                <a:spcPts val="1675"/>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2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6" name="object 6"/>
          <p:cNvSpPr txBox="1"/>
          <p:nvPr/>
        </p:nvSpPr>
        <p:spPr>
          <a:xfrm>
            <a:off x="1604865" y="1881123"/>
            <a:ext cx="974068"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444949"/>
                </a:solidFill>
                <a:latin typeface="Roboto Light" panose="02000000000000000000" pitchFamily="2" charset="0"/>
                <a:ea typeface="Roboto Light" panose="02000000000000000000" pitchFamily="2" charset="0"/>
                <a:cs typeface="Calibri"/>
              </a:rPr>
              <a:t>U</a:t>
            </a:r>
            <a:r>
              <a:rPr sz="2800" b="1" spc="-10" dirty="0">
                <a:solidFill>
                  <a:srgbClr val="444949"/>
                </a:solidFill>
                <a:latin typeface="Roboto Light" panose="02000000000000000000" pitchFamily="2" charset="0"/>
                <a:ea typeface="Roboto Light" panose="02000000000000000000" pitchFamily="2" charset="0"/>
                <a:cs typeface="Calibri"/>
              </a:rPr>
              <a:t>s</a:t>
            </a:r>
            <a:r>
              <a:rPr sz="2800" b="1" dirty="0">
                <a:solidFill>
                  <a:srgbClr val="444949"/>
                </a:solidFill>
                <a:latin typeface="Roboto Light" panose="02000000000000000000" pitchFamily="2" charset="0"/>
                <a:ea typeface="Roboto Light" panose="02000000000000000000" pitchFamily="2" charset="0"/>
                <a:cs typeface="Calibri"/>
              </a:rPr>
              <a:t>e</a:t>
            </a:r>
            <a:r>
              <a:rPr sz="2800" b="1" spc="-30" dirty="0">
                <a:solidFill>
                  <a:srgbClr val="444949"/>
                </a:solidFill>
                <a:latin typeface="Roboto Light" panose="02000000000000000000" pitchFamily="2" charset="0"/>
                <a:ea typeface="Roboto Light" panose="02000000000000000000" pitchFamily="2" charset="0"/>
                <a:cs typeface="Calibri"/>
              </a:rPr>
              <a:t>r</a:t>
            </a:r>
            <a:r>
              <a:rPr sz="2800" b="1" dirty="0">
                <a:solidFill>
                  <a:srgbClr val="444949"/>
                </a:solidFill>
                <a:latin typeface="Roboto Light" panose="02000000000000000000" pitchFamily="2" charset="0"/>
                <a:ea typeface="Roboto Light" panose="02000000000000000000" pitchFamily="2" charset="0"/>
                <a:cs typeface="Calibri"/>
              </a:rPr>
              <a:t>s</a:t>
            </a:r>
            <a:endParaRPr sz="2800" dirty="0">
              <a:latin typeface="Roboto Light" panose="02000000000000000000" pitchFamily="2" charset="0"/>
              <a:ea typeface="Roboto Light" panose="02000000000000000000" pitchFamily="2" charset="0"/>
              <a:cs typeface="Calibri"/>
            </a:endParaRPr>
          </a:p>
        </p:txBody>
      </p:sp>
      <p:sp>
        <p:nvSpPr>
          <p:cNvPr id="7" name="object 7"/>
          <p:cNvSpPr/>
          <p:nvPr/>
        </p:nvSpPr>
        <p:spPr>
          <a:xfrm>
            <a:off x="3029503" y="2037637"/>
            <a:ext cx="2286000" cy="76200"/>
          </a:xfrm>
          <a:custGeom>
            <a:avLst/>
            <a:gdLst/>
            <a:ahLst/>
            <a:cxnLst/>
            <a:rect l="l" t="t" r="r" b="b"/>
            <a:pathLst>
              <a:path w="2286000" h="76200">
                <a:moveTo>
                  <a:pt x="2209800" y="44449"/>
                </a:moveTo>
                <a:lnTo>
                  <a:pt x="2209800" y="76200"/>
                </a:lnTo>
                <a:lnTo>
                  <a:pt x="2273300" y="44450"/>
                </a:lnTo>
                <a:lnTo>
                  <a:pt x="2209800" y="44449"/>
                </a:lnTo>
                <a:close/>
              </a:path>
              <a:path w="2286000" h="76200">
                <a:moveTo>
                  <a:pt x="2209800" y="31749"/>
                </a:moveTo>
                <a:lnTo>
                  <a:pt x="2209800" y="44449"/>
                </a:lnTo>
                <a:lnTo>
                  <a:pt x="2222500" y="44450"/>
                </a:lnTo>
                <a:lnTo>
                  <a:pt x="2222500" y="31750"/>
                </a:lnTo>
                <a:lnTo>
                  <a:pt x="2209800" y="31749"/>
                </a:lnTo>
                <a:close/>
              </a:path>
              <a:path w="2286000" h="76200">
                <a:moveTo>
                  <a:pt x="2209800" y="0"/>
                </a:moveTo>
                <a:lnTo>
                  <a:pt x="2209800" y="31749"/>
                </a:lnTo>
                <a:lnTo>
                  <a:pt x="2222500" y="31750"/>
                </a:lnTo>
                <a:lnTo>
                  <a:pt x="2222500" y="44450"/>
                </a:lnTo>
                <a:lnTo>
                  <a:pt x="2273302" y="44448"/>
                </a:lnTo>
                <a:lnTo>
                  <a:pt x="2286000" y="38100"/>
                </a:lnTo>
                <a:lnTo>
                  <a:pt x="2209800" y="0"/>
                </a:lnTo>
                <a:close/>
              </a:path>
              <a:path w="2286000" h="76200">
                <a:moveTo>
                  <a:pt x="0" y="31748"/>
                </a:moveTo>
                <a:lnTo>
                  <a:pt x="0" y="44448"/>
                </a:lnTo>
                <a:lnTo>
                  <a:pt x="2209800" y="44449"/>
                </a:lnTo>
                <a:lnTo>
                  <a:pt x="2209800" y="31749"/>
                </a:lnTo>
                <a:lnTo>
                  <a:pt x="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8" name="object 8"/>
          <p:cNvSpPr/>
          <p:nvPr/>
        </p:nvSpPr>
        <p:spPr>
          <a:xfrm>
            <a:off x="3029503" y="2244514"/>
            <a:ext cx="2286000" cy="76200"/>
          </a:xfrm>
          <a:custGeom>
            <a:avLst/>
            <a:gdLst/>
            <a:ahLst/>
            <a:cxnLst/>
            <a:rect l="l" t="t" r="r" b="b"/>
            <a:pathLst>
              <a:path w="2286000" h="76200">
                <a:moveTo>
                  <a:pt x="76200" y="0"/>
                </a:moveTo>
                <a:lnTo>
                  <a:pt x="0" y="38100"/>
                </a:lnTo>
                <a:lnTo>
                  <a:pt x="76200" y="76200"/>
                </a:lnTo>
                <a:lnTo>
                  <a:pt x="76200" y="44450"/>
                </a:lnTo>
                <a:lnTo>
                  <a:pt x="63500" y="44450"/>
                </a:lnTo>
                <a:lnTo>
                  <a:pt x="63500" y="31750"/>
                </a:lnTo>
                <a:lnTo>
                  <a:pt x="76200" y="31749"/>
                </a:lnTo>
                <a:lnTo>
                  <a:pt x="76200" y="0"/>
                </a:lnTo>
                <a:close/>
              </a:path>
              <a:path w="2286000" h="76200">
                <a:moveTo>
                  <a:pt x="76200" y="31749"/>
                </a:moveTo>
                <a:lnTo>
                  <a:pt x="63500" y="31750"/>
                </a:lnTo>
                <a:lnTo>
                  <a:pt x="63500" y="44450"/>
                </a:lnTo>
                <a:lnTo>
                  <a:pt x="76200" y="44449"/>
                </a:lnTo>
                <a:lnTo>
                  <a:pt x="76200" y="31749"/>
                </a:lnTo>
                <a:close/>
              </a:path>
              <a:path w="2286000" h="76200">
                <a:moveTo>
                  <a:pt x="76200" y="44449"/>
                </a:moveTo>
                <a:lnTo>
                  <a:pt x="63500" y="44450"/>
                </a:lnTo>
                <a:lnTo>
                  <a:pt x="76200" y="44450"/>
                </a:lnTo>
                <a:close/>
              </a:path>
              <a:path w="2286000" h="76200">
                <a:moveTo>
                  <a:pt x="2286000" y="31748"/>
                </a:moveTo>
                <a:lnTo>
                  <a:pt x="76200" y="31749"/>
                </a:lnTo>
                <a:lnTo>
                  <a:pt x="76200" y="44449"/>
                </a:lnTo>
                <a:lnTo>
                  <a:pt x="2286000" y="44448"/>
                </a:lnTo>
                <a:lnTo>
                  <a:pt x="228600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p:nvPr/>
        </p:nvSpPr>
        <p:spPr>
          <a:xfrm>
            <a:off x="7025771" y="2037637"/>
            <a:ext cx="2184400" cy="76200"/>
          </a:xfrm>
          <a:custGeom>
            <a:avLst/>
            <a:gdLst/>
            <a:ahLst/>
            <a:cxnLst/>
            <a:rect l="l" t="t" r="r" b="b"/>
            <a:pathLst>
              <a:path w="2184400" h="76200">
                <a:moveTo>
                  <a:pt x="2108197" y="44449"/>
                </a:moveTo>
                <a:lnTo>
                  <a:pt x="2108197" y="76200"/>
                </a:lnTo>
                <a:lnTo>
                  <a:pt x="2171697" y="44450"/>
                </a:lnTo>
                <a:lnTo>
                  <a:pt x="2108197" y="44449"/>
                </a:lnTo>
                <a:close/>
              </a:path>
              <a:path w="2184400" h="76200">
                <a:moveTo>
                  <a:pt x="2108197" y="31749"/>
                </a:moveTo>
                <a:lnTo>
                  <a:pt x="2108197" y="44449"/>
                </a:lnTo>
                <a:lnTo>
                  <a:pt x="2120897" y="44450"/>
                </a:lnTo>
                <a:lnTo>
                  <a:pt x="2120897" y="31750"/>
                </a:lnTo>
                <a:lnTo>
                  <a:pt x="2108197" y="31749"/>
                </a:lnTo>
                <a:close/>
              </a:path>
              <a:path w="2184400" h="76200">
                <a:moveTo>
                  <a:pt x="2108197" y="0"/>
                </a:moveTo>
                <a:lnTo>
                  <a:pt x="2108197" y="31749"/>
                </a:lnTo>
                <a:lnTo>
                  <a:pt x="2120897" y="31750"/>
                </a:lnTo>
                <a:lnTo>
                  <a:pt x="2120897" y="44450"/>
                </a:lnTo>
                <a:lnTo>
                  <a:pt x="2171700" y="44448"/>
                </a:lnTo>
                <a:lnTo>
                  <a:pt x="2184397" y="38100"/>
                </a:lnTo>
                <a:lnTo>
                  <a:pt x="2108197" y="0"/>
                </a:lnTo>
                <a:close/>
              </a:path>
              <a:path w="2184400" h="76200">
                <a:moveTo>
                  <a:pt x="0" y="31748"/>
                </a:moveTo>
                <a:lnTo>
                  <a:pt x="0" y="44448"/>
                </a:lnTo>
                <a:lnTo>
                  <a:pt x="2108197" y="44449"/>
                </a:lnTo>
                <a:lnTo>
                  <a:pt x="2108197" y="31749"/>
                </a:lnTo>
                <a:lnTo>
                  <a:pt x="0" y="31748"/>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0" name="object 10"/>
          <p:cNvSpPr/>
          <p:nvPr/>
        </p:nvSpPr>
        <p:spPr>
          <a:xfrm>
            <a:off x="7025771" y="2230080"/>
            <a:ext cx="2184400" cy="76200"/>
          </a:xfrm>
          <a:custGeom>
            <a:avLst/>
            <a:gdLst/>
            <a:ahLst/>
            <a:cxnLst/>
            <a:rect l="l" t="t" r="r" b="b"/>
            <a:pathLst>
              <a:path w="2184400" h="76200">
                <a:moveTo>
                  <a:pt x="76200" y="0"/>
                </a:moveTo>
                <a:lnTo>
                  <a:pt x="0" y="38100"/>
                </a:lnTo>
                <a:lnTo>
                  <a:pt x="76200" y="76200"/>
                </a:lnTo>
                <a:lnTo>
                  <a:pt x="76200" y="44450"/>
                </a:lnTo>
                <a:lnTo>
                  <a:pt x="63500" y="44450"/>
                </a:lnTo>
                <a:lnTo>
                  <a:pt x="63500" y="31750"/>
                </a:lnTo>
                <a:lnTo>
                  <a:pt x="76200" y="31750"/>
                </a:lnTo>
                <a:lnTo>
                  <a:pt x="76200" y="0"/>
                </a:lnTo>
                <a:close/>
              </a:path>
              <a:path w="2184400" h="76200">
                <a:moveTo>
                  <a:pt x="76200" y="31750"/>
                </a:moveTo>
                <a:lnTo>
                  <a:pt x="63500" y="31750"/>
                </a:lnTo>
                <a:lnTo>
                  <a:pt x="63500" y="44450"/>
                </a:lnTo>
                <a:lnTo>
                  <a:pt x="76200" y="44450"/>
                </a:lnTo>
                <a:lnTo>
                  <a:pt x="76200" y="31750"/>
                </a:lnTo>
                <a:close/>
              </a:path>
              <a:path w="2184400" h="76200">
                <a:moveTo>
                  <a:pt x="2184398" y="31750"/>
                </a:moveTo>
                <a:lnTo>
                  <a:pt x="76200" y="31750"/>
                </a:lnTo>
                <a:lnTo>
                  <a:pt x="76200" y="44450"/>
                </a:lnTo>
                <a:lnTo>
                  <a:pt x="2184398" y="44450"/>
                </a:lnTo>
                <a:lnTo>
                  <a:pt x="2184398" y="3175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1" name="object 11"/>
          <p:cNvSpPr txBox="1"/>
          <p:nvPr/>
        </p:nvSpPr>
        <p:spPr>
          <a:xfrm>
            <a:off x="3029503" y="1395476"/>
            <a:ext cx="1982021" cy="567463"/>
          </a:xfrm>
          <a:prstGeom prst="rect">
            <a:avLst/>
          </a:prstGeom>
        </p:spPr>
        <p:txBody>
          <a:bodyPr vert="horz" wrap="square" lIns="0" tIns="28575" rIns="0" bIns="0" rtlCol="0">
            <a:spAutoFit/>
          </a:bodyPr>
          <a:lstStyle/>
          <a:p>
            <a:pPr marL="12700" marR="5080">
              <a:lnSpc>
                <a:spcPts val="2090"/>
              </a:lnSpc>
              <a:spcBef>
                <a:spcPts val="225"/>
              </a:spcBef>
            </a:pPr>
            <a:r>
              <a:rPr sz="1800" dirty="0">
                <a:solidFill>
                  <a:srgbClr val="444949"/>
                </a:solidFill>
                <a:latin typeface="Roboto Light" panose="02000000000000000000" pitchFamily="2" charset="0"/>
                <a:ea typeface="Roboto Light" panose="02000000000000000000" pitchFamily="2" charset="0"/>
                <a:cs typeface="Calibri"/>
              </a:rPr>
              <a:t>HTTPS</a:t>
            </a:r>
            <a:r>
              <a:rPr sz="1800" spc="-5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(encrypted)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Over</a:t>
            </a:r>
            <a:r>
              <a:rPr sz="1800" spc="-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www</a:t>
            </a:r>
            <a:endParaRPr sz="1800" dirty="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7312813" y="1395476"/>
            <a:ext cx="1842559" cy="551433"/>
          </a:xfrm>
          <a:prstGeom prst="rect">
            <a:avLst/>
          </a:prstGeom>
        </p:spPr>
        <p:txBody>
          <a:bodyPr vert="horz" wrap="square" lIns="0" tIns="12700" rIns="0" bIns="0" rtlCol="0">
            <a:spAutoFit/>
          </a:bodyPr>
          <a:lstStyle/>
          <a:p>
            <a:pPr marL="12700">
              <a:lnSpc>
                <a:spcPts val="2125"/>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HTTP</a:t>
            </a:r>
            <a:endParaRPr sz="1800" dirty="0">
              <a:latin typeface="Roboto Light" panose="02000000000000000000" pitchFamily="2" charset="0"/>
              <a:ea typeface="Roboto Light" panose="02000000000000000000" pitchFamily="2" charset="0"/>
              <a:cs typeface="Calibri"/>
            </a:endParaRPr>
          </a:p>
          <a:p>
            <a:pPr marL="12700">
              <a:lnSpc>
                <a:spcPts val="2125"/>
              </a:lnSpc>
            </a:pPr>
            <a:r>
              <a:rPr sz="1800" spc="-10" dirty="0">
                <a:solidFill>
                  <a:srgbClr val="444949"/>
                </a:solidFill>
                <a:latin typeface="Roboto Light" panose="02000000000000000000" pitchFamily="2" charset="0"/>
                <a:ea typeface="Roboto Light" panose="02000000000000000000" pitchFamily="2" charset="0"/>
                <a:cs typeface="Calibri"/>
              </a:rPr>
              <a:t>Over</a:t>
            </a:r>
            <a:r>
              <a:rPr sz="1800" spc="-25"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private </a:t>
            </a:r>
            <a:r>
              <a:rPr sz="1800" spc="-5" dirty="0">
                <a:solidFill>
                  <a:srgbClr val="444949"/>
                </a:solidFill>
                <a:latin typeface="Roboto Light" panose="02000000000000000000" pitchFamily="2" charset="0"/>
                <a:ea typeface="Roboto Light" panose="02000000000000000000" pitchFamily="2" charset="0"/>
                <a:cs typeface="Calibri"/>
              </a:rPr>
              <a:t>VPC</a:t>
            </a:r>
            <a:endParaRPr sz="1800" dirty="0">
              <a:latin typeface="Roboto Light" panose="02000000000000000000" pitchFamily="2" charset="0"/>
              <a:ea typeface="Roboto Light" panose="02000000000000000000" pitchFamily="2" charset="0"/>
              <a:cs typeface="Calibri"/>
            </a:endParaRPr>
          </a:p>
        </p:txBody>
      </p:sp>
      <p:sp>
        <p:nvSpPr>
          <p:cNvPr id="13" name="object 13"/>
          <p:cNvSpPr txBox="1">
            <a:spLocks noGrp="1"/>
          </p:cNvSpPr>
          <p:nvPr>
            <p:ph type="title"/>
          </p:nvPr>
        </p:nvSpPr>
        <p:spPr>
          <a:xfrm>
            <a:off x="916939" y="198657"/>
            <a:ext cx="7019290" cy="1147750"/>
          </a:xfrm>
          <a:prstGeom prst="rect">
            <a:avLst/>
          </a:prstGeom>
        </p:spPr>
        <p:txBody>
          <a:bodyPr vert="horz" wrap="square" lIns="0" tIns="283210" rIns="0" bIns="0" rtlCol="0">
            <a:spAutoFit/>
          </a:bodyPr>
          <a:lstStyle/>
          <a:p>
            <a:pPr marL="12700">
              <a:lnSpc>
                <a:spcPct val="100000"/>
              </a:lnSpc>
              <a:spcBef>
                <a:spcPts val="2230"/>
              </a:spcBef>
              <a:tabLst>
                <a:tab pos="1255395" algn="l"/>
              </a:tabLst>
            </a:pPr>
            <a:r>
              <a:rPr spc="-40" dirty="0">
                <a:latin typeface="Roboto Light" panose="02000000000000000000" pitchFamily="2" charset="0"/>
                <a:ea typeface="Roboto Light" panose="02000000000000000000" pitchFamily="2" charset="0"/>
              </a:rPr>
              <a:t>Load	</a:t>
            </a:r>
            <a:r>
              <a:rPr spc="-90" dirty="0">
                <a:latin typeface="Roboto Light" panose="02000000000000000000" pitchFamily="2" charset="0"/>
                <a:ea typeface="Roboto Light" panose="02000000000000000000" pitchFamily="2" charset="0"/>
              </a:rPr>
              <a:t>Balancer</a:t>
            </a:r>
            <a:r>
              <a:rPr spc="-20"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a:t>
            </a:r>
            <a:r>
              <a:rPr spc="-15" dirty="0">
                <a:latin typeface="Roboto Light" panose="02000000000000000000" pitchFamily="2" charset="0"/>
                <a:ea typeface="Roboto Light" panose="02000000000000000000" pitchFamily="2" charset="0"/>
              </a:rPr>
              <a:t> </a:t>
            </a:r>
            <a:r>
              <a:rPr spc="-5" dirty="0">
                <a:latin typeface="Roboto Light" panose="02000000000000000000" pitchFamily="2" charset="0"/>
                <a:ea typeface="Roboto Light" panose="02000000000000000000" pitchFamily="2" charset="0"/>
              </a:rPr>
              <a:t>SSL</a:t>
            </a:r>
            <a:r>
              <a:rPr spc="-15"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Certificates</a:t>
            </a:r>
            <a:br>
              <a:rPr lang="en-US" spc="-85" dirty="0">
                <a:latin typeface="Roboto Light" panose="02000000000000000000" pitchFamily="2" charset="0"/>
                <a:ea typeface="Roboto Light" panose="02000000000000000000" pitchFamily="2" charset="0"/>
              </a:rPr>
            </a:br>
            <a:r>
              <a:rPr lang="en-IN" spc="-85" dirty="0">
                <a:latin typeface="Roboto Light" panose="02000000000000000000" pitchFamily="2" charset="0"/>
                <a:ea typeface="Roboto Light" panose="02000000000000000000" pitchFamily="2" charset="0"/>
              </a:rPr>
              <a:t>                                          </a:t>
            </a:r>
            <a:r>
              <a:rPr sz="1800" b="1" spc="-20" dirty="0">
                <a:latin typeface="Roboto Light" panose="02000000000000000000" pitchFamily="2" charset="0"/>
                <a:ea typeface="Roboto Light" panose="02000000000000000000" pitchFamily="2" charset="0"/>
                <a:cs typeface="Calibri"/>
              </a:rPr>
              <a:t>LOAD</a:t>
            </a:r>
            <a:r>
              <a:rPr sz="1800" b="1" spc="-15" dirty="0">
                <a:latin typeface="Roboto Light" panose="02000000000000000000" pitchFamily="2" charset="0"/>
                <a:ea typeface="Roboto Light" panose="02000000000000000000" pitchFamily="2" charset="0"/>
                <a:cs typeface="Calibri"/>
              </a:rPr>
              <a:t> </a:t>
            </a:r>
            <a:r>
              <a:rPr sz="1800" b="1" spc="-5" dirty="0">
                <a:latin typeface="Roboto Light" panose="02000000000000000000" pitchFamily="2" charset="0"/>
                <a:ea typeface="Roboto Light" panose="02000000000000000000" pitchFamily="2" charset="0"/>
                <a:cs typeface="Calibri"/>
              </a:rPr>
              <a:t>BALANCER</a:t>
            </a:r>
            <a:endParaRPr sz="1800" dirty="0">
              <a:latin typeface="Roboto Light" panose="02000000000000000000" pitchFamily="2" charset="0"/>
              <a:ea typeface="Roboto Light" panose="02000000000000000000" pitchFamily="2" charset="0"/>
              <a:cs typeface="Calibri"/>
            </a:endParaRPr>
          </a:p>
        </p:txBody>
      </p:sp>
      <p:pic>
        <p:nvPicPr>
          <p:cNvPr id="14" name="object 14"/>
          <p:cNvPicPr/>
          <p:nvPr/>
        </p:nvPicPr>
        <p:blipFill>
          <a:blip r:embed="rId2" cstate="print"/>
          <a:stretch>
            <a:fillRect/>
          </a:stretch>
        </p:blipFill>
        <p:spPr>
          <a:xfrm>
            <a:off x="5599176" y="1533144"/>
            <a:ext cx="1085087" cy="10850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957184" cy="443711"/>
          </a:xfrm>
          <a:prstGeom prst="rect">
            <a:avLst/>
          </a:prstGeom>
        </p:spPr>
        <p:txBody>
          <a:bodyPr vert="horz" wrap="square" lIns="0" tIns="12700" rIns="0" bIns="0" rtlCol="0">
            <a:spAutoFit/>
          </a:bodyPr>
          <a:lstStyle/>
          <a:p>
            <a:pPr marL="12700">
              <a:lnSpc>
                <a:spcPct val="100000"/>
              </a:lnSpc>
              <a:spcBef>
                <a:spcPts val="100"/>
              </a:spcBef>
            </a:pPr>
            <a:r>
              <a:rPr spc="-5" dirty="0">
                <a:latin typeface="Roboto Light" panose="02000000000000000000" pitchFamily="2" charset="0"/>
                <a:ea typeface="Roboto Light" panose="02000000000000000000" pitchFamily="2" charset="0"/>
              </a:rPr>
              <a:t>SSL</a:t>
            </a:r>
            <a:r>
              <a:rPr spc="-10"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10" dirty="0">
                <a:latin typeface="Roboto Light" panose="02000000000000000000" pitchFamily="2" charset="0"/>
                <a:ea typeface="Roboto Light" panose="02000000000000000000" pitchFamily="2" charset="0"/>
              </a:rPr>
              <a:t> </a:t>
            </a:r>
            <a:r>
              <a:rPr spc="-60" dirty="0">
                <a:latin typeface="Roboto Light" panose="02000000000000000000" pitchFamily="2" charset="0"/>
                <a:ea typeface="Roboto Light" panose="02000000000000000000" pitchFamily="2" charset="0"/>
              </a:rPr>
              <a:t>Server</a:t>
            </a:r>
            <a:r>
              <a:rPr spc="-5" dirty="0">
                <a:latin typeface="Roboto Light" panose="02000000000000000000" pitchFamily="2" charset="0"/>
                <a:ea typeface="Roboto Light" panose="02000000000000000000" pitchFamily="2" charset="0"/>
              </a:rPr>
              <a:t> </a:t>
            </a:r>
            <a:r>
              <a:rPr spc="-20" dirty="0">
                <a:latin typeface="Roboto Light" panose="02000000000000000000" pitchFamily="2" charset="0"/>
                <a:ea typeface="Roboto Light" panose="02000000000000000000" pitchFamily="2" charset="0"/>
              </a:rPr>
              <a:t>Name</a:t>
            </a:r>
            <a:r>
              <a:rPr spc="-5" dirty="0">
                <a:latin typeface="Roboto Light" panose="02000000000000000000" pitchFamily="2" charset="0"/>
                <a:ea typeface="Roboto Light" panose="02000000000000000000" pitchFamily="2" charset="0"/>
              </a:rPr>
              <a:t> </a:t>
            </a:r>
            <a:r>
              <a:rPr spc="-85" dirty="0">
                <a:latin typeface="Roboto Light" panose="02000000000000000000" pitchFamily="2" charset="0"/>
                <a:ea typeface="Roboto Light" panose="02000000000000000000" pitchFamily="2" charset="0"/>
              </a:rPr>
              <a:t>Indication</a:t>
            </a:r>
            <a:r>
              <a:rPr dirty="0">
                <a:latin typeface="Roboto Light" panose="02000000000000000000" pitchFamily="2" charset="0"/>
                <a:ea typeface="Roboto Light" panose="02000000000000000000" pitchFamily="2" charset="0"/>
              </a:rPr>
              <a:t> </a:t>
            </a:r>
            <a:r>
              <a:rPr spc="-25" dirty="0">
                <a:latin typeface="Roboto Light" panose="02000000000000000000" pitchFamily="2" charset="0"/>
                <a:ea typeface="Roboto Light" panose="02000000000000000000" pitchFamily="2" charset="0"/>
              </a:rPr>
              <a:t>(SNI)</a:t>
            </a:r>
          </a:p>
        </p:txBody>
      </p:sp>
      <p:sp>
        <p:nvSpPr>
          <p:cNvPr id="5" name="object 5"/>
          <p:cNvSpPr txBox="1"/>
          <p:nvPr/>
        </p:nvSpPr>
        <p:spPr>
          <a:xfrm>
            <a:off x="916939" y="1378203"/>
            <a:ext cx="5782564" cy="1679114"/>
          </a:xfrm>
          <a:prstGeom prst="rect">
            <a:avLst/>
          </a:prstGeom>
        </p:spPr>
        <p:txBody>
          <a:bodyPr vert="horz" wrap="square" lIns="0" tIns="12700" rIns="0" bIns="0" rtlCol="0">
            <a:spAutoFit/>
          </a:bodyPr>
          <a:lstStyle/>
          <a:p>
            <a:pPr marL="241300" indent="-228600">
              <a:lnSpc>
                <a:spcPts val="2220"/>
              </a:lnSpc>
              <a:spcBef>
                <a:spcPts val="100"/>
              </a:spcBef>
              <a:buFont typeface="Arial"/>
              <a:buChar char="•"/>
              <a:tabLst>
                <a:tab pos="240665" algn="l"/>
                <a:tab pos="241300" algn="l"/>
              </a:tabLst>
            </a:pPr>
            <a:r>
              <a:rPr sz="2200" spc="-30" dirty="0">
                <a:solidFill>
                  <a:srgbClr val="444949"/>
                </a:solidFill>
                <a:latin typeface="Roboto Light" panose="02000000000000000000" pitchFamily="2" charset="0"/>
                <a:ea typeface="Roboto Light" panose="02000000000000000000" pitchFamily="2" charset="0"/>
                <a:cs typeface="Gill Sans MT"/>
              </a:rPr>
              <a:t>SNI</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solves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problem</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of</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loading</a:t>
            </a:r>
            <a:r>
              <a:rPr sz="2200" spc="-5" dirty="0">
                <a:solidFill>
                  <a:srgbClr val="444949"/>
                </a:solidFill>
                <a:latin typeface="Roboto Light" panose="02000000000000000000" pitchFamily="2" charset="0"/>
                <a:ea typeface="Roboto Light" panose="02000000000000000000" pitchFamily="2" charset="0"/>
                <a:cs typeface="Gill Sans MT"/>
              </a:rPr>
              <a:t> </a:t>
            </a:r>
            <a:r>
              <a:rPr sz="3225" spc="-37" baseline="1291" dirty="0">
                <a:solidFill>
                  <a:srgbClr val="444949"/>
                </a:solidFill>
                <a:latin typeface="Roboto Light" panose="02000000000000000000" pitchFamily="2" charset="0"/>
                <a:ea typeface="Roboto Light" panose="02000000000000000000" pitchFamily="2" charset="0"/>
                <a:cs typeface="Gill Sans MT"/>
              </a:rPr>
              <a:t>multiple</a:t>
            </a:r>
            <a:r>
              <a:rPr sz="3225" spc="22" baseline="1291" dirty="0">
                <a:solidFill>
                  <a:srgbClr val="444949"/>
                </a:solidFill>
                <a:latin typeface="Roboto Light" panose="02000000000000000000" pitchFamily="2" charset="0"/>
                <a:ea typeface="Roboto Light" panose="02000000000000000000" pitchFamily="2" charset="0"/>
                <a:cs typeface="Gill Sans MT"/>
              </a:rPr>
              <a:t> </a:t>
            </a:r>
            <a:r>
              <a:rPr sz="3225" spc="37" baseline="1291" dirty="0">
                <a:solidFill>
                  <a:srgbClr val="444949"/>
                </a:solidFill>
                <a:latin typeface="Roboto Light" panose="02000000000000000000" pitchFamily="2" charset="0"/>
                <a:ea typeface="Roboto Light" panose="02000000000000000000" pitchFamily="2" charset="0"/>
                <a:cs typeface="Gill Sans MT"/>
              </a:rPr>
              <a:t>SSL</a:t>
            </a:r>
            <a:endParaRPr sz="3225" baseline="1291" dirty="0">
              <a:latin typeface="Roboto Light" panose="02000000000000000000" pitchFamily="2" charset="0"/>
              <a:ea typeface="Roboto Light" panose="02000000000000000000" pitchFamily="2" charset="0"/>
              <a:cs typeface="Gill Sans MT"/>
            </a:endParaRPr>
          </a:p>
          <a:p>
            <a:pPr marL="241300" marR="481330">
              <a:lnSpc>
                <a:spcPct val="71800"/>
              </a:lnSpc>
              <a:spcBef>
                <a:spcPts val="325"/>
              </a:spcBef>
            </a:pPr>
            <a:r>
              <a:rPr sz="3225" spc="-37" baseline="1291" dirty="0">
                <a:solidFill>
                  <a:srgbClr val="444949"/>
                </a:solidFill>
                <a:latin typeface="Roboto Light" panose="02000000000000000000" pitchFamily="2" charset="0"/>
                <a:ea typeface="Roboto Light" panose="02000000000000000000" pitchFamily="2" charset="0"/>
                <a:cs typeface="Gill Sans MT"/>
              </a:rPr>
              <a:t>certificates</a:t>
            </a:r>
            <a:r>
              <a:rPr sz="3225" spc="-7" baseline="1291" dirty="0">
                <a:solidFill>
                  <a:srgbClr val="444949"/>
                </a:solidFill>
                <a:latin typeface="Roboto Light" panose="02000000000000000000" pitchFamily="2" charset="0"/>
                <a:ea typeface="Roboto Light" panose="02000000000000000000" pitchFamily="2" charset="0"/>
                <a:cs typeface="Gill Sans MT"/>
              </a:rPr>
              <a:t> </a:t>
            </a:r>
            <a:r>
              <a:rPr sz="3225" spc="-22" baseline="1291" dirty="0">
                <a:solidFill>
                  <a:srgbClr val="444949"/>
                </a:solidFill>
                <a:latin typeface="Roboto Light" panose="02000000000000000000" pitchFamily="2" charset="0"/>
                <a:ea typeface="Roboto Light" panose="02000000000000000000" pitchFamily="2" charset="0"/>
                <a:cs typeface="Gill Sans MT"/>
              </a:rPr>
              <a:t>onto</a:t>
            </a:r>
            <a:r>
              <a:rPr sz="3225" baseline="1291" dirty="0">
                <a:solidFill>
                  <a:srgbClr val="444949"/>
                </a:solidFill>
                <a:latin typeface="Roboto Light" panose="02000000000000000000" pitchFamily="2" charset="0"/>
                <a:ea typeface="Roboto Light" panose="02000000000000000000" pitchFamily="2" charset="0"/>
                <a:cs typeface="Gill Sans MT"/>
              </a:rPr>
              <a:t> </a:t>
            </a:r>
            <a:r>
              <a:rPr sz="3225" spc="7" baseline="1291" dirty="0">
                <a:solidFill>
                  <a:srgbClr val="444949"/>
                </a:solidFill>
                <a:latin typeface="Roboto Light" panose="02000000000000000000" pitchFamily="2" charset="0"/>
                <a:ea typeface="Roboto Light" panose="02000000000000000000" pitchFamily="2" charset="0"/>
                <a:cs typeface="Gill Sans MT"/>
              </a:rPr>
              <a:t>one</a:t>
            </a:r>
            <a:r>
              <a:rPr sz="3225" baseline="1291" dirty="0">
                <a:solidFill>
                  <a:srgbClr val="444949"/>
                </a:solidFill>
                <a:latin typeface="Roboto Light" panose="02000000000000000000" pitchFamily="2" charset="0"/>
                <a:ea typeface="Roboto Light" panose="02000000000000000000" pitchFamily="2" charset="0"/>
                <a:cs typeface="Gill Sans MT"/>
              </a:rPr>
              <a:t> </a:t>
            </a:r>
            <a:r>
              <a:rPr sz="3225" spc="22" baseline="1291" dirty="0">
                <a:solidFill>
                  <a:srgbClr val="444949"/>
                </a:solidFill>
                <a:latin typeface="Roboto Light" panose="02000000000000000000" pitchFamily="2" charset="0"/>
                <a:ea typeface="Roboto Light" panose="02000000000000000000" pitchFamily="2" charset="0"/>
                <a:cs typeface="Gill Sans MT"/>
              </a:rPr>
              <a:t>web</a:t>
            </a:r>
            <a:r>
              <a:rPr sz="3225" spc="15" baseline="1291" dirty="0">
                <a:solidFill>
                  <a:srgbClr val="444949"/>
                </a:solidFill>
                <a:latin typeface="Roboto Light" panose="02000000000000000000" pitchFamily="2" charset="0"/>
                <a:ea typeface="Roboto Light" panose="02000000000000000000" pitchFamily="2" charset="0"/>
                <a:cs typeface="Gill Sans MT"/>
              </a:rPr>
              <a:t> </a:t>
            </a:r>
            <a:r>
              <a:rPr sz="3225" spc="-37" baseline="1291" dirty="0">
                <a:solidFill>
                  <a:srgbClr val="444949"/>
                </a:solidFill>
                <a:latin typeface="Roboto Light" panose="02000000000000000000" pitchFamily="2" charset="0"/>
                <a:ea typeface="Roboto Light" panose="02000000000000000000" pitchFamily="2" charset="0"/>
                <a:cs typeface="Gill Sans MT"/>
              </a:rPr>
              <a:t>server</a:t>
            </a:r>
            <a:r>
              <a:rPr sz="3225" spc="-7" baseline="1291"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(to</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serve </a:t>
            </a:r>
            <a:r>
              <a:rPr sz="2200" spc="-59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multiple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websites)</a:t>
            </a:r>
            <a:endParaRPr sz="2200" dirty="0">
              <a:latin typeface="Roboto Light" panose="02000000000000000000" pitchFamily="2" charset="0"/>
              <a:ea typeface="Roboto Light" panose="02000000000000000000" pitchFamily="2" charset="0"/>
              <a:cs typeface="Gill Sans MT"/>
            </a:endParaRPr>
          </a:p>
          <a:p>
            <a:pPr marL="241300" indent="-228600">
              <a:lnSpc>
                <a:spcPts val="2270"/>
              </a:lnSpc>
              <a:spcBef>
                <a:spcPts val="165"/>
              </a:spcBef>
              <a:buFont typeface="Arial"/>
              <a:buChar char="•"/>
              <a:tabLst>
                <a:tab pos="240665" algn="l"/>
                <a:tab pos="241300" algn="l"/>
              </a:tabLst>
            </a:pPr>
            <a:r>
              <a:rPr sz="2200" spc="-70" dirty="0">
                <a:solidFill>
                  <a:srgbClr val="444949"/>
                </a:solidFill>
                <a:latin typeface="Roboto Light" panose="02000000000000000000" pitchFamily="2" charset="0"/>
                <a:ea typeface="Roboto Light" panose="02000000000000000000" pitchFamily="2" charset="0"/>
                <a:cs typeface="Gill Sans MT"/>
              </a:rPr>
              <a:t>I</a:t>
            </a:r>
            <a:r>
              <a:rPr sz="2200" spc="-100" dirty="0">
                <a:solidFill>
                  <a:srgbClr val="444949"/>
                </a:solidFill>
                <a:latin typeface="Roboto Light" panose="02000000000000000000" pitchFamily="2" charset="0"/>
                <a:ea typeface="Roboto Light" panose="02000000000000000000" pitchFamily="2" charset="0"/>
                <a:cs typeface="Gill Sans MT"/>
              </a:rPr>
              <a:t>t</a:t>
            </a:r>
            <a:r>
              <a:rPr sz="2200" spc="-185" dirty="0">
                <a:solidFill>
                  <a:srgbClr val="444949"/>
                </a:solidFill>
                <a:latin typeface="Roboto Light" panose="02000000000000000000" pitchFamily="2" charset="0"/>
                <a:ea typeface="Roboto Light" panose="02000000000000000000" pitchFamily="2" charset="0"/>
                <a:cs typeface="Gill Sans MT"/>
              </a:rPr>
              <a:t>’</a:t>
            </a:r>
            <a:r>
              <a:rPr sz="2200" spc="-7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a</a:t>
            </a:r>
            <a:r>
              <a:rPr sz="2200" spc="-225" dirty="0">
                <a:solidFill>
                  <a:srgbClr val="444949"/>
                </a:solidFill>
                <a:latin typeface="Roboto Light" panose="02000000000000000000" pitchFamily="2" charset="0"/>
                <a:ea typeface="Roboto Light" panose="02000000000000000000" pitchFamily="2" charset="0"/>
                <a:cs typeface="Gill Sans MT"/>
              </a:rPr>
              <a:t> </a:t>
            </a:r>
            <a:r>
              <a:rPr sz="2200" spc="-70" dirty="0">
                <a:solidFill>
                  <a:srgbClr val="444949"/>
                </a:solidFill>
                <a:latin typeface="Roboto Light" panose="02000000000000000000" pitchFamily="2" charset="0"/>
                <a:ea typeface="Roboto Light" panose="02000000000000000000" pitchFamily="2" charset="0"/>
                <a:cs typeface="Gill Sans MT"/>
              </a:rPr>
              <a:t>“</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55" dirty="0">
                <a:solidFill>
                  <a:srgbClr val="444949"/>
                </a:solidFill>
                <a:latin typeface="Roboto Light" panose="02000000000000000000" pitchFamily="2" charset="0"/>
                <a:ea typeface="Roboto Light" panose="02000000000000000000" pitchFamily="2" charset="0"/>
                <a:cs typeface="Gill Sans MT"/>
              </a:rPr>
              <a:t>w</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105" dirty="0">
                <a:solidFill>
                  <a:srgbClr val="444949"/>
                </a:solidFill>
                <a:latin typeface="Roboto Light" panose="02000000000000000000" pitchFamily="2" charset="0"/>
                <a:ea typeface="Roboto Light" panose="02000000000000000000" pitchFamily="2" charset="0"/>
                <a:cs typeface="Gill Sans MT"/>
              </a:rPr>
              <a:t>r”</a:t>
            </a:r>
            <a:r>
              <a:rPr sz="2200" spc="-17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p</a:t>
            </a:r>
            <a:r>
              <a:rPr sz="2200" spc="-70" dirty="0">
                <a:solidFill>
                  <a:srgbClr val="444949"/>
                </a:solidFill>
                <a:latin typeface="Roboto Light" panose="02000000000000000000" pitchFamily="2" charset="0"/>
                <a:ea typeface="Roboto Light" panose="02000000000000000000" pitchFamily="2" charset="0"/>
                <a:cs typeface="Gill Sans MT"/>
              </a:rPr>
              <a:t>r</a:t>
            </a:r>
            <a:r>
              <a:rPr sz="2200" spc="-100" dirty="0">
                <a:solidFill>
                  <a:srgbClr val="444949"/>
                </a:solidFill>
                <a:latin typeface="Roboto Light" panose="02000000000000000000" pitchFamily="2" charset="0"/>
                <a:ea typeface="Roboto Light" panose="02000000000000000000" pitchFamily="2" charset="0"/>
                <a:cs typeface="Gill Sans MT"/>
              </a:rPr>
              <a:t>o</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75" dirty="0">
                <a:solidFill>
                  <a:srgbClr val="444949"/>
                </a:solidFill>
                <a:latin typeface="Roboto Light" panose="02000000000000000000" pitchFamily="2" charset="0"/>
                <a:ea typeface="Roboto Light" panose="02000000000000000000" pitchFamily="2" charset="0"/>
                <a:cs typeface="Gill Sans MT"/>
              </a:rPr>
              <a:t>l</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dirty="0">
                <a:solidFill>
                  <a:srgbClr val="444949"/>
                </a:solidFill>
                <a:latin typeface="Roboto Light" panose="02000000000000000000" pitchFamily="2" charset="0"/>
                <a:ea typeface="Roboto Light" panose="02000000000000000000" pitchFamily="2" charset="0"/>
                <a:cs typeface="Gill Sans MT"/>
              </a:rPr>
              <a:t>d </a:t>
            </a:r>
            <a:r>
              <a:rPr sz="2200" spc="-65" dirty="0">
                <a:solidFill>
                  <a:srgbClr val="444949"/>
                </a:solidFill>
                <a:latin typeface="Roboto Light" panose="02000000000000000000" pitchFamily="2" charset="0"/>
                <a:ea typeface="Roboto Light" panose="02000000000000000000" pitchFamily="2" charset="0"/>
                <a:cs typeface="Gill Sans MT"/>
              </a:rPr>
              <a:t>r</a:t>
            </a:r>
            <a:r>
              <a:rPr sz="2200" spc="-85" dirty="0">
                <a:solidFill>
                  <a:srgbClr val="444949"/>
                </a:solidFill>
                <a:latin typeface="Roboto Light" panose="02000000000000000000" pitchFamily="2" charset="0"/>
                <a:ea typeface="Roboto Light" panose="02000000000000000000" pitchFamily="2" charset="0"/>
                <a:cs typeface="Gill Sans MT"/>
              </a:rPr>
              <a:t>e</a:t>
            </a:r>
            <a:r>
              <a:rPr sz="2200" spc="20" dirty="0">
                <a:solidFill>
                  <a:srgbClr val="444949"/>
                </a:solidFill>
                <a:latin typeface="Roboto Light" panose="02000000000000000000" pitchFamily="2" charset="0"/>
                <a:ea typeface="Roboto Light" panose="02000000000000000000" pitchFamily="2" charset="0"/>
                <a:cs typeface="Gill Sans MT"/>
              </a:rPr>
              <a:t>q</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75" dirty="0">
                <a:solidFill>
                  <a:srgbClr val="444949"/>
                </a:solidFill>
                <a:latin typeface="Roboto Light" panose="02000000000000000000" pitchFamily="2" charset="0"/>
                <a:ea typeface="Roboto Light" panose="02000000000000000000" pitchFamily="2" charset="0"/>
                <a:cs typeface="Gill Sans MT"/>
              </a:rPr>
              <a:t>i</a:t>
            </a:r>
            <a:r>
              <a:rPr sz="2200" spc="-65" dirty="0">
                <a:solidFill>
                  <a:srgbClr val="444949"/>
                </a:solidFill>
                <a:latin typeface="Roboto Light" panose="02000000000000000000" pitchFamily="2" charset="0"/>
                <a:ea typeface="Roboto Light" panose="02000000000000000000" pitchFamily="2" charset="0"/>
                <a:cs typeface="Gill Sans MT"/>
              </a:rPr>
              <a:t>r</a:t>
            </a:r>
            <a:r>
              <a:rPr sz="2200" spc="-85" dirty="0">
                <a:solidFill>
                  <a:srgbClr val="444949"/>
                </a:solidFill>
                <a:latin typeface="Roboto Light" panose="02000000000000000000" pitchFamily="2" charset="0"/>
                <a:ea typeface="Roboto Light" panose="02000000000000000000" pitchFamily="2" charset="0"/>
                <a:cs typeface="Gill Sans MT"/>
              </a:rPr>
              <a:t>e</a:t>
            </a:r>
            <a:r>
              <a:rPr sz="2200" spc="-7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30" dirty="0">
                <a:solidFill>
                  <a:srgbClr val="444949"/>
                </a:solidFill>
                <a:latin typeface="Roboto Light" panose="02000000000000000000" pitchFamily="2" charset="0"/>
                <a:ea typeface="Roboto Light" panose="02000000000000000000" pitchFamily="2" charset="0"/>
                <a:cs typeface="Gill Sans MT"/>
              </a:rPr>
              <a:t>h</a:t>
            </a:r>
            <a:r>
              <a:rPr sz="2200" dirty="0">
                <a:solidFill>
                  <a:srgbClr val="444949"/>
                </a:solidFill>
                <a:latin typeface="Roboto Light" panose="02000000000000000000" pitchFamily="2" charset="0"/>
                <a:ea typeface="Roboto Light" panose="02000000000000000000" pitchFamily="2" charset="0"/>
                <a:cs typeface="Gill Sans MT"/>
              </a:rPr>
              <a:t>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75" dirty="0">
                <a:solidFill>
                  <a:srgbClr val="444949"/>
                </a:solidFill>
                <a:latin typeface="Roboto Light" panose="02000000000000000000" pitchFamily="2" charset="0"/>
                <a:ea typeface="Roboto Light" panose="02000000000000000000" pitchFamily="2" charset="0"/>
                <a:cs typeface="Gill Sans MT"/>
              </a:rPr>
              <a:t>li</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70" dirty="0">
                <a:solidFill>
                  <a:srgbClr val="444949"/>
                </a:solidFill>
                <a:latin typeface="Roboto Light" panose="02000000000000000000" pitchFamily="2" charset="0"/>
                <a:ea typeface="Roboto Light" panose="02000000000000000000" pitchFamily="2" charset="0"/>
                <a:cs typeface="Gill Sans MT"/>
              </a:rPr>
              <a:t>t</a:t>
            </a:r>
            <a:endParaRPr sz="2200" dirty="0">
              <a:latin typeface="Roboto Light" panose="02000000000000000000" pitchFamily="2" charset="0"/>
              <a:ea typeface="Roboto Light" panose="02000000000000000000" pitchFamily="2" charset="0"/>
              <a:cs typeface="Gill Sans MT"/>
            </a:endParaRPr>
          </a:p>
          <a:p>
            <a:pPr marL="241300" marR="193040">
              <a:lnSpc>
                <a:spcPct val="68200"/>
              </a:lnSpc>
              <a:spcBef>
                <a:spcPts val="470"/>
              </a:spcBef>
            </a:pP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15" dirty="0">
                <a:solidFill>
                  <a:srgbClr val="444949"/>
                </a:solidFill>
                <a:latin typeface="Roboto Light" panose="02000000000000000000" pitchFamily="2" charset="0"/>
                <a:ea typeface="Roboto Light" panose="02000000000000000000" pitchFamily="2" charset="0"/>
                <a:cs typeface="Gill Sans MT"/>
              </a:rPr>
              <a:t> </a:t>
            </a:r>
            <a:r>
              <a:rPr sz="3225" spc="-30" baseline="1291" dirty="0">
                <a:solidFill>
                  <a:srgbClr val="444949"/>
                </a:solidFill>
                <a:latin typeface="Roboto Light" panose="02000000000000000000" pitchFamily="2" charset="0"/>
                <a:ea typeface="Roboto Light" panose="02000000000000000000" pitchFamily="2" charset="0"/>
                <a:cs typeface="Gill Sans MT"/>
              </a:rPr>
              <a:t>indicate</a:t>
            </a:r>
            <a:r>
              <a:rPr sz="3225" baseline="1291"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hostname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of</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target</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server </a:t>
            </a:r>
            <a:r>
              <a:rPr sz="2200" spc="-59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in</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0" dirty="0">
                <a:solidFill>
                  <a:srgbClr val="444949"/>
                </a:solidFill>
                <a:latin typeface="Roboto Light" panose="02000000000000000000" pitchFamily="2" charset="0"/>
                <a:ea typeface="Roboto Light" panose="02000000000000000000" pitchFamily="2" charset="0"/>
                <a:cs typeface="Gill Sans MT"/>
              </a:rPr>
              <a:t>initial</a:t>
            </a:r>
            <a:r>
              <a:rPr sz="2200" dirty="0">
                <a:solidFill>
                  <a:srgbClr val="444949"/>
                </a:solidFill>
                <a:latin typeface="Roboto Light" panose="02000000000000000000" pitchFamily="2" charset="0"/>
                <a:ea typeface="Roboto Light" panose="02000000000000000000" pitchFamily="2" charset="0"/>
                <a:cs typeface="Gill Sans MT"/>
              </a:rPr>
              <a:t> SSL </a:t>
            </a:r>
            <a:r>
              <a:rPr sz="2200" spc="-35" dirty="0">
                <a:solidFill>
                  <a:srgbClr val="444949"/>
                </a:solidFill>
                <a:latin typeface="Roboto Light" panose="02000000000000000000" pitchFamily="2" charset="0"/>
                <a:ea typeface="Roboto Light" panose="02000000000000000000" pitchFamily="2" charset="0"/>
                <a:cs typeface="Gill Sans MT"/>
              </a:rPr>
              <a:t>handshake</a:t>
            </a:r>
            <a:endParaRPr sz="2200" dirty="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920352" y="3204501"/>
            <a:ext cx="4224655" cy="824136"/>
          </a:xfrm>
          <a:prstGeom prst="rect">
            <a:avLst/>
          </a:prstGeom>
        </p:spPr>
        <p:txBody>
          <a:bodyPr vert="horz" wrap="square" lIns="0" tIns="119380" rIns="0" bIns="0" rtlCol="0">
            <a:spAutoFit/>
          </a:bodyPr>
          <a:lstStyle/>
          <a:p>
            <a:pPr marL="241300" marR="5080" indent="-228600">
              <a:lnSpc>
                <a:spcPct val="68200"/>
              </a:lnSpc>
              <a:spcBef>
                <a:spcPts val="940"/>
              </a:spcBef>
              <a:buFont typeface="Arial"/>
              <a:buChar char="•"/>
              <a:tabLst>
                <a:tab pos="240665" algn="l"/>
                <a:tab pos="241300" algn="l"/>
              </a:tabLst>
            </a:pP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server</a:t>
            </a:r>
            <a:r>
              <a:rPr sz="2200"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will</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then</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find</a:t>
            </a:r>
            <a:r>
              <a:rPr sz="22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correct </a:t>
            </a:r>
            <a:r>
              <a:rPr sz="2200" spc="-59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ce</a:t>
            </a:r>
            <a:r>
              <a:rPr sz="2200" spc="35" dirty="0">
                <a:solidFill>
                  <a:srgbClr val="444949"/>
                </a:solidFill>
                <a:latin typeface="Roboto Light" panose="02000000000000000000" pitchFamily="2" charset="0"/>
                <a:ea typeface="Roboto Light" panose="02000000000000000000" pitchFamily="2" charset="0"/>
                <a:cs typeface="Gill Sans MT"/>
              </a:rPr>
              <a:t>r</a:t>
            </a:r>
            <a:r>
              <a:rPr sz="2200" spc="-75" dirty="0">
                <a:solidFill>
                  <a:srgbClr val="444949"/>
                </a:solidFill>
                <a:latin typeface="Roboto Light" panose="02000000000000000000" pitchFamily="2" charset="0"/>
                <a:ea typeface="Roboto Light" panose="02000000000000000000" pitchFamily="2" charset="0"/>
                <a:cs typeface="Gill Sans MT"/>
              </a:rPr>
              <a:t>tifi</a:t>
            </a:r>
            <a:r>
              <a:rPr sz="2200" spc="-30" dirty="0">
                <a:solidFill>
                  <a:srgbClr val="444949"/>
                </a:solidFill>
                <a:latin typeface="Roboto Light" panose="02000000000000000000" pitchFamily="2" charset="0"/>
                <a:ea typeface="Roboto Light" panose="02000000000000000000" pitchFamily="2" charset="0"/>
                <a:cs typeface="Gill Sans MT"/>
              </a:rPr>
              <a:t>ca</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60" dirty="0">
                <a:solidFill>
                  <a:srgbClr val="444949"/>
                </a:solidFill>
                <a:latin typeface="Roboto Light" panose="02000000000000000000" pitchFamily="2" charset="0"/>
                <a:ea typeface="Roboto Light" panose="02000000000000000000" pitchFamily="2" charset="0"/>
                <a:cs typeface="Gill Sans MT"/>
              </a:rPr>
              <a:t>e</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100" dirty="0">
                <a:solidFill>
                  <a:srgbClr val="444949"/>
                </a:solidFill>
                <a:latin typeface="Roboto Light" panose="02000000000000000000" pitchFamily="2" charset="0"/>
                <a:ea typeface="Roboto Light" panose="02000000000000000000" pitchFamily="2" charset="0"/>
                <a:cs typeface="Gill Sans MT"/>
              </a:rPr>
              <a:t>o</a:t>
            </a:r>
            <a:r>
              <a:rPr sz="2200" spc="-70" dirty="0">
                <a:solidFill>
                  <a:srgbClr val="444949"/>
                </a:solidFill>
                <a:latin typeface="Roboto Light" panose="02000000000000000000" pitchFamily="2" charset="0"/>
                <a:ea typeface="Roboto Light" panose="02000000000000000000" pitchFamily="2" charset="0"/>
                <a:cs typeface="Gill Sans MT"/>
              </a:rPr>
              <a:t>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40" dirty="0">
                <a:solidFill>
                  <a:srgbClr val="444949"/>
                </a:solidFill>
                <a:latin typeface="Roboto Light" panose="02000000000000000000" pitchFamily="2" charset="0"/>
                <a:ea typeface="Roboto Light" panose="02000000000000000000" pitchFamily="2" charset="0"/>
                <a:cs typeface="Gill Sans MT"/>
              </a:rPr>
              <a:t>r</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85" dirty="0">
                <a:solidFill>
                  <a:srgbClr val="444949"/>
                </a:solidFill>
                <a:latin typeface="Roboto Light" panose="02000000000000000000" pitchFamily="2" charset="0"/>
                <a:ea typeface="Roboto Light" panose="02000000000000000000" pitchFamily="2" charset="0"/>
                <a:cs typeface="Gill Sans MT"/>
              </a:rPr>
              <a:t>r</a:t>
            </a:r>
            <a:r>
              <a:rPr sz="2200" spc="-25" dirty="0">
                <a:solidFill>
                  <a:srgbClr val="444949"/>
                </a:solidFill>
                <a:latin typeface="Roboto Light" panose="02000000000000000000" pitchFamily="2" charset="0"/>
                <a:ea typeface="Roboto Light" panose="02000000000000000000" pitchFamily="2" charset="0"/>
                <a:cs typeface="Gill Sans MT"/>
              </a:rPr>
              <a:t>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30" dirty="0">
                <a:solidFill>
                  <a:srgbClr val="444949"/>
                </a:solidFill>
                <a:latin typeface="Roboto Light" panose="02000000000000000000" pitchFamily="2" charset="0"/>
                <a:ea typeface="Roboto Light" panose="02000000000000000000" pitchFamily="2" charset="0"/>
                <a:cs typeface="Gill Sans MT"/>
              </a:rPr>
              <a:t>h</a:t>
            </a:r>
            <a:r>
              <a:rPr sz="2200" dirty="0">
                <a:solidFill>
                  <a:srgbClr val="444949"/>
                </a:solidFill>
                <a:latin typeface="Roboto Light" panose="02000000000000000000" pitchFamily="2" charset="0"/>
                <a:ea typeface="Roboto Light" panose="02000000000000000000" pitchFamily="2" charset="0"/>
                <a:cs typeface="Gill Sans MT"/>
              </a:rPr>
              <a:t>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d</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f</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75" dirty="0">
                <a:solidFill>
                  <a:srgbClr val="444949"/>
                </a:solidFill>
                <a:latin typeface="Roboto Light" panose="02000000000000000000" pitchFamily="2" charset="0"/>
                <a:ea typeface="Roboto Light" panose="02000000000000000000" pitchFamily="2" charset="0"/>
                <a:cs typeface="Gill Sans MT"/>
              </a:rPr>
              <a:t>l</a:t>
            </a:r>
            <a:r>
              <a:rPr sz="2200" spc="-70" dirty="0">
                <a:solidFill>
                  <a:srgbClr val="444949"/>
                </a:solidFill>
                <a:latin typeface="Roboto Light" panose="02000000000000000000" pitchFamily="2" charset="0"/>
                <a:ea typeface="Roboto Light" panose="02000000000000000000" pitchFamily="2" charset="0"/>
                <a:cs typeface="Gill Sans MT"/>
              </a:rPr>
              <a:t>t</a:t>
            </a:r>
            <a:r>
              <a:rPr sz="220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on</a:t>
            </a:r>
            <a:r>
              <a:rPr sz="2200" dirty="0">
                <a:solidFill>
                  <a:srgbClr val="444949"/>
                </a:solidFill>
                <a:latin typeface="Roboto Light" panose="02000000000000000000" pitchFamily="2" charset="0"/>
                <a:ea typeface="Roboto Light" panose="02000000000000000000" pitchFamily="2" charset="0"/>
                <a:cs typeface="Gill Sans MT"/>
              </a:rPr>
              <a:t>e</a:t>
            </a:r>
            <a:endParaRPr sz="2200" dirty="0">
              <a:latin typeface="Roboto Light" panose="02000000000000000000" pitchFamily="2" charset="0"/>
              <a:ea typeface="Roboto Light" panose="02000000000000000000" pitchFamily="2" charset="0"/>
              <a:cs typeface="Gill Sans MT"/>
            </a:endParaRPr>
          </a:p>
        </p:txBody>
      </p:sp>
      <p:sp>
        <p:nvSpPr>
          <p:cNvPr id="7" name="object 7"/>
          <p:cNvSpPr txBox="1"/>
          <p:nvPr/>
        </p:nvSpPr>
        <p:spPr>
          <a:xfrm>
            <a:off x="916939" y="4168725"/>
            <a:ext cx="4175760" cy="1699183"/>
          </a:xfrm>
          <a:prstGeom prst="rect">
            <a:avLst/>
          </a:prstGeom>
        </p:spPr>
        <p:txBody>
          <a:bodyPr vert="horz" wrap="square" lIns="0" tIns="50800" rIns="0" bIns="0" rtlCol="0">
            <a:spAutoFit/>
          </a:bodyPr>
          <a:lstStyle/>
          <a:p>
            <a:pPr marL="12700">
              <a:lnSpc>
                <a:spcPct val="100000"/>
              </a:lnSpc>
              <a:spcBef>
                <a:spcPts val="400"/>
              </a:spcBef>
            </a:pPr>
            <a:r>
              <a:rPr sz="2150" spc="-25" dirty="0">
                <a:solidFill>
                  <a:srgbClr val="444949"/>
                </a:solidFill>
                <a:latin typeface="Roboto Light" panose="02000000000000000000" pitchFamily="2" charset="0"/>
                <a:ea typeface="Roboto Light" panose="02000000000000000000" pitchFamily="2" charset="0"/>
                <a:cs typeface="Gill Sans MT"/>
              </a:rPr>
              <a:t>Note:</a:t>
            </a:r>
            <a:endParaRPr sz="2150" dirty="0">
              <a:latin typeface="Roboto Light" panose="02000000000000000000" pitchFamily="2" charset="0"/>
              <a:ea typeface="Roboto Light" panose="02000000000000000000" pitchFamily="2" charset="0"/>
              <a:cs typeface="Gill Sans MT"/>
            </a:endParaRPr>
          </a:p>
          <a:p>
            <a:pPr marL="241300" marR="53975" indent="-228600">
              <a:lnSpc>
                <a:spcPct val="68200"/>
              </a:lnSpc>
              <a:spcBef>
                <a:spcPts val="1140"/>
              </a:spcBef>
              <a:buFont typeface="Arial"/>
              <a:buChar char="•"/>
              <a:tabLst>
                <a:tab pos="240665" algn="l"/>
                <a:tab pos="241300" algn="l"/>
              </a:tabLst>
            </a:pPr>
            <a:r>
              <a:rPr sz="2200" spc="-15" dirty="0">
                <a:solidFill>
                  <a:srgbClr val="444949"/>
                </a:solidFill>
                <a:latin typeface="Roboto Light" panose="02000000000000000000" pitchFamily="2" charset="0"/>
                <a:ea typeface="Roboto Light" panose="02000000000000000000" pitchFamily="2" charset="0"/>
                <a:cs typeface="Gill Sans MT"/>
              </a:rPr>
              <a:t>On</a:t>
            </a:r>
            <a:r>
              <a:rPr sz="2200" spc="-95" dirty="0">
                <a:solidFill>
                  <a:srgbClr val="444949"/>
                </a:solidFill>
                <a:latin typeface="Roboto Light" panose="02000000000000000000" pitchFamily="2" charset="0"/>
                <a:ea typeface="Roboto Light" panose="02000000000000000000" pitchFamily="2" charset="0"/>
                <a:cs typeface="Gill Sans MT"/>
              </a:rPr>
              <a:t>l</a:t>
            </a:r>
            <a:r>
              <a:rPr sz="2200" spc="-50" dirty="0">
                <a:solidFill>
                  <a:srgbClr val="444949"/>
                </a:solidFill>
                <a:latin typeface="Roboto Light" panose="02000000000000000000" pitchFamily="2" charset="0"/>
                <a:ea typeface="Roboto Light" panose="02000000000000000000" pitchFamily="2" charset="0"/>
                <a:cs typeface="Gill Sans MT"/>
              </a:rPr>
              <a:t>y</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w</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50" dirty="0">
                <a:solidFill>
                  <a:srgbClr val="444949"/>
                </a:solidFill>
                <a:latin typeface="Roboto Light" panose="02000000000000000000" pitchFamily="2" charset="0"/>
                <a:ea typeface="Roboto Light" panose="02000000000000000000" pitchFamily="2" charset="0"/>
                <a:cs typeface="Gill Sans MT"/>
              </a:rPr>
              <a:t>r</a:t>
            </a:r>
            <a:r>
              <a:rPr sz="2200" spc="-120" dirty="0">
                <a:solidFill>
                  <a:srgbClr val="444949"/>
                </a:solidFill>
                <a:latin typeface="Roboto Light" panose="02000000000000000000" pitchFamily="2" charset="0"/>
                <a:ea typeface="Roboto Light" panose="02000000000000000000" pitchFamily="2" charset="0"/>
                <a:cs typeface="Gill Sans MT"/>
              </a:rPr>
              <a:t>k</a:t>
            </a:r>
            <a:r>
              <a:rPr sz="2200" spc="-7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f</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140" dirty="0">
                <a:solidFill>
                  <a:srgbClr val="444949"/>
                </a:solidFill>
                <a:latin typeface="Roboto Light" panose="02000000000000000000" pitchFamily="2" charset="0"/>
                <a:ea typeface="Roboto Light" panose="02000000000000000000" pitchFamily="2" charset="0"/>
                <a:cs typeface="Gill Sans MT"/>
              </a:rPr>
              <a:t>r</a:t>
            </a:r>
            <a:r>
              <a:rPr sz="2200" spc="-130"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45" dirty="0">
                <a:solidFill>
                  <a:srgbClr val="444949"/>
                </a:solidFill>
                <a:latin typeface="Roboto Light" panose="02000000000000000000" pitchFamily="2" charset="0"/>
                <a:ea typeface="Roboto Light" panose="02000000000000000000" pitchFamily="2" charset="0"/>
                <a:cs typeface="Gill Sans MT"/>
              </a:rPr>
              <a:t>L</a:t>
            </a:r>
            <a:r>
              <a:rPr sz="2200" spc="-75" dirty="0">
                <a:solidFill>
                  <a:srgbClr val="444949"/>
                </a:solidFill>
                <a:latin typeface="Roboto Light" panose="02000000000000000000" pitchFamily="2" charset="0"/>
                <a:ea typeface="Roboto Light" panose="02000000000000000000" pitchFamily="2" charset="0"/>
                <a:cs typeface="Gill Sans MT"/>
              </a:rPr>
              <a:t>B</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&amp;</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5" dirty="0">
                <a:solidFill>
                  <a:srgbClr val="444949"/>
                </a:solidFill>
                <a:latin typeface="Roboto Light" panose="02000000000000000000" pitchFamily="2" charset="0"/>
                <a:ea typeface="Roboto Light" panose="02000000000000000000" pitchFamily="2" charset="0"/>
                <a:cs typeface="Gill Sans MT"/>
              </a:rPr>
              <a:t>N</a:t>
            </a:r>
            <a:r>
              <a:rPr sz="2200" spc="-45" dirty="0">
                <a:solidFill>
                  <a:srgbClr val="444949"/>
                </a:solidFill>
                <a:latin typeface="Roboto Light" panose="02000000000000000000" pitchFamily="2" charset="0"/>
                <a:ea typeface="Roboto Light" panose="02000000000000000000" pitchFamily="2" charset="0"/>
                <a:cs typeface="Gill Sans MT"/>
              </a:rPr>
              <a:t>L</a:t>
            </a:r>
            <a:r>
              <a:rPr sz="2200" spc="-75" dirty="0">
                <a:solidFill>
                  <a:srgbClr val="444949"/>
                </a:solidFill>
                <a:latin typeface="Roboto Light" panose="02000000000000000000" pitchFamily="2" charset="0"/>
                <a:ea typeface="Roboto Light" panose="02000000000000000000" pitchFamily="2" charset="0"/>
                <a:cs typeface="Gill Sans MT"/>
              </a:rPr>
              <a:t>B</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a:t>
            </a:r>
            <a:r>
              <a:rPr sz="2200" spc="-30" dirty="0">
                <a:solidFill>
                  <a:srgbClr val="444949"/>
                </a:solidFill>
                <a:latin typeface="Roboto Light" panose="02000000000000000000" pitchFamily="2" charset="0"/>
                <a:ea typeface="Roboto Light" panose="02000000000000000000" pitchFamily="2" charset="0"/>
                <a:cs typeface="Gill Sans MT"/>
              </a:rPr>
              <a:t>n</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55" dirty="0">
                <a:solidFill>
                  <a:srgbClr val="444949"/>
                </a:solidFill>
                <a:latin typeface="Roboto Light" panose="02000000000000000000" pitchFamily="2" charset="0"/>
                <a:ea typeface="Roboto Light" panose="02000000000000000000" pitchFamily="2" charset="0"/>
                <a:cs typeface="Gill Sans MT"/>
              </a:rPr>
              <a:t>w</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114" dirty="0">
                <a:solidFill>
                  <a:srgbClr val="444949"/>
                </a:solidFill>
                <a:latin typeface="Roboto Light" panose="02000000000000000000" pitchFamily="2" charset="0"/>
                <a:ea typeface="Roboto Light" panose="02000000000000000000" pitchFamily="2" charset="0"/>
                <a:cs typeface="Gill Sans MT"/>
              </a:rPr>
              <a:t>r  </a:t>
            </a:r>
            <a:r>
              <a:rPr sz="2200" spc="-5" dirty="0">
                <a:solidFill>
                  <a:srgbClr val="444949"/>
                </a:solidFill>
                <a:latin typeface="Roboto Light" panose="02000000000000000000" pitchFamily="2" charset="0"/>
                <a:ea typeface="Roboto Light" panose="02000000000000000000" pitchFamily="2" charset="0"/>
                <a:cs typeface="Gill Sans MT"/>
              </a:rPr>
              <a:t>ge</a:t>
            </a:r>
            <a:r>
              <a:rPr sz="2200" spc="-20" dirty="0">
                <a:solidFill>
                  <a:srgbClr val="444949"/>
                </a:solidFill>
                <a:latin typeface="Roboto Light" panose="02000000000000000000" pitchFamily="2" charset="0"/>
                <a:ea typeface="Roboto Light" panose="02000000000000000000" pitchFamily="2" charset="0"/>
                <a:cs typeface="Gill Sans MT"/>
              </a:rPr>
              <a:t>ne</a:t>
            </a:r>
            <a:r>
              <a:rPr sz="2200" spc="-85" dirty="0">
                <a:solidFill>
                  <a:srgbClr val="444949"/>
                </a:solidFill>
                <a:latin typeface="Roboto Light" panose="02000000000000000000" pitchFamily="2" charset="0"/>
                <a:ea typeface="Roboto Light" panose="02000000000000000000" pitchFamily="2" charset="0"/>
                <a:cs typeface="Gill Sans MT"/>
              </a:rPr>
              <a:t>r</a:t>
            </a:r>
            <a:r>
              <a:rPr sz="2200" spc="-45" dirty="0">
                <a:solidFill>
                  <a:srgbClr val="444949"/>
                </a:solidFill>
                <a:latin typeface="Roboto Light" panose="02000000000000000000" pitchFamily="2" charset="0"/>
                <a:ea typeface="Roboto Light" panose="02000000000000000000" pitchFamily="2" charset="0"/>
                <a:cs typeface="Gill Sans MT"/>
              </a:rPr>
              <a:t>atio</a:t>
            </a:r>
            <a:r>
              <a:rPr sz="2200" spc="-5" dirty="0">
                <a:solidFill>
                  <a:srgbClr val="444949"/>
                </a:solidFill>
                <a:latin typeface="Roboto Light" panose="02000000000000000000" pitchFamily="2" charset="0"/>
                <a:ea typeface="Roboto Light" panose="02000000000000000000" pitchFamily="2" charset="0"/>
                <a:cs typeface="Gill Sans MT"/>
              </a:rPr>
              <a:t>n</a:t>
            </a:r>
            <a:r>
              <a:rPr sz="2200" dirty="0">
                <a:solidFill>
                  <a:srgbClr val="444949"/>
                </a:solidFill>
                <a:latin typeface="Roboto Light" panose="02000000000000000000" pitchFamily="2" charset="0"/>
                <a:ea typeface="Roboto Light" panose="02000000000000000000" pitchFamily="2" charset="0"/>
                <a:cs typeface="Gill Sans MT"/>
              </a:rPr>
              <a:t>)</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spc="-60" dirty="0">
                <a:solidFill>
                  <a:srgbClr val="444949"/>
                </a:solidFill>
                <a:latin typeface="Roboto Light" panose="02000000000000000000" pitchFamily="2" charset="0"/>
                <a:ea typeface="Roboto Light" panose="02000000000000000000" pitchFamily="2" charset="0"/>
                <a:cs typeface="Gill Sans MT"/>
              </a:rPr>
              <a:t>Clo</a:t>
            </a:r>
            <a:r>
              <a:rPr sz="2200" spc="-20" dirty="0">
                <a:solidFill>
                  <a:srgbClr val="444949"/>
                </a:solidFill>
                <a:latin typeface="Roboto Light" panose="02000000000000000000" pitchFamily="2" charset="0"/>
                <a:ea typeface="Roboto Light" panose="02000000000000000000" pitchFamily="2" charset="0"/>
                <a:cs typeface="Gill Sans MT"/>
              </a:rPr>
              <a:t>u</a:t>
            </a:r>
            <a:r>
              <a:rPr sz="2200" spc="-15" dirty="0">
                <a:solidFill>
                  <a:srgbClr val="444949"/>
                </a:solidFill>
                <a:latin typeface="Roboto Light" panose="02000000000000000000" pitchFamily="2" charset="0"/>
                <a:ea typeface="Roboto Light" panose="02000000000000000000" pitchFamily="2" charset="0"/>
                <a:cs typeface="Gill Sans MT"/>
              </a:rPr>
              <a:t>d</a:t>
            </a:r>
            <a:r>
              <a:rPr sz="2200" spc="-120" dirty="0">
                <a:solidFill>
                  <a:srgbClr val="444949"/>
                </a:solidFill>
                <a:latin typeface="Roboto Light" panose="02000000000000000000" pitchFamily="2" charset="0"/>
                <a:ea typeface="Roboto Light" panose="02000000000000000000" pitchFamily="2" charset="0"/>
                <a:cs typeface="Gill Sans MT"/>
              </a:rPr>
              <a:t>F</a:t>
            </a:r>
            <a:r>
              <a:rPr sz="2200" spc="-95" dirty="0">
                <a:solidFill>
                  <a:srgbClr val="444949"/>
                </a:solidFill>
                <a:latin typeface="Roboto Light" panose="02000000000000000000" pitchFamily="2" charset="0"/>
                <a:ea typeface="Roboto Light" panose="02000000000000000000" pitchFamily="2" charset="0"/>
                <a:cs typeface="Gill Sans MT"/>
              </a:rPr>
              <a:t>r</a:t>
            </a:r>
            <a:r>
              <a:rPr sz="2200" spc="-30" dirty="0">
                <a:solidFill>
                  <a:srgbClr val="444949"/>
                </a:solidFill>
                <a:latin typeface="Roboto Light" panose="02000000000000000000" pitchFamily="2" charset="0"/>
                <a:ea typeface="Roboto Light" panose="02000000000000000000" pitchFamily="2" charset="0"/>
                <a:cs typeface="Gill Sans MT"/>
              </a:rPr>
              <a:t>o</a:t>
            </a:r>
            <a:r>
              <a:rPr sz="2200" spc="-55" dirty="0">
                <a:solidFill>
                  <a:srgbClr val="444949"/>
                </a:solidFill>
                <a:latin typeface="Roboto Light" panose="02000000000000000000" pitchFamily="2" charset="0"/>
                <a:ea typeface="Roboto Light" panose="02000000000000000000" pitchFamily="2" charset="0"/>
                <a:cs typeface="Gill Sans MT"/>
              </a:rPr>
              <a:t>nt</a:t>
            </a:r>
            <a:endParaRPr sz="22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265"/>
              </a:spcBef>
              <a:buFont typeface="Arial"/>
              <a:buChar char="•"/>
              <a:tabLst>
                <a:tab pos="240665" algn="l"/>
                <a:tab pos="241300" algn="l"/>
              </a:tabLst>
            </a:pPr>
            <a:r>
              <a:rPr sz="2200" spc="-35" dirty="0">
                <a:solidFill>
                  <a:srgbClr val="444949"/>
                </a:solidFill>
                <a:latin typeface="Roboto Light" panose="02000000000000000000" pitchFamily="2" charset="0"/>
                <a:ea typeface="Roboto Light" panose="02000000000000000000" pitchFamily="2" charset="0"/>
                <a:cs typeface="Gill Sans MT"/>
              </a:rPr>
              <a:t>Does</a:t>
            </a:r>
            <a:r>
              <a:rPr sz="2200" spc="-1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not</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work</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for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65" dirty="0">
                <a:solidFill>
                  <a:srgbClr val="444949"/>
                </a:solidFill>
                <a:latin typeface="Roboto Light" panose="02000000000000000000" pitchFamily="2" charset="0"/>
                <a:ea typeface="Roboto Light" panose="02000000000000000000" pitchFamily="2" charset="0"/>
                <a:cs typeface="Gill Sans MT"/>
              </a:rPr>
              <a:t>CLB</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(older</a:t>
            </a:r>
            <a:r>
              <a:rPr sz="2200" dirty="0">
                <a:solidFill>
                  <a:srgbClr val="444949"/>
                </a:solidFill>
                <a:latin typeface="Roboto Light" panose="02000000000000000000" pitchFamily="2" charset="0"/>
                <a:ea typeface="Roboto Light" panose="02000000000000000000" pitchFamily="2" charset="0"/>
                <a:cs typeface="Gill Sans MT"/>
              </a:rPr>
              <a:t> </a:t>
            </a:r>
            <a:r>
              <a:rPr sz="2200" spc="-5" dirty="0">
                <a:solidFill>
                  <a:srgbClr val="444949"/>
                </a:solidFill>
                <a:latin typeface="Roboto Light" panose="02000000000000000000" pitchFamily="2" charset="0"/>
                <a:ea typeface="Roboto Light" panose="02000000000000000000" pitchFamily="2" charset="0"/>
                <a:cs typeface="Gill Sans MT"/>
              </a:rPr>
              <a:t>gen)</a:t>
            </a:r>
            <a:endParaRPr sz="2200" dirty="0">
              <a:latin typeface="Roboto Light" panose="02000000000000000000" pitchFamily="2" charset="0"/>
              <a:ea typeface="Roboto Light" panose="02000000000000000000" pitchFamily="2" charset="0"/>
              <a:cs typeface="Gill Sans MT"/>
            </a:endParaRPr>
          </a:p>
        </p:txBody>
      </p:sp>
      <p:sp>
        <p:nvSpPr>
          <p:cNvPr id="8" name="object 8"/>
          <p:cNvSpPr txBox="1"/>
          <p:nvPr/>
        </p:nvSpPr>
        <p:spPr>
          <a:xfrm>
            <a:off x="6729159" y="3836923"/>
            <a:ext cx="716670"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C</a:t>
            </a:r>
            <a:r>
              <a:rPr sz="1800" spc="-5" dirty="0">
                <a:solidFill>
                  <a:srgbClr val="444949"/>
                </a:solidFill>
                <a:latin typeface="Roboto Light" panose="02000000000000000000" pitchFamily="2" charset="0"/>
                <a:ea typeface="Roboto Light" panose="02000000000000000000" pitchFamily="2" charset="0"/>
                <a:cs typeface="Calibri"/>
              </a:rPr>
              <a:t>li</a:t>
            </a:r>
            <a:r>
              <a:rPr sz="1800" dirty="0">
                <a:solidFill>
                  <a:srgbClr val="444949"/>
                </a:solidFill>
                <a:latin typeface="Roboto Light" panose="02000000000000000000" pitchFamily="2" charset="0"/>
                <a:ea typeface="Roboto Light" panose="02000000000000000000" pitchFamily="2" charset="0"/>
                <a:cs typeface="Calibri"/>
              </a:rPr>
              <a:t>e</a:t>
            </a:r>
            <a:r>
              <a:rPr sz="1800" spc="-15" dirty="0">
                <a:solidFill>
                  <a:srgbClr val="444949"/>
                </a:solidFill>
                <a:latin typeface="Roboto Light" panose="02000000000000000000" pitchFamily="2" charset="0"/>
                <a:ea typeface="Roboto Light" panose="02000000000000000000" pitchFamily="2" charset="0"/>
                <a:cs typeface="Calibri"/>
              </a:rPr>
              <a:t>n</a:t>
            </a:r>
            <a:r>
              <a:rPr sz="1800" dirty="0">
                <a:solidFill>
                  <a:srgbClr val="444949"/>
                </a:solidFill>
                <a:latin typeface="Roboto Light" panose="02000000000000000000" pitchFamily="2" charset="0"/>
                <a:ea typeface="Roboto Light" panose="02000000000000000000" pitchFamily="2" charset="0"/>
                <a:cs typeface="Calibri"/>
              </a:rPr>
              <a:t>t</a:t>
            </a:r>
            <a:endParaRPr sz="1800" dirty="0">
              <a:latin typeface="Roboto Light" panose="02000000000000000000" pitchFamily="2" charset="0"/>
              <a:ea typeface="Roboto Light" panose="02000000000000000000" pitchFamily="2" charset="0"/>
              <a:cs typeface="Calibri"/>
            </a:endParaRPr>
          </a:p>
        </p:txBody>
      </p:sp>
      <p:grpSp>
        <p:nvGrpSpPr>
          <p:cNvPr id="9" name="object 9"/>
          <p:cNvGrpSpPr/>
          <p:nvPr/>
        </p:nvGrpSpPr>
        <p:grpSpPr>
          <a:xfrm>
            <a:off x="6699504" y="1252727"/>
            <a:ext cx="3590925" cy="2566670"/>
            <a:chOff x="6699504" y="1252727"/>
            <a:chExt cx="3590925" cy="2566670"/>
          </a:xfrm>
        </p:grpSpPr>
        <p:pic>
          <p:nvPicPr>
            <p:cNvPr id="10" name="object 10"/>
            <p:cNvPicPr/>
            <p:nvPr/>
          </p:nvPicPr>
          <p:blipFill>
            <a:blip r:embed="rId2" cstate="print"/>
            <a:stretch>
              <a:fillRect/>
            </a:stretch>
          </p:blipFill>
          <p:spPr>
            <a:xfrm>
              <a:off x="6699504" y="3230879"/>
              <a:ext cx="560831" cy="557784"/>
            </a:xfrm>
            <a:prstGeom prst="rect">
              <a:avLst/>
            </a:prstGeom>
          </p:spPr>
        </p:pic>
        <p:pic>
          <p:nvPicPr>
            <p:cNvPr id="11" name="object 11"/>
            <p:cNvPicPr/>
            <p:nvPr/>
          </p:nvPicPr>
          <p:blipFill>
            <a:blip r:embed="rId3" cstate="print"/>
            <a:stretch>
              <a:fillRect/>
            </a:stretch>
          </p:blipFill>
          <p:spPr>
            <a:xfrm>
              <a:off x="8418576" y="3200400"/>
              <a:ext cx="618744" cy="618744"/>
            </a:xfrm>
            <a:prstGeom prst="rect">
              <a:avLst/>
            </a:prstGeom>
          </p:spPr>
        </p:pic>
        <p:sp>
          <p:nvSpPr>
            <p:cNvPr id="12" name="object 12"/>
            <p:cNvSpPr/>
            <p:nvPr/>
          </p:nvSpPr>
          <p:spPr>
            <a:xfrm>
              <a:off x="7257335" y="3471405"/>
              <a:ext cx="1163320" cy="76200"/>
            </a:xfrm>
            <a:custGeom>
              <a:avLst/>
              <a:gdLst/>
              <a:ahLst/>
              <a:cxnLst/>
              <a:rect l="l" t="t" r="r" b="b"/>
              <a:pathLst>
                <a:path w="1163320" h="76200">
                  <a:moveTo>
                    <a:pt x="1087042" y="0"/>
                  </a:moveTo>
                  <a:lnTo>
                    <a:pt x="1087042" y="76200"/>
                  </a:lnTo>
                  <a:lnTo>
                    <a:pt x="1156892" y="41275"/>
                  </a:lnTo>
                  <a:lnTo>
                    <a:pt x="1099742" y="41275"/>
                  </a:lnTo>
                  <a:lnTo>
                    <a:pt x="1099742" y="34925"/>
                  </a:lnTo>
                  <a:lnTo>
                    <a:pt x="1156892" y="34925"/>
                  </a:lnTo>
                  <a:lnTo>
                    <a:pt x="1087042" y="0"/>
                  </a:lnTo>
                  <a:close/>
                </a:path>
                <a:path w="1163320" h="76200">
                  <a:moveTo>
                    <a:pt x="1087042" y="34925"/>
                  </a:moveTo>
                  <a:lnTo>
                    <a:pt x="0" y="34925"/>
                  </a:lnTo>
                  <a:lnTo>
                    <a:pt x="0" y="41275"/>
                  </a:lnTo>
                  <a:lnTo>
                    <a:pt x="1087042" y="41275"/>
                  </a:lnTo>
                  <a:lnTo>
                    <a:pt x="1087042" y="34925"/>
                  </a:lnTo>
                  <a:close/>
                </a:path>
                <a:path w="1163320" h="76200">
                  <a:moveTo>
                    <a:pt x="1156892" y="34925"/>
                  </a:moveTo>
                  <a:lnTo>
                    <a:pt x="1099742" y="34925"/>
                  </a:lnTo>
                  <a:lnTo>
                    <a:pt x="1099742" y="41275"/>
                  </a:lnTo>
                  <a:lnTo>
                    <a:pt x="1156892" y="41275"/>
                  </a:lnTo>
                  <a:lnTo>
                    <a:pt x="1163242" y="38100"/>
                  </a:lnTo>
                  <a:lnTo>
                    <a:pt x="1156892"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3" name="object 13"/>
            <p:cNvPicPr/>
            <p:nvPr/>
          </p:nvPicPr>
          <p:blipFill>
            <a:blip r:embed="rId4" cstate="print"/>
            <a:stretch>
              <a:fillRect/>
            </a:stretch>
          </p:blipFill>
          <p:spPr>
            <a:xfrm>
              <a:off x="9500616" y="1252727"/>
              <a:ext cx="789431" cy="789432"/>
            </a:xfrm>
            <a:prstGeom prst="rect">
              <a:avLst/>
            </a:prstGeom>
          </p:spPr>
        </p:pic>
        <p:pic>
          <p:nvPicPr>
            <p:cNvPr id="14" name="object 14"/>
            <p:cNvPicPr/>
            <p:nvPr/>
          </p:nvPicPr>
          <p:blipFill>
            <a:blip r:embed="rId5" cstate="print"/>
            <a:stretch>
              <a:fillRect/>
            </a:stretch>
          </p:blipFill>
          <p:spPr>
            <a:xfrm>
              <a:off x="9500616" y="2548127"/>
              <a:ext cx="789431" cy="789432"/>
            </a:xfrm>
            <a:prstGeom prst="rect">
              <a:avLst/>
            </a:prstGeom>
          </p:spPr>
        </p:pic>
        <p:sp>
          <p:nvSpPr>
            <p:cNvPr id="15" name="object 15"/>
            <p:cNvSpPr/>
            <p:nvPr/>
          </p:nvSpPr>
          <p:spPr>
            <a:xfrm>
              <a:off x="8725218" y="1609673"/>
              <a:ext cx="777875" cy="1903095"/>
            </a:xfrm>
            <a:custGeom>
              <a:avLst/>
              <a:gdLst/>
              <a:ahLst/>
              <a:cxnLst/>
              <a:rect l="l" t="t" r="r" b="b"/>
              <a:pathLst>
                <a:path w="777875" h="1903095">
                  <a:moveTo>
                    <a:pt x="336397" y="1896656"/>
                  </a:moveTo>
                  <a:lnTo>
                    <a:pt x="310997" y="1896656"/>
                  </a:lnTo>
                  <a:lnTo>
                    <a:pt x="310997" y="1903006"/>
                  </a:lnTo>
                  <a:lnTo>
                    <a:pt x="336397" y="1903006"/>
                  </a:lnTo>
                  <a:lnTo>
                    <a:pt x="336397" y="1896656"/>
                  </a:lnTo>
                  <a:close/>
                </a:path>
                <a:path w="777875" h="1903095">
                  <a:moveTo>
                    <a:pt x="380847" y="1896656"/>
                  </a:moveTo>
                  <a:lnTo>
                    <a:pt x="355447" y="1896656"/>
                  </a:lnTo>
                  <a:lnTo>
                    <a:pt x="355447" y="1903006"/>
                  </a:lnTo>
                  <a:lnTo>
                    <a:pt x="380847" y="1903006"/>
                  </a:lnTo>
                  <a:lnTo>
                    <a:pt x="380847" y="1896656"/>
                  </a:lnTo>
                  <a:close/>
                </a:path>
                <a:path w="777875" h="1903095">
                  <a:moveTo>
                    <a:pt x="425297" y="1896656"/>
                  </a:moveTo>
                  <a:lnTo>
                    <a:pt x="399897" y="1896656"/>
                  </a:lnTo>
                  <a:lnTo>
                    <a:pt x="399897" y="1903006"/>
                  </a:lnTo>
                  <a:lnTo>
                    <a:pt x="425297" y="1903006"/>
                  </a:lnTo>
                  <a:lnTo>
                    <a:pt x="425297" y="1896656"/>
                  </a:lnTo>
                  <a:close/>
                </a:path>
                <a:path w="777875" h="1903095">
                  <a:moveTo>
                    <a:pt x="469747" y="1896656"/>
                  </a:moveTo>
                  <a:lnTo>
                    <a:pt x="444347" y="1896656"/>
                  </a:lnTo>
                  <a:lnTo>
                    <a:pt x="444347" y="1903006"/>
                  </a:lnTo>
                  <a:lnTo>
                    <a:pt x="469747" y="1903006"/>
                  </a:lnTo>
                  <a:lnTo>
                    <a:pt x="469747" y="1896656"/>
                  </a:lnTo>
                  <a:close/>
                </a:path>
                <a:path w="777875" h="1903095">
                  <a:moveTo>
                    <a:pt x="514197" y="1896656"/>
                  </a:moveTo>
                  <a:lnTo>
                    <a:pt x="488797" y="1896656"/>
                  </a:lnTo>
                  <a:lnTo>
                    <a:pt x="488797" y="1903006"/>
                  </a:lnTo>
                  <a:lnTo>
                    <a:pt x="514197" y="1903006"/>
                  </a:lnTo>
                  <a:lnTo>
                    <a:pt x="514197" y="1896656"/>
                  </a:lnTo>
                  <a:close/>
                </a:path>
                <a:path w="777875" h="1903095">
                  <a:moveTo>
                    <a:pt x="547573" y="1885594"/>
                  </a:moveTo>
                  <a:lnTo>
                    <a:pt x="541223" y="1885594"/>
                  </a:lnTo>
                  <a:lnTo>
                    <a:pt x="541223" y="1896656"/>
                  </a:lnTo>
                  <a:lnTo>
                    <a:pt x="533247" y="1896656"/>
                  </a:lnTo>
                  <a:lnTo>
                    <a:pt x="533247" y="1903006"/>
                  </a:lnTo>
                  <a:lnTo>
                    <a:pt x="547573" y="1903006"/>
                  </a:lnTo>
                  <a:lnTo>
                    <a:pt x="547573" y="1899831"/>
                  </a:lnTo>
                  <a:lnTo>
                    <a:pt x="547573" y="1896656"/>
                  </a:lnTo>
                  <a:lnTo>
                    <a:pt x="547573" y="1885594"/>
                  </a:lnTo>
                  <a:close/>
                </a:path>
                <a:path w="777875" h="1903095">
                  <a:moveTo>
                    <a:pt x="547573" y="1841144"/>
                  </a:moveTo>
                  <a:lnTo>
                    <a:pt x="541223" y="1841144"/>
                  </a:lnTo>
                  <a:lnTo>
                    <a:pt x="541223" y="1866544"/>
                  </a:lnTo>
                  <a:lnTo>
                    <a:pt x="547573" y="1866544"/>
                  </a:lnTo>
                  <a:lnTo>
                    <a:pt x="547573" y="1841144"/>
                  </a:lnTo>
                  <a:close/>
                </a:path>
                <a:path w="777875" h="1903095">
                  <a:moveTo>
                    <a:pt x="547573" y="1796694"/>
                  </a:moveTo>
                  <a:lnTo>
                    <a:pt x="541223" y="1796694"/>
                  </a:lnTo>
                  <a:lnTo>
                    <a:pt x="541223" y="1822094"/>
                  </a:lnTo>
                  <a:lnTo>
                    <a:pt x="547573" y="1822094"/>
                  </a:lnTo>
                  <a:lnTo>
                    <a:pt x="547573" y="1796694"/>
                  </a:lnTo>
                  <a:close/>
                </a:path>
                <a:path w="777875" h="1903095">
                  <a:moveTo>
                    <a:pt x="547573" y="1752244"/>
                  </a:moveTo>
                  <a:lnTo>
                    <a:pt x="541223" y="1752244"/>
                  </a:lnTo>
                  <a:lnTo>
                    <a:pt x="541223" y="1777644"/>
                  </a:lnTo>
                  <a:lnTo>
                    <a:pt x="547573" y="1777644"/>
                  </a:lnTo>
                  <a:lnTo>
                    <a:pt x="547573" y="1752244"/>
                  </a:lnTo>
                  <a:close/>
                </a:path>
                <a:path w="777875" h="1903095">
                  <a:moveTo>
                    <a:pt x="547573" y="1707794"/>
                  </a:moveTo>
                  <a:lnTo>
                    <a:pt x="541223" y="1707794"/>
                  </a:lnTo>
                  <a:lnTo>
                    <a:pt x="541223" y="1733194"/>
                  </a:lnTo>
                  <a:lnTo>
                    <a:pt x="547573" y="1733194"/>
                  </a:lnTo>
                  <a:lnTo>
                    <a:pt x="547573" y="1707794"/>
                  </a:lnTo>
                  <a:close/>
                </a:path>
                <a:path w="777875" h="1903095">
                  <a:moveTo>
                    <a:pt x="547573" y="1663344"/>
                  </a:moveTo>
                  <a:lnTo>
                    <a:pt x="541223" y="1663344"/>
                  </a:lnTo>
                  <a:lnTo>
                    <a:pt x="541223" y="1688744"/>
                  </a:lnTo>
                  <a:lnTo>
                    <a:pt x="547573" y="1688744"/>
                  </a:lnTo>
                  <a:lnTo>
                    <a:pt x="547573" y="1663344"/>
                  </a:lnTo>
                  <a:close/>
                </a:path>
                <a:path w="777875" h="1903095">
                  <a:moveTo>
                    <a:pt x="547573" y="1618894"/>
                  </a:moveTo>
                  <a:lnTo>
                    <a:pt x="541223" y="1618894"/>
                  </a:lnTo>
                  <a:lnTo>
                    <a:pt x="541223" y="1644294"/>
                  </a:lnTo>
                  <a:lnTo>
                    <a:pt x="547573" y="1644294"/>
                  </a:lnTo>
                  <a:lnTo>
                    <a:pt x="547573" y="1618894"/>
                  </a:lnTo>
                  <a:close/>
                </a:path>
                <a:path w="777875" h="1903095">
                  <a:moveTo>
                    <a:pt x="547573" y="1574444"/>
                  </a:moveTo>
                  <a:lnTo>
                    <a:pt x="541223" y="1574444"/>
                  </a:lnTo>
                  <a:lnTo>
                    <a:pt x="541223" y="1599844"/>
                  </a:lnTo>
                  <a:lnTo>
                    <a:pt x="547573" y="1599844"/>
                  </a:lnTo>
                  <a:lnTo>
                    <a:pt x="547573" y="1574444"/>
                  </a:lnTo>
                  <a:close/>
                </a:path>
                <a:path w="777875" h="1903095">
                  <a:moveTo>
                    <a:pt x="547573" y="1529994"/>
                  </a:moveTo>
                  <a:lnTo>
                    <a:pt x="541223" y="1529994"/>
                  </a:lnTo>
                  <a:lnTo>
                    <a:pt x="541223" y="1555394"/>
                  </a:lnTo>
                  <a:lnTo>
                    <a:pt x="547573" y="1555394"/>
                  </a:lnTo>
                  <a:lnTo>
                    <a:pt x="547573" y="1529994"/>
                  </a:lnTo>
                  <a:close/>
                </a:path>
                <a:path w="777875" h="1903095">
                  <a:moveTo>
                    <a:pt x="547573" y="1485544"/>
                  </a:moveTo>
                  <a:lnTo>
                    <a:pt x="541223" y="1485544"/>
                  </a:lnTo>
                  <a:lnTo>
                    <a:pt x="541223" y="1510944"/>
                  </a:lnTo>
                  <a:lnTo>
                    <a:pt x="547573" y="1510944"/>
                  </a:lnTo>
                  <a:lnTo>
                    <a:pt x="547573" y="1485544"/>
                  </a:lnTo>
                  <a:close/>
                </a:path>
                <a:path w="777875" h="1903095">
                  <a:moveTo>
                    <a:pt x="547573" y="1441094"/>
                  </a:moveTo>
                  <a:lnTo>
                    <a:pt x="541223" y="1441094"/>
                  </a:lnTo>
                  <a:lnTo>
                    <a:pt x="541223" y="1466494"/>
                  </a:lnTo>
                  <a:lnTo>
                    <a:pt x="547573" y="1466494"/>
                  </a:lnTo>
                  <a:lnTo>
                    <a:pt x="547573" y="1441094"/>
                  </a:lnTo>
                  <a:close/>
                </a:path>
                <a:path w="777875" h="1903095">
                  <a:moveTo>
                    <a:pt x="547573" y="1396644"/>
                  </a:moveTo>
                  <a:lnTo>
                    <a:pt x="541223" y="1396644"/>
                  </a:lnTo>
                  <a:lnTo>
                    <a:pt x="541223" y="1422044"/>
                  </a:lnTo>
                  <a:lnTo>
                    <a:pt x="547573" y="1422044"/>
                  </a:lnTo>
                  <a:lnTo>
                    <a:pt x="547573" y="1396644"/>
                  </a:lnTo>
                  <a:close/>
                </a:path>
                <a:path w="777875" h="1903095">
                  <a:moveTo>
                    <a:pt x="547573" y="1352194"/>
                  </a:moveTo>
                  <a:lnTo>
                    <a:pt x="541223" y="1352194"/>
                  </a:lnTo>
                  <a:lnTo>
                    <a:pt x="541223" y="1377594"/>
                  </a:lnTo>
                  <a:lnTo>
                    <a:pt x="547573" y="1377594"/>
                  </a:lnTo>
                  <a:lnTo>
                    <a:pt x="547573" y="1352194"/>
                  </a:lnTo>
                  <a:close/>
                </a:path>
                <a:path w="777875" h="1903095">
                  <a:moveTo>
                    <a:pt x="569455" y="1329613"/>
                  </a:moveTo>
                  <a:lnTo>
                    <a:pt x="541223" y="1329613"/>
                  </a:lnTo>
                  <a:lnTo>
                    <a:pt x="541223" y="1333144"/>
                  </a:lnTo>
                  <a:lnTo>
                    <a:pt x="547217" y="1333144"/>
                  </a:lnTo>
                  <a:lnTo>
                    <a:pt x="544398" y="1335963"/>
                  </a:lnTo>
                  <a:lnTo>
                    <a:pt x="569455" y="1335963"/>
                  </a:lnTo>
                  <a:lnTo>
                    <a:pt x="569455" y="1333144"/>
                  </a:lnTo>
                  <a:lnTo>
                    <a:pt x="569455" y="1332788"/>
                  </a:lnTo>
                  <a:lnTo>
                    <a:pt x="569455" y="1329613"/>
                  </a:lnTo>
                  <a:close/>
                </a:path>
                <a:path w="777875" h="1903095">
                  <a:moveTo>
                    <a:pt x="613905" y="1329613"/>
                  </a:moveTo>
                  <a:lnTo>
                    <a:pt x="588505" y="1329613"/>
                  </a:lnTo>
                  <a:lnTo>
                    <a:pt x="588505" y="1335963"/>
                  </a:lnTo>
                  <a:lnTo>
                    <a:pt x="613905" y="1335963"/>
                  </a:lnTo>
                  <a:lnTo>
                    <a:pt x="613905" y="1329613"/>
                  </a:lnTo>
                  <a:close/>
                </a:path>
                <a:path w="777875" h="1903095">
                  <a:moveTo>
                    <a:pt x="658355" y="1329613"/>
                  </a:moveTo>
                  <a:lnTo>
                    <a:pt x="632955" y="1329613"/>
                  </a:lnTo>
                  <a:lnTo>
                    <a:pt x="632955" y="1335963"/>
                  </a:lnTo>
                  <a:lnTo>
                    <a:pt x="658355" y="1335963"/>
                  </a:lnTo>
                  <a:lnTo>
                    <a:pt x="658355" y="1329613"/>
                  </a:lnTo>
                  <a:close/>
                </a:path>
                <a:path w="777875" h="1903095">
                  <a:moveTo>
                    <a:pt x="777811" y="1332788"/>
                  </a:moveTo>
                  <a:lnTo>
                    <a:pt x="771461" y="1329613"/>
                  </a:lnTo>
                  <a:lnTo>
                    <a:pt x="701611" y="1294688"/>
                  </a:lnTo>
                  <a:lnTo>
                    <a:pt x="701611" y="1329613"/>
                  </a:lnTo>
                  <a:lnTo>
                    <a:pt x="677405" y="1329613"/>
                  </a:lnTo>
                  <a:lnTo>
                    <a:pt x="677405" y="1335963"/>
                  </a:lnTo>
                  <a:lnTo>
                    <a:pt x="701611" y="1335963"/>
                  </a:lnTo>
                  <a:lnTo>
                    <a:pt x="701611" y="1370888"/>
                  </a:lnTo>
                  <a:lnTo>
                    <a:pt x="771461" y="1335963"/>
                  </a:lnTo>
                  <a:lnTo>
                    <a:pt x="777811" y="1332788"/>
                  </a:lnTo>
                  <a:close/>
                </a:path>
                <a:path w="777875" h="1903095">
                  <a:moveTo>
                    <a:pt x="777811" y="38100"/>
                  </a:moveTo>
                  <a:lnTo>
                    <a:pt x="771461" y="34925"/>
                  </a:lnTo>
                  <a:lnTo>
                    <a:pt x="701611" y="0"/>
                  </a:lnTo>
                  <a:lnTo>
                    <a:pt x="701611" y="34925"/>
                  </a:lnTo>
                  <a:lnTo>
                    <a:pt x="0" y="34925"/>
                  </a:lnTo>
                  <a:lnTo>
                    <a:pt x="0" y="1592021"/>
                  </a:lnTo>
                  <a:lnTo>
                    <a:pt x="6350" y="1592021"/>
                  </a:lnTo>
                  <a:lnTo>
                    <a:pt x="6350" y="41275"/>
                  </a:lnTo>
                  <a:lnTo>
                    <a:pt x="701611" y="41275"/>
                  </a:lnTo>
                  <a:lnTo>
                    <a:pt x="701611" y="76200"/>
                  </a:lnTo>
                  <a:lnTo>
                    <a:pt x="771461" y="41275"/>
                  </a:lnTo>
                  <a:lnTo>
                    <a:pt x="777811" y="381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6" name="object 16"/>
          <p:cNvSpPr txBox="1"/>
          <p:nvPr/>
        </p:nvSpPr>
        <p:spPr>
          <a:xfrm>
            <a:off x="8551333" y="3830828"/>
            <a:ext cx="502284"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A</a:t>
            </a:r>
            <a:r>
              <a:rPr sz="1800" spc="5" dirty="0">
                <a:solidFill>
                  <a:srgbClr val="444949"/>
                </a:solidFill>
                <a:latin typeface="Roboto Light" panose="02000000000000000000" pitchFamily="2" charset="0"/>
                <a:ea typeface="Roboto Light" panose="02000000000000000000" pitchFamily="2" charset="0"/>
                <a:cs typeface="Calibri"/>
              </a:rPr>
              <a:t>L</a:t>
            </a:r>
            <a:r>
              <a:rPr sz="1800" dirty="0">
                <a:solidFill>
                  <a:srgbClr val="444949"/>
                </a:solidFill>
                <a:latin typeface="Roboto Light" panose="02000000000000000000" pitchFamily="2" charset="0"/>
                <a:ea typeface="Roboto Light" panose="02000000000000000000" pitchFamily="2" charset="0"/>
                <a:cs typeface="Calibri"/>
              </a:rPr>
              <a:t>B</a:t>
            </a:r>
            <a:endParaRPr sz="1800" dirty="0">
              <a:latin typeface="Roboto Light" panose="02000000000000000000" pitchFamily="2" charset="0"/>
              <a:ea typeface="Roboto Light" panose="02000000000000000000" pitchFamily="2" charset="0"/>
              <a:cs typeface="Calibri"/>
            </a:endParaRPr>
          </a:p>
        </p:txBody>
      </p:sp>
      <p:grpSp>
        <p:nvGrpSpPr>
          <p:cNvPr id="17" name="object 17"/>
          <p:cNvGrpSpPr/>
          <p:nvPr/>
        </p:nvGrpSpPr>
        <p:grpSpPr>
          <a:xfrm>
            <a:off x="8240819" y="3957857"/>
            <a:ext cx="1174750" cy="1546860"/>
            <a:chOff x="8240819" y="3957857"/>
            <a:chExt cx="1174750" cy="1546860"/>
          </a:xfrm>
        </p:grpSpPr>
        <p:pic>
          <p:nvPicPr>
            <p:cNvPr id="18" name="object 18"/>
            <p:cNvPicPr/>
            <p:nvPr/>
          </p:nvPicPr>
          <p:blipFill>
            <a:blip r:embed="rId6" cstate="print"/>
            <a:stretch>
              <a:fillRect/>
            </a:stretch>
          </p:blipFill>
          <p:spPr>
            <a:xfrm>
              <a:off x="8741664" y="4096512"/>
              <a:ext cx="673607" cy="673607"/>
            </a:xfrm>
            <a:prstGeom prst="rect">
              <a:avLst/>
            </a:prstGeom>
          </p:spPr>
        </p:pic>
        <p:pic>
          <p:nvPicPr>
            <p:cNvPr id="19" name="object 19"/>
            <p:cNvPicPr/>
            <p:nvPr/>
          </p:nvPicPr>
          <p:blipFill>
            <a:blip r:embed="rId7" cstate="print"/>
            <a:stretch>
              <a:fillRect/>
            </a:stretch>
          </p:blipFill>
          <p:spPr>
            <a:xfrm>
              <a:off x="8741664" y="4831080"/>
              <a:ext cx="673607" cy="673607"/>
            </a:xfrm>
            <a:prstGeom prst="rect">
              <a:avLst/>
            </a:prstGeom>
          </p:spPr>
        </p:pic>
        <p:sp>
          <p:nvSpPr>
            <p:cNvPr id="20" name="object 20"/>
            <p:cNvSpPr/>
            <p:nvPr/>
          </p:nvSpPr>
          <p:spPr>
            <a:xfrm>
              <a:off x="8240819" y="3957857"/>
              <a:ext cx="502284" cy="1214120"/>
            </a:xfrm>
            <a:custGeom>
              <a:avLst/>
              <a:gdLst/>
              <a:ahLst/>
              <a:cxnLst/>
              <a:rect l="l" t="t" r="r" b="b"/>
              <a:pathLst>
                <a:path w="502284" h="1214120">
                  <a:moveTo>
                    <a:pt x="155576" y="34925"/>
                  </a:moveTo>
                  <a:lnTo>
                    <a:pt x="0" y="34925"/>
                  </a:lnTo>
                  <a:lnTo>
                    <a:pt x="0" y="1214122"/>
                  </a:lnTo>
                  <a:lnTo>
                    <a:pt x="502042" y="1214122"/>
                  </a:lnTo>
                  <a:lnTo>
                    <a:pt x="502042" y="1210947"/>
                  </a:lnTo>
                  <a:lnTo>
                    <a:pt x="6350" y="1210947"/>
                  </a:lnTo>
                  <a:lnTo>
                    <a:pt x="3175" y="1207772"/>
                  </a:lnTo>
                  <a:lnTo>
                    <a:pt x="6350" y="1207772"/>
                  </a:lnTo>
                  <a:lnTo>
                    <a:pt x="6350" y="41275"/>
                  </a:lnTo>
                  <a:lnTo>
                    <a:pt x="3175" y="41275"/>
                  </a:lnTo>
                  <a:lnTo>
                    <a:pt x="6350" y="38100"/>
                  </a:lnTo>
                  <a:lnTo>
                    <a:pt x="155576" y="38100"/>
                  </a:lnTo>
                  <a:lnTo>
                    <a:pt x="155576" y="34925"/>
                  </a:lnTo>
                  <a:close/>
                </a:path>
                <a:path w="502284" h="1214120">
                  <a:moveTo>
                    <a:pt x="6350" y="1207772"/>
                  </a:moveTo>
                  <a:lnTo>
                    <a:pt x="3175" y="1207772"/>
                  </a:lnTo>
                  <a:lnTo>
                    <a:pt x="6350" y="1210947"/>
                  </a:lnTo>
                  <a:lnTo>
                    <a:pt x="6350" y="1207772"/>
                  </a:lnTo>
                  <a:close/>
                </a:path>
                <a:path w="502284" h="1214120">
                  <a:moveTo>
                    <a:pt x="502042" y="1207772"/>
                  </a:moveTo>
                  <a:lnTo>
                    <a:pt x="6350" y="1207772"/>
                  </a:lnTo>
                  <a:lnTo>
                    <a:pt x="6350" y="1210947"/>
                  </a:lnTo>
                  <a:lnTo>
                    <a:pt x="502042" y="1210947"/>
                  </a:lnTo>
                  <a:lnTo>
                    <a:pt x="502042" y="1207772"/>
                  </a:lnTo>
                  <a:close/>
                </a:path>
                <a:path w="502284" h="1214120">
                  <a:moveTo>
                    <a:pt x="155576" y="0"/>
                  </a:moveTo>
                  <a:lnTo>
                    <a:pt x="155576" y="76200"/>
                  </a:lnTo>
                  <a:lnTo>
                    <a:pt x="225426" y="41275"/>
                  </a:lnTo>
                  <a:lnTo>
                    <a:pt x="168276" y="41275"/>
                  </a:lnTo>
                  <a:lnTo>
                    <a:pt x="168276" y="34925"/>
                  </a:lnTo>
                  <a:lnTo>
                    <a:pt x="225426" y="34925"/>
                  </a:lnTo>
                  <a:lnTo>
                    <a:pt x="155576" y="0"/>
                  </a:lnTo>
                  <a:close/>
                </a:path>
                <a:path w="502284" h="1214120">
                  <a:moveTo>
                    <a:pt x="6350" y="38100"/>
                  </a:moveTo>
                  <a:lnTo>
                    <a:pt x="3175" y="41275"/>
                  </a:lnTo>
                  <a:lnTo>
                    <a:pt x="6350" y="41275"/>
                  </a:lnTo>
                  <a:lnTo>
                    <a:pt x="6350" y="38100"/>
                  </a:lnTo>
                  <a:close/>
                </a:path>
                <a:path w="502284" h="1214120">
                  <a:moveTo>
                    <a:pt x="155576" y="38100"/>
                  </a:moveTo>
                  <a:lnTo>
                    <a:pt x="6350" y="38100"/>
                  </a:lnTo>
                  <a:lnTo>
                    <a:pt x="6350" y="41275"/>
                  </a:lnTo>
                  <a:lnTo>
                    <a:pt x="155576" y="41275"/>
                  </a:lnTo>
                  <a:lnTo>
                    <a:pt x="155576" y="38100"/>
                  </a:lnTo>
                  <a:close/>
                </a:path>
                <a:path w="502284" h="1214120">
                  <a:moveTo>
                    <a:pt x="225426" y="34925"/>
                  </a:moveTo>
                  <a:lnTo>
                    <a:pt x="168276" y="34925"/>
                  </a:lnTo>
                  <a:lnTo>
                    <a:pt x="168276" y="41275"/>
                  </a:lnTo>
                  <a:lnTo>
                    <a:pt x="225426" y="41275"/>
                  </a:lnTo>
                  <a:lnTo>
                    <a:pt x="231776" y="38100"/>
                  </a:lnTo>
                  <a:lnTo>
                    <a:pt x="225426"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1" name="object 21"/>
          <p:cNvSpPr txBox="1"/>
          <p:nvPr/>
        </p:nvSpPr>
        <p:spPr>
          <a:xfrm>
            <a:off x="9493056" y="4224528"/>
            <a:ext cx="1629034" cy="365100"/>
          </a:xfrm>
          <a:prstGeom prst="rect">
            <a:avLst/>
          </a:prstGeom>
        </p:spPr>
        <p:txBody>
          <a:bodyPr vert="horz" wrap="square" lIns="0" tIns="12700" rIns="0" bIns="0" rtlCol="0">
            <a:spAutoFit/>
          </a:bodyPr>
          <a:lstStyle/>
          <a:p>
            <a:pPr marL="12700" marR="5080">
              <a:lnSpc>
                <a:spcPct val="107300"/>
              </a:lnSpc>
              <a:spcBef>
                <a:spcPts val="100"/>
              </a:spcBef>
            </a:pPr>
            <a:r>
              <a:rPr sz="1100" spc="-10" dirty="0">
                <a:solidFill>
                  <a:srgbClr val="444949"/>
                </a:solidFill>
                <a:latin typeface="Roboto Light" panose="02000000000000000000" pitchFamily="2" charset="0"/>
                <a:ea typeface="Roboto Light" panose="02000000000000000000" pitchFamily="2" charset="0"/>
                <a:cs typeface="Calibri"/>
              </a:rPr>
              <a:t>SSL</a:t>
            </a:r>
            <a:r>
              <a:rPr sz="1100" spc="-5" dirty="0">
                <a:solidFill>
                  <a:srgbClr val="444949"/>
                </a:solidFill>
                <a:latin typeface="Roboto Light" panose="02000000000000000000" pitchFamily="2" charset="0"/>
                <a:ea typeface="Roboto Light" panose="02000000000000000000" pitchFamily="2" charset="0"/>
                <a:cs typeface="Calibri"/>
              </a:rPr>
              <a:t> Cert: </a:t>
            </a:r>
            <a:r>
              <a:rPr sz="1100" dirty="0">
                <a:solidFill>
                  <a:srgbClr val="444949"/>
                </a:solidFill>
                <a:latin typeface="Roboto Light" panose="02000000000000000000" pitchFamily="2" charset="0"/>
                <a:ea typeface="Roboto Light" panose="02000000000000000000" pitchFamily="2" charset="0"/>
                <a:cs typeface="Calibri"/>
              </a:rPr>
              <a:t> </a:t>
            </a:r>
            <a:r>
              <a:rPr sz="1100" spc="-5" dirty="0">
                <a:solidFill>
                  <a:srgbClr val="444949"/>
                </a:solidFill>
                <a:latin typeface="Roboto Light" panose="02000000000000000000" pitchFamily="2" charset="0"/>
                <a:ea typeface="Roboto Light" panose="02000000000000000000" pitchFamily="2" charset="0"/>
                <a:cs typeface="Calibri"/>
              </a:rPr>
              <a:t>D</a:t>
            </a:r>
            <a:r>
              <a:rPr sz="1100" spc="-10" dirty="0">
                <a:solidFill>
                  <a:srgbClr val="444949"/>
                </a:solidFill>
                <a:latin typeface="Roboto Light" panose="02000000000000000000" pitchFamily="2" charset="0"/>
                <a:ea typeface="Roboto Light" panose="02000000000000000000" pitchFamily="2" charset="0"/>
                <a:cs typeface="Calibri"/>
              </a:rPr>
              <a:t>o</a:t>
            </a:r>
            <a:r>
              <a:rPr sz="1100" spc="-5" dirty="0">
                <a:solidFill>
                  <a:srgbClr val="444949"/>
                </a:solidFill>
                <a:latin typeface="Roboto Light" panose="02000000000000000000" pitchFamily="2" charset="0"/>
                <a:ea typeface="Roboto Light" panose="02000000000000000000" pitchFamily="2" charset="0"/>
                <a:cs typeface="Calibri"/>
              </a:rPr>
              <a:t>main</a:t>
            </a:r>
            <a:r>
              <a:rPr sz="1100" spc="5" dirty="0">
                <a:solidFill>
                  <a:srgbClr val="444949"/>
                </a:solidFill>
                <a:latin typeface="Roboto Light" panose="02000000000000000000" pitchFamily="2" charset="0"/>
                <a:ea typeface="Roboto Light" panose="02000000000000000000" pitchFamily="2" charset="0"/>
                <a:cs typeface="Calibri"/>
              </a:rPr>
              <a:t>1</a:t>
            </a:r>
            <a:r>
              <a:rPr sz="1100" spc="-5" dirty="0">
                <a:solidFill>
                  <a:srgbClr val="444949"/>
                </a:solidFill>
                <a:latin typeface="Roboto Light" panose="02000000000000000000" pitchFamily="2" charset="0"/>
                <a:ea typeface="Roboto Light" panose="02000000000000000000" pitchFamily="2" charset="0"/>
                <a:cs typeface="Calibri"/>
              </a:rPr>
              <a:t>.</a:t>
            </a:r>
            <a:r>
              <a:rPr sz="1100" dirty="0">
                <a:solidFill>
                  <a:srgbClr val="444949"/>
                </a:solidFill>
                <a:latin typeface="Roboto Light" panose="02000000000000000000" pitchFamily="2" charset="0"/>
                <a:ea typeface="Roboto Light" panose="02000000000000000000" pitchFamily="2" charset="0"/>
                <a:cs typeface="Calibri"/>
              </a:rPr>
              <a:t>e</a:t>
            </a:r>
            <a:r>
              <a:rPr sz="1100" spc="-5" dirty="0">
                <a:solidFill>
                  <a:srgbClr val="444949"/>
                </a:solidFill>
                <a:latin typeface="Roboto Light" panose="02000000000000000000" pitchFamily="2" charset="0"/>
                <a:ea typeface="Roboto Light" panose="02000000000000000000" pitchFamily="2" charset="0"/>
                <a:cs typeface="Calibri"/>
              </a:rPr>
              <a:t>xampl</a:t>
            </a:r>
            <a:r>
              <a:rPr sz="1100" dirty="0">
                <a:solidFill>
                  <a:srgbClr val="444949"/>
                </a:solidFill>
                <a:latin typeface="Roboto Light" panose="02000000000000000000" pitchFamily="2" charset="0"/>
                <a:ea typeface="Roboto Light" panose="02000000000000000000" pitchFamily="2" charset="0"/>
                <a:cs typeface="Calibri"/>
              </a:rPr>
              <a:t>e</a:t>
            </a:r>
            <a:r>
              <a:rPr sz="1100" spc="-5" dirty="0">
                <a:solidFill>
                  <a:srgbClr val="444949"/>
                </a:solidFill>
                <a:latin typeface="Roboto Light" panose="02000000000000000000" pitchFamily="2" charset="0"/>
                <a:ea typeface="Roboto Light" panose="02000000000000000000" pitchFamily="2" charset="0"/>
                <a:cs typeface="Calibri"/>
              </a:rPr>
              <a:t>.c</a:t>
            </a:r>
            <a:r>
              <a:rPr sz="1100" spc="-10" dirty="0">
                <a:solidFill>
                  <a:srgbClr val="444949"/>
                </a:solidFill>
                <a:latin typeface="Roboto Light" panose="02000000000000000000" pitchFamily="2" charset="0"/>
                <a:ea typeface="Roboto Light" panose="02000000000000000000" pitchFamily="2" charset="0"/>
                <a:cs typeface="Calibri"/>
              </a:rPr>
              <a:t>o</a:t>
            </a:r>
            <a:r>
              <a:rPr sz="1100" dirty="0">
                <a:solidFill>
                  <a:srgbClr val="444949"/>
                </a:solidFill>
                <a:latin typeface="Roboto Light" panose="02000000000000000000" pitchFamily="2" charset="0"/>
                <a:ea typeface="Roboto Light" panose="02000000000000000000" pitchFamily="2" charset="0"/>
                <a:cs typeface="Calibri"/>
              </a:rPr>
              <a:t>m</a:t>
            </a:r>
            <a:endParaRPr sz="1100" dirty="0">
              <a:latin typeface="Roboto Light" panose="02000000000000000000" pitchFamily="2" charset="0"/>
              <a:ea typeface="Roboto Light" panose="02000000000000000000" pitchFamily="2" charset="0"/>
              <a:cs typeface="Calibri"/>
            </a:endParaRPr>
          </a:p>
        </p:txBody>
      </p:sp>
      <p:sp>
        <p:nvSpPr>
          <p:cNvPr id="22" name="object 22"/>
          <p:cNvSpPr txBox="1"/>
          <p:nvPr/>
        </p:nvSpPr>
        <p:spPr>
          <a:xfrm>
            <a:off x="9493055" y="4965191"/>
            <a:ext cx="1134511" cy="362087"/>
          </a:xfrm>
          <a:prstGeom prst="rect">
            <a:avLst/>
          </a:prstGeom>
        </p:spPr>
        <p:txBody>
          <a:bodyPr vert="horz" wrap="square" lIns="0" tIns="12700" rIns="0" bIns="0" rtlCol="0">
            <a:spAutoFit/>
          </a:bodyPr>
          <a:lstStyle/>
          <a:p>
            <a:pPr marL="12700" marR="5080">
              <a:lnSpc>
                <a:spcPct val="105500"/>
              </a:lnSpc>
              <a:spcBef>
                <a:spcPts val="100"/>
              </a:spcBef>
            </a:pPr>
            <a:r>
              <a:rPr sz="1100" spc="-10" dirty="0">
                <a:solidFill>
                  <a:srgbClr val="444949"/>
                </a:solidFill>
                <a:latin typeface="Roboto Light" panose="02000000000000000000" pitchFamily="2" charset="0"/>
                <a:ea typeface="Roboto Light" panose="02000000000000000000" pitchFamily="2" charset="0"/>
                <a:cs typeface="Calibri"/>
              </a:rPr>
              <a:t>SSL</a:t>
            </a:r>
            <a:r>
              <a:rPr sz="1100" spc="-5" dirty="0">
                <a:solidFill>
                  <a:srgbClr val="444949"/>
                </a:solidFill>
                <a:latin typeface="Roboto Light" panose="02000000000000000000" pitchFamily="2" charset="0"/>
                <a:ea typeface="Roboto Light" panose="02000000000000000000" pitchFamily="2" charset="0"/>
                <a:cs typeface="Calibri"/>
              </a:rPr>
              <a:t> Cert: </a:t>
            </a:r>
            <a:r>
              <a:rPr sz="1100" dirty="0">
                <a:solidFill>
                  <a:srgbClr val="444949"/>
                </a:solidFill>
                <a:latin typeface="Roboto Light" panose="02000000000000000000" pitchFamily="2" charset="0"/>
                <a:ea typeface="Roboto Light" panose="02000000000000000000" pitchFamily="2" charset="0"/>
                <a:cs typeface="Calibri"/>
              </a:rPr>
              <a:t> </a:t>
            </a:r>
            <a:r>
              <a:rPr sz="1100" dirty="0">
                <a:solidFill>
                  <a:srgbClr val="444949"/>
                </a:solidFill>
                <a:latin typeface="Roboto Light" panose="02000000000000000000" pitchFamily="2" charset="0"/>
                <a:ea typeface="Roboto Light" panose="02000000000000000000" pitchFamily="2" charset="0"/>
                <a:cs typeface="Calibri"/>
                <a:hlinkClick r:id="rId8"/>
              </a:rPr>
              <a:t>www</a:t>
            </a:r>
            <a:r>
              <a:rPr sz="1100" spc="-5" dirty="0">
                <a:solidFill>
                  <a:srgbClr val="444949"/>
                </a:solidFill>
                <a:latin typeface="Roboto Light" panose="02000000000000000000" pitchFamily="2" charset="0"/>
                <a:ea typeface="Roboto Light" panose="02000000000000000000" pitchFamily="2" charset="0"/>
                <a:cs typeface="Calibri"/>
                <a:hlinkClick r:id="rId8"/>
              </a:rPr>
              <a:t>.m</a:t>
            </a:r>
            <a:r>
              <a:rPr sz="1100" dirty="0">
                <a:solidFill>
                  <a:srgbClr val="444949"/>
                </a:solidFill>
                <a:latin typeface="Roboto Light" panose="02000000000000000000" pitchFamily="2" charset="0"/>
                <a:ea typeface="Roboto Light" panose="02000000000000000000" pitchFamily="2" charset="0"/>
                <a:cs typeface="Calibri"/>
                <a:hlinkClick r:id="rId8"/>
              </a:rPr>
              <a:t>y</a:t>
            </a:r>
            <a:r>
              <a:rPr sz="1100" spc="-5" dirty="0">
                <a:solidFill>
                  <a:srgbClr val="444949"/>
                </a:solidFill>
                <a:latin typeface="Roboto Light" panose="02000000000000000000" pitchFamily="2" charset="0"/>
                <a:ea typeface="Roboto Light" panose="02000000000000000000" pitchFamily="2" charset="0"/>
                <a:cs typeface="Calibri"/>
                <a:hlinkClick r:id="rId8"/>
              </a:rPr>
              <a:t>co</a:t>
            </a:r>
            <a:r>
              <a:rPr sz="1100" dirty="0">
                <a:solidFill>
                  <a:srgbClr val="444949"/>
                </a:solidFill>
                <a:latin typeface="Roboto Light" panose="02000000000000000000" pitchFamily="2" charset="0"/>
                <a:ea typeface="Roboto Light" panose="02000000000000000000" pitchFamily="2" charset="0"/>
                <a:cs typeface="Calibri"/>
                <a:hlinkClick r:id="rId8"/>
              </a:rPr>
              <a:t>r</a:t>
            </a:r>
            <a:r>
              <a:rPr sz="1100" spc="-5" dirty="0">
                <a:solidFill>
                  <a:srgbClr val="444949"/>
                </a:solidFill>
                <a:latin typeface="Roboto Light" panose="02000000000000000000" pitchFamily="2" charset="0"/>
                <a:ea typeface="Roboto Light" panose="02000000000000000000" pitchFamily="2" charset="0"/>
                <a:cs typeface="Calibri"/>
                <a:hlinkClick r:id="rId8"/>
              </a:rPr>
              <a:t>p.co</a:t>
            </a:r>
            <a:r>
              <a:rPr sz="1100" dirty="0">
                <a:solidFill>
                  <a:srgbClr val="444949"/>
                </a:solidFill>
                <a:latin typeface="Roboto Light" panose="02000000000000000000" pitchFamily="2" charset="0"/>
                <a:ea typeface="Roboto Light" panose="02000000000000000000" pitchFamily="2" charset="0"/>
                <a:cs typeface="Calibri"/>
                <a:hlinkClick r:id="rId8"/>
              </a:rPr>
              <a:t>m</a:t>
            </a:r>
            <a:endParaRPr sz="1100" dirty="0">
              <a:latin typeface="Roboto Light" panose="02000000000000000000" pitchFamily="2" charset="0"/>
              <a:ea typeface="Roboto Light" panose="02000000000000000000" pitchFamily="2" charset="0"/>
              <a:cs typeface="Calibri"/>
            </a:endParaRPr>
          </a:p>
        </p:txBody>
      </p:sp>
      <p:sp>
        <p:nvSpPr>
          <p:cNvPr id="23" name="object 23"/>
          <p:cNvSpPr txBox="1"/>
          <p:nvPr/>
        </p:nvSpPr>
        <p:spPr>
          <a:xfrm>
            <a:off x="7298520" y="3078479"/>
            <a:ext cx="1120055" cy="338554"/>
          </a:xfrm>
          <a:prstGeom prst="rect">
            <a:avLst/>
          </a:prstGeom>
        </p:spPr>
        <p:txBody>
          <a:bodyPr vert="horz" wrap="square" lIns="0" tIns="30480" rIns="0" bIns="0" rtlCol="0">
            <a:spAutoFit/>
          </a:bodyPr>
          <a:lstStyle/>
          <a:p>
            <a:pPr marL="12700" marR="5080">
              <a:lnSpc>
                <a:spcPts val="1200"/>
              </a:lnSpc>
              <a:spcBef>
                <a:spcPts val="240"/>
              </a:spcBef>
            </a:pPr>
            <a:r>
              <a:rPr sz="1100" dirty="0">
                <a:solidFill>
                  <a:srgbClr val="444949"/>
                </a:solidFill>
                <a:latin typeface="Roboto Light" panose="02000000000000000000" pitchFamily="2" charset="0"/>
                <a:ea typeface="Roboto Light" panose="02000000000000000000" pitchFamily="2" charset="0"/>
                <a:cs typeface="Calibri"/>
              </a:rPr>
              <a:t>I</a:t>
            </a:r>
            <a:r>
              <a:rPr sz="1100" spc="-30" dirty="0">
                <a:solidFill>
                  <a:srgbClr val="444949"/>
                </a:solidFill>
                <a:latin typeface="Roboto Light" panose="02000000000000000000" pitchFamily="2" charset="0"/>
                <a:ea typeface="Roboto Light" panose="02000000000000000000" pitchFamily="2" charset="0"/>
                <a:cs typeface="Calibri"/>
              </a:rPr>
              <a:t> </a:t>
            </a:r>
            <a:r>
              <a:rPr sz="1100" spc="-40" dirty="0">
                <a:solidFill>
                  <a:srgbClr val="444949"/>
                </a:solidFill>
                <a:latin typeface="Roboto Light" panose="02000000000000000000" pitchFamily="2" charset="0"/>
                <a:ea typeface="Roboto Light" panose="02000000000000000000" pitchFamily="2" charset="0"/>
                <a:cs typeface="Calibri"/>
              </a:rPr>
              <a:t>w</a:t>
            </a:r>
            <a:r>
              <a:rPr sz="1100" spc="-35" dirty="0">
                <a:solidFill>
                  <a:srgbClr val="444949"/>
                </a:solidFill>
                <a:latin typeface="Roboto Light" panose="02000000000000000000" pitchFamily="2" charset="0"/>
                <a:ea typeface="Roboto Light" panose="02000000000000000000" pitchFamily="2" charset="0"/>
                <a:cs typeface="Calibri"/>
              </a:rPr>
              <a:t>o</a:t>
            </a:r>
            <a:r>
              <a:rPr sz="1100" spc="-30" dirty="0">
                <a:solidFill>
                  <a:srgbClr val="444949"/>
                </a:solidFill>
                <a:latin typeface="Roboto Light" panose="02000000000000000000" pitchFamily="2" charset="0"/>
                <a:ea typeface="Roboto Light" panose="02000000000000000000" pitchFamily="2" charset="0"/>
                <a:cs typeface="Calibri"/>
              </a:rPr>
              <a:t>u</a:t>
            </a:r>
            <a:r>
              <a:rPr sz="1100" spc="-20" dirty="0">
                <a:solidFill>
                  <a:srgbClr val="444949"/>
                </a:solidFill>
                <a:latin typeface="Roboto Light" panose="02000000000000000000" pitchFamily="2" charset="0"/>
                <a:ea typeface="Roboto Light" panose="02000000000000000000" pitchFamily="2" charset="0"/>
                <a:cs typeface="Calibri"/>
              </a:rPr>
              <a:t>l</a:t>
            </a:r>
            <a:r>
              <a:rPr sz="1100" dirty="0">
                <a:solidFill>
                  <a:srgbClr val="444949"/>
                </a:solidFill>
                <a:latin typeface="Roboto Light" panose="02000000000000000000" pitchFamily="2" charset="0"/>
                <a:ea typeface="Roboto Light" panose="02000000000000000000" pitchFamily="2" charset="0"/>
                <a:cs typeface="Calibri"/>
              </a:rPr>
              <a:t>d</a:t>
            </a:r>
            <a:r>
              <a:rPr sz="1100" spc="-40" dirty="0">
                <a:solidFill>
                  <a:srgbClr val="444949"/>
                </a:solidFill>
                <a:latin typeface="Roboto Light" panose="02000000000000000000" pitchFamily="2" charset="0"/>
                <a:ea typeface="Roboto Light" panose="02000000000000000000" pitchFamily="2" charset="0"/>
                <a:cs typeface="Calibri"/>
              </a:rPr>
              <a:t> </a:t>
            </a:r>
            <a:r>
              <a:rPr sz="1100" spc="-20" dirty="0">
                <a:solidFill>
                  <a:srgbClr val="444949"/>
                </a:solidFill>
                <a:latin typeface="Roboto Light" panose="02000000000000000000" pitchFamily="2" charset="0"/>
                <a:ea typeface="Roboto Light" panose="02000000000000000000" pitchFamily="2" charset="0"/>
                <a:cs typeface="Calibri"/>
              </a:rPr>
              <a:t>li</a:t>
            </a:r>
            <a:r>
              <a:rPr sz="1100" spc="-30" dirty="0">
                <a:solidFill>
                  <a:srgbClr val="444949"/>
                </a:solidFill>
                <a:latin typeface="Roboto Light" panose="02000000000000000000" pitchFamily="2" charset="0"/>
                <a:ea typeface="Roboto Light" panose="02000000000000000000" pitchFamily="2" charset="0"/>
                <a:cs typeface="Calibri"/>
              </a:rPr>
              <a:t>k</a:t>
            </a:r>
            <a:r>
              <a:rPr sz="1100" dirty="0">
                <a:solidFill>
                  <a:srgbClr val="444949"/>
                </a:solidFill>
                <a:latin typeface="Roboto Light" panose="02000000000000000000" pitchFamily="2" charset="0"/>
                <a:ea typeface="Roboto Light" panose="02000000000000000000" pitchFamily="2" charset="0"/>
                <a:cs typeface="Calibri"/>
              </a:rPr>
              <a:t>e  </a:t>
            </a:r>
            <a:r>
              <a:rPr sz="1100" spc="-40" dirty="0">
                <a:solidFill>
                  <a:srgbClr val="444949"/>
                </a:solidFill>
                <a:latin typeface="Roboto Light" panose="02000000000000000000" pitchFamily="2" charset="0"/>
                <a:ea typeface="Roboto Light" panose="02000000000000000000" pitchFamily="2" charset="0"/>
                <a:cs typeface="Calibri"/>
                <a:hlinkClick r:id="rId8"/>
              </a:rPr>
              <a:t>www</a:t>
            </a:r>
            <a:r>
              <a:rPr sz="1100" spc="-15" dirty="0">
                <a:solidFill>
                  <a:srgbClr val="444949"/>
                </a:solidFill>
                <a:latin typeface="Roboto Light" panose="02000000000000000000" pitchFamily="2" charset="0"/>
                <a:ea typeface="Roboto Light" panose="02000000000000000000" pitchFamily="2" charset="0"/>
                <a:cs typeface="Calibri"/>
                <a:hlinkClick r:id="rId8"/>
              </a:rPr>
              <a:t>.</a:t>
            </a:r>
            <a:r>
              <a:rPr sz="1100" spc="-45" dirty="0">
                <a:solidFill>
                  <a:srgbClr val="444949"/>
                </a:solidFill>
                <a:latin typeface="Roboto Light" panose="02000000000000000000" pitchFamily="2" charset="0"/>
                <a:ea typeface="Roboto Light" panose="02000000000000000000" pitchFamily="2" charset="0"/>
                <a:cs typeface="Calibri"/>
                <a:hlinkClick r:id="rId8"/>
              </a:rPr>
              <a:t>m</a:t>
            </a:r>
            <a:r>
              <a:rPr sz="1100" spc="-25" dirty="0">
                <a:solidFill>
                  <a:srgbClr val="444949"/>
                </a:solidFill>
                <a:latin typeface="Roboto Light" panose="02000000000000000000" pitchFamily="2" charset="0"/>
                <a:ea typeface="Roboto Light" panose="02000000000000000000" pitchFamily="2" charset="0"/>
                <a:cs typeface="Calibri"/>
                <a:hlinkClick r:id="rId8"/>
              </a:rPr>
              <a:t>y</a:t>
            </a:r>
            <a:r>
              <a:rPr sz="1100" spc="-20" dirty="0">
                <a:solidFill>
                  <a:srgbClr val="444949"/>
                </a:solidFill>
                <a:latin typeface="Roboto Light" panose="02000000000000000000" pitchFamily="2" charset="0"/>
                <a:ea typeface="Roboto Light" panose="02000000000000000000" pitchFamily="2" charset="0"/>
                <a:cs typeface="Calibri"/>
                <a:hlinkClick r:id="rId8"/>
              </a:rPr>
              <a:t>c</a:t>
            </a:r>
            <a:r>
              <a:rPr sz="1100" spc="-35" dirty="0">
                <a:solidFill>
                  <a:srgbClr val="444949"/>
                </a:solidFill>
                <a:latin typeface="Roboto Light" panose="02000000000000000000" pitchFamily="2" charset="0"/>
                <a:ea typeface="Roboto Light" panose="02000000000000000000" pitchFamily="2" charset="0"/>
                <a:cs typeface="Calibri"/>
                <a:hlinkClick r:id="rId8"/>
              </a:rPr>
              <a:t>o</a:t>
            </a:r>
            <a:r>
              <a:rPr sz="1100" spc="-25" dirty="0">
                <a:solidFill>
                  <a:srgbClr val="444949"/>
                </a:solidFill>
                <a:latin typeface="Roboto Light" panose="02000000000000000000" pitchFamily="2" charset="0"/>
                <a:ea typeface="Roboto Light" panose="02000000000000000000" pitchFamily="2" charset="0"/>
                <a:cs typeface="Calibri"/>
                <a:hlinkClick r:id="rId8"/>
              </a:rPr>
              <a:t>r</a:t>
            </a:r>
            <a:r>
              <a:rPr sz="1100" spc="-30" dirty="0">
                <a:solidFill>
                  <a:srgbClr val="444949"/>
                </a:solidFill>
                <a:latin typeface="Roboto Light" panose="02000000000000000000" pitchFamily="2" charset="0"/>
                <a:ea typeface="Roboto Light" panose="02000000000000000000" pitchFamily="2" charset="0"/>
                <a:cs typeface="Calibri"/>
                <a:hlinkClick r:id="rId8"/>
              </a:rPr>
              <a:t>p</a:t>
            </a:r>
            <a:r>
              <a:rPr sz="1100" spc="-15" dirty="0">
                <a:solidFill>
                  <a:srgbClr val="444949"/>
                </a:solidFill>
                <a:latin typeface="Roboto Light" panose="02000000000000000000" pitchFamily="2" charset="0"/>
                <a:ea typeface="Roboto Light" panose="02000000000000000000" pitchFamily="2" charset="0"/>
                <a:cs typeface="Calibri"/>
                <a:hlinkClick r:id="rId8"/>
              </a:rPr>
              <a:t>.</a:t>
            </a:r>
            <a:r>
              <a:rPr sz="1100" spc="-20" dirty="0">
                <a:solidFill>
                  <a:srgbClr val="444949"/>
                </a:solidFill>
                <a:latin typeface="Roboto Light" panose="02000000000000000000" pitchFamily="2" charset="0"/>
                <a:ea typeface="Roboto Light" panose="02000000000000000000" pitchFamily="2" charset="0"/>
                <a:cs typeface="Calibri"/>
                <a:hlinkClick r:id="rId8"/>
              </a:rPr>
              <a:t>c</a:t>
            </a:r>
            <a:r>
              <a:rPr sz="1100" spc="-35" dirty="0">
                <a:solidFill>
                  <a:srgbClr val="444949"/>
                </a:solidFill>
                <a:latin typeface="Roboto Light" panose="02000000000000000000" pitchFamily="2" charset="0"/>
                <a:ea typeface="Roboto Light" panose="02000000000000000000" pitchFamily="2" charset="0"/>
                <a:cs typeface="Calibri"/>
                <a:hlinkClick r:id="rId8"/>
              </a:rPr>
              <a:t>o</a:t>
            </a:r>
            <a:r>
              <a:rPr sz="1100" dirty="0">
                <a:solidFill>
                  <a:srgbClr val="444949"/>
                </a:solidFill>
                <a:latin typeface="Roboto Light" panose="02000000000000000000" pitchFamily="2" charset="0"/>
                <a:ea typeface="Roboto Light" panose="02000000000000000000" pitchFamily="2" charset="0"/>
                <a:cs typeface="Calibri"/>
                <a:hlinkClick r:id="rId8"/>
              </a:rPr>
              <a:t>m</a:t>
            </a:r>
            <a:endParaRPr sz="1100" dirty="0">
              <a:latin typeface="Roboto Light" panose="02000000000000000000" pitchFamily="2" charset="0"/>
              <a:ea typeface="Roboto Light" panose="02000000000000000000" pitchFamily="2" charset="0"/>
              <a:cs typeface="Calibri"/>
            </a:endParaRPr>
          </a:p>
        </p:txBody>
      </p:sp>
      <p:sp>
        <p:nvSpPr>
          <p:cNvPr id="24" name="object 24"/>
          <p:cNvSpPr txBox="1"/>
          <p:nvPr/>
        </p:nvSpPr>
        <p:spPr>
          <a:xfrm>
            <a:off x="10421988" y="1444752"/>
            <a:ext cx="1222615" cy="362087"/>
          </a:xfrm>
          <a:prstGeom prst="rect">
            <a:avLst/>
          </a:prstGeom>
        </p:spPr>
        <p:txBody>
          <a:bodyPr vert="horz" wrap="square" lIns="0" tIns="12700" rIns="0" bIns="0" rtlCol="0">
            <a:spAutoFit/>
          </a:bodyPr>
          <a:lstStyle/>
          <a:p>
            <a:pPr marL="12700" marR="5080">
              <a:lnSpc>
                <a:spcPct val="105500"/>
              </a:lnSpc>
              <a:spcBef>
                <a:spcPts val="100"/>
              </a:spcBef>
            </a:pPr>
            <a:r>
              <a:rPr sz="1100" spc="-5" dirty="0">
                <a:solidFill>
                  <a:srgbClr val="444949"/>
                </a:solidFill>
                <a:latin typeface="Roboto Light" panose="02000000000000000000" pitchFamily="2" charset="0"/>
                <a:ea typeface="Roboto Light" panose="02000000000000000000" pitchFamily="2" charset="0"/>
                <a:cs typeface="Calibri"/>
              </a:rPr>
              <a:t>Target group for </a:t>
            </a:r>
            <a:r>
              <a:rPr sz="1100" dirty="0">
                <a:solidFill>
                  <a:srgbClr val="444949"/>
                </a:solidFill>
                <a:latin typeface="Roboto Light" panose="02000000000000000000" pitchFamily="2" charset="0"/>
                <a:ea typeface="Roboto Light" panose="02000000000000000000" pitchFamily="2" charset="0"/>
                <a:cs typeface="Calibri"/>
              </a:rPr>
              <a:t> </a:t>
            </a:r>
            <a:r>
              <a:rPr sz="1100" dirty="0">
                <a:solidFill>
                  <a:srgbClr val="444949"/>
                </a:solidFill>
                <a:latin typeface="Roboto Light" panose="02000000000000000000" pitchFamily="2" charset="0"/>
                <a:ea typeface="Roboto Light" panose="02000000000000000000" pitchFamily="2" charset="0"/>
                <a:cs typeface="Calibri"/>
                <a:hlinkClick r:id="rId8"/>
              </a:rPr>
              <a:t>www</a:t>
            </a:r>
            <a:r>
              <a:rPr sz="1100" spc="-5" dirty="0">
                <a:solidFill>
                  <a:srgbClr val="444949"/>
                </a:solidFill>
                <a:latin typeface="Roboto Light" panose="02000000000000000000" pitchFamily="2" charset="0"/>
                <a:ea typeface="Roboto Light" panose="02000000000000000000" pitchFamily="2" charset="0"/>
                <a:cs typeface="Calibri"/>
                <a:hlinkClick r:id="rId8"/>
              </a:rPr>
              <a:t>.m</a:t>
            </a:r>
            <a:r>
              <a:rPr sz="1100" dirty="0">
                <a:solidFill>
                  <a:srgbClr val="444949"/>
                </a:solidFill>
                <a:latin typeface="Roboto Light" panose="02000000000000000000" pitchFamily="2" charset="0"/>
                <a:ea typeface="Roboto Light" panose="02000000000000000000" pitchFamily="2" charset="0"/>
                <a:cs typeface="Calibri"/>
                <a:hlinkClick r:id="rId8"/>
              </a:rPr>
              <a:t>y</a:t>
            </a:r>
            <a:r>
              <a:rPr sz="1100" spc="-5" dirty="0">
                <a:solidFill>
                  <a:srgbClr val="444949"/>
                </a:solidFill>
                <a:latin typeface="Roboto Light" panose="02000000000000000000" pitchFamily="2" charset="0"/>
                <a:ea typeface="Roboto Light" panose="02000000000000000000" pitchFamily="2" charset="0"/>
                <a:cs typeface="Calibri"/>
                <a:hlinkClick r:id="rId8"/>
              </a:rPr>
              <a:t>co</a:t>
            </a:r>
            <a:r>
              <a:rPr sz="1100" dirty="0">
                <a:solidFill>
                  <a:srgbClr val="444949"/>
                </a:solidFill>
                <a:latin typeface="Roboto Light" panose="02000000000000000000" pitchFamily="2" charset="0"/>
                <a:ea typeface="Roboto Light" panose="02000000000000000000" pitchFamily="2" charset="0"/>
                <a:cs typeface="Calibri"/>
                <a:hlinkClick r:id="rId8"/>
              </a:rPr>
              <a:t>r</a:t>
            </a:r>
            <a:r>
              <a:rPr sz="1100" spc="-5" dirty="0">
                <a:solidFill>
                  <a:srgbClr val="444949"/>
                </a:solidFill>
                <a:latin typeface="Roboto Light" panose="02000000000000000000" pitchFamily="2" charset="0"/>
                <a:ea typeface="Roboto Light" panose="02000000000000000000" pitchFamily="2" charset="0"/>
                <a:cs typeface="Calibri"/>
                <a:hlinkClick r:id="rId8"/>
              </a:rPr>
              <a:t>p.co</a:t>
            </a:r>
            <a:r>
              <a:rPr sz="1100" dirty="0">
                <a:solidFill>
                  <a:srgbClr val="444949"/>
                </a:solidFill>
                <a:latin typeface="Roboto Light" panose="02000000000000000000" pitchFamily="2" charset="0"/>
                <a:ea typeface="Roboto Light" panose="02000000000000000000" pitchFamily="2" charset="0"/>
                <a:cs typeface="Calibri"/>
                <a:hlinkClick r:id="rId8"/>
              </a:rPr>
              <a:t>m</a:t>
            </a:r>
            <a:endParaRPr sz="1100" dirty="0">
              <a:latin typeface="Roboto Light" panose="02000000000000000000" pitchFamily="2" charset="0"/>
              <a:ea typeface="Roboto Light" panose="02000000000000000000" pitchFamily="2" charset="0"/>
              <a:cs typeface="Calibri"/>
            </a:endParaRPr>
          </a:p>
        </p:txBody>
      </p:sp>
      <p:sp>
        <p:nvSpPr>
          <p:cNvPr id="25" name="object 25"/>
          <p:cNvSpPr txBox="1"/>
          <p:nvPr/>
        </p:nvSpPr>
        <p:spPr>
          <a:xfrm>
            <a:off x="10421989" y="2727959"/>
            <a:ext cx="1503313" cy="362087"/>
          </a:xfrm>
          <a:prstGeom prst="rect">
            <a:avLst/>
          </a:prstGeom>
        </p:spPr>
        <p:txBody>
          <a:bodyPr vert="horz" wrap="square" lIns="0" tIns="12700" rIns="0" bIns="0" rtlCol="0">
            <a:spAutoFit/>
          </a:bodyPr>
          <a:lstStyle/>
          <a:p>
            <a:pPr marL="12700" marR="5080">
              <a:lnSpc>
                <a:spcPct val="105500"/>
              </a:lnSpc>
              <a:spcBef>
                <a:spcPts val="100"/>
              </a:spcBef>
            </a:pPr>
            <a:r>
              <a:rPr sz="1100" spc="-5" dirty="0">
                <a:solidFill>
                  <a:srgbClr val="444949"/>
                </a:solidFill>
                <a:latin typeface="Roboto Light" panose="02000000000000000000" pitchFamily="2" charset="0"/>
                <a:ea typeface="Roboto Light" panose="02000000000000000000" pitchFamily="2" charset="0"/>
                <a:cs typeface="Calibri"/>
              </a:rPr>
              <a:t>Target group for </a:t>
            </a:r>
            <a:r>
              <a:rPr sz="1100" dirty="0">
                <a:solidFill>
                  <a:srgbClr val="444949"/>
                </a:solidFill>
                <a:latin typeface="Roboto Light" panose="02000000000000000000" pitchFamily="2" charset="0"/>
                <a:ea typeface="Roboto Light" panose="02000000000000000000" pitchFamily="2" charset="0"/>
                <a:cs typeface="Calibri"/>
              </a:rPr>
              <a:t> </a:t>
            </a:r>
            <a:r>
              <a:rPr sz="1100" spc="-5" dirty="0">
                <a:solidFill>
                  <a:srgbClr val="444949"/>
                </a:solidFill>
                <a:latin typeface="Roboto Light" panose="02000000000000000000" pitchFamily="2" charset="0"/>
                <a:ea typeface="Roboto Light" panose="02000000000000000000" pitchFamily="2" charset="0"/>
                <a:cs typeface="Calibri"/>
              </a:rPr>
              <a:t>D</a:t>
            </a:r>
            <a:r>
              <a:rPr sz="1100" spc="-10" dirty="0">
                <a:solidFill>
                  <a:srgbClr val="444949"/>
                </a:solidFill>
                <a:latin typeface="Roboto Light" panose="02000000000000000000" pitchFamily="2" charset="0"/>
                <a:ea typeface="Roboto Light" panose="02000000000000000000" pitchFamily="2" charset="0"/>
                <a:cs typeface="Calibri"/>
              </a:rPr>
              <a:t>o</a:t>
            </a:r>
            <a:r>
              <a:rPr sz="1100" spc="-5" dirty="0">
                <a:solidFill>
                  <a:srgbClr val="444949"/>
                </a:solidFill>
                <a:latin typeface="Roboto Light" panose="02000000000000000000" pitchFamily="2" charset="0"/>
                <a:ea typeface="Roboto Light" panose="02000000000000000000" pitchFamily="2" charset="0"/>
                <a:cs typeface="Calibri"/>
              </a:rPr>
              <a:t>main</a:t>
            </a:r>
            <a:r>
              <a:rPr sz="1100" spc="5" dirty="0">
                <a:solidFill>
                  <a:srgbClr val="444949"/>
                </a:solidFill>
                <a:latin typeface="Roboto Light" panose="02000000000000000000" pitchFamily="2" charset="0"/>
                <a:ea typeface="Roboto Light" panose="02000000000000000000" pitchFamily="2" charset="0"/>
                <a:cs typeface="Calibri"/>
              </a:rPr>
              <a:t>1</a:t>
            </a:r>
            <a:r>
              <a:rPr sz="1100" spc="-5" dirty="0">
                <a:solidFill>
                  <a:srgbClr val="444949"/>
                </a:solidFill>
                <a:latin typeface="Roboto Light" panose="02000000000000000000" pitchFamily="2" charset="0"/>
                <a:ea typeface="Roboto Light" panose="02000000000000000000" pitchFamily="2" charset="0"/>
                <a:cs typeface="Calibri"/>
              </a:rPr>
              <a:t>.</a:t>
            </a:r>
            <a:r>
              <a:rPr sz="1100" dirty="0">
                <a:solidFill>
                  <a:srgbClr val="444949"/>
                </a:solidFill>
                <a:latin typeface="Roboto Light" panose="02000000000000000000" pitchFamily="2" charset="0"/>
                <a:ea typeface="Roboto Light" panose="02000000000000000000" pitchFamily="2" charset="0"/>
                <a:cs typeface="Calibri"/>
              </a:rPr>
              <a:t>e</a:t>
            </a:r>
            <a:r>
              <a:rPr sz="1100" spc="-5" dirty="0">
                <a:solidFill>
                  <a:srgbClr val="444949"/>
                </a:solidFill>
                <a:latin typeface="Roboto Light" panose="02000000000000000000" pitchFamily="2" charset="0"/>
                <a:ea typeface="Roboto Light" panose="02000000000000000000" pitchFamily="2" charset="0"/>
                <a:cs typeface="Calibri"/>
              </a:rPr>
              <a:t>xampl</a:t>
            </a:r>
            <a:r>
              <a:rPr sz="1100" dirty="0">
                <a:solidFill>
                  <a:srgbClr val="444949"/>
                </a:solidFill>
                <a:latin typeface="Roboto Light" panose="02000000000000000000" pitchFamily="2" charset="0"/>
                <a:ea typeface="Roboto Light" panose="02000000000000000000" pitchFamily="2" charset="0"/>
                <a:cs typeface="Calibri"/>
              </a:rPr>
              <a:t>e</a:t>
            </a:r>
            <a:r>
              <a:rPr sz="1100" spc="-5" dirty="0">
                <a:solidFill>
                  <a:srgbClr val="444949"/>
                </a:solidFill>
                <a:latin typeface="Roboto Light" panose="02000000000000000000" pitchFamily="2" charset="0"/>
                <a:ea typeface="Roboto Light" panose="02000000000000000000" pitchFamily="2" charset="0"/>
                <a:cs typeface="Calibri"/>
              </a:rPr>
              <a:t>.c</a:t>
            </a:r>
            <a:r>
              <a:rPr sz="1100" spc="-10" dirty="0">
                <a:solidFill>
                  <a:srgbClr val="444949"/>
                </a:solidFill>
                <a:latin typeface="Roboto Light" panose="02000000000000000000" pitchFamily="2" charset="0"/>
                <a:ea typeface="Roboto Light" panose="02000000000000000000" pitchFamily="2" charset="0"/>
                <a:cs typeface="Calibri"/>
              </a:rPr>
              <a:t>o</a:t>
            </a:r>
            <a:r>
              <a:rPr sz="1100" dirty="0">
                <a:solidFill>
                  <a:srgbClr val="444949"/>
                </a:solidFill>
                <a:latin typeface="Roboto Light" panose="02000000000000000000" pitchFamily="2" charset="0"/>
                <a:ea typeface="Roboto Light" panose="02000000000000000000" pitchFamily="2" charset="0"/>
                <a:cs typeface="Calibri"/>
              </a:rPr>
              <a:t>m</a:t>
            </a:r>
            <a:endParaRPr sz="1100" dirty="0">
              <a:latin typeface="Roboto Light" panose="02000000000000000000" pitchFamily="2" charset="0"/>
              <a:ea typeface="Roboto Light" panose="02000000000000000000" pitchFamily="2" charset="0"/>
              <a:cs typeface="Calibri"/>
            </a:endParaRPr>
          </a:p>
        </p:txBody>
      </p:sp>
      <p:sp>
        <p:nvSpPr>
          <p:cNvPr id="26" name="object 26"/>
          <p:cNvSpPr txBox="1"/>
          <p:nvPr/>
        </p:nvSpPr>
        <p:spPr>
          <a:xfrm>
            <a:off x="8956792" y="5568188"/>
            <a:ext cx="24002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a:t>
            </a:r>
            <a:endParaRPr sz="1800">
              <a:latin typeface="Roboto Light" panose="02000000000000000000" pitchFamily="2" charset="0"/>
              <a:ea typeface="Roboto Light" panose="02000000000000000000" pitchFamily="2" charset="0"/>
              <a:cs typeface="Calibri"/>
            </a:endParaRPr>
          </a:p>
        </p:txBody>
      </p:sp>
      <p:sp>
        <p:nvSpPr>
          <p:cNvPr id="27" name="object 27"/>
          <p:cNvSpPr txBox="1"/>
          <p:nvPr/>
        </p:nvSpPr>
        <p:spPr>
          <a:xfrm>
            <a:off x="7315099" y="4456176"/>
            <a:ext cx="858518" cy="541495"/>
          </a:xfrm>
          <a:prstGeom prst="rect">
            <a:avLst/>
          </a:prstGeom>
        </p:spPr>
        <p:txBody>
          <a:bodyPr vert="horz" wrap="square" lIns="0" tIns="12700" rIns="0" bIns="0" rtlCol="0">
            <a:spAutoFit/>
          </a:bodyPr>
          <a:lstStyle/>
          <a:p>
            <a:pPr marL="12700" marR="5080">
              <a:lnSpc>
                <a:spcPct val="105500"/>
              </a:lnSpc>
              <a:spcBef>
                <a:spcPts val="100"/>
              </a:spcBef>
            </a:pPr>
            <a:r>
              <a:rPr sz="1100" spc="-5" dirty="0">
                <a:solidFill>
                  <a:srgbClr val="444949"/>
                </a:solidFill>
                <a:latin typeface="Roboto Light" panose="02000000000000000000" pitchFamily="2" charset="0"/>
                <a:ea typeface="Roboto Light" panose="02000000000000000000" pitchFamily="2" charset="0"/>
                <a:cs typeface="Calibri"/>
              </a:rPr>
              <a:t>Use</a:t>
            </a:r>
            <a:r>
              <a:rPr sz="1100" spc="-40" dirty="0">
                <a:solidFill>
                  <a:srgbClr val="444949"/>
                </a:solidFill>
                <a:latin typeface="Roboto Light" panose="02000000000000000000" pitchFamily="2" charset="0"/>
                <a:ea typeface="Roboto Light" panose="02000000000000000000" pitchFamily="2" charset="0"/>
                <a:cs typeface="Calibri"/>
              </a:rPr>
              <a:t> </a:t>
            </a:r>
            <a:r>
              <a:rPr sz="1100" spc="-5" dirty="0">
                <a:solidFill>
                  <a:srgbClr val="444949"/>
                </a:solidFill>
                <a:latin typeface="Roboto Light" panose="02000000000000000000" pitchFamily="2" charset="0"/>
                <a:ea typeface="Roboto Light" panose="02000000000000000000" pitchFamily="2" charset="0"/>
                <a:cs typeface="Calibri"/>
              </a:rPr>
              <a:t>the</a:t>
            </a:r>
            <a:r>
              <a:rPr sz="1100" spc="-40" dirty="0">
                <a:solidFill>
                  <a:srgbClr val="444949"/>
                </a:solidFill>
                <a:latin typeface="Roboto Light" panose="02000000000000000000" pitchFamily="2" charset="0"/>
                <a:ea typeface="Roboto Light" panose="02000000000000000000" pitchFamily="2" charset="0"/>
                <a:cs typeface="Calibri"/>
              </a:rPr>
              <a:t> </a:t>
            </a:r>
            <a:r>
              <a:rPr sz="1100" spc="-5" dirty="0">
                <a:solidFill>
                  <a:srgbClr val="444949"/>
                </a:solidFill>
                <a:latin typeface="Roboto Light" panose="02000000000000000000" pitchFamily="2" charset="0"/>
                <a:ea typeface="Roboto Light" panose="02000000000000000000" pitchFamily="2" charset="0"/>
                <a:cs typeface="Calibri"/>
              </a:rPr>
              <a:t>correct </a:t>
            </a:r>
            <a:r>
              <a:rPr sz="1100" spc="-235" dirty="0">
                <a:solidFill>
                  <a:srgbClr val="444949"/>
                </a:solidFill>
                <a:latin typeface="Roboto Light" panose="02000000000000000000" pitchFamily="2" charset="0"/>
                <a:ea typeface="Roboto Light" panose="02000000000000000000" pitchFamily="2" charset="0"/>
                <a:cs typeface="Calibri"/>
              </a:rPr>
              <a:t> </a:t>
            </a:r>
            <a:r>
              <a:rPr sz="1100" spc="-10" dirty="0">
                <a:solidFill>
                  <a:srgbClr val="444949"/>
                </a:solidFill>
                <a:latin typeface="Roboto Light" panose="02000000000000000000" pitchFamily="2" charset="0"/>
                <a:ea typeface="Roboto Light" panose="02000000000000000000" pitchFamily="2" charset="0"/>
                <a:cs typeface="Calibri"/>
              </a:rPr>
              <a:t>SSL </a:t>
            </a:r>
            <a:r>
              <a:rPr sz="1100" spc="-5" dirty="0">
                <a:solidFill>
                  <a:srgbClr val="444949"/>
                </a:solidFill>
                <a:latin typeface="Roboto Light" panose="02000000000000000000" pitchFamily="2" charset="0"/>
                <a:ea typeface="Roboto Light" panose="02000000000000000000" pitchFamily="2" charset="0"/>
                <a:cs typeface="Calibri"/>
              </a:rPr>
              <a:t>cert</a:t>
            </a:r>
            <a:endParaRPr sz="11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823325" cy="443711"/>
          </a:xfrm>
          <a:prstGeom prst="rect">
            <a:avLst/>
          </a:prstGeom>
        </p:spPr>
        <p:txBody>
          <a:bodyPr vert="horz" wrap="square" lIns="0" tIns="12700" rIns="0" bIns="0" rtlCol="0">
            <a:spAutoFit/>
          </a:bodyPr>
          <a:lstStyle/>
          <a:p>
            <a:pPr marL="12700">
              <a:lnSpc>
                <a:spcPct val="100000"/>
              </a:lnSpc>
              <a:spcBef>
                <a:spcPts val="100"/>
              </a:spcBef>
            </a:pPr>
            <a:r>
              <a:rPr spc="-100" dirty="0">
                <a:latin typeface="Roboto Light" panose="02000000000000000000" pitchFamily="2" charset="0"/>
                <a:ea typeface="Roboto Light" panose="02000000000000000000" pitchFamily="2" charset="0"/>
              </a:rPr>
              <a:t>Elastic</a:t>
            </a:r>
            <a:r>
              <a:rPr spc="-5" dirty="0">
                <a:latin typeface="Roboto Light" panose="02000000000000000000" pitchFamily="2" charset="0"/>
                <a:ea typeface="Roboto Light" panose="02000000000000000000" pitchFamily="2" charset="0"/>
              </a:rPr>
              <a:t> </a:t>
            </a:r>
            <a:r>
              <a:rPr spc="-40" dirty="0">
                <a:latin typeface="Roboto Light" panose="02000000000000000000" pitchFamily="2" charset="0"/>
                <a:ea typeface="Roboto Light" panose="02000000000000000000" pitchFamily="2" charset="0"/>
              </a:rPr>
              <a:t>Load</a:t>
            </a:r>
            <a:r>
              <a:rPr spc="-10" dirty="0">
                <a:latin typeface="Roboto Light" panose="02000000000000000000" pitchFamily="2" charset="0"/>
                <a:ea typeface="Roboto Light" panose="02000000000000000000" pitchFamily="2" charset="0"/>
              </a:rPr>
              <a:t> </a:t>
            </a:r>
            <a:r>
              <a:rPr spc="-75" dirty="0">
                <a:latin typeface="Roboto Light" panose="02000000000000000000" pitchFamily="2" charset="0"/>
                <a:ea typeface="Roboto Light" panose="02000000000000000000" pitchFamily="2" charset="0"/>
              </a:rPr>
              <a:t>Balancers</a:t>
            </a:r>
            <a:r>
              <a:rPr spc="-10"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5" dirty="0">
                <a:latin typeface="Roboto Light" panose="02000000000000000000" pitchFamily="2" charset="0"/>
                <a:ea typeface="Roboto Light" panose="02000000000000000000" pitchFamily="2" charset="0"/>
              </a:rPr>
              <a:t> SSL </a:t>
            </a:r>
            <a:r>
              <a:rPr spc="-85" dirty="0">
                <a:latin typeface="Roboto Light" panose="02000000000000000000" pitchFamily="2" charset="0"/>
                <a:ea typeface="Roboto Light" panose="02000000000000000000" pitchFamily="2" charset="0"/>
              </a:rPr>
              <a:t>Certificates</a:t>
            </a:r>
          </a:p>
        </p:txBody>
      </p:sp>
      <p:sp>
        <p:nvSpPr>
          <p:cNvPr id="5" name="object 5"/>
          <p:cNvSpPr txBox="1"/>
          <p:nvPr/>
        </p:nvSpPr>
        <p:spPr>
          <a:xfrm>
            <a:off x="916939" y="1385176"/>
            <a:ext cx="9618345" cy="4626266"/>
          </a:xfrm>
          <a:prstGeom prst="rect">
            <a:avLst/>
          </a:prstGeom>
        </p:spPr>
        <p:txBody>
          <a:bodyPr vert="horz" wrap="square" lIns="0" tIns="12065" rIns="0" bIns="0" rtlCol="0">
            <a:spAutoFit/>
          </a:bodyPr>
          <a:lstStyle/>
          <a:p>
            <a:pPr marL="241300" indent="-228600">
              <a:lnSpc>
                <a:spcPts val="3275"/>
              </a:lnSpc>
              <a:spcBef>
                <a:spcPts val="95"/>
              </a:spcBef>
              <a:buSzPct val="101818"/>
              <a:buFont typeface="Arial"/>
              <a:buChar char="•"/>
              <a:tabLst>
                <a:tab pos="241300" algn="l"/>
              </a:tabLst>
            </a:pPr>
            <a:r>
              <a:rPr sz="4125" spc="-82" baseline="1010" dirty="0">
                <a:solidFill>
                  <a:srgbClr val="444949"/>
                </a:solidFill>
                <a:latin typeface="Roboto Light" panose="02000000000000000000" pitchFamily="2" charset="0"/>
                <a:ea typeface="Roboto Light" panose="02000000000000000000" pitchFamily="2" charset="0"/>
                <a:cs typeface="Gill Sans MT"/>
              </a:rPr>
              <a:t>Classic</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baseline="1010" dirty="0">
                <a:solidFill>
                  <a:srgbClr val="444949"/>
                </a:solidFill>
                <a:latin typeface="Roboto Light" panose="02000000000000000000" pitchFamily="2" charset="0"/>
                <a:ea typeface="Roboto Light" panose="02000000000000000000" pitchFamily="2" charset="0"/>
                <a:cs typeface="Gill Sans MT"/>
              </a:rPr>
              <a:t>Load </a:t>
            </a:r>
            <a:r>
              <a:rPr sz="4125" spc="-52" baseline="1010" dirty="0">
                <a:solidFill>
                  <a:srgbClr val="444949"/>
                </a:solidFill>
                <a:latin typeface="Roboto Light" panose="02000000000000000000" pitchFamily="2" charset="0"/>
                <a:ea typeface="Roboto Light" panose="02000000000000000000" pitchFamily="2" charset="0"/>
                <a:cs typeface="Gill Sans MT"/>
              </a:rPr>
              <a:t>Balancer</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(v1)</a:t>
            </a:r>
            <a:endParaRPr sz="4125" baseline="1010">
              <a:latin typeface="Roboto Light" panose="02000000000000000000" pitchFamily="2" charset="0"/>
              <a:ea typeface="Roboto Light" panose="02000000000000000000" pitchFamily="2" charset="0"/>
              <a:cs typeface="Gill Sans MT"/>
            </a:endParaRPr>
          </a:p>
          <a:p>
            <a:pPr marL="698500" lvl="1" indent="-228600">
              <a:lnSpc>
                <a:spcPts val="2810"/>
              </a:lnSpc>
              <a:buFont typeface="Arial"/>
              <a:buChar char="•"/>
              <a:tabLst>
                <a:tab pos="698500" algn="l"/>
              </a:tabLst>
            </a:pPr>
            <a:r>
              <a:rPr sz="2400" spc="-5" dirty="0">
                <a:solidFill>
                  <a:srgbClr val="444949"/>
                </a:solidFill>
                <a:latin typeface="Roboto Light" panose="02000000000000000000" pitchFamily="2" charset="0"/>
                <a:ea typeface="Roboto Light" panose="02000000000000000000" pitchFamily="2" charset="0"/>
                <a:cs typeface="Gill Sans MT"/>
              </a:rPr>
              <a:t>Support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only</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one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SSL</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certificate</a:t>
            </a:r>
            <a:endParaRPr sz="2400">
              <a:latin typeface="Roboto Light" panose="02000000000000000000" pitchFamily="2" charset="0"/>
              <a:ea typeface="Roboto Light" panose="02000000000000000000" pitchFamily="2" charset="0"/>
              <a:cs typeface="Gill Sans MT"/>
            </a:endParaRPr>
          </a:p>
          <a:p>
            <a:pPr marL="698500" lvl="1" indent="-228600">
              <a:lnSpc>
                <a:spcPts val="2830"/>
              </a:lnSpc>
              <a:buFont typeface="Arial"/>
              <a:buChar char="•"/>
              <a:tabLst>
                <a:tab pos="698500" algn="l"/>
              </a:tabLst>
            </a:pPr>
            <a:r>
              <a:rPr sz="2400" spc="-45" dirty="0">
                <a:solidFill>
                  <a:srgbClr val="444949"/>
                </a:solidFill>
                <a:latin typeface="Roboto Light" panose="02000000000000000000" pitchFamily="2" charset="0"/>
                <a:ea typeface="Roboto Light" panose="02000000000000000000" pitchFamily="2" charset="0"/>
                <a:cs typeface="Gill Sans MT"/>
              </a:rPr>
              <a:t>Must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use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multiple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CLB</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for</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multiple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hostname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with</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multiple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SSL</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certificates</a:t>
            </a:r>
            <a:endParaRPr sz="2400">
              <a:latin typeface="Roboto Light" panose="02000000000000000000" pitchFamily="2" charset="0"/>
              <a:ea typeface="Roboto Light" panose="02000000000000000000" pitchFamily="2" charset="0"/>
              <a:cs typeface="Gill Sans MT"/>
            </a:endParaRPr>
          </a:p>
          <a:p>
            <a:pPr lvl="1">
              <a:lnSpc>
                <a:spcPct val="100000"/>
              </a:lnSpc>
              <a:spcBef>
                <a:spcPts val="45"/>
              </a:spcBef>
              <a:buClr>
                <a:srgbClr val="444949"/>
              </a:buClr>
              <a:buFont typeface="Arial"/>
              <a:buChar char="•"/>
            </a:pPr>
            <a:endParaRPr sz="2700">
              <a:latin typeface="Roboto Light" panose="02000000000000000000" pitchFamily="2" charset="0"/>
              <a:ea typeface="Roboto Light" panose="02000000000000000000" pitchFamily="2" charset="0"/>
              <a:cs typeface="Gill Sans MT"/>
            </a:endParaRPr>
          </a:p>
          <a:p>
            <a:pPr marL="241300" indent="-228600">
              <a:lnSpc>
                <a:spcPts val="3275"/>
              </a:lnSpc>
              <a:buSzPct val="101818"/>
              <a:buFont typeface="Arial"/>
              <a:buChar char="•"/>
              <a:tabLst>
                <a:tab pos="241300" algn="l"/>
              </a:tabLst>
            </a:pPr>
            <a:r>
              <a:rPr sz="4125" spc="-30" baseline="1010" dirty="0">
                <a:solidFill>
                  <a:srgbClr val="444949"/>
                </a:solidFill>
                <a:latin typeface="Roboto Light" panose="02000000000000000000" pitchFamily="2" charset="0"/>
                <a:ea typeface="Roboto Light" panose="02000000000000000000" pitchFamily="2" charset="0"/>
                <a:cs typeface="Gill Sans MT"/>
              </a:rPr>
              <a:t>Application</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baseline="1010" dirty="0">
                <a:solidFill>
                  <a:srgbClr val="444949"/>
                </a:solidFill>
                <a:latin typeface="Roboto Light" panose="02000000000000000000" pitchFamily="2" charset="0"/>
                <a:ea typeface="Roboto Light" panose="02000000000000000000" pitchFamily="2" charset="0"/>
                <a:cs typeface="Gill Sans MT"/>
              </a:rPr>
              <a:t>Load</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52" baseline="1010" dirty="0">
                <a:solidFill>
                  <a:srgbClr val="444949"/>
                </a:solidFill>
                <a:latin typeface="Roboto Light" panose="02000000000000000000" pitchFamily="2" charset="0"/>
                <a:ea typeface="Roboto Light" panose="02000000000000000000" pitchFamily="2" charset="0"/>
                <a:cs typeface="Gill Sans MT"/>
              </a:rPr>
              <a:t>Balancer</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(v2)</a:t>
            </a:r>
            <a:endParaRPr sz="4125" baseline="1010">
              <a:latin typeface="Roboto Light" panose="02000000000000000000" pitchFamily="2" charset="0"/>
              <a:ea typeface="Roboto Light" panose="02000000000000000000" pitchFamily="2" charset="0"/>
              <a:cs typeface="Gill Sans MT"/>
            </a:endParaRPr>
          </a:p>
          <a:p>
            <a:pPr marL="698500" lvl="1" indent="-228600">
              <a:lnSpc>
                <a:spcPts val="2820"/>
              </a:lnSpc>
              <a:buFont typeface="Arial"/>
              <a:buChar char="•"/>
              <a:tabLst>
                <a:tab pos="698500" algn="l"/>
              </a:tabLst>
            </a:pPr>
            <a:r>
              <a:rPr sz="2400" spc="-15" dirty="0">
                <a:solidFill>
                  <a:srgbClr val="444949"/>
                </a:solidFill>
                <a:latin typeface="Roboto Light" panose="02000000000000000000" pitchFamily="2" charset="0"/>
                <a:ea typeface="Roboto Light" panose="02000000000000000000" pitchFamily="2" charset="0"/>
                <a:cs typeface="Gill Sans MT"/>
              </a:rPr>
              <a:t>Supports</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multiple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listeners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with</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multiple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SSL</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certificates</a:t>
            </a:r>
            <a:endParaRPr sz="2400">
              <a:latin typeface="Roboto Light" panose="02000000000000000000" pitchFamily="2" charset="0"/>
              <a:ea typeface="Roboto Light" panose="02000000000000000000" pitchFamily="2" charset="0"/>
              <a:cs typeface="Gill Sans MT"/>
            </a:endParaRPr>
          </a:p>
          <a:p>
            <a:pPr marL="698500" lvl="1" indent="-228600">
              <a:lnSpc>
                <a:spcPts val="2845"/>
              </a:lnSpc>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Uses</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Server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Name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Indication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(SNI)</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make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work</a:t>
            </a:r>
            <a:endParaRPr sz="2400">
              <a:latin typeface="Roboto Light" panose="02000000000000000000" pitchFamily="2" charset="0"/>
              <a:ea typeface="Roboto Light" panose="02000000000000000000" pitchFamily="2" charset="0"/>
              <a:cs typeface="Gill Sans MT"/>
            </a:endParaRPr>
          </a:p>
          <a:p>
            <a:pPr lvl="1">
              <a:lnSpc>
                <a:spcPct val="100000"/>
              </a:lnSpc>
              <a:spcBef>
                <a:spcPts val="20"/>
              </a:spcBef>
              <a:buClr>
                <a:srgbClr val="444949"/>
              </a:buClr>
              <a:buFont typeface="Arial"/>
              <a:buChar char="•"/>
            </a:pPr>
            <a:endParaRPr sz="2700">
              <a:latin typeface="Roboto Light" panose="02000000000000000000" pitchFamily="2" charset="0"/>
              <a:ea typeface="Roboto Light" panose="02000000000000000000" pitchFamily="2" charset="0"/>
              <a:cs typeface="Gill Sans MT"/>
            </a:endParaRPr>
          </a:p>
          <a:p>
            <a:pPr marL="241300" indent="-228600">
              <a:lnSpc>
                <a:spcPts val="3275"/>
              </a:lnSpc>
              <a:spcBef>
                <a:spcPts val="5"/>
              </a:spcBef>
              <a:buSzPct val="101818"/>
              <a:buFont typeface="Arial"/>
              <a:buChar char="•"/>
              <a:tabLst>
                <a:tab pos="241300" algn="l"/>
              </a:tabLst>
            </a:pPr>
            <a:r>
              <a:rPr sz="4125" spc="-52" baseline="1010" dirty="0">
                <a:solidFill>
                  <a:srgbClr val="444949"/>
                </a:solidFill>
                <a:latin typeface="Roboto Light" panose="02000000000000000000" pitchFamily="2" charset="0"/>
                <a:ea typeface="Roboto Light" panose="02000000000000000000" pitchFamily="2" charset="0"/>
                <a:cs typeface="Gill Sans MT"/>
              </a:rPr>
              <a:t>Network</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baseline="1010" dirty="0">
                <a:solidFill>
                  <a:srgbClr val="444949"/>
                </a:solidFill>
                <a:latin typeface="Roboto Light" panose="02000000000000000000" pitchFamily="2" charset="0"/>
                <a:ea typeface="Roboto Light" panose="02000000000000000000" pitchFamily="2" charset="0"/>
                <a:cs typeface="Gill Sans MT"/>
              </a:rPr>
              <a:t>Load </a:t>
            </a:r>
            <a:r>
              <a:rPr sz="4125" spc="-52" baseline="1010" dirty="0">
                <a:solidFill>
                  <a:srgbClr val="444949"/>
                </a:solidFill>
                <a:latin typeface="Roboto Light" panose="02000000000000000000" pitchFamily="2" charset="0"/>
                <a:ea typeface="Roboto Light" panose="02000000000000000000" pitchFamily="2" charset="0"/>
                <a:cs typeface="Gill Sans MT"/>
              </a:rPr>
              <a:t>Balancer</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(v2)</a:t>
            </a:r>
            <a:endParaRPr sz="4125" baseline="1010">
              <a:latin typeface="Roboto Light" panose="02000000000000000000" pitchFamily="2" charset="0"/>
              <a:ea typeface="Roboto Light" panose="02000000000000000000" pitchFamily="2" charset="0"/>
              <a:cs typeface="Gill Sans MT"/>
            </a:endParaRPr>
          </a:p>
          <a:p>
            <a:pPr marL="698500" lvl="1" indent="-228600">
              <a:lnSpc>
                <a:spcPts val="2820"/>
              </a:lnSpc>
              <a:buFont typeface="Arial"/>
              <a:buChar char="•"/>
              <a:tabLst>
                <a:tab pos="698500" algn="l"/>
              </a:tabLst>
            </a:pPr>
            <a:r>
              <a:rPr sz="2400" spc="-15" dirty="0">
                <a:solidFill>
                  <a:srgbClr val="444949"/>
                </a:solidFill>
                <a:latin typeface="Roboto Light" panose="02000000000000000000" pitchFamily="2" charset="0"/>
                <a:ea typeface="Roboto Light" panose="02000000000000000000" pitchFamily="2" charset="0"/>
                <a:cs typeface="Gill Sans MT"/>
              </a:rPr>
              <a:t>Supports</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multiple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listeners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with</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multiple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SSL</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certificates</a:t>
            </a:r>
            <a:endParaRPr sz="2400">
              <a:latin typeface="Roboto Light" panose="02000000000000000000" pitchFamily="2" charset="0"/>
              <a:ea typeface="Roboto Light" panose="02000000000000000000" pitchFamily="2" charset="0"/>
              <a:cs typeface="Gill Sans MT"/>
            </a:endParaRPr>
          </a:p>
          <a:p>
            <a:pPr marL="698500" lvl="1" indent="-228600">
              <a:lnSpc>
                <a:spcPts val="2845"/>
              </a:lnSpc>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Uses</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Server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Name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Indication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(SNI)</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make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work</a:t>
            </a:r>
            <a:endParaRPr sz="240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130165" cy="443711"/>
          </a:xfrm>
          <a:prstGeom prst="rect">
            <a:avLst/>
          </a:prstGeom>
        </p:spPr>
        <p:txBody>
          <a:bodyPr vert="horz" wrap="square" lIns="0" tIns="12700" rIns="0" bIns="0" rtlCol="0">
            <a:spAutoFit/>
          </a:bodyPr>
          <a:lstStyle/>
          <a:p>
            <a:pPr marL="12700">
              <a:lnSpc>
                <a:spcPct val="100000"/>
              </a:lnSpc>
              <a:spcBef>
                <a:spcPts val="100"/>
              </a:spcBef>
              <a:tabLst>
                <a:tab pos="1425575" algn="l"/>
              </a:tabLst>
            </a:pPr>
            <a:r>
              <a:rPr spc="-60" dirty="0">
                <a:latin typeface="Roboto Light" panose="02000000000000000000" pitchFamily="2" charset="0"/>
                <a:ea typeface="Roboto Light" panose="02000000000000000000" pitchFamily="2" charset="0"/>
              </a:rPr>
              <a:t>What	</a:t>
            </a:r>
            <a:r>
              <a:rPr spc="-140" dirty="0">
                <a:latin typeface="Roboto Light" panose="02000000000000000000" pitchFamily="2" charset="0"/>
                <a:ea typeface="Roboto Light" panose="02000000000000000000" pitchFamily="2" charset="0"/>
              </a:rPr>
              <a:t>is</a:t>
            </a:r>
            <a:r>
              <a:rPr spc="-30"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load</a:t>
            </a:r>
            <a:r>
              <a:rPr spc="-30" dirty="0">
                <a:latin typeface="Roboto Light" panose="02000000000000000000" pitchFamily="2" charset="0"/>
                <a:ea typeface="Roboto Light" panose="02000000000000000000" pitchFamily="2" charset="0"/>
              </a:rPr>
              <a:t> </a:t>
            </a:r>
            <a:r>
              <a:rPr spc="-70" dirty="0">
                <a:latin typeface="Roboto Light" panose="02000000000000000000" pitchFamily="2" charset="0"/>
                <a:ea typeface="Roboto Light" panose="02000000000000000000" pitchFamily="2" charset="0"/>
              </a:rPr>
              <a:t>balancing?</a:t>
            </a:r>
          </a:p>
        </p:txBody>
      </p:sp>
      <p:sp>
        <p:nvSpPr>
          <p:cNvPr id="5" name="object 5"/>
          <p:cNvSpPr txBox="1"/>
          <p:nvPr/>
        </p:nvSpPr>
        <p:spPr>
          <a:xfrm>
            <a:off x="916939" y="1795779"/>
            <a:ext cx="9500235" cy="833119"/>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Load</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balancers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servers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that</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forward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internet</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traffic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multiple </a:t>
            </a:r>
            <a:r>
              <a:rPr sz="2800" spc="-76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servers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(EC2</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Instances)</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downstream.</a:t>
            </a:r>
            <a:endParaRPr sz="280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4809066" y="3628762"/>
            <a:ext cx="1710689" cy="309059"/>
          </a:xfrm>
          <a:prstGeom prst="rect">
            <a:avLst/>
          </a:prstGeom>
          <a:ln w="12700">
            <a:solidFill>
              <a:srgbClr val="A5A5A5"/>
            </a:solidFill>
          </a:ln>
        </p:spPr>
        <p:txBody>
          <a:bodyPr vert="horz" wrap="square" lIns="0" tIns="31750" rIns="0" bIns="0" rtlCol="0">
            <a:spAutoFit/>
          </a:bodyPr>
          <a:lstStyle/>
          <a:p>
            <a:pPr marL="190500">
              <a:lnSpc>
                <a:spcPct val="100000"/>
              </a:lnSpc>
              <a:spcBef>
                <a:spcPts val="250"/>
              </a:spcBef>
            </a:pPr>
            <a:r>
              <a:rPr sz="1800" b="1" spc="-5" dirty="0">
                <a:solidFill>
                  <a:srgbClr val="444949"/>
                </a:solidFill>
                <a:latin typeface="Roboto Light" panose="02000000000000000000" pitchFamily="2" charset="0"/>
                <a:ea typeface="Roboto Light" panose="02000000000000000000" pitchFamily="2" charset="0"/>
                <a:cs typeface="Calibri"/>
              </a:rPr>
              <a:t>Load</a:t>
            </a:r>
            <a:r>
              <a:rPr sz="1800" b="1" spc="-2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Balancer</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8703733" y="2794001"/>
            <a:ext cx="1185545" cy="751488"/>
          </a:xfrm>
          <a:prstGeom prst="rect">
            <a:avLst/>
          </a:prstGeom>
          <a:solidFill>
            <a:srgbClr val="F69802"/>
          </a:solidFill>
          <a:ln w="12700">
            <a:solidFill>
              <a:srgbClr val="B56E01"/>
            </a:solidFill>
          </a:ln>
        </p:spPr>
        <p:txBody>
          <a:bodyPr vert="horz" wrap="square" lIns="0" tIns="210820" rIns="0" bIns="0" rtlCol="0">
            <a:spAutoFit/>
          </a:bodyPr>
          <a:lstStyle/>
          <a:p>
            <a:pPr algn="ctr">
              <a:lnSpc>
                <a:spcPts val="2135"/>
              </a:lnSpc>
              <a:spcBef>
                <a:spcPts val="166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3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8" name="object 8"/>
          <p:cNvSpPr txBox="1"/>
          <p:nvPr/>
        </p:nvSpPr>
        <p:spPr>
          <a:xfrm>
            <a:off x="8703733" y="4165601"/>
            <a:ext cx="1185545" cy="751488"/>
          </a:xfrm>
          <a:prstGeom prst="rect">
            <a:avLst/>
          </a:prstGeom>
          <a:solidFill>
            <a:srgbClr val="F69802"/>
          </a:solidFill>
          <a:ln w="12700">
            <a:solidFill>
              <a:srgbClr val="B56E01"/>
            </a:solidFill>
          </a:ln>
        </p:spPr>
        <p:txBody>
          <a:bodyPr vert="horz" wrap="square" lIns="0" tIns="210820" rIns="0" bIns="0" rtlCol="0">
            <a:spAutoFit/>
          </a:bodyPr>
          <a:lstStyle/>
          <a:p>
            <a:pPr algn="ctr">
              <a:lnSpc>
                <a:spcPts val="2135"/>
              </a:lnSpc>
              <a:spcBef>
                <a:spcPts val="166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3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9" name="object 9"/>
          <p:cNvSpPr txBox="1"/>
          <p:nvPr/>
        </p:nvSpPr>
        <p:spPr>
          <a:xfrm>
            <a:off x="8703733" y="5537201"/>
            <a:ext cx="1185545" cy="751488"/>
          </a:xfrm>
          <a:prstGeom prst="rect">
            <a:avLst/>
          </a:prstGeom>
          <a:solidFill>
            <a:srgbClr val="F69802"/>
          </a:solidFill>
          <a:ln w="12700">
            <a:solidFill>
              <a:srgbClr val="B56E01"/>
            </a:solidFill>
          </a:ln>
        </p:spPr>
        <p:txBody>
          <a:bodyPr vert="horz" wrap="square" lIns="0" tIns="210820" rIns="0" bIns="0" rtlCol="0">
            <a:spAutoFit/>
          </a:bodyPr>
          <a:lstStyle/>
          <a:p>
            <a:pPr algn="ctr">
              <a:lnSpc>
                <a:spcPts val="2135"/>
              </a:lnSpc>
              <a:spcBef>
                <a:spcPts val="166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a:p>
            <a:pPr algn="ctr">
              <a:lnSpc>
                <a:spcPts val="2135"/>
              </a:lnSpc>
            </a:pPr>
            <a:r>
              <a:rPr sz="1800" spc="-10" dirty="0">
                <a:solidFill>
                  <a:srgbClr val="FFFFFF"/>
                </a:solidFill>
                <a:latin typeface="Roboto Light" panose="02000000000000000000" pitchFamily="2" charset="0"/>
                <a:ea typeface="Roboto Light" panose="02000000000000000000" pitchFamily="2" charset="0"/>
                <a:cs typeface="Calibri"/>
              </a:rPr>
              <a:t>Instance</a:t>
            </a:r>
            <a:endParaRPr sz="1800">
              <a:latin typeface="Roboto Light" panose="02000000000000000000" pitchFamily="2" charset="0"/>
              <a:ea typeface="Roboto Light" panose="02000000000000000000" pitchFamily="2" charset="0"/>
              <a:cs typeface="Calibri"/>
            </a:endParaRPr>
          </a:p>
        </p:txBody>
      </p:sp>
      <p:sp>
        <p:nvSpPr>
          <p:cNvPr id="10" name="object 10"/>
          <p:cNvSpPr/>
          <p:nvPr/>
        </p:nvSpPr>
        <p:spPr>
          <a:xfrm>
            <a:off x="2523067" y="4127501"/>
            <a:ext cx="2286000" cy="76200"/>
          </a:xfrm>
          <a:custGeom>
            <a:avLst/>
            <a:gdLst/>
            <a:ahLst/>
            <a:cxnLst/>
            <a:rect l="l" t="t" r="r" b="b"/>
            <a:pathLst>
              <a:path w="2286000" h="76200">
                <a:moveTo>
                  <a:pt x="2209800" y="0"/>
                </a:moveTo>
                <a:lnTo>
                  <a:pt x="2209800" y="76200"/>
                </a:lnTo>
                <a:lnTo>
                  <a:pt x="2279650" y="41275"/>
                </a:lnTo>
                <a:lnTo>
                  <a:pt x="2222500" y="41275"/>
                </a:lnTo>
                <a:lnTo>
                  <a:pt x="2222500" y="34925"/>
                </a:lnTo>
                <a:lnTo>
                  <a:pt x="2279650" y="34925"/>
                </a:lnTo>
                <a:lnTo>
                  <a:pt x="2209800" y="0"/>
                </a:lnTo>
                <a:close/>
              </a:path>
              <a:path w="2286000" h="76200">
                <a:moveTo>
                  <a:pt x="2209800" y="34925"/>
                </a:moveTo>
                <a:lnTo>
                  <a:pt x="0" y="34925"/>
                </a:lnTo>
                <a:lnTo>
                  <a:pt x="0" y="41275"/>
                </a:lnTo>
                <a:lnTo>
                  <a:pt x="2209800" y="41275"/>
                </a:lnTo>
                <a:lnTo>
                  <a:pt x="2209800" y="34925"/>
                </a:lnTo>
                <a:close/>
              </a:path>
              <a:path w="2286000" h="76200">
                <a:moveTo>
                  <a:pt x="2279650" y="34925"/>
                </a:moveTo>
                <a:lnTo>
                  <a:pt x="2222500" y="34925"/>
                </a:lnTo>
                <a:lnTo>
                  <a:pt x="2222500" y="41275"/>
                </a:lnTo>
                <a:lnTo>
                  <a:pt x="2279650" y="41275"/>
                </a:lnTo>
                <a:lnTo>
                  <a:pt x="2286000" y="38100"/>
                </a:lnTo>
                <a:lnTo>
                  <a:pt x="2279650"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1" name="object 11"/>
          <p:cNvSpPr/>
          <p:nvPr/>
        </p:nvSpPr>
        <p:spPr>
          <a:xfrm>
            <a:off x="6517906" y="3064941"/>
            <a:ext cx="2187575" cy="1253490"/>
          </a:xfrm>
          <a:custGeom>
            <a:avLst/>
            <a:gdLst/>
            <a:ahLst/>
            <a:cxnLst/>
            <a:rect l="l" t="t" r="r" b="b"/>
            <a:pathLst>
              <a:path w="2187575" h="1253489">
                <a:moveTo>
                  <a:pt x="2185822" y="0"/>
                </a:moveTo>
                <a:lnTo>
                  <a:pt x="2100630" y="266"/>
                </a:lnTo>
                <a:lnTo>
                  <a:pt x="2116340" y="31445"/>
                </a:lnTo>
                <a:lnTo>
                  <a:pt x="0" y="1097826"/>
                </a:lnTo>
                <a:lnTo>
                  <a:pt x="2844" y="1103503"/>
                </a:lnTo>
                <a:lnTo>
                  <a:pt x="2119198" y="37122"/>
                </a:lnTo>
                <a:lnTo>
                  <a:pt x="2134920" y="68313"/>
                </a:lnTo>
                <a:lnTo>
                  <a:pt x="2166632" y="25742"/>
                </a:lnTo>
                <a:lnTo>
                  <a:pt x="2185822" y="0"/>
                </a:lnTo>
                <a:close/>
              </a:path>
              <a:path w="2187575" h="1253489">
                <a:moveTo>
                  <a:pt x="2187232" y="171310"/>
                </a:moveTo>
                <a:lnTo>
                  <a:pt x="2184412" y="165633"/>
                </a:lnTo>
                <a:lnTo>
                  <a:pt x="68262" y="1216329"/>
                </a:lnTo>
                <a:lnTo>
                  <a:pt x="52730" y="1185049"/>
                </a:lnTo>
                <a:lnTo>
                  <a:pt x="1422" y="1253070"/>
                </a:lnTo>
                <a:lnTo>
                  <a:pt x="86614" y="1253299"/>
                </a:lnTo>
                <a:lnTo>
                  <a:pt x="73888" y="1227670"/>
                </a:lnTo>
                <a:lnTo>
                  <a:pt x="71081" y="1222019"/>
                </a:lnTo>
                <a:lnTo>
                  <a:pt x="2187232" y="17131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2" name="object 12"/>
          <p:cNvSpPr/>
          <p:nvPr/>
        </p:nvSpPr>
        <p:spPr>
          <a:xfrm>
            <a:off x="2523067" y="4334379"/>
            <a:ext cx="2286000" cy="76200"/>
          </a:xfrm>
          <a:custGeom>
            <a:avLst/>
            <a:gdLst/>
            <a:ahLst/>
            <a:cxnLst/>
            <a:rect l="l" t="t" r="r" b="b"/>
            <a:pathLst>
              <a:path w="2286000" h="76200">
                <a:moveTo>
                  <a:pt x="76200" y="0"/>
                </a:moveTo>
                <a:lnTo>
                  <a:pt x="0" y="38099"/>
                </a:lnTo>
                <a:lnTo>
                  <a:pt x="76200" y="76199"/>
                </a:lnTo>
                <a:lnTo>
                  <a:pt x="76200" y="41274"/>
                </a:lnTo>
                <a:lnTo>
                  <a:pt x="63500" y="41274"/>
                </a:lnTo>
                <a:lnTo>
                  <a:pt x="63500" y="34924"/>
                </a:lnTo>
                <a:lnTo>
                  <a:pt x="76200" y="34924"/>
                </a:lnTo>
                <a:lnTo>
                  <a:pt x="76200" y="0"/>
                </a:lnTo>
                <a:close/>
              </a:path>
              <a:path w="2286000" h="76200">
                <a:moveTo>
                  <a:pt x="76200" y="34924"/>
                </a:moveTo>
                <a:lnTo>
                  <a:pt x="63500" y="34924"/>
                </a:lnTo>
                <a:lnTo>
                  <a:pt x="63500" y="41274"/>
                </a:lnTo>
                <a:lnTo>
                  <a:pt x="76200" y="41274"/>
                </a:lnTo>
                <a:lnTo>
                  <a:pt x="76200" y="34924"/>
                </a:lnTo>
                <a:close/>
              </a:path>
              <a:path w="2286000" h="76200">
                <a:moveTo>
                  <a:pt x="76200" y="41274"/>
                </a:moveTo>
                <a:lnTo>
                  <a:pt x="63500" y="41274"/>
                </a:lnTo>
                <a:lnTo>
                  <a:pt x="76200" y="41274"/>
                </a:lnTo>
                <a:close/>
              </a:path>
              <a:path w="2286000" h="76200">
                <a:moveTo>
                  <a:pt x="2286000" y="34923"/>
                </a:moveTo>
                <a:lnTo>
                  <a:pt x="76200" y="34924"/>
                </a:lnTo>
                <a:lnTo>
                  <a:pt x="76200" y="41274"/>
                </a:lnTo>
                <a:lnTo>
                  <a:pt x="2286000" y="41273"/>
                </a:lnTo>
                <a:lnTo>
                  <a:pt x="2286000" y="34923"/>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3" name="object 13"/>
          <p:cNvSpPr/>
          <p:nvPr/>
        </p:nvSpPr>
        <p:spPr>
          <a:xfrm>
            <a:off x="2523067" y="4648757"/>
            <a:ext cx="2286000" cy="76200"/>
          </a:xfrm>
          <a:custGeom>
            <a:avLst/>
            <a:gdLst/>
            <a:ahLst/>
            <a:cxnLst/>
            <a:rect l="l" t="t" r="r" b="b"/>
            <a:pathLst>
              <a:path w="2286000" h="76200">
                <a:moveTo>
                  <a:pt x="2209800" y="41274"/>
                </a:moveTo>
                <a:lnTo>
                  <a:pt x="2209800" y="76200"/>
                </a:lnTo>
                <a:lnTo>
                  <a:pt x="2279650" y="41275"/>
                </a:lnTo>
                <a:lnTo>
                  <a:pt x="2209800" y="41274"/>
                </a:lnTo>
                <a:close/>
              </a:path>
              <a:path w="2286000" h="76200">
                <a:moveTo>
                  <a:pt x="2209800" y="34924"/>
                </a:moveTo>
                <a:lnTo>
                  <a:pt x="2209800" y="41274"/>
                </a:lnTo>
                <a:lnTo>
                  <a:pt x="2222500" y="41275"/>
                </a:lnTo>
                <a:lnTo>
                  <a:pt x="2222500" y="34925"/>
                </a:lnTo>
                <a:lnTo>
                  <a:pt x="2209800" y="34924"/>
                </a:lnTo>
                <a:close/>
              </a:path>
              <a:path w="2286000" h="76200">
                <a:moveTo>
                  <a:pt x="2209800" y="0"/>
                </a:moveTo>
                <a:lnTo>
                  <a:pt x="2209800" y="34924"/>
                </a:lnTo>
                <a:lnTo>
                  <a:pt x="2222500" y="34925"/>
                </a:lnTo>
                <a:lnTo>
                  <a:pt x="2222500" y="41275"/>
                </a:lnTo>
                <a:lnTo>
                  <a:pt x="2279652" y="41273"/>
                </a:lnTo>
                <a:lnTo>
                  <a:pt x="2286000" y="38100"/>
                </a:lnTo>
                <a:lnTo>
                  <a:pt x="2209800" y="0"/>
                </a:lnTo>
                <a:close/>
              </a:path>
              <a:path w="2286000" h="76200">
                <a:moveTo>
                  <a:pt x="0" y="34923"/>
                </a:moveTo>
                <a:lnTo>
                  <a:pt x="0" y="41273"/>
                </a:lnTo>
                <a:lnTo>
                  <a:pt x="2209800" y="41274"/>
                </a:lnTo>
                <a:lnTo>
                  <a:pt x="2209800" y="34924"/>
                </a:lnTo>
                <a:lnTo>
                  <a:pt x="0" y="34923"/>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4" name="object 14"/>
          <p:cNvSpPr/>
          <p:nvPr/>
        </p:nvSpPr>
        <p:spPr>
          <a:xfrm>
            <a:off x="2523067" y="4855635"/>
            <a:ext cx="2286000" cy="76200"/>
          </a:xfrm>
          <a:custGeom>
            <a:avLst/>
            <a:gdLst/>
            <a:ahLst/>
            <a:cxnLst/>
            <a:rect l="l" t="t" r="r" b="b"/>
            <a:pathLst>
              <a:path w="2286000" h="76200">
                <a:moveTo>
                  <a:pt x="76200" y="0"/>
                </a:moveTo>
                <a:lnTo>
                  <a:pt x="0" y="38100"/>
                </a:lnTo>
                <a:lnTo>
                  <a:pt x="76200" y="76200"/>
                </a:lnTo>
                <a:lnTo>
                  <a:pt x="76200" y="41275"/>
                </a:lnTo>
                <a:lnTo>
                  <a:pt x="63500" y="41275"/>
                </a:lnTo>
                <a:lnTo>
                  <a:pt x="63500" y="34925"/>
                </a:lnTo>
                <a:lnTo>
                  <a:pt x="76200" y="34924"/>
                </a:lnTo>
                <a:lnTo>
                  <a:pt x="76200" y="0"/>
                </a:lnTo>
                <a:close/>
              </a:path>
              <a:path w="2286000" h="76200">
                <a:moveTo>
                  <a:pt x="76200" y="34924"/>
                </a:moveTo>
                <a:lnTo>
                  <a:pt x="63500" y="34925"/>
                </a:lnTo>
                <a:lnTo>
                  <a:pt x="63500" y="41275"/>
                </a:lnTo>
                <a:lnTo>
                  <a:pt x="76200" y="41274"/>
                </a:lnTo>
                <a:lnTo>
                  <a:pt x="76200" y="34924"/>
                </a:lnTo>
                <a:close/>
              </a:path>
              <a:path w="2286000" h="76200">
                <a:moveTo>
                  <a:pt x="76200" y="41274"/>
                </a:moveTo>
                <a:lnTo>
                  <a:pt x="63500" y="41275"/>
                </a:lnTo>
                <a:lnTo>
                  <a:pt x="76200" y="41275"/>
                </a:lnTo>
                <a:close/>
              </a:path>
              <a:path w="2286000" h="76200">
                <a:moveTo>
                  <a:pt x="2286000" y="34923"/>
                </a:moveTo>
                <a:lnTo>
                  <a:pt x="76200" y="34924"/>
                </a:lnTo>
                <a:lnTo>
                  <a:pt x="76200" y="41274"/>
                </a:lnTo>
                <a:lnTo>
                  <a:pt x="2286000" y="41273"/>
                </a:lnTo>
                <a:lnTo>
                  <a:pt x="2286000" y="34923"/>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p:nvPr/>
        </p:nvSpPr>
        <p:spPr>
          <a:xfrm>
            <a:off x="6519075" y="4477499"/>
            <a:ext cx="2185035" cy="385445"/>
          </a:xfrm>
          <a:custGeom>
            <a:avLst/>
            <a:gdLst/>
            <a:ahLst/>
            <a:cxnLst/>
            <a:rect l="l" t="t" r="r" b="b"/>
            <a:pathLst>
              <a:path w="2185034" h="385445">
                <a:moveTo>
                  <a:pt x="2184654" y="31800"/>
                </a:moveTo>
                <a:lnTo>
                  <a:pt x="2105609" y="0"/>
                </a:lnTo>
                <a:lnTo>
                  <a:pt x="2108441" y="34810"/>
                </a:lnTo>
                <a:lnTo>
                  <a:pt x="0" y="206197"/>
                </a:lnTo>
                <a:lnTo>
                  <a:pt x="508" y="212534"/>
                </a:lnTo>
                <a:lnTo>
                  <a:pt x="2108962" y="41135"/>
                </a:lnTo>
                <a:lnTo>
                  <a:pt x="2111794" y="75946"/>
                </a:lnTo>
                <a:lnTo>
                  <a:pt x="2181377" y="33782"/>
                </a:lnTo>
                <a:lnTo>
                  <a:pt x="2184654" y="31800"/>
                </a:lnTo>
                <a:close/>
              </a:path>
              <a:path w="2185034" h="385445">
                <a:moveTo>
                  <a:pt x="2184895" y="190804"/>
                </a:moveTo>
                <a:lnTo>
                  <a:pt x="2184412" y="184480"/>
                </a:lnTo>
                <a:lnTo>
                  <a:pt x="75996" y="343827"/>
                </a:lnTo>
                <a:lnTo>
                  <a:pt x="73367" y="309003"/>
                </a:lnTo>
                <a:lnTo>
                  <a:pt x="254" y="352742"/>
                </a:lnTo>
                <a:lnTo>
                  <a:pt x="79108" y="384987"/>
                </a:lnTo>
                <a:lnTo>
                  <a:pt x="76542" y="351116"/>
                </a:lnTo>
                <a:lnTo>
                  <a:pt x="76479" y="350164"/>
                </a:lnTo>
                <a:lnTo>
                  <a:pt x="2184895" y="190804"/>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nvGrpSpPr>
          <p:cNvPr id="16" name="object 16"/>
          <p:cNvGrpSpPr/>
          <p:nvPr/>
        </p:nvGrpSpPr>
        <p:grpSpPr>
          <a:xfrm>
            <a:off x="2523067" y="4224528"/>
            <a:ext cx="6181090" cy="1823720"/>
            <a:chOff x="2523067" y="4224528"/>
            <a:chExt cx="6181090" cy="1823720"/>
          </a:xfrm>
        </p:grpSpPr>
        <p:sp>
          <p:nvSpPr>
            <p:cNvPr id="17" name="object 17"/>
            <p:cNvSpPr/>
            <p:nvPr/>
          </p:nvSpPr>
          <p:spPr>
            <a:xfrm>
              <a:off x="2523058" y="5267655"/>
              <a:ext cx="6181090" cy="780415"/>
            </a:xfrm>
            <a:custGeom>
              <a:avLst/>
              <a:gdLst/>
              <a:ahLst/>
              <a:cxnLst/>
              <a:rect l="l" t="t" r="r" b="b"/>
              <a:pathLst>
                <a:path w="6181090" h="780414">
                  <a:moveTo>
                    <a:pt x="2286000" y="47701"/>
                  </a:moveTo>
                  <a:lnTo>
                    <a:pt x="2279650" y="44526"/>
                  </a:lnTo>
                  <a:lnTo>
                    <a:pt x="2209800" y="9601"/>
                  </a:lnTo>
                  <a:lnTo>
                    <a:pt x="2209800" y="44526"/>
                  </a:lnTo>
                  <a:lnTo>
                    <a:pt x="76200" y="44526"/>
                  </a:lnTo>
                  <a:lnTo>
                    <a:pt x="76200" y="9601"/>
                  </a:lnTo>
                  <a:lnTo>
                    <a:pt x="0" y="47701"/>
                  </a:lnTo>
                  <a:lnTo>
                    <a:pt x="76200" y="85801"/>
                  </a:lnTo>
                  <a:lnTo>
                    <a:pt x="76200" y="50876"/>
                  </a:lnTo>
                  <a:lnTo>
                    <a:pt x="2209800" y="50876"/>
                  </a:lnTo>
                  <a:lnTo>
                    <a:pt x="2209800" y="85801"/>
                  </a:lnTo>
                  <a:lnTo>
                    <a:pt x="2279650" y="50876"/>
                  </a:lnTo>
                  <a:lnTo>
                    <a:pt x="2286000" y="47701"/>
                  </a:lnTo>
                  <a:close/>
                </a:path>
                <a:path w="6181090" h="780414">
                  <a:moveTo>
                    <a:pt x="6180671" y="769086"/>
                  </a:moveTo>
                  <a:lnTo>
                    <a:pt x="6163284" y="751268"/>
                  </a:lnTo>
                  <a:lnTo>
                    <a:pt x="6121171" y="708113"/>
                  </a:lnTo>
                  <a:lnTo>
                    <a:pt x="6109716" y="741108"/>
                  </a:lnTo>
                  <a:lnTo>
                    <a:pt x="4069296" y="32994"/>
                  </a:lnTo>
                  <a:lnTo>
                    <a:pt x="4070743" y="28829"/>
                  </a:lnTo>
                  <a:lnTo>
                    <a:pt x="4080751" y="0"/>
                  </a:lnTo>
                  <a:lnTo>
                    <a:pt x="3996271" y="11010"/>
                  </a:lnTo>
                  <a:lnTo>
                    <a:pt x="4055770" y="71996"/>
                  </a:lnTo>
                  <a:lnTo>
                    <a:pt x="4067213" y="39001"/>
                  </a:lnTo>
                  <a:lnTo>
                    <a:pt x="6107633" y="747102"/>
                  </a:lnTo>
                  <a:lnTo>
                    <a:pt x="6096190" y="780097"/>
                  </a:lnTo>
                  <a:lnTo>
                    <a:pt x="6180671" y="769086"/>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8" name="object 18"/>
            <p:cNvPicPr/>
            <p:nvPr/>
          </p:nvPicPr>
          <p:blipFill>
            <a:blip r:embed="rId2" cstate="print"/>
            <a:stretch>
              <a:fillRect/>
            </a:stretch>
          </p:blipFill>
          <p:spPr>
            <a:xfrm>
              <a:off x="5163311" y="4224528"/>
              <a:ext cx="1002791" cy="1002792"/>
            </a:xfrm>
            <a:prstGeom prst="rect">
              <a:avLst/>
            </a:prstGeom>
          </p:spPr>
        </p:pic>
      </p:grpSp>
      <p:sp>
        <p:nvSpPr>
          <p:cNvPr id="19" name="object 19"/>
          <p:cNvSpPr txBox="1"/>
          <p:nvPr/>
        </p:nvSpPr>
        <p:spPr>
          <a:xfrm>
            <a:off x="916940" y="3877563"/>
            <a:ext cx="1279380" cy="1580561"/>
          </a:xfrm>
          <a:prstGeom prst="rect">
            <a:avLst/>
          </a:prstGeom>
        </p:spPr>
        <p:txBody>
          <a:bodyPr vert="horz" wrap="square" lIns="0" tIns="107315" rIns="0" bIns="0" rtlCol="0">
            <a:spAutoFit/>
          </a:bodyPr>
          <a:lstStyle/>
          <a:p>
            <a:pPr marL="12700">
              <a:lnSpc>
                <a:spcPct val="100000"/>
              </a:lnSpc>
              <a:spcBef>
                <a:spcPts val="845"/>
              </a:spcBef>
            </a:pPr>
            <a:r>
              <a:rPr sz="2800" b="1" spc="-5" dirty="0">
                <a:solidFill>
                  <a:srgbClr val="444949"/>
                </a:solidFill>
                <a:latin typeface="Roboto Light" panose="02000000000000000000" pitchFamily="2" charset="0"/>
                <a:ea typeface="Roboto Light" panose="02000000000000000000" pitchFamily="2" charset="0"/>
                <a:cs typeface="Calibri"/>
              </a:rPr>
              <a:t>User</a:t>
            </a:r>
            <a:r>
              <a:rPr sz="2800" b="1" spc="-90" dirty="0">
                <a:solidFill>
                  <a:srgbClr val="444949"/>
                </a:solidFill>
                <a:latin typeface="Roboto Light" panose="02000000000000000000" pitchFamily="2" charset="0"/>
                <a:ea typeface="Roboto Light" panose="02000000000000000000" pitchFamily="2" charset="0"/>
                <a:cs typeface="Calibri"/>
              </a:rPr>
              <a:t> </a:t>
            </a:r>
            <a:r>
              <a:rPr sz="2800" b="1" dirty="0">
                <a:solidFill>
                  <a:srgbClr val="444949"/>
                </a:solidFill>
                <a:latin typeface="Roboto Light" panose="02000000000000000000" pitchFamily="2" charset="0"/>
                <a:ea typeface="Roboto Light" panose="02000000000000000000" pitchFamily="2" charset="0"/>
                <a:cs typeface="Calibri"/>
              </a:rPr>
              <a:t>1</a:t>
            </a:r>
            <a:endParaRPr sz="2800" dirty="0">
              <a:latin typeface="Roboto Light" panose="02000000000000000000" pitchFamily="2" charset="0"/>
              <a:ea typeface="Roboto Light" panose="02000000000000000000" pitchFamily="2" charset="0"/>
              <a:cs typeface="Calibri"/>
            </a:endParaRPr>
          </a:p>
          <a:p>
            <a:pPr marL="12700">
              <a:lnSpc>
                <a:spcPct val="100000"/>
              </a:lnSpc>
              <a:spcBef>
                <a:spcPts val="740"/>
              </a:spcBef>
            </a:pPr>
            <a:r>
              <a:rPr sz="2800" b="1" spc="-5" dirty="0">
                <a:solidFill>
                  <a:srgbClr val="70AD47"/>
                </a:solidFill>
                <a:latin typeface="Roboto Light" panose="02000000000000000000" pitchFamily="2" charset="0"/>
                <a:ea typeface="Roboto Light" panose="02000000000000000000" pitchFamily="2" charset="0"/>
                <a:cs typeface="Calibri"/>
              </a:rPr>
              <a:t>User</a:t>
            </a:r>
            <a:r>
              <a:rPr sz="2800" b="1" spc="-90" dirty="0">
                <a:solidFill>
                  <a:srgbClr val="70AD47"/>
                </a:solidFill>
                <a:latin typeface="Roboto Light" panose="02000000000000000000" pitchFamily="2" charset="0"/>
                <a:ea typeface="Roboto Light" panose="02000000000000000000" pitchFamily="2" charset="0"/>
                <a:cs typeface="Calibri"/>
              </a:rPr>
              <a:t> </a:t>
            </a:r>
            <a:r>
              <a:rPr sz="2800" b="1" dirty="0">
                <a:solidFill>
                  <a:srgbClr val="70AD47"/>
                </a:solidFill>
                <a:latin typeface="Roboto Light" panose="02000000000000000000" pitchFamily="2" charset="0"/>
                <a:ea typeface="Roboto Light" panose="02000000000000000000" pitchFamily="2" charset="0"/>
                <a:cs typeface="Calibri"/>
              </a:rPr>
              <a:t>2</a:t>
            </a:r>
            <a:endParaRPr sz="2800" dirty="0">
              <a:latin typeface="Roboto Light" panose="02000000000000000000" pitchFamily="2" charset="0"/>
              <a:ea typeface="Roboto Light" panose="02000000000000000000" pitchFamily="2" charset="0"/>
              <a:cs typeface="Calibri"/>
            </a:endParaRPr>
          </a:p>
          <a:p>
            <a:pPr marL="12700">
              <a:lnSpc>
                <a:spcPct val="100000"/>
              </a:lnSpc>
              <a:spcBef>
                <a:spcPts val="745"/>
              </a:spcBef>
            </a:pPr>
            <a:r>
              <a:rPr sz="2800" b="1" spc="-5" dirty="0">
                <a:solidFill>
                  <a:srgbClr val="5091D0"/>
                </a:solidFill>
                <a:latin typeface="Roboto Light" panose="02000000000000000000" pitchFamily="2" charset="0"/>
                <a:ea typeface="Roboto Light" panose="02000000000000000000" pitchFamily="2" charset="0"/>
                <a:cs typeface="Calibri"/>
              </a:rPr>
              <a:t>User</a:t>
            </a:r>
            <a:r>
              <a:rPr sz="2800" b="1" spc="-90" dirty="0">
                <a:solidFill>
                  <a:srgbClr val="5091D0"/>
                </a:solidFill>
                <a:latin typeface="Roboto Light" panose="02000000000000000000" pitchFamily="2" charset="0"/>
                <a:ea typeface="Roboto Light" panose="02000000000000000000" pitchFamily="2" charset="0"/>
                <a:cs typeface="Calibri"/>
              </a:rPr>
              <a:t> </a:t>
            </a:r>
            <a:r>
              <a:rPr sz="2800" b="1" dirty="0">
                <a:solidFill>
                  <a:srgbClr val="5091D0"/>
                </a:solidFill>
                <a:latin typeface="Roboto Light" panose="02000000000000000000" pitchFamily="2" charset="0"/>
                <a:ea typeface="Roboto Light" panose="02000000000000000000" pitchFamily="2" charset="0"/>
                <a:cs typeface="Calibri"/>
              </a:rPr>
              <a:t>3</a:t>
            </a:r>
            <a:endParaRPr sz="2800" dirty="0">
              <a:latin typeface="Roboto Light" panose="02000000000000000000" pitchFamily="2" charset="0"/>
              <a:ea typeface="Roboto Light" panose="02000000000000000000" pitchFamily="2" charset="0"/>
              <a:cs typeface="Calibri"/>
            </a:endParaRPr>
          </a:p>
        </p:txBody>
      </p:sp>
      <p:pic>
        <p:nvPicPr>
          <p:cNvPr id="20" name="object 20"/>
          <p:cNvPicPr/>
          <p:nvPr/>
        </p:nvPicPr>
        <p:blipFill>
          <a:blip r:embed="rId3" cstate="print"/>
          <a:stretch>
            <a:fillRect/>
          </a:stretch>
        </p:blipFill>
        <p:spPr>
          <a:xfrm>
            <a:off x="10222992" y="301752"/>
            <a:ext cx="1283207" cy="12862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036945" cy="443711"/>
          </a:xfrm>
          <a:prstGeom prst="rect">
            <a:avLst/>
          </a:prstGeom>
        </p:spPr>
        <p:txBody>
          <a:bodyPr vert="horz" wrap="square" lIns="0" tIns="12700" rIns="0" bIns="0" rtlCol="0">
            <a:spAutoFit/>
          </a:bodyPr>
          <a:lstStyle/>
          <a:p>
            <a:pPr marL="12700">
              <a:lnSpc>
                <a:spcPct val="100000"/>
              </a:lnSpc>
              <a:spcBef>
                <a:spcPts val="100"/>
              </a:spcBef>
            </a:pPr>
            <a:r>
              <a:rPr spc="-95" dirty="0">
                <a:latin typeface="Roboto Light" panose="02000000000000000000" pitchFamily="2" charset="0"/>
                <a:ea typeface="Roboto Light" panose="02000000000000000000" pitchFamily="2" charset="0"/>
              </a:rPr>
              <a:t>ELB</a:t>
            </a:r>
            <a:r>
              <a:rPr spc="-15"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t>
            </a:r>
            <a:r>
              <a:rPr spc="-15" dirty="0">
                <a:latin typeface="Roboto Light" panose="02000000000000000000" pitchFamily="2" charset="0"/>
                <a:ea typeface="Roboto Light" panose="02000000000000000000" pitchFamily="2" charset="0"/>
              </a:rPr>
              <a:t> </a:t>
            </a:r>
            <a:r>
              <a:rPr spc="-75" dirty="0">
                <a:latin typeface="Roboto Light" panose="02000000000000000000" pitchFamily="2" charset="0"/>
                <a:ea typeface="Roboto Light" panose="02000000000000000000" pitchFamily="2" charset="0"/>
              </a:rPr>
              <a:t>Connection</a:t>
            </a:r>
            <a:r>
              <a:rPr spc="-15" dirty="0">
                <a:latin typeface="Roboto Light" panose="02000000000000000000" pitchFamily="2" charset="0"/>
                <a:ea typeface="Roboto Light" panose="02000000000000000000" pitchFamily="2" charset="0"/>
              </a:rPr>
              <a:t> </a:t>
            </a:r>
            <a:r>
              <a:rPr spc="-75" dirty="0">
                <a:latin typeface="Roboto Light" panose="02000000000000000000" pitchFamily="2" charset="0"/>
                <a:ea typeface="Roboto Light" panose="02000000000000000000" pitchFamily="2" charset="0"/>
              </a:rPr>
              <a:t>Draining</a:t>
            </a:r>
          </a:p>
        </p:txBody>
      </p:sp>
      <p:sp>
        <p:nvSpPr>
          <p:cNvPr id="4" name="object 4"/>
          <p:cNvSpPr txBox="1"/>
          <p:nvPr/>
        </p:nvSpPr>
        <p:spPr>
          <a:xfrm>
            <a:off x="916939" y="1383682"/>
            <a:ext cx="4048760" cy="1146175"/>
          </a:xfrm>
          <a:prstGeom prst="rect">
            <a:avLst/>
          </a:prstGeom>
        </p:spPr>
        <p:txBody>
          <a:bodyPr vert="horz" wrap="square" lIns="0" tIns="13335" rIns="0" bIns="0" rtlCol="0">
            <a:spAutoFit/>
          </a:bodyPr>
          <a:lstStyle/>
          <a:p>
            <a:pPr marL="241300" indent="-228600">
              <a:lnSpc>
                <a:spcPts val="2460"/>
              </a:lnSpc>
              <a:spcBef>
                <a:spcPts val="105"/>
              </a:spcBef>
              <a:buSzPct val="102325"/>
              <a:buFont typeface="Arial"/>
              <a:buChar char="•"/>
              <a:tabLst>
                <a:tab pos="240665" algn="l"/>
                <a:tab pos="241300" algn="l"/>
              </a:tabLst>
            </a:pPr>
            <a:r>
              <a:rPr sz="3225" spc="-37" baseline="1291" dirty="0">
                <a:solidFill>
                  <a:srgbClr val="444949"/>
                </a:solidFill>
                <a:latin typeface="Roboto Light" panose="02000000000000000000" pitchFamily="2" charset="0"/>
                <a:ea typeface="Roboto Light" panose="02000000000000000000" pitchFamily="2" charset="0"/>
                <a:cs typeface="Gill Sans MT"/>
              </a:rPr>
              <a:t>Feature</a:t>
            </a:r>
            <a:r>
              <a:rPr sz="3225" spc="-7" baseline="1291" dirty="0">
                <a:solidFill>
                  <a:srgbClr val="444949"/>
                </a:solidFill>
                <a:latin typeface="Roboto Light" panose="02000000000000000000" pitchFamily="2" charset="0"/>
                <a:ea typeface="Roboto Light" panose="02000000000000000000" pitchFamily="2" charset="0"/>
                <a:cs typeface="Gill Sans MT"/>
              </a:rPr>
              <a:t> </a:t>
            </a:r>
            <a:r>
              <a:rPr sz="3225" spc="-22" baseline="1291" dirty="0">
                <a:solidFill>
                  <a:srgbClr val="444949"/>
                </a:solidFill>
                <a:latin typeface="Roboto Light" panose="02000000000000000000" pitchFamily="2" charset="0"/>
                <a:ea typeface="Roboto Light" panose="02000000000000000000" pitchFamily="2" charset="0"/>
                <a:cs typeface="Gill Sans MT"/>
              </a:rPr>
              <a:t>naming:</a:t>
            </a:r>
            <a:endParaRPr sz="3225" baseline="1291">
              <a:latin typeface="Roboto Light" panose="02000000000000000000" pitchFamily="2" charset="0"/>
              <a:ea typeface="Roboto Light" panose="02000000000000000000" pitchFamily="2" charset="0"/>
              <a:cs typeface="Gill Sans MT"/>
            </a:endParaRPr>
          </a:p>
          <a:p>
            <a:pPr marL="698500" lvl="1" indent="-228600">
              <a:lnSpc>
                <a:spcPts val="2075"/>
              </a:lnSpc>
              <a:buFont typeface="Arial"/>
              <a:buChar char="•"/>
              <a:tabLst>
                <a:tab pos="697865" algn="l"/>
                <a:tab pos="698500" algn="l"/>
              </a:tabLst>
            </a:pPr>
            <a:r>
              <a:rPr sz="1900" spc="-60" dirty="0">
                <a:solidFill>
                  <a:srgbClr val="444949"/>
                </a:solidFill>
                <a:latin typeface="Roboto Light" panose="02000000000000000000" pitchFamily="2" charset="0"/>
                <a:ea typeface="Roboto Light" panose="02000000000000000000" pitchFamily="2" charset="0"/>
                <a:cs typeface="Gill Sans MT"/>
              </a:rPr>
              <a:t>C</a:t>
            </a:r>
            <a:r>
              <a:rPr sz="1900" spc="-50" dirty="0">
                <a:solidFill>
                  <a:srgbClr val="444949"/>
                </a:solidFill>
                <a:latin typeface="Roboto Light" panose="02000000000000000000" pitchFamily="2" charset="0"/>
                <a:ea typeface="Roboto Light" panose="02000000000000000000" pitchFamily="2" charset="0"/>
                <a:cs typeface="Gill Sans MT"/>
              </a:rPr>
              <a:t>L</a:t>
            </a:r>
            <a:r>
              <a:rPr sz="1900" spc="-65" dirty="0">
                <a:solidFill>
                  <a:srgbClr val="444949"/>
                </a:solidFill>
                <a:latin typeface="Roboto Light" panose="02000000000000000000" pitchFamily="2" charset="0"/>
                <a:ea typeface="Roboto Light" panose="02000000000000000000" pitchFamily="2" charset="0"/>
                <a:cs typeface="Gill Sans MT"/>
              </a:rPr>
              <a:t>B</a:t>
            </a:r>
            <a:r>
              <a:rPr sz="1900" spc="-85" dirty="0">
                <a:solidFill>
                  <a:srgbClr val="444949"/>
                </a:solidFill>
                <a:latin typeface="Roboto Light" panose="02000000000000000000" pitchFamily="2" charset="0"/>
                <a:ea typeface="Roboto Light" panose="02000000000000000000" pitchFamily="2" charset="0"/>
                <a:cs typeface="Gill Sans MT"/>
              </a:rPr>
              <a:t>:</a:t>
            </a:r>
            <a:r>
              <a:rPr sz="1900" spc="-155" dirty="0">
                <a:solidFill>
                  <a:srgbClr val="444949"/>
                </a:solidFill>
                <a:latin typeface="Roboto Light" panose="02000000000000000000" pitchFamily="2" charset="0"/>
                <a:ea typeface="Roboto Light" panose="02000000000000000000" pitchFamily="2" charset="0"/>
                <a:cs typeface="Gill Sans MT"/>
              </a:rPr>
              <a:t> </a:t>
            </a:r>
            <a:r>
              <a:rPr sz="1900" spc="-45" dirty="0">
                <a:solidFill>
                  <a:srgbClr val="444949"/>
                </a:solidFill>
                <a:latin typeface="Roboto Light" panose="02000000000000000000" pitchFamily="2" charset="0"/>
                <a:ea typeface="Roboto Light" panose="02000000000000000000" pitchFamily="2" charset="0"/>
                <a:cs typeface="Gill Sans MT"/>
              </a:rPr>
              <a:t>C</a:t>
            </a:r>
            <a:r>
              <a:rPr sz="1900" spc="-40" dirty="0">
                <a:solidFill>
                  <a:srgbClr val="444949"/>
                </a:solidFill>
                <a:latin typeface="Roboto Light" panose="02000000000000000000" pitchFamily="2" charset="0"/>
                <a:ea typeface="Roboto Light" panose="02000000000000000000" pitchFamily="2" charset="0"/>
                <a:cs typeface="Gill Sans MT"/>
              </a:rPr>
              <a:t>o</a:t>
            </a:r>
            <a:r>
              <a:rPr sz="1900" spc="-15" dirty="0">
                <a:solidFill>
                  <a:srgbClr val="444949"/>
                </a:solidFill>
                <a:latin typeface="Roboto Light" panose="02000000000000000000" pitchFamily="2" charset="0"/>
                <a:ea typeface="Roboto Light" panose="02000000000000000000" pitchFamily="2" charset="0"/>
                <a:cs typeface="Gill Sans MT"/>
              </a:rPr>
              <a:t>nn</a:t>
            </a:r>
            <a:r>
              <a:rPr sz="1900" dirty="0">
                <a:solidFill>
                  <a:srgbClr val="444949"/>
                </a:solidFill>
                <a:latin typeface="Roboto Light" panose="02000000000000000000" pitchFamily="2" charset="0"/>
                <a:ea typeface="Roboto Light" panose="02000000000000000000" pitchFamily="2" charset="0"/>
                <a:cs typeface="Gill Sans MT"/>
              </a:rPr>
              <a:t>e</a:t>
            </a:r>
            <a:r>
              <a:rPr sz="1900" spc="-45" dirty="0">
                <a:solidFill>
                  <a:srgbClr val="444949"/>
                </a:solidFill>
                <a:latin typeface="Roboto Light" panose="02000000000000000000" pitchFamily="2" charset="0"/>
                <a:ea typeface="Roboto Light" panose="02000000000000000000" pitchFamily="2" charset="0"/>
                <a:cs typeface="Gill Sans MT"/>
              </a:rPr>
              <a:t>c</a:t>
            </a:r>
            <a:r>
              <a:rPr sz="1900" spc="-75" dirty="0">
                <a:solidFill>
                  <a:srgbClr val="444949"/>
                </a:solidFill>
                <a:latin typeface="Roboto Light" panose="02000000000000000000" pitchFamily="2" charset="0"/>
                <a:ea typeface="Roboto Light" panose="02000000000000000000" pitchFamily="2" charset="0"/>
                <a:cs typeface="Gill Sans MT"/>
              </a:rPr>
              <a:t>t</a:t>
            </a:r>
            <a:r>
              <a:rPr sz="1900" spc="-45" dirty="0">
                <a:solidFill>
                  <a:srgbClr val="444949"/>
                </a:solidFill>
                <a:latin typeface="Roboto Light" panose="02000000000000000000" pitchFamily="2" charset="0"/>
                <a:ea typeface="Roboto Light" panose="02000000000000000000" pitchFamily="2" charset="0"/>
                <a:cs typeface="Gill Sans MT"/>
              </a:rPr>
              <a:t>i</a:t>
            </a:r>
            <a:r>
              <a:rPr sz="1900" spc="-25" dirty="0">
                <a:solidFill>
                  <a:srgbClr val="444949"/>
                </a:solidFill>
                <a:latin typeface="Roboto Light" panose="02000000000000000000" pitchFamily="2" charset="0"/>
                <a:ea typeface="Roboto Light" panose="02000000000000000000" pitchFamily="2" charset="0"/>
                <a:cs typeface="Gill Sans MT"/>
              </a:rPr>
              <a:t>o</a:t>
            </a:r>
            <a:r>
              <a:rPr sz="1900" spc="-20" dirty="0">
                <a:solidFill>
                  <a:srgbClr val="444949"/>
                </a:solidFill>
                <a:latin typeface="Roboto Light" panose="02000000000000000000" pitchFamily="2" charset="0"/>
                <a:ea typeface="Roboto Light" panose="02000000000000000000" pitchFamily="2" charset="0"/>
                <a:cs typeface="Gill Sans MT"/>
              </a:rPr>
              <a:t>n</a:t>
            </a:r>
            <a:r>
              <a:rPr sz="1900" dirty="0">
                <a:solidFill>
                  <a:srgbClr val="444949"/>
                </a:solidFill>
                <a:latin typeface="Roboto Light" panose="02000000000000000000" pitchFamily="2" charset="0"/>
                <a:ea typeface="Roboto Light" panose="02000000000000000000" pitchFamily="2" charset="0"/>
                <a:cs typeface="Gill Sans MT"/>
              </a:rPr>
              <a:t> </a:t>
            </a:r>
            <a:r>
              <a:rPr sz="1900" spc="-15" dirty="0">
                <a:solidFill>
                  <a:srgbClr val="444949"/>
                </a:solidFill>
                <a:latin typeface="Roboto Light" panose="02000000000000000000" pitchFamily="2" charset="0"/>
                <a:ea typeface="Roboto Light" panose="02000000000000000000" pitchFamily="2" charset="0"/>
                <a:cs typeface="Gill Sans MT"/>
              </a:rPr>
              <a:t>D</a:t>
            </a:r>
            <a:r>
              <a:rPr sz="1900" spc="-70" dirty="0">
                <a:solidFill>
                  <a:srgbClr val="444949"/>
                </a:solidFill>
                <a:latin typeface="Roboto Light" panose="02000000000000000000" pitchFamily="2" charset="0"/>
                <a:ea typeface="Roboto Light" panose="02000000000000000000" pitchFamily="2" charset="0"/>
                <a:cs typeface="Gill Sans MT"/>
              </a:rPr>
              <a:t>r</a:t>
            </a:r>
            <a:r>
              <a:rPr sz="1900" spc="-40" dirty="0">
                <a:solidFill>
                  <a:srgbClr val="444949"/>
                </a:solidFill>
                <a:latin typeface="Roboto Light" panose="02000000000000000000" pitchFamily="2" charset="0"/>
                <a:ea typeface="Roboto Light" panose="02000000000000000000" pitchFamily="2" charset="0"/>
                <a:cs typeface="Gill Sans MT"/>
              </a:rPr>
              <a:t>a</a:t>
            </a:r>
            <a:r>
              <a:rPr sz="1900" spc="-20" dirty="0">
                <a:solidFill>
                  <a:srgbClr val="444949"/>
                </a:solidFill>
                <a:latin typeface="Roboto Light" panose="02000000000000000000" pitchFamily="2" charset="0"/>
                <a:ea typeface="Roboto Light" panose="02000000000000000000" pitchFamily="2" charset="0"/>
                <a:cs typeface="Gill Sans MT"/>
              </a:rPr>
              <a:t>i</a:t>
            </a:r>
            <a:r>
              <a:rPr sz="1900" spc="-15" dirty="0">
                <a:solidFill>
                  <a:srgbClr val="444949"/>
                </a:solidFill>
                <a:latin typeface="Roboto Light" panose="02000000000000000000" pitchFamily="2" charset="0"/>
                <a:ea typeface="Roboto Light" panose="02000000000000000000" pitchFamily="2" charset="0"/>
                <a:cs typeface="Gill Sans MT"/>
              </a:rPr>
              <a:t>n</a:t>
            </a:r>
            <a:r>
              <a:rPr sz="1900" spc="-55" dirty="0">
                <a:solidFill>
                  <a:srgbClr val="444949"/>
                </a:solidFill>
                <a:latin typeface="Roboto Light" panose="02000000000000000000" pitchFamily="2" charset="0"/>
                <a:ea typeface="Roboto Light" panose="02000000000000000000" pitchFamily="2" charset="0"/>
                <a:cs typeface="Gill Sans MT"/>
              </a:rPr>
              <a:t>i</a:t>
            </a:r>
            <a:r>
              <a:rPr sz="1900" spc="-15" dirty="0">
                <a:solidFill>
                  <a:srgbClr val="444949"/>
                </a:solidFill>
                <a:latin typeface="Roboto Light" panose="02000000000000000000" pitchFamily="2" charset="0"/>
                <a:ea typeface="Roboto Light" panose="02000000000000000000" pitchFamily="2" charset="0"/>
                <a:cs typeface="Gill Sans MT"/>
              </a:rPr>
              <a:t>n</a:t>
            </a:r>
            <a:r>
              <a:rPr sz="1900" dirty="0">
                <a:solidFill>
                  <a:srgbClr val="444949"/>
                </a:solidFill>
                <a:latin typeface="Roboto Light" panose="02000000000000000000" pitchFamily="2" charset="0"/>
                <a:ea typeface="Roboto Light" panose="02000000000000000000" pitchFamily="2" charset="0"/>
                <a:cs typeface="Gill Sans MT"/>
              </a:rPr>
              <a:t>g</a:t>
            </a:r>
            <a:endParaRPr sz="1900">
              <a:latin typeface="Roboto Light" panose="02000000000000000000" pitchFamily="2" charset="0"/>
              <a:ea typeface="Roboto Light" panose="02000000000000000000" pitchFamily="2" charset="0"/>
              <a:cs typeface="Gill Sans MT"/>
            </a:endParaRPr>
          </a:p>
          <a:p>
            <a:pPr marL="926465" marR="5080" lvl="1" indent="-457200">
              <a:lnSpc>
                <a:spcPts val="2090"/>
              </a:lnSpc>
              <a:spcBef>
                <a:spcPts val="145"/>
              </a:spcBef>
              <a:buFont typeface="Arial"/>
              <a:buChar char="•"/>
              <a:tabLst>
                <a:tab pos="697865" algn="l"/>
                <a:tab pos="698500" algn="l"/>
              </a:tabLst>
            </a:pPr>
            <a:r>
              <a:rPr sz="1900" spc="-285" dirty="0">
                <a:solidFill>
                  <a:srgbClr val="444949"/>
                </a:solidFill>
                <a:latin typeface="Roboto Light" panose="02000000000000000000" pitchFamily="2" charset="0"/>
                <a:ea typeface="Roboto Light" panose="02000000000000000000" pitchFamily="2" charset="0"/>
                <a:cs typeface="Gill Sans MT"/>
              </a:rPr>
              <a:t>T</a:t>
            </a:r>
            <a:r>
              <a:rPr sz="1900" spc="-25" dirty="0">
                <a:solidFill>
                  <a:srgbClr val="444949"/>
                </a:solidFill>
                <a:latin typeface="Roboto Light" panose="02000000000000000000" pitchFamily="2" charset="0"/>
                <a:ea typeface="Roboto Light" panose="02000000000000000000" pitchFamily="2" charset="0"/>
                <a:cs typeface="Gill Sans MT"/>
              </a:rPr>
              <a:t>a</a:t>
            </a:r>
            <a:r>
              <a:rPr sz="1900" spc="-70" dirty="0">
                <a:solidFill>
                  <a:srgbClr val="444949"/>
                </a:solidFill>
                <a:latin typeface="Roboto Light" panose="02000000000000000000" pitchFamily="2" charset="0"/>
                <a:ea typeface="Roboto Light" panose="02000000000000000000" pitchFamily="2" charset="0"/>
                <a:cs typeface="Gill Sans MT"/>
              </a:rPr>
              <a:t>r</a:t>
            </a:r>
            <a:r>
              <a:rPr sz="1900" dirty="0">
                <a:solidFill>
                  <a:srgbClr val="444949"/>
                </a:solidFill>
                <a:latin typeface="Roboto Light" panose="02000000000000000000" pitchFamily="2" charset="0"/>
                <a:ea typeface="Roboto Light" panose="02000000000000000000" pitchFamily="2" charset="0"/>
                <a:cs typeface="Gill Sans MT"/>
              </a:rPr>
              <a:t>ge</a:t>
            </a:r>
            <a:r>
              <a:rPr sz="1900" spc="-60" dirty="0">
                <a:solidFill>
                  <a:srgbClr val="444949"/>
                </a:solidFill>
                <a:latin typeface="Roboto Light" panose="02000000000000000000" pitchFamily="2" charset="0"/>
                <a:ea typeface="Roboto Light" panose="02000000000000000000" pitchFamily="2" charset="0"/>
                <a:cs typeface="Gill Sans MT"/>
              </a:rPr>
              <a:t>t</a:t>
            </a:r>
            <a:r>
              <a:rPr sz="1900" spc="-5" dirty="0">
                <a:solidFill>
                  <a:srgbClr val="444949"/>
                </a:solidFill>
                <a:latin typeface="Roboto Light" panose="02000000000000000000" pitchFamily="2" charset="0"/>
                <a:ea typeface="Roboto Light" panose="02000000000000000000" pitchFamily="2" charset="0"/>
                <a:cs typeface="Gill Sans MT"/>
              </a:rPr>
              <a:t> </a:t>
            </a:r>
            <a:r>
              <a:rPr sz="1900" spc="-45" dirty="0">
                <a:solidFill>
                  <a:srgbClr val="444949"/>
                </a:solidFill>
                <a:latin typeface="Roboto Light" panose="02000000000000000000" pitchFamily="2" charset="0"/>
                <a:ea typeface="Roboto Light" panose="02000000000000000000" pitchFamily="2" charset="0"/>
                <a:cs typeface="Gill Sans MT"/>
              </a:rPr>
              <a:t>G</a:t>
            </a:r>
            <a:r>
              <a:rPr sz="1900" spc="-120" dirty="0">
                <a:solidFill>
                  <a:srgbClr val="444949"/>
                </a:solidFill>
                <a:latin typeface="Roboto Light" panose="02000000000000000000" pitchFamily="2" charset="0"/>
                <a:ea typeface="Roboto Light" panose="02000000000000000000" pitchFamily="2" charset="0"/>
                <a:cs typeface="Gill Sans MT"/>
              </a:rPr>
              <a:t>r</a:t>
            </a:r>
            <a:r>
              <a:rPr sz="1900" spc="-25" dirty="0">
                <a:solidFill>
                  <a:srgbClr val="444949"/>
                </a:solidFill>
                <a:latin typeface="Roboto Light" panose="02000000000000000000" pitchFamily="2" charset="0"/>
                <a:ea typeface="Roboto Light" panose="02000000000000000000" pitchFamily="2" charset="0"/>
                <a:cs typeface="Gill Sans MT"/>
              </a:rPr>
              <a:t>o</a:t>
            </a:r>
            <a:r>
              <a:rPr sz="1900" spc="-15" dirty="0">
                <a:solidFill>
                  <a:srgbClr val="444949"/>
                </a:solidFill>
                <a:latin typeface="Roboto Light" panose="02000000000000000000" pitchFamily="2" charset="0"/>
                <a:ea typeface="Roboto Light" panose="02000000000000000000" pitchFamily="2" charset="0"/>
                <a:cs typeface="Gill Sans MT"/>
              </a:rPr>
              <a:t>u</a:t>
            </a:r>
            <a:r>
              <a:rPr sz="1900" spc="5" dirty="0">
                <a:solidFill>
                  <a:srgbClr val="444949"/>
                </a:solidFill>
                <a:latin typeface="Roboto Light" panose="02000000000000000000" pitchFamily="2" charset="0"/>
                <a:ea typeface="Roboto Light" panose="02000000000000000000" pitchFamily="2" charset="0"/>
                <a:cs typeface="Gill Sans MT"/>
              </a:rPr>
              <a:t>p</a:t>
            </a:r>
            <a:r>
              <a:rPr sz="1900" spc="-85" dirty="0">
                <a:solidFill>
                  <a:srgbClr val="444949"/>
                </a:solidFill>
                <a:latin typeface="Roboto Light" panose="02000000000000000000" pitchFamily="2" charset="0"/>
                <a:ea typeface="Roboto Light" panose="02000000000000000000" pitchFamily="2" charset="0"/>
                <a:cs typeface="Gill Sans MT"/>
              </a:rPr>
              <a:t>:</a:t>
            </a:r>
            <a:r>
              <a:rPr sz="1900" spc="-155" dirty="0">
                <a:solidFill>
                  <a:srgbClr val="444949"/>
                </a:solidFill>
                <a:latin typeface="Roboto Light" panose="02000000000000000000" pitchFamily="2" charset="0"/>
                <a:ea typeface="Roboto Light" panose="02000000000000000000" pitchFamily="2" charset="0"/>
                <a:cs typeface="Gill Sans MT"/>
              </a:rPr>
              <a:t> </a:t>
            </a:r>
            <a:r>
              <a:rPr sz="1900" spc="-15" dirty="0">
                <a:solidFill>
                  <a:srgbClr val="444949"/>
                </a:solidFill>
                <a:latin typeface="Roboto Light" panose="02000000000000000000" pitchFamily="2" charset="0"/>
                <a:ea typeface="Roboto Light" panose="02000000000000000000" pitchFamily="2" charset="0"/>
                <a:cs typeface="Gill Sans MT"/>
              </a:rPr>
              <a:t>D</a:t>
            </a:r>
            <a:r>
              <a:rPr sz="1900" dirty="0">
                <a:solidFill>
                  <a:srgbClr val="444949"/>
                </a:solidFill>
                <a:latin typeface="Roboto Light" panose="02000000000000000000" pitchFamily="2" charset="0"/>
                <a:ea typeface="Roboto Light" panose="02000000000000000000" pitchFamily="2" charset="0"/>
                <a:cs typeface="Gill Sans MT"/>
              </a:rPr>
              <a:t>e</a:t>
            </a:r>
            <a:r>
              <a:rPr sz="1900" spc="-120" dirty="0">
                <a:solidFill>
                  <a:srgbClr val="444949"/>
                </a:solidFill>
                <a:latin typeface="Roboto Light" panose="02000000000000000000" pitchFamily="2" charset="0"/>
                <a:ea typeface="Roboto Light" panose="02000000000000000000" pitchFamily="2" charset="0"/>
                <a:cs typeface="Gill Sans MT"/>
              </a:rPr>
              <a:t>r</a:t>
            </a:r>
            <a:r>
              <a:rPr sz="1900" dirty="0">
                <a:solidFill>
                  <a:srgbClr val="444949"/>
                </a:solidFill>
                <a:latin typeface="Roboto Light" panose="02000000000000000000" pitchFamily="2" charset="0"/>
                <a:ea typeface="Roboto Light" panose="02000000000000000000" pitchFamily="2" charset="0"/>
                <a:cs typeface="Gill Sans MT"/>
              </a:rPr>
              <a:t>eg</a:t>
            </a:r>
            <a:r>
              <a:rPr sz="1900" spc="-60" dirty="0">
                <a:solidFill>
                  <a:srgbClr val="444949"/>
                </a:solidFill>
                <a:latin typeface="Roboto Light" panose="02000000000000000000" pitchFamily="2" charset="0"/>
                <a:ea typeface="Roboto Light" panose="02000000000000000000" pitchFamily="2" charset="0"/>
                <a:cs typeface="Gill Sans MT"/>
              </a:rPr>
              <a:t>ist</a:t>
            </a:r>
            <a:r>
              <a:rPr sz="1900" spc="-70" dirty="0">
                <a:solidFill>
                  <a:srgbClr val="444949"/>
                </a:solidFill>
                <a:latin typeface="Roboto Light" panose="02000000000000000000" pitchFamily="2" charset="0"/>
                <a:ea typeface="Roboto Light" panose="02000000000000000000" pitchFamily="2" charset="0"/>
                <a:cs typeface="Gill Sans MT"/>
              </a:rPr>
              <a:t>r</a:t>
            </a:r>
            <a:r>
              <a:rPr sz="1900" dirty="0">
                <a:solidFill>
                  <a:srgbClr val="444949"/>
                </a:solidFill>
                <a:latin typeface="Roboto Light" panose="02000000000000000000" pitchFamily="2" charset="0"/>
                <a:ea typeface="Roboto Light" panose="02000000000000000000" pitchFamily="2" charset="0"/>
                <a:cs typeface="Gill Sans MT"/>
              </a:rPr>
              <a:t>a</a:t>
            </a:r>
            <a:r>
              <a:rPr sz="1900" spc="-60" dirty="0">
                <a:solidFill>
                  <a:srgbClr val="444949"/>
                </a:solidFill>
                <a:latin typeface="Roboto Light" panose="02000000000000000000" pitchFamily="2" charset="0"/>
                <a:ea typeface="Roboto Light" panose="02000000000000000000" pitchFamily="2" charset="0"/>
                <a:cs typeface="Gill Sans MT"/>
              </a:rPr>
              <a:t>ti</a:t>
            </a:r>
            <a:r>
              <a:rPr sz="1900" spc="-25" dirty="0">
                <a:solidFill>
                  <a:srgbClr val="444949"/>
                </a:solidFill>
                <a:latin typeface="Roboto Light" panose="02000000000000000000" pitchFamily="2" charset="0"/>
                <a:ea typeface="Roboto Light" panose="02000000000000000000" pitchFamily="2" charset="0"/>
                <a:cs typeface="Gill Sans MT"/>
              </a:rPr>
              <a:t>o</a:t>
            </a:r>
            <a:r>
              <a:rPr sz="1900" spc="-20" dirty="0">
                <a:solidFill>
                  <a:srgbClr val="444949"/>
                </a:solidFill>
                <a:latin typeface="Roboto Light" panose="02000000000000000000" pitchFamily="2" charset="0"/>
                <a:ea typeface="Roboto Light" panose="02000000000000000000" pitchFamily="2" charset="0"/>
                <a:cs typeface="Gill Sans MT"/>
              </a:rPr>
              <a:t>n</a:t>
            </a:r>
            <a:r>
              <a:rPr sz="1900" dirty="0">
                <a:solidFill>
                  <a:srgbClr val="444949"/>
                </a:solidFill>
                <a:latin typeface="Roboto Light" panose="02000000000000000000" pitchFamily="2" charset="0"/>
                <a:ea typeface="Roboto Light" panose="02000000000000000000" pitchFamily="2" charset="0"/>
                <a:cs typeface="Gill Sans MT"/>
              </a:rPr>
              <a:t> </a:t>
            </a:r>
            <a:r>
              <a:rPr sz="1900" spc="-15" dirty="0">
                <a:solidFill>
                  <a:srgbClr val="444949"/>
                </a:solidFill>
                <a:latin typeface="Roboto Light" panose="02000000000000000000" pitchFamily="2" charset="0"/>
                <a:ea typeface="Roboto Light" panose="02000000000000000000" pitchFamily="2" charset="0"/>
                <a:cs typeface="Gill Sans MT"/>
              </a:rPr>
              <a:t>D</a:t>
            </a:r>
            <a:r>
              <a:rPr sz="1900" dirty="0">
                <a:solidFill>
                  <a:srgbClr val="444949"/>
                </a:solidFill>
                <a:latin typeface="Roboto Light" panose="02000000000000000000" pitchFamily="2" charset="0"/>
                <a:ea typeface="Roboto Light" panose="02000000000000000000" pitchFamily="2" charset="0"/>
                <a:cs typeface="Gill Sans MT"/>
              </a:rPr>
              <a:t>e</a:t>
            </a:r>
            <a:r>
              <a:rPr sz="1900" spc="-60" dirty="0">
                <a:solidFill>
                  <a:srgbClr val="444949"/>
                </a:solidFill>
                <a:latin typeface="Roboto Light" panose="02000000000000000000" pitchFamily="2" charset="0"/>
                <a:ea typeface="Roboto Light" panose="02000000000000000000" pitchFamily="2" charset="0"/>
                <a:cs typeface="Gill Sans MT"/>
              </a:rPr>
              <a:t>l</a:t>
            </a:r>
            <a:r>
              <a:rPr sz="1900" spc="-30" dirty="0">
                <a:solidFill>
                  <a:srgbClr val="444949"/>
                </a:solidFill>
                <a:latin typeface="Roboto Light" panose="02000000000000000000" pitchFamily="2" charset="0"/>
                <a:ea typeface="Roboto Light" panose="02000000000000000000" pitchFamily="2" charset="0"/>
                <a:cs typeface="Gill Sans MT"/>
              </a:rPr>
              <a:t>a</a:t>
            </a:r>
            <a:r>
              <a:rPr sz="1900" spc="-35" dirty="0">
                <a:solidFill>
                  <a:srgbClr val="444949"/>
                </a:solidFill>
                <a:latin typeface="Roboto Light" panose="02000000000000000000" pitchFamily="2" charset="0"/>
                <a:ea typeface="Roboto Light" panose="02000000000000000000" pitchFamily="2" charset="0"/>
                <a:cs typeface="Gill Sans MT"/>
              </a:rPr>
              <a:t>y  </a:t>
            </a:r>
            <a:r>
              <a:rPr sz="1900" dirty="0">
                <a:solidFill>
                  <a:srgbClr val="444949"/>
                </a:solidFill>
                <a:latin typeface="Roboto Light" panose="02000000000000000000" pitchFamily="2" charset="0"/>
                <a:ea typeface="Roboto Light" panose="02000000000000000000" pitchFamily="2" charset="0"/>
                <a:cs typeface="Gill Sans MT"/>
              </a:rPr>
              <a:t>(</a:t>
            </a:r>
            <a:r>
              <a:rPr sz="1900" spc="-15" dirty="0">
                <a:solidFill>
                  <a:srgbClr val="444949"/>
                </a:solidFill>
                <a:latin typeface="Roboto Light" panose="02000000000000000000" pitchFamily="2" charset="0"/>
                <a:ea typeface="Roboto Light" panose="02000000000000000000" pitchFamily="2" charset="0"/>
                <a:cs typeface="Gill Sans MT"/>
              </a:rPr>
              <a:t>f</a:t>
            </a:r>
            <a:r>
              <a:rPr sz="1900" spc="-25" dirty="0">
                <a:solidFill>
                  <a:srgbClr val="444949"/>
                </a:solidFill>
                <a:latin typeface="Roboto Light" panose="02000000000000000000" pitchFamily="2" charset="0"/>
                <a:ea typeface="Roboto Light" panose="02000000000000000000" pitchFamily="2" charset="0"/>
                <a:cs typeface="Gill Sans MT"/>
              </a:rPr>
              <a:t>o</a:t>
            </a:r>
            <a:r>
              <a:rPr sz="1900" spc="-120" dirty="0">
                <a:solidFill>
                  <a:srgbClr val="444949"/>
                </a:solidFill>
                <a:latin typeface="Roboto Light" panose="02000000000000000000" pitchFamily="2" charset="0"/>
                <a:ea typeface="Roboto Light" panose="02000000000000000000" pitchFamily="2" charset="0"/>
                <a:cs typeface="Gill Sans MT"/>
              </a:rPr>
              <a:t>r</a:t>
            </a:r>
            <a:r>
              <a:rPr sz="1900" spc="-114" dirty="0">
                <a:solidFill>
                  <a:srgbClr val="444949"/>
                </a:solidFill>
                <a:latin typeface="Roboto Light" panose="02000000000000000000" pitchFamily="2" charset="0"/>
                <a:ea typeface="Roboto Light" panose="02000000000000000000" pitchFamily="2" charset="0"/>
                <a:cs typeface="Gill Sans MT"/>
              </a:rPr>
              <a:t> </a:t>
            </a:r>
            <a:r>
              <a:rPr sz="1900" spc="-5" dirty="0">
                <a:solidFill>
                  <a:srgbClr val="444949"/>
                </a:solidFill>
                <a:latin typeface="Roboto Light" panose="02000000000000000000" pitchFamily="2" charset="0"/>
                <a:ea typeface="Roboto Light" panose="02000000000000000000" pitchFamily="2" charset="0"/>
                <a:cs typeface="Gill Sans MT"/>
              </a:rPr>
              <a:t>A</a:t>
            </a:r>
            <a:r>
              <a:rPr sz="1900" spc="-45" dirty="0">
                <a:solidFill>
                  <a:srgbClr val="444949"/>
                </a:solidFill>
                <a:latin typeface="Roboto Light" panose="02000000000000000000" pitchFamily="2" charset="0"/>
                <a:ea typeface="Roboto Light" panose="02000000000000000000" pitchFamily="2" charset="0"/>
                <a:cs typeface="Gill Sans MT"/>
              </a:rPr>
              <a:t>L</a:t>
            </a:r>
            <a:r>
              <a:rPr sz="1900" spc="-65" dirty="0">
                <a:solidFill>
                  <a:srgbClr val="444949"/>
                </a:solidFill>
                <a:latin typeface="Roboto Light" panose="02000000000000000000" pitchFamily="2" charset="0"/>
                <a:ea typeface="Roboto Light" panose="02000000000000000000" pitchFamily="2" charset="0"/>
                <a:cs typeface="Gill Sans MT"/>
              </a:rPr>
              <a:t>B</a:t>
            </a:r>
            <a:r>
              <a:rPr sz="1900" dirty="0">
                <a:solidFill>
                  <a:srgbClr val="444949"/>
                </a:solidFill>
                <a:latin typeface="Roboto Light" panose="02000000000000000000" pitchFamily="2" charset="0"/>
                <a:ea typeface="Roboto Light" panose="02000000000000000000" pitchFamily="2" charset="0"/>
                <a:cs typeface="Gill Sans MT"/>
              </a:rPr>
              <a:t> </a:t>
            </a:r>
            <a:r>
              <a:rPr sz="1900" spc="-20" dirty="0">
                <a:solidFill>
                  <a:srgbClr val="444949"/>
                </a:solidFill>
                <a:latin typeface="Roboto Light" panose="02000000000000000000" pitchFamily="2" charset="0"/>
                <a:ea typeface="Roboto Light" panose="02000000000000000000" pitchFamily="2" charset="0"/>
                <a:cs typeface="Gill Sans MT"/>
              </a:rPr>
              <a:t>&amp;</a:t>
            </a:r>
            <a:r>
              <a:rPr sz="1900" dirty="0">
                <a:solidFill>
                  <a:srgbClr val="444949"/>
                </a:solidFill>
                <a:latin typeface="Roboto Light" panose="02000000000000000000" pitchFamily="2" charset="0"/>
                <a:ea typeface="Roboto Light" panose="02000000000000000000" pitchFamily="2" charset="0"/>
                <a:cs typeface="Gill Sans MT"/>
              </a:rPr>
              <a:t> </a:t>
            </a:r>
            <a:r>
              <a:rPr sz="1900" spc="-25" dirty="0">
                <a:solidFill>
                  <a:srgbClr val="444949"/>
                </a:solidFill>
                <a:latin typeface="Roboto Light" panose="02000000000000000000" pitchFamily="2" charset="0"/>
                <a:ea typeface="Roboto Light" panose="02000000000000000000" pitchFamily="2" charset="0"/>
                <a:cs typeface="Gill Sans MT"/>
              </a:rPr>
              <a:t>N</a:t>
            </a:r>
            <a:r>
              <a:rPr sz="1900" spc="-45" dirty="0">
                <a:solidFill>
                  <a:srgbClr val="444949"/>
                </a:solidFill>
                <a:latin typeface="Roboto Light" panose="02000000000000000000" pitchFamily="2" charset="0"/>
                <a:ea typeface="Roboto Light" panose="02000000000000000000" pitchFamily="2" charset="0"/>
                <a:cs typeface="Gill Sans MT"/>
              </a:rPr>
              <a:t>L</a:t>
            </a:r>
            <a:r>
              <a:rPr sz="1900" spc="-65" dirty="0">
                <a:solidFill>
                  <a:srgbClr val="444949"/>
                </a:solidFill>
                <a:latin typeface="Roboto Light" panose="02000000000000000000" pitchFamily="2" charset="0"/>
                <a:ea typeface="Roboto Light" panose="02000000000000000000" pitchFamily="2" charset="0"/>
                <a:cs typeface="Gill Sans MT"/>
              </a:rPr>
              <a:t>B</a:t>
            </a:r>
            <a:r>
              <a:rPr sz="1900" spc="15" dirty="0">
                <a:solidFill>
                  <a:srgbClr val="444949"/>
                </a:solidFill>
                <a:latin typeface="Roboto Light" panose="02000000000000000000" pitchFamily="2" charset="0"/>
                <a:ea typeface="Roboto Light" panose="02000000000000000000" pitchFamily="2" charset="0"/>
                <a:cs typeface="Gill Sans MT"/>
              </a:rPr>
              <a:t>)</a:t>
            </a:r>
            <a:endParaRPr sz="1900">
              <a:latin typeface="Roboto Light" panose="02000000000000000000" pitchFamily="2" charset="0"/>
              <a:ea typeface="Roboto Light" panose="02000000000000000000" pitchFamily="2" charset="0"/>
              <a:cs typeface="Gill Sans MT"/>
            </a:endParaRPr>
          </a:p>
        </p:txBody>
      </p:sp>
      <p:sp>
        <p:nvSpPr>
          <p:cNvPr id="5" name="object 5"/>
          <p:cNvSpPr txBox="1"/>
          <p:nvPr/>
        </p:nvSpPr>
        <p:spPr>
          <a:xfrm>
            <a:off x="916939" y="2902203"/>
            <a:ext cx="5079365" cy="3080972"/>
          </a:xfrm>
          <a:prstGeom prst="rect">
            <a:avLst/>
          </a:prstGeom>
        </p:spPr>
        <p:txBody>
          <a:bodyPr vert="horz" wrap="square" lIns="0" tIns="119380" rIns="0" bIns="0" rtlCol="0">
            <a:spAutoFit/>
          </a:bodyPr>
          <a:lstStyle/>
          <a:p>
            <a:pPr marL="241300" marR="161290" indent="-228600">
              <a:lnSpc>
                <a:spcPct val="68200"/>
              </a:lnSpc>
              <a:spcBef>
                <a:spcPts val="940"/>
              </a:spcBef>
              <a:buFont typeface="Arial"/>
              <a:buChar char="•"/>
              <a:tabLst>
                <a:tab pos="240665" algn="l"/>
                <a:tab pos="241300" algn="l"/>
              </a:tabLst>
            </a:pPr>
            <a:r>
              <a:rPr sz="2200" spc="-40" dirty="0">
                <a:solidFill>
                  <a:srgbClr val="444949"/>
                </a:solidFill>
                <a:latin typeface="Roboto Light" panose="02000000000000000000" pitchFamily="2" charset="0"/>
                <a:ea typeface="Roboto Light" panose="02000000000000000000" pitchFamily="2" charset="0"/>
                <a:cs typeface="Gill Sans MT"/>
              </a:rPr>
              <a:t>Time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complete</a:t>
            </a:r>
            <a:r>
              <a:rPr sz="2200" spc="-22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“in-flight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requests”</a:t>
            </a:r>
            <a:r>
              <a:rPr sz="2200" spc="-17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while </a:t>
            </a:r>
            <a:r>
              <a:rPr sz="2200" spc="-60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instance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is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de-registering</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85" dirty="0">
                <a:solidFill>
                  <a:srgbClr val="444949"/>
                </a:solidFill>
                <a:latin typeface="Roboto Light" panose="02000000000000000000" pitchFamily="2" charset="0"/>
                <a:ea typeface="Roboto Light" panose="02000000000000000000" pitchFamily="2" charset="0"/>
                <a:cs typeface="Gill Sans MT"/>
              </a:rPr>
              <a:t>or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unhealthy</a:t>
            </a:r>
            <a:endParaRPr sz="2200">
              <a:latin typeface="Roboto Light" panose="02000000000000000000" pitchFamily="2" charset="0"/>
              <a:ea typeface="Roboto Light" panose="02000000000000000000" pitchFamily="2" charset="0"/>
              <a:cs typeface="Gill Sans MT"/>
            </a:endParaRPr>
          </a:p>
          <a:p>
            <a:pPr marL="241300" marR="80645" indent="-228600">
              <a:lnSpc>
                <a:spcPct val="68200"/>
              </a:lnSpc>
              <a:spcBef>
                <a:spcPts val="1100"/>
              </a:spcBef>
              <a:buFont typeface="Arial"/>
              <a:buChar char="•"/>
              <a:tabLst>
                <a:tab pos="240665" algn="l"/>
                <a:tab pos="241300" algn="l"/>
              </a:tabLst>
            </a:pPr>
            <a:r>
              <a:rPr sz="2200" spc="-25" dirty="0">
                <a:solidFill>
                  <a:srgbClr val="444949"/>
                </a:solidFill>
                <a:latin typeface="Roboto Light" panose="02000000000000000000" pitchFamily="2" charset="0"/>
                <a:ea typeface="Roboto Light" panose="02000000000000000000" pitchFamily="2" charset="0"/>
                <a:cs typeface="Gill Sans MT"/>
              </a:rPr>
              <a:t>Stops</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sending</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20" dirty="0">
                <a:solidFill>
                  <a:srgbClr val="444949"/>
                </a:solidFill>
                <a:latin typeface="Roboto Light" panose="02000000000000000000" pitchFamily="2" charset="0"/>
                <a:ea typeface="Roboto Light" panose="02000000000000000000" pitchFamily="2" charset="0"/>
                <a:cs typeface="Gill Sans MT"/>
              </a:rPr>
              <a:t>new</a:t>
            </a:r>
            <a:r>
              <a:rPr sz="220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requests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the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instance </a:t>
            </a:r>
            <a:r>
              <a:rPr sz="2200" spc="-600" dirty="0">
                <a:solidFill>
                  <a:srgbClr val="444949"/>
                </a:solidFill>
                <a:latin typeface="Roboto Light" panose="02000000000000000000" pitchFamily="2" charset="0"/>
                <a:ea typeface="Roboto Light" panose="02000000000000000000" pitchFamily="2" charset="0"/>
                <a:cs typeface="Gill Sans MT"/>
              </a:rPr>
              <a:t> </a:t>
            </a:r>
            <a:r>
              <a:rPr sz="2200" spc="-40" dirty="0">
                <a:solidFill>
                  <a:srgbClr val="444949"/>
                </a:solidFill>
                <a:latin typeface="Roboto Light" panose="02000000000000000000" pitchFamily="2" charset="0"/>
                <a:ea typeface="Roboto Light" panose="02000000000000000000" pitchFamily="2" charset="0"/>
                <a:cs typeface="Gill Sans MT"/>
              </a:rPr>
              <a:t>which</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is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45" dirty="0">
                <a:solidFill>
                  <a:srgbClr val="444949"/>
                </a:solidFill>
                <a:latin typeface="Roboto Light" panose="02000000000000000000" pitchFamily="2" charset="0"/>
                <a:ea typeface="Roboto Light" panose="02000000000000000000" pitchFamily="2" charset="0"/>
                <a:cs typeface="Gill Sans MT"/>
              </a:rPr>
              <a:t>de-registering</a:t>
            </a:r>
            <a:endParaRPr sz="2200">
              <a:latin typeface="Roboto Light" panose="02000000000000000000" pitchFamily="2" charset="0"/>
              <a:ea typeface="Roboto Light" panose="02000000000000000000" pitchFamily="2" charset="0"/>
              <a:cs typeface="Gill Sans MT"/>
            </a:endParaRPr>
          </a:p>
          <a:p>
            <a:pPr marL="241300" marR="180975" indent="-228600">
              <a:lnSpc>
                <a:spcPct val="68200"/>
              </a:lnSpc>
              <a:spcBef>
                <a:spcPts val="1105"/>
              </a:spcBef>
              <a:buFont typeface="Arial"/>
              <a:buChar char="•"/>
              <a:tabLst>
                <a:tab pos="240665" algn="l"/>
                <a:tab pos="241300" algn="l"/>
              </a:tabLst>
            </a:pPr>
            <a:r>
              <a:rPr sz="2200" spc="-85" dirty="0">
                <a:solidFill>
                  <a:srgbClr val="444949"/>
                </a:solidFill>
                <a:latin typeface="Roboto Light" panose="02000000000000000000" pitchFamily="2" charset="0"/>
                <a:ea typeface="Roboto Light" panose="02000000000000000000" pitchFamily="2" charset="0"/>
                <a:cs typeface="Gill Sans MT"/>
              </a:rPr>
              <a:t>B</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55" dirty="0">
                <a:solidFill>
                  <a:srgbClr val="444949"/>
                </a:solidFill>
                <a:latin typeface="Roboto Light" panose="02000000000000000000" pitchFamily="2" charset="0"/>
                <a:ea typeface="Roboto Light" panose="02000000000000000000" pitchFamily="2" charset="0"/>
                <a:cs typeface="Gill Sans MT"/>
              </a:rPr>
              <a:t>w</a:t>
            </a:r>
            <a:r>
              <a:rPr sz="2200" spc="-5" dirty="0">
                <a:solidFill>
                  <a:srgbClr val="444949"/>
                </a:solidFill>
                <a:latin typeface="Roboto Light" panose="02000000000000000000" pitchFamily="2" charset="0"/>
                <a:ea typeface="Roboto Light" panose="02000000000000000000" pitchFamily="2" charset="0"/>
                <a:cs typeface="Gill Sans MT"/>
              </a:rPr>
              <a:t>ee</a:t>
            </a:r>
            <a:r>
              <a:rPr sz="2200" spc="-25" dirty="0">
                <a:solidFill>
                  <a:srgbClr val="444949"/>
                </a:solidFill>
                <a:latin typeface="Roboto Light" panose="02000000000000000000" pitchFamily="2" charset="0"/>
                <a:ea typeface="Roboto Light" panose="02000000000000000000" pitchFamily="2" charset="0"/>
                <a:cs typeface="Gill Sans MT"/>
              </a:rPr>
              <a:t>n</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1 </a:t>
            </a:r>
            <a:r>
              <a:rPr sz="2200" spc="-75" dirty="0">
                <a:solidFill>
                  <a:srgbClr val="444949"/>
                </a:solidFill>
                <a:latin typeface="Roboto Light" panose="02000000000000000000" pitchFamily="2" charset="0"/>
                <a:ea typeface="Roboto Light" panose="02000000000000000000" pitchFamily="2" charset="0"/>
                <a:cs typeface="Gill Sans MT"/>
              </a:rPr>
              <a:t>t</a:t>
            </a:r>
            <a:r>
              <a:rPr sz="2200" spc="-25" dirty="0">
                <a:solidFill>
                  <a:srgbClr val="444949"/>
                </a:solidFill>
                <a:latin typeface="Roboto Light" panose="02000000000000000000" pitchFamily="2" charset="0"/>
                <a:ea typeface="Roboto Light" panose="02000000000000000000" pitchFamily="2" charset="0"/>
                <a:cs typeface="Gill Sans MT"/>
              </a:rPr>
              <a: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3600 </a:t>
            </a:r>
            <a:r>
              <a:rPr sz="2200" spc="-75"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55" dirty="0">
                <a:solidFill>
                  <a:srgbClr val="444949"/>
                </a:solidFill>
                <a:latin typeface="Roboto Light" panose="02000000000000000000" pitchFamily="2" charset="0"/>
                <a:ea typeface="Roboto Light" panose="02000000000000000000" pitchFamily="2" charset="0"/>
                <a:cs typeface="Gill Sans MT"/>
              </a:rPr>
              <a:t>c</a:t>
            </a:r>
            <a:r>
              <a:rPr sz="2200" spc="-30" dirty="0">
                <a:solidFill>
                  <a:srgbClr val="444949"/>
                </a:solidFill>
                <a:latin typeface="Roboto Light" panose="02000000000000000000" pitchFamily="2" charset="0"/>
                <a:ea typeface="Roboto Light" panose="02000000000000000000" pitchFamily="2" charset="0"/>
                <a:cs typeface="Gill Sans MT"/>
              </a:rPr>
              <a:t>on</a:t>
            </a:r>
            <a:r>
              <a:rPr sz="2200" dirty="0">
                <a:solidFill>
                  <a:srgbClr val="444949"/>
                </a:solidFill>
                <a:latin typeface="Roboto Light" panose="02000000000000000000" pitchFamily="2" charset="0"/>
                <a:ea typeface="Roboto Light" panose="02000000000000000000" pitchFamily="2" charset="0"/>
                <a:cs typeface="Gill Sans MT"/>
              </a:rPr>
              <a:t>d</a:t>
            </a:r>
            <a:r>
              <a:rPr sz="2200" spc="-75" dirty="0">
                <a:solidFill>
                  <a:srgbClr val="444949"/>
                </a:solidFill>
                <a:latin typeface="Roboto Light" panose="02000000000000000000" pitchFamily="2" charset="0"/>
                <a:ea typeface="Roboto Light" panose="02000000000000000000" pitchFamily="2" charset="0"/>
                <a:cs typeface="Gill Sans MT"/>
              </a:rPr>
              <a:t>s</a:t>
            </a:r>
            <a:r>
              <a:rPr sz="2200" spc="-95" dirty="0">
                <a:solidFill>
                  <a:srgbClr val="444949"/>
                </a:solidFill>
                <a:latin typeface="Roboto Light" panose="02000000000000000000" pitchFamily="2" charset="0"/>
                <a:ea typeface="Roboto Light" panose="02000000000000000000" pitchFamily="2" charset="0"/>
                <a:cs typeface="Gill Sans MT"/>
              </a:rPr>
              <a:t>,</a:t>
            </a:r>
            <a:r>
              <a:rPr sz="2200" spc="-180"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d</a:t>
            </a:r>
            <a:r>
              <a:rPr sz="2200" spc="-5" dirty="0">
                <a:solidFill>
                  <a:srgbClr val="444949"/>
                </a:solidFill>
                <a:latin typeface="Roboto Light" panose="02000000000000000000" pitchFamily="2" charset="0"/>
                <a:ea typeface="Roboto Light" panose="02000000000000000000" pitchFamily="2" charset="0"/>
                <a:cs typeface="Gill Sans MT"/>
              </a:rPr>
              <a:t>e</a:t>
            </a:r>
            <a:r>
              <a:rPr sz="2200" spc="-30" dirty="0">
                <a:solidFill>
                  <a:srgbClr val="444949"/>
                </a:solidFill>
                <a:latin typeface="Roboto Light" panose="02000000000000000000" pitchFamily="2" charset="0"/>
                <a:ea typeface="Roboto Light" panose="02000000000000000000" pitchFamily="2" charset="0"/>
                <a:cs typeface="Gill Sans MT"/>
              </a:rPr>
              <a:t>f</a:t>
            </a:r>
            <a:r>
              <a:rPr sz="2200" spc="-5" dirty="0">
                <a:solidFill>
                  <a:srgbClr val="444949"/>
                </a:solidFill>
                <a:latin typeface="Roboto Light" panose="02000000000000000000" pitchFamily="2" charset="0"/>
                <a:ea typeface="Roboto Light" panose="02000000000000000000" pitchFamily="2" charset="0"/>
                <a:cs typeface="Gill Sans MT"/>
              </a:rPr>
              <a:t>a</a:t>
            </a:r>
            <a:r>
              <a:rPr sz="2200" spc="-30" dirty="0">
                <a:solidFill>
                  <a:srgbClr val="444949"/>
                </a:solidFill>
                <a:latin typeface="Roboto Light" panose="02000000000000000000" pitchFamily="2" charset="0"/>
                <a:ea typeface="Roboto Light" panose="02000000000000000000" pitchFamily="2" charset="0"/>
                <a:cs typeface="Gill Sans MT"/>
              </a:rPr>
              <a:t>u</a:t>
            </a:r>
            <a:r>
              <a:rPr sz="2200" spc="-75" dirty="0">
                <a:solidFill>
                  <a:srgbClr val="444949"/>
                </a:solidFill>
                <a:latin typeface="Roboto Light" panose="02000000000000000000" pitchFamily="2" charset="0"/>
                <a:ea typeface="Roboto Light" panose="02000000000000000000" pitchFamily="2" charset="0"/>
                <a:cs typeface="Gill Sans MT"/>
              </a:rPr>
              <a:t>l</a:t>
            </a:r>
            <a:r>
              <a:rPr sz="2200" spc="-70" dirty="0">
                <a:solidFill>
                  <a:srgbClr val="444949"/>
                </a:solidFill>
                <a:latin typeface="Roboto Light" panose="02000000000000000000" pitchFamily="2" charset="0"/>
                <a:ea typeface="Roboto Light" panose="02000000000000000000" pitchFamily="2" charset="0"/>
                <a:cs typeface="Gill Sans MT"/>
              </a:rPr>
              <a:t>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i</a:t>
            </a:r>
            <a:r>
              <a:rPr sz="2200" spc="-70" dirty="0">
                <a:solidFill>
                  <a:srgbClr val="444949"/>
                </a:solidFill>
                <a:latin typeface="Roboto Light" panose="02000000000000000000" pitchFamily="2" charset="0"/>
                <a:ea typeface="Roboto Light" panose="02000000000000000000" pitchFamily="2" charset="0"/>
                <a:cs typeface="Gill Sans MT"/>
              </a:rPr>
              <a: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300  </a:t>
            </a:r>
            <a:r>
              <a:rPr sz="2200" spc="-40" dirty="0">
                <a:solidFill>
                  <a:srgbClr val="444949"/>
                </a:solidFill>
                <a:latin typeface="Roboto Light" panose="02000000000000000000" pitchFamily="2" charset="0"/>
                <a:ea typeface="Roboto Light" panose="02000000000000000000" pitchFamily="2" charset="0"/>
                <a:cs typeface="Gill Sans MT"/>
              </a:rPr>
              <a:t>seconds</a:t>
            </a:r>
            <a:endParaRPr sz="2200">
              <a:latin typeface="Roboto Light" panose="02000000000000000000" pitchFamily="2" charset="0"/>
              <a:ea typeface="Roboto Light" panose="02000000000000000000" pitchFamily="2" charset="0"/>
              <a:cs typeface="Gill Sans MT"/>
            </a:endParaRPr>
          </a:p>
          <a:p>
            <a:pPr marL="241300" indent="-228600">
              <a:lnSpc>
                <a:spcPct val="100000"/>
              </a:lnSpc>
              <a:spcBef>
                <a:spcPts val="240"/>
              </a:spcBef>
              <a:buFont typeface="Arial"/>
              <a:buChar char="•"/>
              <a:tabLst>
                <a:tab pos="240665" algn="l"/>
                <a:tab pos="241300" algn="l"/>
              </a:tabLst>
            </a:pPr>
            <a:r>
              <a:rPr sz="2200" spc="-35" dirty="0">
                <a:solidFill>
                  <a:srgbClr val="444949"/>
                </a:solidFill>
                <a:latin typeface="Roboto Light" panose="02000000000000000000" pitchFamily="2" charset="0"/>
                <a:ea typeface="Roboto Light" panose="02000000000000000000" pitchFamily="2" charset="0"/>
                <a:cs typeface="Gill Sans MT"/>
              </a:rPr>
              <a:t>Can</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10" dirty="0">
                <a:solidFill>
                  <a:srgbClr val="444949"/>
                </a:solidFill>
                <a:latin typeface="Roboto Light" panose="02000000000000000000" pitchFamily="2" charset="0"/>
                <a:ea typeface="Roboto Light" panose="02000000000000000000" pitchFamily="2" charset="0"/>
                <a:cs typeface="Gill Sans MT"/>
              </a:rPr>
              <a:t>be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disabled</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(set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value</a:t>
            </a:r>
            <a:r>
              <a:rPr sz="2200" spc="-10"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10" dirty="0">
                <a:solidFill>
                  <a:srgbClr val="444949"/>
                </a:solidFill>
                <a:latin typeface="Roboto Light" panose="02000000000000000000" pitchFamily="2" charset="0"/>
                <a:ea typeface="Roboto Light" panose="02000000000000000000" pitchFamily="2" charset="0"/>
                <a:cs typeface="Gill Sans MT"/>
              </a:rPr>
              <a:t>0)</a:t>
            </a:r>
            <a:endParaRPr sz="2200">
              <a:latin typeface="Roboto Light" panose="02000000000000000000" pitchFamily="2" charset="0"/>
              <a:ea typeface="Roboto Light" panose="02000000000000000000" pitchFamily="2" charset="0"/>
              <a:cs typeface="Gill Sans MT"/>
            </a:endParaRPr>
          </a:p>
          <a:p>
            <a:pPr marL="241300" indent="-228600">
              <a:lnSpc>
                <a:spcPct val="100000"/>
              </a:lnSpc>
              <a:spcBef>
                <a:spcPts val="170"/>
              </a:spcBef>
              <a:buFont typeface="Arial"/>
              <a:buChar char="•"/>
              <a:tabLst>
                <a:tab pos="240665" algn="l"/>
                <a:tab pos="241300" algn="l"/>
              </a:tabLst>
            </a:pPr>
            <a:r>
              <a:rPr sz="2200" spc="-15" dirty="0">
                <a:solidFill>
                  <a:srgbClr val="444949"/>
                </a:solidFill>
                <a:latin typeface="Roboto Light" panose="02000000000000000000" pitchFamily="2" charset="0"/>
                <a:ea typeface="Roboto Light" panose="02000000000000000000" pitchFamily="2" charset="0"/>
                <a:cs typeface="Gill Sans MT"/>
              </a:rPr>
              <a:t>Set</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to</a:t>
            </a:r>
            <a:r>
              <a:rPr sz="2200" spc="-5" dirty="0">
                <a:solidFill>
                  <a:srgbClr val="444949"/>
                </a:solidFill>
                <a:latin typeface="Roboto Light" panose="02000000000000000000" pitchFamily="2" charset="0"/>
                <a:ea typeface="Roboto Light" panose="02000000000000000000" pitchFamily="2" charset="0"/>
                <a:cs typeface="Gill Sans MT"/>
              </a:rPr>
              <a:t> </a:t>
            </a:r>
            <a:r>
              <a:rPr sz="2200" dirty="0">
                <a:solidFill>
                  <a:srgbClr val="444949"/>
                </a:solidFill>
                <a:latin typeface="Roboto Light" panose="02000000000000000000" pitchFamily="2" charset="0"/>
                <a:ea typeface="Roboto Light" panose="02000000000000000000" pitchFamily="2" charset="0"/>
                <a:cs typeface="Gill Sans MT"/>
              </a:rPr>
              <a:t>a</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5" dirty="0">
                <a:solidFill>
                  <a:srgbClr val="444949"/>
                </a:solidFill>
                <a:latin typeface="Roboto Light" panose="02000000000000000000" pitchFamily="2" charset="0"/>
                <a:ea typeface="Roboto Light" panose="02000000000000000000" pitchFamily="2" charset="0"/>
                <a:cs typeface="Gill Sans MT"/>
              </a:rPr>
              <a:t>low</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0" dirty="0">
                <a:solidFill>
                  <a:srgbClr val="444949"/>
                </a:solidFill>
                <a:latin typeface="Roboto Light" panose="02000000000000000000" pitchFamily="2" charset="0"/>
                <a:ea typeface="Roboto Light" panose="02000000000000000000" pitchFamily="2" charset="0"/>
                <a:cs typeface="Gill Sans MT"/>
              </a:rPr>
              <a:t>value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if</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75" dirty="0">
                <a:solidFill>
                  <a:srgbClr val="444949"/>
                </a:solidFill>
                <a:latin typeface="Roboto Light" panose="02000000000000000000" pitchFamily="2" charset="0"/>
                <a:ea typeface="Roboto Light" panose="02000000000000000000" pitchFamily="2" charset="0"/>
                <a:cs typeface="Gill Sans MT"/>
              </a:rPr>
              <a:t>your</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requests</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50" dirty="0">
                <a:solidFill>
                  <a:srgbClr val="444949"/>
                </a:solidFill>
                <a:latin typeface="Roboto Light" panose="02000000000000000000" pitchFamily="2" charset="0"/>
                <a:ea typeface="Roboto Light" panose="02000000000000000000" pitchFamily="2" charset="0"/>
                <a:cs typeface="Gill Sans MT"/>
              </a:rPr>
              <a:t>are</a:t>
            </a:r>
            <a:r>
              <a:rPr sz="2200" spc="-5" dirty="0">
                <a:solidFill>
                  <a:srgbClr val="444949"/>
                </a:solidFill>
                <a:latin typeface="Roboto Light" panose="02000000000000000000" pitchFamily="2" charset="0"/>
                <a:ea typeface="Roboto Light" panose="02000000000000000000" pitchFamily="2" charset="0"/>
                <a:cs typeface="Gill Sans MT"/>
              </a:rPr>
              <a:t> </a:t>
            </a:r>
            <a:r>
              <a:rPr sz="2200" spc="-35" dirty="0">
                <a:solidFill>
                  <a:srgbClr val="444949"/>
                </a:solidFill>
                <a:latin typeface="Roboto Light" panose="02000000000000000000" pitchFamily="2" charset="0"/>
                <a:ea typeface="Roboto Light" panose="02000000000000000000" pitchFamily="2" charset="0"/>
                <a:cs typeface="Gill Sans MT"/>
              </a:rPr>
              <a:t>short</a:t>
            </a:r>
            <a:endParaRPr sz="220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10397778" y="1901488"/>
            <a:ext cx="1185545" cy="353943"/>
          </a:xfrm>
          <a:prstGeom prst="rect">
            <a:avLst/>
          </a:prstGeom>
          <a:solidFill>
            <a:srgbClr val="F69802"/>
          </a:solidFill>
          <a:ln w="12700">
            <a:solidFill>
              <a:srgbClr val="B56E01"/>
            </a:solidFill>
          </a:ln>
        </p:spPr>
        <p:txBody>
          <a:bodyPr vert="horz" wrap="square" lIns="0" tIns="76200" rIns="0" bIns="0" rtlCol="0">
            <a:spAutoFit/>
          </a:bodyPr>
          <a:lstStyle/>
          <a:p>
            <a:pPr algn="ctr">
              <a:lnSpc>
                <a:spcPct val="100000"/>
              </a:lnSpc>
              <a:spcBef>
                <a:spcPts val="600"/>
              </a:spcBef>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10397778" y="3273088"/>
            <a:ext cx="1185545" cy="646331"/>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400">
              <a:latin typeface="Roboto Light" panose="02000000000000000000" pitchFamily="2" charset="0"/>
              <a:ea typeface="Roboto Light" panose="02000000000000000000" pitchFamily="2" charset="0"/>
              <a:cs typeface="Times New Roman"/>
            </a:endParaRPr>
          </a:p>
          <a:p>
            <a:pPr algn="ctr">
              <a:lnSpc>
                <a:spcPct val="100000"/>
              </a:lnSpc>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p:txBody>
      </p:sp>
      <p:sp>
        <p:nvSpPr>
          <p:cNvPr id="8" name="object 8"/>
          <p:cNvSpPr txBox="1"/>
          <p:nvPr/>
        </p:nvSpPr>
        <p:spPr>
          <a:xfrm>
            <a:off x="10397778" y="4644688"/>
            <a:ext cx="1185545" cy="646331"/>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400">
              <a:latin typeface="Roboto Light" panose="02000000000000000000" pitchFamily="2" charset="0"/>
              <a:ea typeface="Roboto Light" panose="02000000000000000000" pitchFamily="2" charset="0"/>
              <a:cs typeface="Times New Roman"/>
            </a:endParaRPr>
          </a:p>
          <a:p>
            <a:pPr algn="ctr">
              <a:lnSpc>
                <a:spcPct val="100000"/>
              </a:lnSpc>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a:latin typeface="Roboto Light" panose="02000000000000000000" pitchFamily="2" charset="0"/>
              <a:ea typeface="Roboto Light" panose="02000000000000000000" pitchFamily="2" charset="0"/>
              <a:cs typeface="Calibri"/>
            </a:endParaRPr>
          </a:p>
        </p:txBody>
      </p:sp>
      <p:grpSp>
        <p:nvGrpSpPr>
          <p:cNvPr id="9" name="object 9"/>
          <p:cNvGrpSpPr/>
          <p:nvPr/>
        </p:nvGrpSpPr>
        <p:grpSpPr>
          <a:xfrm>
            <a:off x="8375904" y="2362922"/>
            <a:ext cx="2022475" cy="1913889"/>
            <a:chOff x="8375904" y="2362922"/>
            <a:chExt cx="2022475" cy="1913889"/>
          </a:xfrm>
        </p:grpSpPr>
        <p:pic>
          <p:nvPicPr>
            <p:cNvPr id="10" name="object 10"/>
            <p:cNvPicPr/>
            <p:nvPr/>
          </p:nvPicPr>
          <p:blipFill>
            <a:blip r:embed="rId2" cstate="print"/>
            <a:stretch>
              <a:fillRect/>
            </a:stretch>
          </p:blipFill>
          <p:spPr>
            <a:xfrm>
              <a:off x="8375904" y="3273552"/>
              <a:ext cx="1002792" cy="1002792"/>
            </a:xfrm>
            <a:prstGeom prst="rect">
              <a:avLst/>
            </a:prstGeom>
          </p:spPr>
        </p:pic>
        <p:sp>
          <p:nvSpPr>
            <p:cNvPr id="11" name="object 11"/>
            <p:cNvSpPr/>
            <p:nvPr/>
          </p:nvSpPr>
          <p:spPr>
            <a:xfrm>
              <a:off x="8839200" y="2362923"/>
              <a:ext cx="1558925" cy="1451610"/>
            </a:xfrm>
            <a:custGeom>
              <a:avLst/>
              <a:gdLst/>
              <a:ahLst/>
              <a:cxnLst/>
              <a:rect l="l" t="t" r="r" b="b"/>
              <a:pathLst>
                <a:path w="1558925" h="1451610">
                  <a:moveTo>
                    <a:pt x="41275" y="779945"/>
                  </a:moveTo>
                  <a:lnTo>
                    <a:pt x="34925" y="779945"/>
                  </a:lnTo>
                  <a:lnTo>
                    <a:pt x="34925" y="805345"/>
                  </a:lnTo>
                  <a:lnTo>
                    <a:pt x="41275" y="805345"/>
                  </a:lnTo>
                  <a:lnTo>
                    <a:pt x="41275" y="779945"/>
                  </a:lnTo>
                  <a:close/>
                </a:path>
                <a:path w="1558925" h="1451610">
                  <a:moveTo>
                    <a:pt x="41275" y="735495"/>
                  </a:moveTo>
                  <a:lnTo>
                    <a:pt x="34925" y="735495"/>
                  </a:lnTo>
                  <a:lnTo>
                    <a:pt x="34925" y="760895"/>
                  </a:lnTo>
                  <a:lnTo>
                    <a:pt x="41275" y="760895"/>
                  </a:lnTo>
                  <a:lnTo>
                    <a:pt x="41275" y="735495"/>
                  </a:lnTo>
                  <a:close/>
                </a:path>
                <a:path w="1558925" h="1451610">
                  <a:moveTo>
                    <a:pt x="41275" y="691045"/>
                  </a:moveTo>
                  <a:lnTo>
                    <a:pt x="34925" y="691045"/>
                  </a:lnTo>
                  <a:lnTo>
                    <a:pt x="34925" y="716445"/>
                  </a:lnTo>
                  <a:lnTo>
                    <a:pt x="41275" y="716445"/>
                  </a:lnTo>
                  <a:lnTo>
                    <a:pt x="41275" y="691045"/>
                  </a:lnTo>
                  <a:close/>
                </a:path>
                <a:path w="1558925" h="1451610">
                  <a:moveTo>
                    <a:pt x="41275" y="646595"/>
                  </a:moveTo>
                  <a:lnTo>
                    <a:pt x="34925" y="646595"/>
                  </a:lnTo>
                  <a:lnTo>
                    <a:pt x="34925" y="671995"/>
                  </a:lnTo>
                  <a:lnTo>
                    <a:pt x="41275" y="671995"/>
                  </a:lnTo>
                  <a:lnTo>
                    <a:pt x="41275" y="646595"/>
                  </a:lnTo>
                  <a:close/>
                </a:path>
                <a:path w="1558925" h="1451610">
                  <a:moveTo>
                    <a:pt x="41275" y="602145"/>
                  </a:moveTo>
                  <a:lnTo>
                    <a:pt x="34925" y="602145"/>
                  </a:lnTo>
                  <a:lnTo>
                    <a:pt x="34925" y="627545"/>
                  </a:lnTo>
                  <a:lnTo>
                    <a:pt x="41275" y="627545"/>
                  </a:lnTo>
                  <a:lnTo>
                    <a:pt x="41275" y="602145"/>
                  </a:lnTo>
                  <a:close/>
                </a:path>
                <a:path w="1558925" h="1451610">
                  <a:moveTo>
                    <a:pt x="41275" y="557695"/>
                  </a:moveTo>
                  <a:lnTo>
                    <a:pt x="34925" y="557695"/>
                  </a:lnTo>
                  <a:lnTo>
                    <a:pt x="34925" y="583095"/>
                  </a:lnTo>
                  <a:lnTo>
                    <a:pt x="41275" y="583095"/>
                  </a:lnTo>
                  <a:lnTo>
                    <a:pt x="41275" y="557695"/>
                  </a:lnTo>
                  <a:close/>
                </a:path>
                <a:path w="1558925" h="1451610">
                  <a:moveTo>
                    <a:pt x="41275" y="513245"/>
                  </a:moveTo>
                  <a:lnTo>
                    <a:pt x="34925" y="513245"/>
                  </a:lnTo>
                  <a:lnTo>
                    <a:pt x="34925" y="538645"/>
                  </a:lnTo>
                  <a:lnTo>
                    <a:pt x="41275" y="538645"/>
                  </a:lnTo>
                  <a:lnTo>
                    <a:pt x="41275" y="513245"/>
                  </a:lnTo>
                  <a:close/>
                </a:path>
                <a:path w="1558925" h="1451610">
                  <a:moveTo>
                    <a:pt x="41275" y="468795"/>
                  </a:moveTo>
                  <a:lnTo>
                    <a:pt x="34925" y="468795"/>
                  </a:lnTo>
                  <a:lnTo>
                    <a:pt x="34925" y="494195"/>
                  </a:lnTo>
                  <a:lnTo>
                    <a:pt x="41275" y="494195"/>
                  </a:lnTo>
                  <a:lnTo>
                    <a:pt x="41275" y="468795"/>
                  </a:lnTo>
                  <a:close/>
                </a:path>
                <a:path w="1558925" h="1451610">
                  <a:moveTo>
                    <a:pt x="41275" y="424345"/>
                  </a:moveTo>
                  <a:lnTo>
                    <a:pt x="34925" y="424345"/>
                  </a:lnTo>
                  <a:lnTo>
                    <a:pt x="34925" y="449745"/>
                  </a:lnTo>
                  <a:lnTo>
                    <a:pt x="41275" y="449745"/>
                  </a:lnTo>
                  <a:lnTo>
                    <a:pt x="41275" y="424345"/>
                  </a:lnTo>
                  <a:close/>
                </a:path>
                <a:path w="1558925" h="1451610">
                  <a:moveTo>
                    <a:pt x="41275" y="379895"/>
                  </a:moveTo>
                  <a:lnTo>
                    <a:pt x="34925" y="379895"/>
                  </a:lnTo>
                  <a:lnTo>
                    <a:pt x="34925" y="405295"/>
                  </a:lnTo>
                  <a:lnTo>
                    <a:pt x="41275" y="405295"/>
                  </a:lnTo>
                  <a:lnTo>
                    <a:pt x="41275" y="379895"/>
                  </a:lnTo>
                  <a:close/>
                </a:path>
                <a:path w="1558925" h="1451610">
                  <a:moveTo>
                    <a:pt x="41275" y="335445"/>
                  </a:moveTo>
                  <a:lnTo>
                    <a:pt x="34925" y="335445"/>
                  </a:lnTo>
                  <a:lnTo>
                    <a:pt x="34925" y="360845"/>
                  </a:lnTo>
                  <a:lnTo>
                    <a:pt x="41275" y="360845"/>
                  </a:lnTo>
                  <a:lnTo>
                    <a:pt x="41275" y="335445"/>
                  </a:lnTo>
                  <a:close/>
                </a:path>
                <a:path w="1558925" h="1451610">
                  <a:moveTo>
                    <a:pt x="41275" y="290995"/>
                  </a:moveTo>
                  <a:lnTo>
                    <a:pt x="34925" y="290995"/>
                  </a:lnTo>
                  <a:lnTo>
                    <a:pt x="34925" y="316395"/>
                  </a:lnTo>
                  <a:lnTo>
                    <a:pt x="41275" y="316395"/>
                  </a:lnTo>
                  <a:lnTo>
                    <a:pt x="41275" y="290995"/>
                  </a:lnTo>
                  <a:close/>
                </a:path>
                <a:path w="1558925" h="1451610">
                  <a:moveTo>
                    <a:pt x="41275" y="246545"/>
                  </a:moveTo>
                  <a:lnTo>
                    <a:pt x="34925" y="246545"/>
                  </a:lnTo>
                  <a:lnTo>
                    <a:pt x="34925" y="271945"/>
                  </a:lnTo>
                  <a:lnTo>
                    <a:pt x="41275" y="271945"/>
                  </a:lnTo>
                  <a:lnTo>
                    <a:pt x="41275" y="246545"/>
                  </a:lnTo>
                  <a:close/>
                </a:path>
                <a:path w="1558925" h="1451610">
                  <a:moveTo>
                    <a:pt x="41275" y="202095"/>
                  </a:moveTo>
                  <a:lnTo>
                    <a:pt x="34925" y="202095"/>
                  </a:lnTo>
                  <a:lnTo>
                    <a:pt x="34925" y="227495"/>
                  </a:lnTo>
                  <a:lnTo>
                    <a:pt x="41275" y="227495"/>
                  </a:lnTo>
                  <a:lnTo>
                    <a:pt x="41275" y="202095"/>
                  </a:lnTo>
                  <a:close/>
                </a:path>
                <a:path w="1558925" h="1451610">
                  <a:moveTo>
                    <a:pt x="41275" y="157645"/>
                  </a:moveTo>
                  <a:lnTo>
                    <a:pt x="34925" y="157645"/>
                  </a:lnTo>
                  <a:lnTo>
                    <a:pt x="34925" y="183045"/>
                  </a:lnTo>
                  <a:lnTo>
                    <a:pt x="41275" y="183045"/>
                  </a:lnTo>
                  <a:lnTo>
                    <a:pt x="41275" y="157645"/>
                  </a:lnTo>
                  <a:close/>
                </a:path>
                <a:path w="1558925" h="1451610">
                  <a:moveTo>
                    <a:pt x="41275" y="113195"/>
                  </a:moveTo>
                  <a:lnTo>
                    <a:pt x="34925" y="113195"/>
                  </a:lnTo>
                  <a:lnTo>
                    <a:pt x="34925" y="138595"/>
                  </a:lnTo>
                  <a:lnTo>
                    <a:pt x="41275" y="138595"/>
                  </a:lnTo>
                  <a:lnTo>
                    <a:pt x="41275" y="113195"/>
                  </a:lnTo>
                  <a:close/>
                </a:path>
                <a:path w="1558925" h="1451610">
                  <a:moveTo>
                    <a:pt x="41275" y="68745"/>
                  </a:moveTo>
                  <a:lnTo>
                    <a:pt x="34925" y="68745"/>
                  </a:lnTo>
                  <a:lnTo>
                    <a:pt x="34925" y="94145"/>
                  </a:lnTo>
                  <a:lnTo>
                    <a:pt x="41275" y="94145"/>
                  </a:lnTo>
                  <a:lnTo>
                    <a:pt x="41275" y="68745"/>
                  </a:lnTo>
                  <a:close/>
                </a:path>
                <a:path w="1558925" h="1451610">
                  <a:moveTo>
                    <a:pt x="51904" y="34925"/>
                  </a:moveTo>
                  <a:lnTo>
                    <a:pt x="34925" y="34925"/>
                  </a:lnTo>
                  <a:lnTo>
                    <a:pt x="34925" y="49695"/>
                  </a:lnTo>
                  <a:lnTo>
                    <a:pt x="41275" y="49695"/>
                  </a:lnTo>
                  <a:lnTo>
                    <a:pt x="41275" y="41275"/>
                  </a:lnTo>
                  <a:lnTo>
                    <a:pt x="51904" y="41275"/>
                  </a:lnTo>
                  <a:lnTo>
                    <a:pt x="51904" y="38100"/>
                  </a:lnTo>
                  <a:lnTo>
                    <a:pt x="51904" y="34925"/>
                  </a:lnTo>
                  <a:close/>
                </a:path>
                <a:path w="1558925" h="1451610">
                  <a:moveTo>
                    <a:pt x="76200" y="837095"/>
                  </a:moveTo>
                  <a:lnTo>
                    <a:pt x="41275" y="837095"/>
                  </a:lnTo>
                  <a:lnTo>
                    <a:pt x="41275" y="824395"/>
                  </a:lnTo>
                  <a:lnTo>
                    <a:pt x="34925" y="824395"/>
                  </a:lnTo>
                  <a:lnTo>
                    <a:pt x="34925" y="837095"/>
                  </a:lnTo>
                  <a:lnTo>
                    <a:pt x="0" y="837095"/>
                  </a:lnTo>
                  <a:lnTo>
                    <a:pt x="38100" y="913295"/>
                  </a:lnTo>
                  <a:lnTo>
                    <a:pt x="69850" y="849795"/>
                  </a:lnTo>
                  <a:lnTo>
                    <a:pt x="76200" y="837095"/>
                  </a:lnTo>
                  <a:close/>
                </a:path>
                <a:path w="1558925" h="1451610">
                  <a:moveTo>
                    <a:pt x="96354" y="34925"/>
                  </a:moveTo>
                  <a:lnTo>
                    <a:pt x="70954" y="34925"/>
                  </a:lnTo>
                  <a:lnTo>
                    <a:pt x="70954" y="41275"/>
                  </a:lnTo>
                  <a:lnTo>
                    <a:pt x="96354" y="41275"/>
                  </a:lnTo>
                  <a:lnTo>
                    <a:pt x="96354" y="34925"/>
                  </a:lnTo>
                  <a:close/>
                </a:path>
                <a:path w="1558925" h="1451610">
                  <a:moveTo>
                    <a:pt x="140804" y="34925"/>
                  </a:moveTo>
                  <a:lnTo>
                    <a:pt x="115404" y="34925"/>
                  </a:lnTo>
                  <a:lnTo>
                    <a:pt x="115404" y="41275"/>
                  </a:lnTo>
                  <a:lnTo>
                    <a:pt x="140804" y="41275"/>
                  </a:lnTo>
                  <a:lnTo>
                    <a:pt x="140804" y="34925"/>
                  </a:lnTo>
                  <a:close/>
                </a:path>
                <a:path w="1558925" h="1451610">
                  <a:moveTo>
                    <a:pt x="185254" y="34925"/>
                  </a:moveTo>
                  <a:lnTo>
                    <a:pt x="159854" y="34925"/>
                  </a:lnTo>
                  <a:lnTo>
                    <a:pt x="159854" y="41275"/>
                  </a:lnTo>
                  <a:lnTo>
                    <a:pt x="185254" y="41275"/>
                  </a:lnTo>
                  <a:lnTo>
                    <a:pt x="185254" y="34925"/>
                  </a:lnTo>
                  <a:close/>
                </a:path>
                <a:path w="1558925" h="1451610">
                  <a:moveTo>
                    <a:pt x="229704" y="34925"/>
                  </a:moveTo>
                  <a:lnTo>
                    <a:pt x="204304" y="34925"/>
                  </a:lnTo>
                  <a:lnTo>
                    <a:pt x="204304" y="41275"/>
                  </a:lnTo>
                  <a:lnTo>
                    <a:pt x="229704" y="41275"/>
                  </a:lnTo>
                  <a:lnTo>
                    <a:pt x="229704" y="34925"/>
                  </a:lnTo>
                  <a:close/>
                </a:path>
                <a:path w="1558925" h="1451610">
                  <a:moveTo>
                    <a:pt x="274154" y="34925"/>
                  </a:moveTo>
                  <a:lnTo>
                    <a:pt x="248754" y="34925"/>
                  </a:lnTo>
                  <a:lnTo>
                    <a:pt x="248754" y="41275"/>
                  </a:lnTo>
                  <a:lnTo>
                    <a:pt x="274154" y="41275"/>
                  </a:lnTo>
                  <a:lnTo>
                    <a:pt x="274154" y="34925"/>
                  </a:lnTo>
                  <a:close/>
                </a:path>
                <a:path w="1558925" h="1451610">
                  <a:moveTo>
                    <a:pt x="318604" y="34925"/>
                  </a:moveTo>
                  <a:lnTo>
                    <a:pt x="293204" y="34925"/>
                  </a:lnTo>
                  <a:lnTo>
                    <a:pt x="293204" y="41275"/>
                  </a:lnTo>
                  <a:lnTo>
                    <a:pt x="318604" y="41275"/>
                  </a:lnTo>
                  <a:lnTo>
                    <a:pt x="318604" y="34925"/>
                  </a:lnTo>
                  <a:close/>
                </a:path>
                <a:path w="1558925" h="1451610">
                  <a:moveTo>
                    <a:pt x="363054" y="34925"/>
                  </a:moveTo>
                  <a:lnTo>
                    <a:pt x="337654" y="34925"/>
                  </a:lnTo>
                  <a:lnTo>
                    <a:pt x="337654" y="41275"/>
                  </a:lnTo>
                  <a:lnTo>
                    <a:pt x="363054" y="41275"/>
                  </a:lnTo>
                  <a:lnTo>
                    <a:pt x="363054" y="34925"/>
                  </a:lnTo>
                  <a:close/>
                </a:path>
                <a:path w="1558925" h="1451610">
                  <a:moveTo>
                    <a:pt x="407504" y="34925"/>
                  </a:moveTo>
                  <a:lnTo>
                    <a:pt x="382104" y="34925"/>
                  </a:lnTo>
                  <a:lnTo>
                    <a:pt x="382104" y="41275"/>
                  </a:lnTo>
                  <a:lnTo>
                    <a:pt x="407504" y="41275"/>
                  </a:lnTo>
                  <a:lnTo>
                    <a:pt x="407504" y="34925"/>
                  </a:lnTo>
                  <a:close/>
                </a:path>
                <a:path w="1558925" h="1451610">
                  <a:moveTo>
                    <a:pt x="451954" y="34925"/>
                  </a:moveTo>
                  <a:lnTo>
                    <a:pt x="426554" y="34925"/>
                  </a:lnTo>
                  <a:lnTo>
                    <a:pt x="426554" y="41275"/>
                  </a:lnTo>
                  <a:lnTo>
                    <a:pt x="451954" y="41275"/>
                  </a:lnTo>
                  <a:lnTo>
                    <a:pt x="451954" y="34925"/>
                  </a:lnTo>
                  <a:close/>
                </a:path>
                <a:path w="1558925" h="1451610">
                  <a:moveTo>
                    <a:pt x="496404" y="34925"/>
                  </a:moveTo>
                  <a:lnTo>
                    <a:pt x="471004" y="34925"/>
                  </a:lnTo>
                  <a:lnTo>
                    <a:pt x="471004" y="41275"/>
                  </a:lnTo>
                  <a:lnTo>
                    <a:pt x="496404" y="41275"/>
                  </a:lnTo>
                  <a:lnTo>
                    <a:pt x="496404" y="34925"/>
                  </a:lnTo>
                  <a:close/>
                </a:path>
                <a:path w="1558925" h="1451610">
                  <a:moveTo>
                    <a:pt x="540854" y="34925"/>
                  </a:moveTo>
                  <a:lnTo>
                    <a:pt x="515454" y="34925"/>
                  </a:lnTo>
                  <a:lnTo>
                    <a:pt x="515454" y="41275"/>
                  </a:lnTo>
                  <a:lnTo>
                    <a:pt x="540854" y="41275"/>
                  </a:lnTo>
                  <a:lnTo>
                    <a:pt x="540854" y="34925"/>
                  </a:lnTo>
                  <a:close/>
                </a:path>
                <a:path w="1558925" h="1451610">
                  <a:moveTo>
                    <a:pt x="585304" y="34925"/>
                  </a:moveTo>
                  <a:lnTo>
                    <a:pt x="559904" y="34925"/>
                  </a:lnTo>
                  <a:lnTo>
                    <a:pt x="559904" y="41275"/>
                  </a:lnTo>
                  <a:lnTo>
                    <a:pt x="585304" y="41275"/>
                  </a:lnTo>
                  <a:lnTo>
                    <a:pt x="585304" y="34925"/>
                  </a:lnTo>
                  <a:close/>
                </a:path>
                <a:path w="1558925" h="1451610">
                  <a:moveTo>
                    <a:pt x="629754" y="34925"/>
                  </a:moveTo>
                  <a:lnTo>
                    <a:pt x="604354" y="34925"/>
                  </a:lnTo>
                  <a:lnTo>
                    <a:pt x="604354" y="41275"/>
                  </a:lnTo>
                  <a:lnTo>
                    <a:pt x="629754" y="41275"/>
                  </a:lnTo>
                  <a:lnTo>
                    <a:pt x="629754" y="34925"/>
                  </a:lnTo>
                  <a:close/>
                </a:path>
                <a:path w="1558925" h="1451610">
                  <a:moveTo>
                    <a:pt x="674204" y="34925"/>
                  </a:moveTo>
                  <a:lnTo>
                    <a:pt x="648804" y="34925"/>
                  </a:lnTo>
                  <a:lnTo>
                    <a:pt x="648804" y="41275"/>
                  </a:lnTo>
                  <a:lnTo>
                    <a:pt x="674204" y="41275"/>
                  </a:lnTo>
                  <a:lnTo>
                    <a:pt x="674204" y="34925"/>
                  </a:lnTo>
                  <a:close/>
                </a:path>
                <a:path w="1558925" h="1451610">
                  <a:moveTo>
                    <a:pt x="718654" y="34925"/>
                  </a:moveTo>
                  <a:lnTo>
                    <a:pt x="693254" y="34925"/>
                  </a:lnTo>
                  <a:lnTo>
                    <a:pt x="693254" y="41275"/>
                  </a:lnTo>
                  <a:lnTo>
                    <a:pt x="718654" y="41275"/>
                  </a:lnTo>
                  <a:lnTo>
                    <a:pt x="718654" y="34925"/>
                  </a:lnTo>
                  <a:close/>
                </a:path>
                <a:path w="1558925" h="1451610">
                  <a:moveTo>
                    <a:pt x="763104" y="34925"/>
                  </a:moveTo>
                  <a:lnTo>
                    <a:pt x="737704" y="34925"/>
                  </a:lnTo>
                  <a:lnTo>
                    <a:pt x="737704" y="41275"/>
                  </a:lnTo>
                  <a:lnTo>
                    <a:pt x="763104" y="41275"/>
                  </a:lnTo>
                  <a:lnTo>
                    <a:pt x="763104" y="34925"/>
                  </a:lnTo>
                  <a:close/>
                </a:path>
                <a:path w="1558925" h="1451610">
                  <a:moveTo>
                    <a:pt x="807554" y="34925"/>
                  </a:moveTo>
                  <a:lnTo>
                    <a:pt x="782154" y="34925"/>
                  </a:lnTo>
                  <a:lnTo>
                    <a:pt x="782154" y="41275"/>
                  </a:lnTo>
                  <a:lnTo>
                    <a:pt x="807554" y="41275"/>
                  </a:lnTo>
                  <a:lnTo>
                    <a:pt x="807554" y="34925"/>
                  </a:lnTo>
                  <a:close/>
                </a:path>
                <a:path w="1558925" h="1451610">
                  <a:moveTo>
                    <a:pt x="852004" y="34925"/>
                  </a:moveTo>
                  <a:lnTo>
                    <a:pt x="826604" y="34925"/>
                  </a:lnTo>
                  <a:lnTo>
                    <a:pt x="826604" y="41275"/>
                  </a:lnTo>
                  <a:lnTo>
                    <a:pt x="852004" y="41275"/>
                  </a:lnTo>
                  <a:lnTo>
                    <a:pt x="852004" y="34925"/>
                  </a:lnTo>
                  <a:close/>
                </a:path>
                <a:path w="1558925" h="1451610">
                  <a:moveTo>
                    <a:pt x="896454" y="34925"/>
                  </a:moveTo>
                  <a:lnTo>
                    <a:pt x="871054" y="34925"/>
                  </a:lnTo>
                  <a:lnTo>
                    <a:pt x="871054" y="41275"/>
                  </a:lnTo>
                  <a:lnTo>
                    <a:pt x="896454" y="41275"/>
                  </a:lnTo>
                  <a:lnTo>
                    <a:pt x="896454" y="34925"/>
                  </a:lnTo>
                  <a:close/>
                </a:path>
                <a:path w="1558925" h="1451610">
                  <a:moveTo>
                    <a:pt x="940904" y="34925"/>
                  </a:moveTo>
                  <a:lnTo>
                    <a:pt x="915504" y="34925"/>
                  </a:lnTo>
                  <a:lnTo>
                    <a:pt x="915504" y="41275"/>
                  </a:lnTo>
                  <a:lnTo>
                    <a:pt x="940904" y="41275"/>
                  </a:lnTo>
                  <a:lnTo>
                    <a:pt x="940904" y="34925"/>
                  </a:lnTo>
                  <a:close/>
                </a:path>
                <a:path w="1558925" h="1451610">
                  <a:moveTo>
                    <a:pt x="985354" y="34925"/>
                  </a:moveTo>
                  <a:lnTo>
                    <a:pt x="959954" y="34925"/>
                  </a:lnTo>
                  <a:lnTo>
                    <a:pt x="959954" y="41275"/>
                  </a:lnTo>
                  <a:lnTo>
                    <a:pt x="985354" y="41275"/>
                  </a:lnTo>
                  <a:lnTo>
                    <a:pt x="985354" y="34925"/>
                  </a:lnTo>
                  <a:close/>
                </a:path>
                <a:path w="1558925" h="1451610">
                  <a:moveTo>
                    <a:pt x="1029804" y="34925"/>
                  </a:moveTo>
                  <a:lnTo>
                    <a:pt x="1004404" y="34925"/>
                  </a:lnTo>
                  <a:lnTo>
                    <a:pt x="1004404" y="41275"/>
                  </a:lnTo>
                  <a:lnTo>
                    <a:pt x="1029804" y="41275"/>
                  </a:lnTo>
                  <a:lnTo>
                    <a:pt x="1029804" y="34925"/>
                  </a:lnTo>
                  <a:close/>
                </a:path>
                <a:path w="1558925" h="1451610">
                  <a:moveTo>
                    <a:pt x="1074254" y="34925"/>
                  </a:moveTo>
                  <a:lnTo>
                    <a:pt x="1048854" y="34925"/>
                  </a:lnTo>
                  <a:lnTo>
                    <a:pt x="1048854" y="41275"/>
                  </a:lnTo>
                  <a:lnTo>
                    <a:pt x="1074254" y="41275"/>
                  </a:lnTo>
                  <a:lnTo>
                    <a:pt x="1074254" y="34925"/>
                  </a:lnTo>
                  <a:close/>
                </a:path>
                <a:path w="1558925" h="1451610">
                  <a:moveTo>
                    <a:pt x="1118704" y="34925"/>
                  </a:moveTo>
                  <a:lnTo>
                    <a:pt x="1093304" y="34925"/>
                  </a:lnTo>
                  <a:lnTo>
                    <a:pt x="1093304" y="41275"/>
                  </a:lnTo>
                  <a:lnTo>
                    <a:pt x="1118704" y="41275"/>
                  </a:lnTo>
                  <a:lnTo>
                    <a:pt x="1118704" y="34925"/>
                  </a:lnTo>
                  <a:close/>
                </a:path>
                <a:path w="1558925" h="1451610">
                  <a:moveTo>
                    <a:pt x="1163154" y="34925"/>
                  </a:moveTo>
                  <a:lnTo>
                    <a:pt x="1137754" y="34925"/>
                  </a:lnTo>
                  <a:lnTo>
                    <a:pt x="1137754" y="41275"/>
                  </a:lnTo>
                  <a:lnTo>
                    <a:pt x="1163154" y="41275"/>
                  </a:lnTo>
                  <a:lnTo>
                    <a:pt x="1163154" y="34925"/>
                  </a:lnTo>
                  <a:close/>
                </a:path>
                <a:path w="1558925" h="1451610">
                  <a:moveTo>
                    <a:pt x="1207604" y="34925"/>
                  </a:moveTo>
                  <a:lnTo>
                    <a:pt x="1182204" y="34925"/>
                  </a:lnTo>
                  <a:lnTo>
                    <a:pt x="1182204" y="41275"/>
                  </a:lnTo>
                  <a:lnTo>
                    <a:pt x="1207604" y="41275"/>
                  </a:lnTo>
                  <a:lnTo>
                    <a:pt x="1207604" y="34925"/>
                  </a:lnTo>
                  <a:close/>
                </a:path>
                <a:path w="1558925" h="1451610">
                  <a:moveTo>
                    <a:pt x="1252054" y="34925"/>
                  </a:moveTo>
                  <a:lnTo>
                    <a:pt x="1226654" y="34925"/>
                  </a:lnTo>
                  <a:lnTo>
                    <a:pt x="1226654" y="41275"/>
                  </a:lnTo>
                  <a:lnTo>
                    <a:pt x="1252054" y="41275"/>
                  </a:lnTo>
                  <a:lnTo>
                    <a:pt x="1252054" y="34925"/>
                  </a:lnTo>
                  <a:close/>
                </a:path>
                <a:path w="1558925" h="1451610">
                  <a:moveTo>
                    <a:pt x="1296504" y="34925"/>
                  </a:moveTo>
                  <a:lnTo>
                    <a:pt x="1271104" y="34925"/>
                  </a:lnTo>
                  <a:lnTo>
                    <a:pt x="1271104" y="41275"/>
                  </a:lnTo>
                  <a:lnTo>
                    <a:pt x="1296504" y="41275"/>
                  </a:lnTo>
                  <a:lnTo>
                    <a:pt x="1296504" y="34925"/>
                  </a:lnTo>
                  <a:close/>
                </a:path>
                <a:path w="1558925" h="1451610">
                  <a:moveTo>
                    <a:pt x="1340954" y="34925"/>
                  </a:moveTo>
                  <a:lnTo>
                    <a:pt x="1315554" y="34925"/>
                  </a:lnTo>
                  <a:lnTo>
                    <a:pt x="1315554" y="41275"/>
                  </a:lnTo>
                  <a:lnTo>
                    <a:pt x="1340954" y="41275"/>
                  </a:lnTo>
                  <a:lnTo>
                    <a:pt x="1340954" y="34925"/>
                  </a:lnTo>
                  <a:close/>
                </a:path>
                <a:path w="1558925" h="1451610">
                  <a:moveTo>
                    <a:pt x="1385404" y="34925"/>
                  </a:moveTo>
                  <a:lnTo>
                    <a:pt x="1360004" y="34925"/>
                  </a:lnTo>
                  <a:lnTo>
                    <a:pt x="1360004" y="41275"/>
                  </a:lnTo>
                  <a:lnTo>
                    <a:pt x="1385404" y="41275"/>
                  </a:lnTo>
                  <a:lnTo>
                    <a:pt x="1385404" y="34925"/>
                  </a:lnTo>
                  <a:close/>
                </a:path>
                <a:path w="1558925" h="1451610">
                  <a:moveTo>
                    <a:pt x="1429854" y="34925"/>
                  </a:moveTo>
                  <a:lnTo>
                    <a:pt x="1404454" y="34925"/>
                  </a:lnTo>
                  <a:lnTo>
                    <a:pt x="1404454" y="41275"/>
                  </a:lnTo>
                  <a:lnTo>
                    <a:pt x="1429854" y="41275"/>
                  </a:lnTo>
                  <a:lnTo>
                    <a:pt x="1429854" y="34925"/>
                  </a:lnTo>
                  <a:close/>
                </a:path>
                <a:path w="1558925" h="1451610">
                  <a:moveTo>
                    <a:pt x="1474304" y="34925"/>
                  </a:moveTo>
                  <a:lnTo>
                    <a:pt x="1448904" y="34925"/>
                  </a:lnTo>
                  <a:lnTo>
                    <a:pt x="1448904" y="41275"/>
                  </a:lnTo>
                  <a:lnTo>
                    <a:pt x="1474304" y="41275"/>
                  </a:lnTo>
                  <a:lnTo>
                    <a:pt x="1474304" y="34925"/>
                  </a:lnTo>
                  <a:close/>
                </a:path>
                <a:path w="1558925" h="1451610">
                  <a:moveTo>
                    <a:pt x="1558569" y="1409700"/>
                  </a:moveTo>
                  <a:lnTo>
                    <a:pt x="1552219" y="1406525"/>
                  </a:lnTo>
                  <a:lnTo>
                    <a:pt x="1482369" y="1371600"/>
                  </a:lnTo>
                  <a:lnTo>
                    <a:pt x="1482369" y="1406525"/>
                  </a:lnTo>
                  <a:lnTo>
                    <a:pt x="1045019" y="1406525"/>
                  </a:lnTo>
                  <a:lnTo>
                    <a:pt x="1045019" y="1409827"/>
                  </a:lnTo>
                  <a:lnTo>
                    <a:pt x="614006" y="1409827"/>
                  </a:lnTo>
                  <a:lnTo>
                    <a:pt x="614006" y="1374902"/>
                  </a:lnTo>
                  <a:lnTo>
                    <a:pt x="537806" y="1413002"/>
                  </a:lnTo>
                  <a:lnTo>
                    <a:pt x="614006" y="1451102"/>
                  </a:lnTo>
                  <a:lnTo>
                    <a:pt x="614006" y="1416177"/>
                  </a:lnTo>
                  <a:lnTo>
                    <a:pt x="1051369" y="1416177"/>
                  </a:lnTo>
                  <a:lnTo>
                    <a:pt x="1051369" y="1413002"/>
                  </a:lnTo>
                  <a:lnTo>
                    <a:pt x="1051369" y="1412875"/>
                  </a:lnTo>
                  <a:lnTo>
                    <a:pt x="1482369" y="1412875"/>
                  </a:lnTo>
                  <a:lnTo>
                    <a:pt x="1482369" y="1447800"/>
                  </a:lnTo>
                  <a:lnTo>
                    <a:pt x="1552219" y="1412875"/>
                  </a:lnTo>
                  <a:lnTo>
                    <a:pt x="1558569" y="1409700"/>
                  </a:lnTo>
                  <a:close/>
                </a:path>
                <a:path w="1558925" h="1451610">
                  <a:moveTo>
                    <a:pt x="1558569" y="38100"/>
                  </a:moveTo>
                  <a:lnTo>
                    <a:pt x="1552219" y="34925"/>
                  </a:lnTo>
                  <a:lnTo>
                    <a:pt x="1482369" y="0"/>
                  </a:lnTo>
                  <a:lnTo>
                    <a:pt x="1482369" y="76200"/>
                  </a:lnTo>
                  <a:lnTo>
                    <a:pt x="1552219" y="41275"/>
                  </a:lnTo>
                  <a:lnTo>
                    <a:pt x="1558569" y="3810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2" name="object 12"/>
          <p:cNvSpPr txBox="1"/>
          <p:nvPr/>
        </p:nvSpPr>
        <p:spPr>
          <a:xfrm>
            <a:off x="8696192" y="4339844"/>
            <a:ext cx="516385"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E</a:t>
            </a:r>
            <a:r>
              <a:rPr sz="1800" b="1" dirty="0">
                <a:solidFill>
                  <a:srgbClr val="444949"/>
                </a:solidFill>
                <a:latin typeface="Roboto Light" panose="02000000000000000000" pitchFamily="2" charset="0"/>
                <a:ea typeface="Roboto Light" panose="02000000000000000000" pitchFamily="2" charset="0"/>
                <a:cs typeface="Calibri"/>
              </a:rPr>
              <a:t>LB</a:t>
            </a:r>
            <a:endParaRPr sz="1800" dirty="0">
              <a:latin typeface="Roboto Light" panose="02000000000000000000" pitchFamily="2" charset="0"/>
              <a:ea typeface="Roboto Light" panose="02000000000000000000" pitchFamily="2" charset="0"/>
              <a:cs typeface="Calibri"/>
            </a:endParaRPr>
          </a:p>
        </p:txBody>
      </p:sp>
      <p:sp>
        <p:nvSpPr>
          <p:cNvPr id="13" name="object 13"/>
          <p:cNvSpPr txBox="1"/>
          <p:nvPr/>
        </p:nvSpPr>
        <p:spPr>
          <a:xfrm>
            <a:off x="7829615" y="1709119"/>
            <a:ext cx="2324735" cy="820738"/>
          </a:xfrm>
          <a:prstGeom prst="rect">
            <a:avLst/>
          </a:prstGeom>
        </p:spPr>
        <p:txBody>
          <a:bodyPr vert="horz" wrap="square" lIns="0" tIns="12700" rIns="0" bIns="0" rtlCol="0">
            <a:spAutoFit/>
          </a:bodyPr>
          <a:lstStyle/>
          <a:p>
            <a:pPr marL="12700">
              <a:lnSpc>
                <a:spcPts val="2125"/>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Waiting</a:t>
            </a:r>
            <a:r>
              <a:rPr sz="180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for</a:t>
            </a:r>
            <a:r>
              <a:rPr sz="1800" spc="-5" dirty="0">
                <a:solidFill>
                  <a:srgbClr val="444949"/>
                </a:solidFill>
                <a:latin typeface="Roboto Light" panose="02000000000000000000" pitchFamily="2" charset="0"/>
                <a:ea typeface="Roboto Light" panose="02000000000000000000" pitchFamily="2" charset="0"/>
                <a:cs typeface="Calibri"/>
              </a:rPr>
              <a:t> </a:t>
            </a:r>
            <a:r>
              <a:rPr sz="1800" b="1" u="sng" spc="-15"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existing</a:t>
            </a:r>
            <a:endParaRPr sz="1800" dirty="0">
              <a:latin typeface="Roboto Light" panose="02000000000000000000" pitchFamily="2" charset="0"/>
              <a:ea typeface="Roboto Light" panose="02000000000000000000" pitchFamily="2" charset="0"/>
              <a:cs typeface="Calibri"/>
            </a:endParaRPr>
          </a:p>
          <a:p>
            <a:pPr marL="12700">
              <a:lnSpc>
                <a:spcPts val="2125"/>
              </a:lnSpc>
            </a:pPr>
            <a:r>
              <a:rPr sz="1800" spc="-5" dirty="0">
                <a:solidFill>
                  <a:srgbClr val="444949"/>
                </a:solidFill>
                <a:latin typeface="Roboto Light" panose="02000000000000000000" pitchFamily="2" charset="0"/>
                <a:ea typeface="Roboto Light" panose="02000000000000000000" pitchFamily="2" charset="0"/>
                <a:cs typeface="Calibri"/>
              </a:rPr>
              <a:t>connections</a:t>
            </a:r>
            <a:r>
              <a:rPr sz="1800" spc="-15" dirty="0">
                <a:solidFill>
                  <a:srgbClr val="444949"/>
                </a:solidFill>
                <a:latin typeface="Roboto Light" panose="02000000000000000000" pitchFamily="2" charset="0"/>
                <a:ea typeface="Roboto Light" panose="02000000000000000000" pitchFamily="2" charset="0"/>
                <a:cs typeface="Calibri"/>
              </a:rPr>
              <a:t> to</a:t>
            </a:r>
            <a:r>
              <a:rPr sz="1800" spc="-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complete</a:t>
            </a:r>
            <a:endParaRPr sz="1800" dirty="0">
              <a:latin typeface="Roboto Light" panose="02000000000000000000" pitchFamily="2" charset="0"/>
              <a:ea typeface="Roboto Light" panose="02000000000000000000" pitchFamily="2" charset="0"/>
              <a:cs typeface="Calibri"/>
            </a:endParaRPr>
          </a:p>
        </p:txBody>
      </p:sp>
      <p:sp>
        <p:nvSpPr>
          <p:cNvPr id="14" name="object 14"/>
          <p:cNvSpPr/>
          <p:nvPr/>
        </p:nvSpPr>
        <p:spPr>
          <a:xfrm>
            <a:off x="8839198" y="4689467"/>
            <a:ext cx="1558925" cy="493395"/>
          </a:xfrm>
          <a:custGeom>
            <a:avLst/>
            <a:gdLst/>
            <a:ahLst/>
            <a:cxnLst/>
            <a:rect l="l" t="t" r="r" b="b"/>
            <a:pathLst>
              <a:path w="1558925" h="493395">
                <a:moveTo>
                  <a:pt x="1482379" y="416653"/>
                </a:moveTo>
                <a:lnTo>
                  <a:pt x="1482379" y="492853"/>
                </a:lnTo>
                <a:lnTo>
                  <a:pt x="1552229" y="457928"/>
                </a:lnTo>
                <a:lnTo>
                  <a:pt x="1495080" y="457928"/>
                </a:lnTo>
                <a:lnTo>
                  <a:pt x="1495080" y="451578"/>
                </a:lnTo>
                <a:lnTo>
                  <a:pt x="1552229" y="451578"/>
                </a:lnTo>
                <a:lnTo>
                  <a:pt x="1482379" y="416653"/>
                </a:lnTo>
                <a:close/>
              </a:path>
              <a:path w="1558925" h="493395">
                <a:moveTo>
                  <a:pt x="41275" y="63499"/>
                </a:moveTo>
                <a:lnTo>
                  <a:pt x="34925" y="63499"/>
                </a:lnTo>
                <a:lnTo>
                  <a:pt x="34925" y="457928"/>
                </a:lnTo>
                <a:lnTo>
                  <a:pt x="1482379" y="457928"/>
                </a:lnTo>
                <a:lnTo>
                  <a:pt x="1482379" y="454753"/>
                </a:lnTo>
                <a:lnTo>
                  <a:pt x="41275" y="454753"/>
                </a:lnTo>
                <a:lnTo>
                  <a:pt x="38100" y="451578"/>
                </a:lnTo>
                <a:lnTo>
                  <a:pt x="41275" y="451578"/>
                </a:lnTo>
                <a:lnTo>
                  <a:pt x="41275" y="63499"/>
                </a:lnTo>
                <a:close/>
              </a:path>
              <a:path w="1558925" h="493395">
                <a:moveTo>
                  <a:pt x="1552229" y="451578"/>
                </a:moveTo>
                <a:lnTo>
                  <a:pt x="1495080" y="451578"/>
                </a:lnTo>
                <a:lnTo>
                  <a:pt x="1495080" y="457928"/>
                </a:lnTo>
                <a:lnTo>
                  <a:pt x="1552229" y="457928"/>
                </a:lnTo>
                <a:lnTo>
                  <a:pt x="1558579" y="454753"/>
                </a:lnTo>
                <a:lnTo>
                  <a:pt x="1552229" y="451578"/>
                </a:lnTo>
                <a:close/>
              </a:path>
              <a:path w="1558925" h="493395">
                <a:moveTo>
                  <a:pt x="41275" y="451578"/>
                </a:moveTo>
                <a:lnTo>
                  <a:pt x="38100" y="451578"/>
                </a:lnTo>
                <a:lnTo>
                  <a:pt x="41275" y="454753"/>
                </a:lnTo>
                <a:lnTo>
                  <a:pt x="41275" y="451578"/>
                </a:lnTo>
                <a:close/>
              </a:path>
              <a:path w="1558925" h="493395">
                <a:moveTo>
                  <a:pt x="1482379" y="451578"/>
                </a:moveTo>
                <a:lnTo>
                  <a:pt x="41275" y="451578"/>
                </a:lnTo>
                <a:lnTo>
                  <a:pt x="41275" y="454753"/>
                </a:lnTo>
                <a:lnTo>
                  <a:pt x="1482379" y="454753"/>
                </a:lnTo>
                <a:lnTo>
                  <a:pt x="1482379" y="451578"/>
                </a:lnTo>
                <a:close/>
              </a:path>
              <a:path w="1558925" h="493395">
                <a:moveTo>
                  <a:pt x="38100" y="0"/>
                </a:moveTo>
                <a:lnTo>
                  <a:pt x="0" y="76199"/>
                </a:lnTo>
                <a:lnTo>
                  <a:pt x="34925" y="76199"/>
                </a:lnTo>
                <a:lnTo>
                  <a:pt x="34925" y="63499"/>
                </a:lnTo>
                <a:lnTo>
                  <a:pt x="69850" y="63499"/>
                </a:lnTo>
                <a:lnTo>
                  <a:pt x="38100" y="0"/>
                </a:lnTo>
                <a:close/>
              </a:path>
              <a:path w="1558925" h="493395">
                <a:moveTo>
                  <a:pt x="69850" y="63499"/>
                </a:moveTo>
                <a:lnTo>
                  <a:pt x="41275" y="63499"/>
                </a:lnTo>
                <a:lnTo>
                  <a:pt x="41275" y="76199"/>
                </a:lnTo>
                <a:lnTo>
                  <a:pt x="76200" y="76199"/>
                </a:lnTo>
                <a:lnTo>
                  <a:pt x="69850" y="63499"/>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txBox="1"/>
          <p:nvPr/>
        </p:nvSpPr>
        <p:spPr>
          <a:xfrm>
            <a:off x="6980306" y="4978542"/>
            <a:ext cx="3070225" cy="820738"/>
          </a:xfrm>
          <a:prstGeom prst="rect">
            <a:avLst/>
          </a:prstGeom>
        </p:spPr>
        <p:txBody>
          <a:bodyPr vert="horz" wrap="square" lIns="0" tIns="12700" rIns="0" bIns="0" rtlCol="0">
            <a:spAutoFit/>
          </a:bodyPr>
          <a:lstStyle/>
          <a:p>
            <a:pPr marL="12700">
              <a:lnSpc>
                <a:spcPts val="2125"/>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New</a:t>
            </a:r>
            <a:r>
              <a:rPr sz="1800" spc="-1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connections</a:t>
            </a:r>
            <a:endParaRPr sz="1800">
              <a:latin typeface="Roboto Light" panose="02000000000000000000" pitchFamily="2" charset="0"/>
              <a:ea typeface="Roboto Light" panose="02000000000000000000" pitchFamily="2" charset="0"/>
              <a:cs typeface="Calibri"/>
            </a:endParaRPr>
          </a:p>
          <a:p>
            <a:pPr marL="12700">
              <a:lnSpc>
                <a:spcPts val="2125"/>
              </a:lnSpc>
            </a:pPr>
            <a:r>
              <a:rPr sz="1800" spc="-10" dirty="0">
                <a:solidFill>
                  <a:srgbClr val="444949"/>
                </a:solidFill>
                <a:latin typeface="Roboto Light" panose="02000000000000000000" pitchFamily="2" charset="0"/>
                <a:ea typeface="Roboto Light" panose="02000000000000000000" pitchFamily="2" charset="0"/>
                <a:cs typeface="Calibri"/>
              </a:rPr>
              <a:t>Established</a:t>
            </a:r>
            <a:r>
              <a:rPr sz="1800" spc="5"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to</a:t>
            </a:r>
            <a:r>
              <a:rPr sz="1800" spc="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all</a:t>
            </a:r>
            <a:r>
              <a:rPr sz="1800" dirty="0">
                <a:solidFill>
                  <a:srgbClr val="444949"/>
                </a:solidFill>
                <a:latin typeface="Roboto Light" panose="02000000000000000000" pitchFamily="2" charset="0"/>
                <a:ea typeface="Roboto Light" panose="02000000000000000000" pitchFamily="2" charset="0"/>
                <a:cs typeface="Calibri"/>
              </a:rPr>
              <a:t> other </a:t>
            </a:r>
            <a:r>
              <a:rPr sz="1800" spc="-10" dirty="0">
                <a:solidFill>
                  <a:srgbClr val="444949"/>
                </a:solidFill>
                <a:latin typeface="Roboto Light" panose="02000000000000000000" pitchFamily="2" charset="0"/>
                <a:ea typeface="Roboto Light" panose="02000000000000000000" pitchFamily="2" charset="0"/>
                <a:cs typeface="Calibri"/>
              </a:rPr>
              <a:t>instances</a:t>
            </a:r>
            <a:endParaRPr sz="1800">
              <a:latin typeface="Roboto Light" panose="02000000000000000000" pitchFamily="2" charset="0"/>
              <a:ea typeface="Roboto Light" panose="02000000000000000000" pitchFamily="2" charset="0"/>
              <a:cs typeface="Calibri"/>
            </a:endParaRPr>
          </a:p>
        </p:txBody>
      </p:sp>
      <p:sp>
        <p:nvSpPr>
          <p:cNvPr id="16" name="object 16"/>
          <p:cNvSpPr/>
          <p:nvPr/>
        </p:nvSpPr>
        <p:spPr>
          <a:xfrm>
            <a:off x="7430703" y="3584120"/>
            <a:ext cx="828040" cy="76200"/>
          </a:xfrm>
          <a:custGeom>
            <a:avLst/>
            <a:gdLst/>
            <a:ahLst/>
            <a:cxnLst/>
            <a:rect l="l" t="t" r="r" b="b"/>
            <a:pathLst>
              <a:path w="828040" h="76200">
                <a:moveTo>
                  <a:pt x="76200" y="0"/>
                </a:moveTo>
                <a:lnTo>
                  <a:pt x="0" y="38100"/>
                </a:lnTo>
                <a:lnTo>
                  <a:pt x="76200" y="76200"/>
                </a:lnTo>
                <a:lnTo>
                  <a:pt x="76200" y="41275"/>
                </a:lnTo>
                <a:lnTo>
                  <a:pt x="63500" y="41275"/>
                </a:lnTo>
                <a:lnTo>
                  <a:pt x="63500" y="34925"/>
                </a:lnTo>
                <a:lnTo>
                  <a:pt x="76200" y="34925"/>
                </a:lnTo>
                <a:lnTo>
                  <a:pt x="76200" y="0"/>
                </a:lnTo>
                <a:close/>
              </a:path>
              <a:path w="828040" h="76200">
                <a:moveTo>
                  <a:pt x="76200" y="34925"/>
                </a:moveTo>
                <a:lnTo>
                  <a:pt x="76200" y="41275"/>
                </a:lnTo>
                <a:lnTo>
                  <a:pt x="88900" y="41276"/>
                </a:lnTo>
                <a:lnTo>
                  <a:pt x="88900" y="34926"/>
                </a:lnTo>
                <a:lnTo>
                  <a:pt x="76200" y="34925"/>
                </a:lnTo>
                <a:close/>
              </a:path>
              <a:path w="828040" h="76200">
                <a:moveTo>
                  <a:pt x="63500" y="34925"/>
                </a:moveTo>
                <a:lnTo>
                  <a:pt x="63500" y="41275"/>
                </a:lnTo>
                <a:lnTo>
                  <a:pt x="76200" y="41275"/>
                </a:lnTo>
                <a:lnTo>
                  <a:pt x="76200" y="34925"/>
                </a:lnTo>
                <a:lnTo>
                  <a:pt x="63500" y="34925"/>
                </a:lnTo>
                <a:close/>
              </a:path>
              <a:path w="828040" h="76200">
                <a:moveTo>
                  <a:pt x="76200" y="34925"/>
                </a:moveTo>
                <a:lnTo>
                  <a:pt x="63500" y="34925"/>
                </a:lnTo>
                <a:lnTo>
                  <a:pt x="76200" y="34925"/>
                </a:lnTo>
                <a:close/>
              </a:path>
              <a:path w="828040" h="76200">
                <a:moveTo>
                  <a:pt x="133350" y="34926"/>
                </a:moveTo>
                <a:lnTo>
                  <a:pt x="107950" y="34926"/>
                </a:lnTo>
                <a:lnTo>
                  <a:pt x="107950" y="41276"/>
                </a:lnTo>
                <a:lnTo>
                  <a:pt x="133350" y="41276"/>
                </a:lnTo>
                <a:lnTo>
                  <a:pt x="133350" y="34926"/>
                </a:lnTo>
                <a:close/>
              </a:path>
              <a:path w="828040" h="76200">
                <a:moveTo>
                  <a:pt x="177800" y="34926"/>
                </a:moveTo>
                <a:lnTo>
                  <a:pt x="152400" y="34926"/>
                </a:lnTo>
                <a:lnTo>
                  <a:pt x="152400" y="41276"/>
                </a:lnTo>
                <a:lnTo>
                  <a:pt x="177800" y="41276"/>
                </a:lnTo>
                <a:lnTo>
                  <a:pt x="177800" y="34926"/>
                </a:lnTo>
                <a:close/>
              </a:path>
              <a:path w="828040" h="76200">
                <a:moveTo>
                  <a:pt x="222250" y="34926"/>
                </a:moveTo>
                <a:lnTo>
                  <a:pt x="196850" y="34926"/>
                </a:lnTo>
                <a:lnTo>
                  <a:pt x="196850" y="41276"/>
                </a:lnTo>
                <a:lnTo>
                  <a:pt x="222250" y="41276"/>
                </a:lnTo>
                <a:lnTo>
                  <a:pt x="222250" y="34926"/>
                </a:lnTo>
                <a:close/>
              </a:path>
              <a:path w="828040" h="76200">
                <a:moveTo>
                  <a:pt x="266700" y="34926"/>
                </a:moveTo>
                <a:lnTo>
                  <a:pt x="241300" y="34926"/>
                </a:lnTo>
                <a:lnTo>
                  <a:pt x="241300" y="41276"/>
                </a:lnTo>
                <a:lnTo>
                  <a:pt x="266700" y="41276"/>
                </a:lnTo>
                <a:lnTo>
                  <a:pt x="266700" y="34926"/>
                </a:lnTo>
                <a:close/>
              </a:path>
              <a:path w="828040" h="76200">
                <a:moveTo>
                  <a:pt x="311150" y="34926"/>
                </a:moveTo>
                <a:lnTo>
                  <a:pt x="285750" y="34926"/>
                </a:lnTo>
                <a:lnTo>
                  <a:pt x="285750" y="41276"/>
                </a:lnTo>
                <a:lnTo>
                  <a:pt x="311150" y="41276"/>
                </a:lnTo>
                <a:lnTo>
                  <a:pt x="311150" y="34926"/>
                </a:lnTo>
                <a:close/>
              </a:path>
              <a:path w="828040" h="76200">
                <a:moveTo>
                  <a:pt x="355600" y="34926"/>
                </a:moveTo>
                <a:lnTo>
                  <a:pt x="330200" y="34926"/>
                </a:lnTo>
                <a:lnTo>
                  <a:pt x="330200" y="41276"/>
                </a:lnTo>
                <a:lnTo>
                  <a:pt x="355600" y="41276"/>
                </a:lnTo>
                <a:lnTo>
                  <a:pt x="355600" y="34926"/>
                </a:lnTo>
                <a:close/>
              </a:path>
              <a:path w="828040" h="76200">
                <a:moveTo>
                  <a:pt x="400050" y="34926"/>
                </a:moveTo>
                <a:lnTo>
                  <a:pt x="374650" y="34926"/>
                </a:lnTo>
                <a:lnTo>
                  <a:pt x="374650" y="41276"/>
                </a:lnTo>
                <a:lnTo>
                  <a:pt x="400050" y="41276"/>
                </a:lnTo>
                <a:lnTo>
                  <a:pt x="400050" y="34926"/>
                </a:lnTo>
                <a:close/>
              </a:path>
              <a:path w="828040" h="76200">
                <a:moveTo>
                  <a:pt x="444500" y="34926"/>
                </a:moveTo>
                <a:lnTo>
                  <a:pt x="419100" y="34926"/>
                </a:lnTo>
                <a:lnTo>
                  <a:pt x="419100" y="41276"/>
                </a:lnTo>
                <a:lnTo>
                  <a:pt x="444500" y="41276"/>
                </a:lnTo>
                <a:lnTo>
                  <a:pt x="444500" y="34926"/>
                </a:lnTo>
                <a:close/>
              </a:path>
              <a:path w="828040" h="76200">
                <a:moveTo>
                  <a:pt x="488950" y="34926"/>
                </a:moveTo>
                <a:lnTo>
                  <a:pt x="463550" y="34926"/>
                </a:lnTo>
                <a:lnTo>
                  <a:pt x="463550" y="41276"/>
                </a:lnTo>
                <a:lnTo>
                  <a:pt x="488950" y="41276"/>
                </a:lnTo>
                <a:lnTo>
                  <a:pt x="488950" y="34926"/>
                </a:lnTo>
                <a:close/>
              </a:path>
              <a:path w="828040" h="76200">
                <a:moveTo>
                  <a:pt x="533400" y="34926"/>
                </a:moveTo>
                <a:lnTo>
                  <a:pt x="508000" y="34926"/>
                </a:lnTo>
                <a:lnTo>
                  <a:pt x="508000" y="41276"/>
                </a:lnTo>
                <a:lnTo>
                  <a:pt x="533400" y="41276"/>
                </a:lnTo>
                <a:lnTo>
                  <a:pt x="533400" y="34926"/>
                </a:lnTo>
                <a:close/>
              </a:path>
              <a:path w="828040" h="76200">
                <a:moveTo>
                  <a:pt x="577850" y="34926"/>
                </a:moveTo>
                <a:lnTo>
                  <a:pt x="552450" y="34926"/>
                </a:lnTo>
                <a:lnTo>
                  <a:pt x="552450" y="41276"/>
                </a:lnTo>
                <a:lnTo>
                  <a:pt x="577850" y="41276"/>
                </a:lnTo>
                <a:lnTo>
                  <a:pt x="577850" y="34926"/>
                </a:lnTo>
                <a:close/>
              </a:path>
              <a:path w="828040" h="76200">
                <a:moveTo>
                  <a:pt x="622300" y="34926"/>
                </a:moveTo>
                <a:lnTo>
                  <a:pt x="596900" y="34926"/>
                </a:lnTo>
                <a:lnTo>
                  <a:pt x="596900" y="41276"/>
                </a:lnTo>
                <a:lnTo>
                  <a:pt x="622300" y="41276"/>
                </a:lnTo>
                <a:lnTo>
                  <a:pt x="622300" y="34926"/>
                </a:lnTo>
                <a:close/>
              </a:path>
              <a:path w="828040" h="76200">
                <a:moveTo>
                  <a:pt x="666750" y="34926"/>
                </a:moveTo>
                <a:lnTo>
                  <a:pt x="641350" y="34926"/>
                </a:lnTo>
                <a:lnTo>
                  <a:pt x="641350" y="41276"/>
                </a:lnTo>
                <a:lnTo>
                  <a:pt x="666750" y="41276"/>
                </a:lnTo>
                <a:lnTo>
                  <a:pt x="666750" y="34926"/>
                </a:lnTo>
                <a:close/>
              </a:path>
              <a:path w="828040" h="76200">
                <a:moveTo>
                  <a:pt x="711200" y="34926"/>
                </a:moveTo>
                <a:lnTo>
                  <a:pt x="685800" y="34926"/>
                </a:lnTo>
                <a:lnTo>
                  <a:pt x="685800" y="41276"/>
                </a:lnTo>
                <a:lnTo>
                  <a:pt x="711200" y="41276"/>
                </a:lnTo>
                <a:lnTo>
                  <a:pt x="711200" y="34926"/>
                </a:lnTo>
                <a:close/>
              </a:path>
              <a:path w="828040" h="76200">
                <a:moveTo>
                  <a:pt x="751573" y="1"/>
                </a:moveTo>
                <a:lnTo>
                  <a:pt x="751573" y="76201"/>
                </a:lnTo>
                <a:lnTo>
                  <a:pt x="821423" y="41276"/>
                </a:lnTo>
                <a:lnTo>
                  <a:pt x="755650" y="41276"/>
                </a:lnTo>
                <a:lnTo>
                  <a:pt x="755650" y="34926"/>
                </a:lnTo>
                <a:lnTo>
                  <a:pt x="821423" y="34926"/>
                </a:lnTo>
                <a:lnTo>
                  <a:pt x="751573" y="1"/>
                </a:lnTo>
                <a:close/>
              </a:path>
              <a:path w="828040" h="76200">
                <a:moveTo>
                  <a:pt x="751573" y="34926"/>
                </a:moveTo>
                <a:lnTo>
                  <a:pt x="730250" y="34926"/>
                </a:lnTo>
                <a:lnTo>
                  <a:pt x="730250" y="41276"/>
                </a:lnTo>
                <a:lnTo>
                  <a:pt x="751573" y="41276"/>
                </a:lnTo>
                <a:lnTo>
                  <a:pt x="751573" y="34926"/>
                </a:lnTo>
                <a:close/>
              </a:path>
              <a:path w="828040" h="76200">
                <a:moveTo>
                  <a:pt x="821423" y="34926"/>
                </a:moveTo>
                <a:lnTo>
                  <a:pt x="755650" y="34926"/>
                </a:lnTo>
                <a:lnTo>
                  <a:pt x="755650" y="41276"/>
                </a:lnTo>
                <a:lnTo>
                  <a:pt x="821423" y="41276"/>
                </a:lnTo>
                <a:lnTo>
                  <a:pt x="827773" y="38101"/>
                </a:lnTo>
                <a:lnTo>
                  <a:pt x="821423" y="34926"/>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7" name="object 17"/>
          <p:cNvSpPr/>
          <p:nvPr/>
        </p:nvSpPr>
        <p:spPr>
          <a:xfrm>
            <a:off x="7430701" y="3726414"/>
            <a:ext cx="828040" cy="76200"/>
          </a:xfrm>
          <a:custGeom>
            <a:avLst/>
            <a:gdLst/>
            <a:ahLst/>
            <a:cxnLst/>
            <a:rect l="l" t="t" r="r" b="b"/>
            <a:pathLst>
              <a:path w="828040" h="76200">
                <a:moveTo>
                  <a:pt x="751573" y="41276"/>
                </a:moveTo>
                <a:lnTo>
                  <a:pt x="751573" y="76201"/>
                </a:lnTo>
                <a:lnTo>
                  <a:pt x="821423" y="41276"/>
                </a:lnTo>
                <a:lnTo>
                  <a:pt x="751573" y="41276"/>
                </a:lnTo>
                <a:close/>
              </a:path>
              <a:path w="828040" h="76200">
                <a:moveTo>
                  <a:pt x="76200" y="0"/>
                </a:moveTo>
                <a:lnTo>
                  <a:pt x="0" y="38100"/>
                </a:lnTo>
                <a:lnTo>
                  <a:pt x="76200" y="76200"/>
                </a:lnTo>
                <a:lnTo>
                  <a:pt x="76200" y="41275"/>
                </a:lnTo>
                <a:lnTo>
                  <a:pt x="63500" y="41275"/>
                </a:lnTo>
                <a:lnTo>
                  <a:pt x="63500" y="34925"/>
                </a:lnTo>
                <a:lnTo>
                  <a:pt x="76200" y="34925"/>
                </a:lnTo>
                <a:lnTo>
                  <a:pt x="76200" y="0"/>
                </a:lnTo>
                <a:close/>
              </a:path>
              <a:path w="828040" h="76200">
                <a:moveTo>
                  <a:pt x="751573" y="34926"/>
                </a:moveTo>
                <a:lnTo>
                  <a:pt x="751573" y="41276"/>
                </a:lnTo>
                <a:lnTo>
                  <a:pt x="764273" y="41276"/>
                </a:lnTo>
                <a:lnTo>
                  <a:pt x="764273" y="34926"/>
                </a:lnTo>
                <a:lnTo>
                  <a:pt x="751573" y="34926"/>
                </a:lnTo>
                <a:close/>
              </a:path>
              <a:path w="828040" h="76200">
                <a:moveTo>
                  <a:pt x="751573" y="1"/>
                </a:moveTo>
                <a:lnTo>
                  <a:pt x="751573" y="34926"/>
                </a:lnTo>
                <a:lnTo>
                  <a:pt x="764273" y="34926"/>
                </a:lnTo>
                <a:lnTo>
                  <a:pt x="764273" y="41276"/>
                </a:lnTo>
                <a:lnTo>
                  <a:pt x="821425" y="41275"/>
                </a:lnTo>
                <a:lnTo>
                  <a:pt x="827773" y="38101"/>
                </a:lnTo>
                <a:lnTo>
                  <a:pt x="751573" y="1"/>
                </a:lnTo>
                <a:close/>
              </a:path>
              <a:path w="828040" h="76200">
                <a:moveTo>
                  <a:pt x="76200" y="34925"/>
                </a:moveTo>
                <a:lnTo>
                  <a:pt x="76200" y="41275"/>
                </a:lnTo>
                <a:lnTo>
                  <a:pt x="751573" y="41276"/>
                </a:lnTo>
                <a:lnTo>
                  <a:pt x="751573" y="34926"/>
                </a:lnTo>
                <a:lnTo>
                  <a:pt x="76200" y="34925"/>
                </a:lnTo>
                <a:close/>
              </a:path>
              <a:path w="828040" h="76200">
                <a:moveTo>
                  <a:pt x="63500" y="34925"/>
                </a:moveTo>
                <a:lnTo>
                  <a:pt x="63500" y="41275"/>
                </a:lnTo>
                <a:lnTo>
                  <a:pt x="76200" y="41275"/>
                </a:lnTo>
                <a:lnTo>
                  <a:pt x="76200" y="34925"/>
                </a:lnTo>
                <a:lnTo>
                  <a:pt x="63500" y="34925"/>
                </a:lnTo>
                <a:close/>
              </a:path>
              <a:path w="828040" h="76200">
                <a:moveTo>
                  <a:pt x="76200" y="34925"/>
                </a:moveTo>
                <a:lnTo>
                  <a:pt x="63500" y="34925"/>
                </a:lnTo>
                <a:lnTo>
                  <a:pt x="76200"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8" name="object 18"/>
          <p:cNvSpPr/>
          <p:nvPr/>
        </p:nvSpPr>
        <p:spPr>
          <a:xfrm>
            <a:off x="7430701" y="3869188"/>
            <a:ext cx="828040" cy="76200"/>
          </a:xfrm>
          <a:custGeom>
            <a:avLst/>
            <a:gdLst/>
            <a:ahLst/>
            <a:cxnLst/>
            <a:rect l="l" t="t" r="r" b="b"/>
            <a:pathLst>
              <a:path w="828040" h="76200">
                <a:moveTo>
                  <a:pt x="751573" y="41276"/>
                </a:moveTo>
                <a:lnTo>
                  <a:pt x="751573" y="76201"/>
                </a:lnTo>
                <a:lnTo>
                  <a:pt x="821423" y="41276"/>
                </a:lnTo>
                <a:lnTo>
                  <a:pt x="751573" y="41276"/>
                </a:lnTo>
                <a:close/>
              </a:path>
              <a:path w="828040" h="76200">
                <a:moveTo>
                  <a:pt x="76200" y="0"/>
                </a:moveTo>
                <a:lnTo>
                  <a:pt x="0" y="38100"/>
                </a:lnTo>
                <a:lnTo>
                  <a:pt x="76200" y="76200"/>
                </a:lnTo>
                <a:lnTo>
                  <a:pt x="76200" y="41275"/>
                </a:lnTo>
                <a:lnTo>
                  <a:pt x="63500" y="41275"/>
                </a:lnTo>
                <a:lnTo>
                  <a:pt x="63500" y="34925"/>
                </a:lnTo>
                <a:lnTo>
                  <a:pt x="76200" y="34925"/>
                </a:lnTo>
                <a:lnTo>
                  <a:pt x="76200" y="0"/>
                </a:lnTo>
                <a:close/>
              </a:path>
              <a:path w="828040" h="76200">
                <a:moveTo>
                  <a:pt x="751573" y="34926"/>
                </a:moveTo>
                <a:lnTo>
                  <a:pt x="751573" y="41276"/>
                </a:lnTo>
                <a:lnTo>
                  <a:pt x="764273" y="41276"/>
                </a:lnTo>
                <a:lnTo>
                  <a:pt x="764273" y="34926"/>
                </a:lnTo>
                <a:lnTo>
                  <a:pt x="751573" y="34926"/>
                </a:lnTo>
                <a:close/>
              </a:path>
              <a:path w="828040" h="76200">
                <a:moveTo>
                  <a:pt x="751573" y="1"/>
                </a:moveTo>
                <a:lnTo>
                  <a:pt x="751573" y="34926"/>
                </a:lnTo>
                <a:lnTo>
                  <a:pt x="764273" y="34926"/>
                </a:lnTo>
                <a:lnTo>
                  <a:pt x="764273" y="41276"/>
                </a:lnTo>
                <a:lnTo>
                  <a:pt x="821425" y="41275"/>
                </a:lnTo>
                <a:lnTo>
                  <a:pt x="827773" y="38101"/>
                </a:lnTo>
                <a:lnTo>
                  <a:pt x="751573" y="1"/>
                </a:lnTo>
                <a:close/>
              </a:path>
              <a:path w="828040" h="76200">
                <a:moveTo>
                  <a:pt x="76200" y="34925"/>
                </a:moveTo>
                <a:lnTo>
                  <a:pt x="76200" y="41275"/>
                </a:lnTo>
                <a:lnTo>
                  <a:pt x="751573" y="41276"/>
                </a:lnTo>
                <a:lnTo>
                  <a:pt x="751573" y="34926"/>
                </a:lnTo>
                <a:lnTo>
                  <a:pt x="76200" y="34925"/>
                </a:lnTo>
                <a:close/>
              </a:path>
              <a:path w="828040" h="76200">
                <a:moveTo>
                  <a:pt x="63500" y="34925"/>
                </a:moveTo>
                <a:lnTo>
                  <a:pt x="63500" y="41275"/>
                </a:lnTo>
                <a:lnTo>
                  <a:pt x="76200" y="41275"/>
                </a:lnTo>
                <a:lnTo>
                  <a:pt x="76200" y="34925"/>
                </a:lnTo>
                <a:lnTo>
                  <a:pt x="63500" y="34925"/>
                </a:lnTo>
                <a:close/>
              </a:path>
              <a:path w="828040" h="76200">
                <a:moveTo>
                  <a:pt x="76200" y="34925"/>
                </a:moveTo>
                <a:lnTo>
                  <a:pt x="63500" y="34925"/>
                </a:lnTo>
                <a:lnTo>
                  <a:pt x="76200" y="34925"/>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9" name="object 19"/>
          <p:cNvPicPr/>
          <p:nvPr/>
        </p:nvPicPr>
        <p:blipFill>
          <a:blip r:embed="rId3" cstate="print"/>
          <a:stretch>
            <a:fillRect/>
          </a:stretch>
        </p:blipFill>
        <p:spPr>
          <a:xfrm>
            <a:off x="6513576" y="3432047"/>
            <a:ext cx="682751" cy="664463"/>
          </a:xfrm>
          <a:prstGeom prst="rect">
            <a:avLst/>
          </a:prstGeom>
        </p:spPr>
      </p:pic>
      <p:sp>
        <p:nvSpPr>
          <p:cNvPr id="20" name="object 20"/>
          <p:cNvSpPr txBox="1"/>
          <p:nvPr/>
        </p:nvSpPr>
        <p:spPr>
          <a:xfrm>
            <a:off x="6508937" y="4086859"/>
            <a:ext cx="622732"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Light" panose="02000000000000000000" pitchFamily="2" charset="0"/>
                <a:ea typeface="Roboto Light" panose="02000000000000000000" pitchFamily="2" charset="0"/>
                <a:cs typeface="Calibri"/>
              </a:rPr>
              <a:t>U</a:t>
            </a:r>
            <a:r>
              <a:rPr sz="1800" b="1" spc="-10" dirty="0">
                <a:solidFill>
                  <a:srgbClr val="444949"/>
                </a:solidFill>
                <a:latin typeface="Roboto Light" panose="02000000000000000000" pitchFamily="2" charset="0"/>
                <a:ea typeface="Roboto Light" panose="02000000000000000000" pitchFamily="2" charset="0"/>
                <a:cs typeface="Calibri"/>
              </a:rPr>
              <a:t>se</a:t>
            </a:r>
            <a:r>
              <a:rPr sz="1800" b="1" spc="-25" dirty="0">
                <a:solidFill>
                  <a:srgbClr val="444949"/>
                </a:solidFill>
                <a:latin typeface="Roboto Light" panose="02000000000000000000" pitchFamily="2" charset="0"/>
                <a:ea typeface="Roboto Light" panose="02000000000000000000" pitchFamily="2" charset="0"/>
                <a:cs typeface="Calibri"/>
              </a:rPr>
              <a:t>r</a:t>
            </a:r>
            <a:r>
              <a:rPr sz="1800" b="1" dirty="0">
                <a:solidFill>
                  <a:srgbClr val="444949"/>
                </a:solidFill>
                <a:latin typeface="Roboto Light" panose="02000000000000000000" pitchFamily="2" charset="0"/>
                <a:ea typeface="Roboto Light" panose="02000000000000000000" pitchFamily="2" charset="0"/>
                <a:cs typeface="Calibri"/>
              </a:rPr>
              <a:t>s</a:t>
            </a:r>
            <a:endParaRPr sz="1800" dirty="0">
              <a:latin typeface="Roboto Light" panose="02000000000000000000" pitchFamily="2" charset="0"/>
              <a:ea typeface="Roboto Light" panose="02000000000000000000" pitchFamily="2" charset="0"/>
              <a:cs typeface="Calibri"/>
            </a:endParaRPr>
          </a:p>
        </p:txBody>
      </p:sp>
      <p:sp>
        <p:nvSpPr>
          <p:cNvPr id="21" name="object 21"/>
          <p:cNvSpPr txBox="1"/>
          <p:nvPr/>
        </p:nvSpPr>
        <p:spPr>
          <a:xfrm>
            <a:off x="10451490" y="2436256"/>
            <a:ext cx="1078230" cy="280205"/>
          </a:xfrm>
          <a:prstGeom prst="rect">
            <a:avLst/>
          </a:prstGeom>
          <a:solidFill>
            <a:srgbClr val="FFFFFF"/>
          </a:solidFill>
        </p:spPr>
        <p:txBody>
          <a:bodyPr vert="horz" wrap="square" lIns="0" tIns="33655" rIns="0" bIns="0" rtlCol="0">
            <a:spAutoFit/>
          </a:bodyPr>
          <a:lstStyle/>
          <a:p>
            <a:pPr marL="91440">
              <a:lnSpc>
                <a:spcPct val="100000"/>
              </a:lnSpc>
              <a:spcBef>
                <a:spcPts val="265"/>
              </a:spcBef>
            </a:pPr>
            <a:r>
              <a:rPr sz="1600" b="1" spc="-5" dirty="0">
                <a:solidFill>
                  <a:srgbClr val="444949"/>
                </a:solidFill>
                <a:latin typeface="Roboto Light" panose="02000000000000000000" pitchFamily="2" charset="0"/>
                <a:ea typeface="Roboto Light" panose="02000000000000000000" pitchFamily="2" charset="0"/>
                <a:cs typeface="Calibri"/>
              </a:rPr>
              <a:t>DRAINING</a:t>
            </a:r>
            <a:endParaRPr sz="160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3638940" y="0"/>
            <a:ext cx="4198775" cy="923731"/>
          </a:xfrm>
        </p:spPr>
        <p:txBody>
          <a:bodyPr>
            <a:normAutofit/>
          </a:bodyPr>
          <a:lstStyle/>
          <a:p>
            <a:pPr algn="l"/>
            <a:r>
              <a:rPr lang="en-IN" b="0" i="0" u="none" strike="noStrike" dirty="0">
                <a:solidFill>
                  <a:srgbClr val="16191F"/>
                </a:solidFill>
                <a:effectLst/>
                <a:latin typeface="Roboto Light" panose="02000000000000000000" pitchFamily="2" charset="0"/>
                <a:ea typeface="Roboto Light" panose="02000000000000000000" pitchFamily="2" charset="0"/>
              </a:rPr>
              <a:t>CREATING CLB</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pic>
        <p:nvPicPr>
          <p:cNvPr id="5" name="Content Placeholder 4">
            <a:extLst>
              <a:ext uri="{FF2B5EF4-FFF2-40B4-BE49-F238E27FC236}">
                <a16:creationId xmlns:a16="http://schemas.microsoft.com/office/drawing/2014/main" id="{011CE7EF-41C2-45A4-8CDC-99CF4325E1BF}"/>
              </a:ext>
            </a:extLst>
          </p:cNvPr>
          <p:cNvPicPr>
            <a:picLocks noGrp="1" noChangeAspect="1"/>
          </p:cNvPicPr>
          <p:nvPr>
            <p:ph idx="1"/>
          </p:nvPr>
        </p:nvPicPr>
        <p:blipFill>
          <a:blip r:embed="rId2"/>
          <a:stretch>
            <a:fillRect/>
          </a:stretch>
        </p:blipFill>
        <p:spPr>
          <a:xfrm>
            <a:off x="223838" y="2270071"/>
            <a:ext cx="11831637" cy="3111607"/>
          </a:xfrm>
        </p:spPr>
      </p:pic>
    </p:spTree>
    <p:extLst>
      <p:ext uri="{BB962C8B-B14F-4D97-AF65-F5344CB8AC3E}">
        <p14:creationId xmlns:p14="http://schemas.microsoft.com/office/powerpoint/2010/main" val="250524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DCC728-6471-4B0C-B473-8A6D4D268C89}"/>
              </a:ext>
            </a:extLst>
          </p:cNvPr>
          <p:cNvPicPr>
            <a:picLocks noGrp="1" noChangeAspect="1"/>
          </p:cNvPicPr>
          <p:nvPr>
            <p:ph idx="1"/>
          </p:nvPr>
        </p:nvPicPr>
        <p:blipFill>
          <a:blip r:embed="rId2"/>
          <a:stretch>
            <a:fillRect/>
          </a:stretch>
        </p:blipFill>
        <p:spPr>
          <a:xfrm>
            <a:off x="139700" y="1236015"/>
            <a:ext cx="11980863" cy="4292307"/>
          </a:xfrm>
        </p:spPr>
      </p:pic>
    </p:spTree>
    <p:extLst>
      <p:ext uri="{BB962C8B-B14F-4D97-AF65-F5344CB8AC3E}">
        <p14:creationId xmlns:p14="http://schemas.microsoft.com/office/powerpoint/2010/main" val="411830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08C384-BE65-4EA0-A945-6CCAD5F5DD5A}"/>
              </a:ext>
            </a:extLst>
          </p:cNvPr>
          <p:cNvPicPr>
            <a:picLocks noGrp="1" noChangeAspect="1"/>
          </p:cNvPicPr>
          <p:nvPr>
            <p:ph idx="1"/>
          </p:nvPr>
        </p:nvPicPr>
        <p:blipFill>
          <a:blip r:embed="rId2"/>
          <a:stretch>
            <a:fillRect/>
          </a:stretch>
        </p:blipFill>
        <p:spPr>
          <a:xfrm>
            <a:off x="168275" y="1170406"/>
            <a:ext cx="11858625" cy="4526712"/>
          </a:xfrm>
        </p:spPr>
      </p:pic>
    </p:spTree>
    <p:extLst>
      <p:ext uri="{BB962C8B-B14F-4D97-AF65-F5344CB8AC3E}">
        <p14:creationId xmlns:p14="http://schemas.microsoft.com/office/powerpoint/2010/main" val="1516515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CF0C20-AB95-48F4-8AD9-109BC80049E0}"/>
              </a:ext>
            </a:extLst>
          </p:cNvPr>
          <p:cNvPicPr>
            <a:picLocks noGrp="1" noChangeAspect="1"/>
          </p:cNvPicPr>
          <p:nvPr>
            <p:ph idx="1"/>
          </p:nvPr>
        </p:nvPicPr>
        <p:blipFill>
          <a:blip r:embed="rId2"/>
          <a:stretch>
            <a:fillRect/>
          </a:stretch>
        </p:blipFill>
        <p:spPr>
          <a:xfrm>
            <a:off x="158750" y="1130393"/>
            <a:ext cx="11849100" cy="4579751"/>
          </a:xfrm>
        </p:spPr>
      </p:pic>
    </p:spTree>
    <p:extLst>
      <p:ext uri="{BB962C8B-B14F-4D97-AF65-F5344CB8AC3E}">
        <p14:creationId xmlns:p14="http://schemas.microsoft.com/office/powerpoint/2010/main" val="27650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3457F3-075C-416C-8BC7-86A35ECBCBB6}"/>
              </a:ext>
            </a:extLst>
          </p:cNvPr>
          <p:cNvPicPr>
            <a:picLocks noGrp="1" noChangeAspect="1"/>
          </p:cNvPicPr>
          <p:nvPr>
            <p:ph idx="1"/>
          </p:nvPr>
        </p:nvPicPr>
        <p:blipFill>
          <a:blip r:embed="rId2"/>
          <a:stretch>
            <a:fillRect/>
          </a:stretch>
        </p:blipFill>
        <p:spPr>
          <a:xfrm>
            <a:off x="103188" y="1034494"/>
            <a:ext cx="11961812" cy="4733450"/>
          </a:xfrm>
        </p:spPr>
      </p:pic>
    </p:spTree>
    <p:extLst>
      <p:ext uri="{BB962C8B-B14F-4D97-AF65-F5344CB8AC3E}">
        <p14:creationId xmlns:p14="http://schemas.microsoft.com/office/powerpoint/2010/main" val="3586834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0AEA66-6AFC-46A9-BCC0-8AB0D5FF9CB5}"/>
              </a:ext>
            </a:extLst>
          </p:cNvPr>
          <p:cNvPicPr>
            <a:picLocks noGrp="1" noChangeAspect="1"/>
          </p:cNvPicPr>
          <p:nvPr>
            <p:ph idx="1"/>
          </p:nvPr>
        </p:nvPicPr>
        <p:blipFill>
          <a:blip r:embed="rId2"/>
          <a:stretch>
            <a:fillRect/>
          </a:stretch>
        </p:blipFill>
        <p:spPr>
          <a:xfrm>
            <a:off x="149225" y="1684006"/>
            <a:ext cx="11896725" cy="3518562"/>
          </a:xfrm>
        </p:spPr>
      </p:pic>
    </p:spTree>
    <p:extLst>
      <p:ext uri="{BB962C8B-B14F-4D97-AF65-F5344CB8AC3E}">
        <p14:creationId xmlns:p14="http://schemas.microsoft.com/office/powerpoint/2010/main" val="2126621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A19B53-B76E-4A7E-A397-291753234E85}"/>
              </a:ext>
            </a:extLst>
          </p:cNvPr>
          <p:cNvPicPr>
            <a:picLocks noGrp="1" noChangeAspect="1"/>
          </p:cNvPicPr>
          <p:nvPr>
            <p:ph idx="1"/>
          </p:nvPr>
        </p:nvPicPr>
        <p:blipFill>
          <a:blip r:embed="rId2"/>
          <a:stretch>
            <a:fillRect/>
          </a:stretch>
        </p:blipFill>
        <p:spPr>
          <a:xfrm>
            <a:off x="130175" y="991955"/>
            <a:ext cx="11906250" cy="4650252"/>
          </a:xfrm>
        </p:spPr>
      </p:pic>
    </p:spTree>
    <p:extLst>
      <p:ext uri="{BB962C8B-B14F-4D97-AF65-F5344CB8AC3E}">
        <p14:creationId xmlns:p14="http://schemas.microsoft.com/office/powerpoint/2010/main" val="3540574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4AE0B5-DE61-46A2-BF8E-610D0B0AA5B6}"/>
              </a:ext>
            </a:extLst>
          </p:cNvPr>
          <p:cNvPicPr>
            <a:picLocks noGrp="1" noChangeAspect="1"/>
          </p:cNvPicPr>
          <p:nvPr>
            <p:ph idx="1"/>
          </p:nvPr>
        </p:nvPicPr>
        <p:blipFill>
          <a:blip r:embed="rId2"/>
          <a:stretch>
            <a:fillRect/>
          </a:stretch>
        </p:blipFill>
        <p:spPr>
          <a:xfrm>
            <a:off x="177800" y="1041802"/>
            <a:ext cx="11822113" cy="4690258"/>
          </a:xfrm>
        </p:spPr>
      </p:pic>
    </p:spTree>
    <p:extLst>
      <p:ext uri="{BB962C8B-B14F-4D97-AF65-F5344CB8AC3E}">
        <p14:creationId xmlns:p14="http://schemas.microsoft.com/office/powerpoint/2010/main" val="2885853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3638940" y="0"/>
            <a:ext cx="4198775" cy="923731"/>
          </a:xfrm>
        </p:spPr>
        <p:txBody>
          <a:bodyPr>
            <a:normAutofit/>
          </a:bodyPr>
          <a:lstStyle/>
          <a:p>
            <a:pPr algn="l"/>
            <a:r>
              <a:rPr lang="en-IN" b="0" i="0" u="none" strike="noStrike" dirty="0">
                <a:solidFill>
                  <a:srgbClr val="16191F"/>
                </a:solidFill>
                <a:effectLst/>
                <a:latin typeface="Roboto Light" panose="02000000000000000000" pitchFamily="2" charset="0"/>
                <a:ea typeface="Roboto Light" panose="02000000000000000000" pitchFamily="2" charset="0"/>
              </a:rPr>
              <a:t>CREATING ALB</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pic>
        <p:nvPicPr>
          <p:cNvPr id="8" name="Picture 7">
            <a:extLst>
              <a:ext uri="{FF2B5EF4-FFF2-40B4-BE49-F238E27FC236}">
                <a16:creationId xmlns:a16="http://schemas.microsoft.com/office/drawing/2014/main" id="{9B09EFAC-8B7C-4807-B44F-B550625D3DCA}"/>
              </a:ext>
            </a:extLst>
          </p:cNvPr>
          <p:cNvPicPr>
            <a:picLocks noChangeAspect="1"/>
          </p:cNvPicPr>
          <p:nvPr/>
        </p:nvPicPr>
        <p:blipFill>
          <a:blip r:embed="rId2"/>
          <a:stretch>
            <a:fillRect/>
          </a:stretch>
        </p:blipFill>
        <p:spPr>
          <a:xfrm>
            <a:off x="0" y="1425511"/>
            <a:ext cx="12192000" cy="4006977"/>
          </a:xfrm>
          <a:prstGeom prst="rect">
            <a:avLst/>
          </a:prstGeom>
        </p:spPr>
      </p:pic>
    </p:spTree>
    <p:extLst>
      <p:ext uri="{BB962C8B-B14F-4D97-AF65-F5344CB8AC3E}">
        <p14:creationId xmlns:p14="http://schemas.microsoft.com/office/powerpoint/2010/main" val="226216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617210" cy="443711"/>
          </a:xfrm>
          <a:prstGeom prst="rect">
            <a:avLst/>
          </a:prstGeom>
        </p:spPr>
        <p:txBody>
          <a:bodyPr vert="horz" wrap="square" lIns="0" tIns="12700" rIns="0" bIns="0" rtlCol="0">
            <a:spAutoFit/>
          </a:bodyPr>
          <a:lstStyle/>
          <a:p>
            <a:pPr marL="12700">
              <a:lnSpc>
                <a:spcPct val="100000"/>
              </a:lnSpc>
              <a:spcBef>
                <a:spcPts val="100"/>
              </a:spcBef>
              <a:tabLst>
                <a:tab pos="2534285" algn="l"/>
              </a:tabLst>
            </a:pPr>
            <a:r>
              <a:rPr spc="-85" dirty="0">
                <a:latin typeface="Roboto Light" panose="02000000000000000000" pitchFamily="2" charset="0"/>
                <a:ea typeface="Roboto Light" panose="02000000000000000000" pitchFamily="2" charset="0"/>
              </a:rPr>
              <a:t>Why</a:t>
            </a:r>
            <a:r>
              <a:rPr spc="5" dirty="0">
                <a:latin typeface="Roboto Light" panose="02000000000000000000" pitchFamily="2" charset="0"/>
                <a:ea typeface="Roboto Light" panose="02000000000000000000" pitchFamily="2" charset="0"/>
              </a:rPr>
              <a:t> </a:t>
            </a:r>
            <a:r>
              <a:rPr spc="-60" dirty="0">
                <a:latin typeface="Roboto Light" panose="02000000000000000000" pitchFamily="2" charset="0"/>
                <a:ea typeface="Roboto Light" panose="02000000000000000000" pitchFamily="2" charset="0"/>
              </a:rPr>
              <a:t>use</a:t>
            </a:r>
            <a:r>
              <a:rPr spc="10" dirty="0">
                <a:latin typeface="Roboto Light" panose="02000000000000000000" pitchFamily="2" charset="0"/>
                <a:ea typeface="Roboto Light" panose="02000000000000000000" pitchFamily="2" charset="0"/>
              </a:rPr>
              <a:t> </a:t>
            </a:r>
            <a:r>
              <a:rPr dirty="0">
                <a:latin typeface="Roboto Light" panose="02000000000000000000" pitchFamily="2" charset="0"/>
                <a:ea typeface="Roboto Light" panose="02000000000000000000" pitchFamily="2" charset="0"/>
              </a:rPr>
              <a:t>a</a:t>
            </a:r>
            <a:r>
              <a:rPr lang="en-US" dirty="0">
                <a:latin typeface="Roboto Light" panose="02000000000000000000" pitchFamily="2" charset="0"/>
                <a:ea typeface="Roboto Light" panose="02000000000000000000" pitchFamily="2" charset="0"/>
              </a:rPr>
              <a:t> </a:t>
            </a:r>
            <a:r>
              <a:rPr spc="-50" dirty="0">
                <a:latin typeface="Roboto Light" panose="02000000000000000000" pitchFamily="2" charset="0"/>
                <a:ea typeface="Roboto Light" panose="02000000000000000000" pitchFamily="2" charset="0"/>
              </a:rPr>
              <a:t>load</a:t>
            </a:r>
            <a:r>
              <a:rPr spc="-85" dirty="0">
                <a:latin typeface="Roboto Light" panose="02000000000000000000" pitchFamily="2" charset="0"/>
                <a:ea typeface="Roboto Light" panose="02000000000000000000" pitchFamily="2" charset="0"/>
              </a:rPr>
              <a:t> balancer?</a:t>
            </a:r>
          </a:p>
        </p:txBody>
      </p:sp>
      <p:sp>
        <p:nvSpPr>
          <p:cNvPr id="5" name="object 5"/>
          <p:cNvSpPr txBox="1"/>
          <p:nvPr/>
        </p:nvSpPr>
        <p:spPr>
          <a:xfrm>
            <a:off x="916939" y="1332483"/>
            <a:ext cx="8289925" cy="4563429"/>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25" dirty="0">
                <a:solidFill>
                  <a:srgbClr val="444949"/>
                </a:solidFill>
                <a:latin typeface="Roboto Light" panose="02000000000000000000" pitchFamily="2" charset="0"/>
                <a:ea typeface="Roboto Light" panose="02000000000000000000" pitchFamily="2" charset="0"/>
                <a:cs typeface="Gill Sans MT"/>
              </a:rPr>
              <a:t>Spread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load</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across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multiple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downstream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Expose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single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point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of</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(DNS)</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your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application</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Seamlessly</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handle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failures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of</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downstream</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45"/>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Do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regular</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health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checks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your</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60" dirty="0">
                <a:solidFill>
                  <a:srgbClr val="444949"/>
                </a:solidFill>
                <a:latin typeface="Roboto Light" panose="02000000000000000000" pitchFamily="2" charset="0"/>
                <a:ea typeface="Roboto Light" panose="02000000000000000000" pitchFamily="2" charset="0"/>
                <a:cs typeface="Gill Sans MT"/>
              </a:rPr>
              <a:t>Provide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SSL </a:t>
            </a:r>
            <a:r>
              <a:rPr sz="2800" spc="-50" dirty="0">
                <a:solidFill>
                  <a:srgbClr val="444949"/>
                </a:solidFill>
                <a:latin typeface="Roboto Light" panose="02000000000000000000" pitchFamily="2" charset="0"/>
                <a:ea typeface="Roboto Light" panose="02000000000000000000" pitchFamily="2" charset="0"/>
                <a:cs typeface="Gill Sans MT"/>
              </a:rPr>
              <a:t>termination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(HTTPS)</a:t>
            </a:r>
            <a:r>
              <a:rPr sz="28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your</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websites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60" dirty="0">
                <a:solidFill>
                  <a:srgbClr val="444949"/>
                </a:solidFill>
                <a:latin typeface="Roboto Light" panose="02000000000000000000" pitchFamily="2" charset="0"/>
                <a:ea typeface="Roboto Light" panose="02000000000000000000" pitchFamily="2" charset="0"/>
                <a:cs typeface="Gill Sans MT"/>
              </a:rPr>
              <a:t>Enforce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stickiness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with</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cookies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High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availability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across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zones</a:t>
            </a:r>
            <a:endParaRPr sz="2800">
              <a:latin typeface="Roboto Light" panose="02000000000000000000" pitchFamily="2" charset="0"/>
              <a:ea typeface="Roboto Light" panose="02000000000000000000" pitchFamily="2" charset="0"/>
              <a:cs typeface="Gill Sans MT"/>
            </a:endParaRPr>
          </a:p>
          <a:p>
            <a:pPr marL="241300" indent="-228600">
              <a:lnSpc>
                <a:spcPct val="100000"/>
              </a:lnSpc>
              <a:spcBef>
                <a:spcPts val="620"/>
              </a:spcBef>
              <a:buFont typeface="Arial"/>
              <a:buChar char="•"/>
              <a:tabLst>
                <a:tab pos="241300" algn="l"/>
              </a:tabLst>
            </a:pPr>
            <a:r>
              <a:rPr sz="2800" spc="-20" dirty="0">
                <a:solidFill>
                  <a:srgbClr val="444949"/>
                </a:solidFill>
                <a:latin typeface="Roboto Light" panose="02000000000000000000" pitchFamily="2" charset="0"/>
                <a:ea typeface="Roboto Light" panose="02000000000000000000" pitchFamily="2" charset="0"/>
                <a:cs typeface="Gill Sans MT"/>
              </a:rPr>
              <a:t>Separate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public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traffic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from</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private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traffic</a:t>
            </a:r>
            <a:endParaRPr sz="280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01A37-92F2-4A36-9100-FE9C101286FE}"/>
              </a:ext>
            </a:extLst>
          </p:cNvPr>
          <p:cNvPicPr>
            <a:picLocks noChangeAspect="1"/>
          </p:cNvPicPr>
          <p:nvPr/>
        </p:nvPicPr>
        <p:blipFill>
          <a:blip r:embed="rId2"/>
          <a:stretch>
            <a:fillRect/>
          </a:stretch>
        </p:blipFill>
        <p:spPr>
          <a:xfrm>
            <a:off x="0" y="1388403"/>
            <a:ext cx="12192000" cy="4081193"/>
          </a:xfrm>
          <a:prstGeom prst="rect">
            <a:avLst/>
          </a:prstGeom>
        </p:spPr>
      </p:pic>
    </p:spTree>
    <p:extLst>
      <p:ext uri="{BB962C8B-B14F-4D97-AF65-F5344CB8AC3E}">
        <p14:creationId xmlns:p14="http://schemas.microsoft.com/office/powerpoint/2010/main" val="2460820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2623F2-15B2-4674-988B-9800A4EF87C1}"/>
              </a:ext>
            </a:extLst>
          </p:cNvPr>
          <p:cNvPicPr>
            <a:picLocks noChangeAspect="1"/>
          </p:cNvPicPr>
          <p:nvPr/>
        </p:nvPicPr>
        <p:blipFill>
          <a:blip r:embed="rId2"/>
          <a:stretch>
            <a:fillRect/>
          </a:stretch>
        </p:blipFill>
        <p:spPr>
          <a:xfrm>
            <a:off x="0" y="1734076"/>
            <a:ext cx="12192000" cy="3389847"/>
          </a:xfrm>
          <a:prstGeom prst="rect">
            <a:avLst/>
          </a:prstGeom>
        </p:spPr>
      </p:pic>
    </p:spTree>
    <p:extLst>
      <p:ext uri="{BB962C8B-B14F-4D97-AF65-F5344CB8AC3E}">
        <p14:creationId xmlns:p14="http://schemas.microsoft.com/office/powerpoint/2010/main" val="667478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BA17B-9E29-47C7-B194-97C8FA79A523}"/>
              </a:ext>
            </a:extLst>
          </p:cNvPr>
          <p:cNvPicPr>
            <a:picLocks noChangeAspect="1"/>
          </p:cNvPicPr>
          <p:nvPr/>
        </p:nvPicPr>
        <p:blipFill>
          <a:blip r:embed="rId2"/>
          <a:stretch>
            <a:fillRect/>
          </a:stretch>
        </p:blipFill>
        <p:spPr>
          <a:xfrm>
            <a:off x="0" y="1316237"/>
            <a:ext cx="12192000" cy="4225526"/>
          </a:xfrm>
          <a:prstGeom prst="rect">
            <a:avLst/>
          </a:prstGeom>
        </p:spPr>
      </p:pic>
    </p:spTree>
    <p:extLst>
      <p:ext uri="{BB962C8B-B14F-4D97-AF65-F5344CB8AC3E}">
        <p14:creationId xmlns:p14="http://schemas.microsoft.com/office/powerpoint/2010/main" val="3717134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827498-1216-4B70-B192-3495A32CFE40}"/>
              </a:ext>
            </a:extLst>
          </p:cNvPr>
          <p:cNvPicPr>
            <a:picLocks noChangeAspect="1"/>
          </p:cNvPicPr>
          <p:nvPr/>
        </p:nvPicPr>
        <p:blipFill>
          <a:blip r:embed="rId2"/>
          <a:stretch>
            <a:fillRect/>
          </a:stretch>
        </p:blipFill>
        <p:spPr>
          <a:xfrm>
            <a:off x="0" y="1400205"/>
            <a:ext cx="12192000" cy="4057590"/>
          </a:xfrm>
          <a:prstGeom prst="rect">
            <a:avLst/>
          </a:prstGeom>
        </p:spPr>
      </p:pic>
    </p:spTree>
    <p:extLst>
      <p:ext uri="{BB962C8B-B14F-4D97-AF65-F5344CB8AC3E}">
        <p14:creationId xmlns:p14="http://schemas.microsoft.com/office/powerpoint/2010/main" val="2304283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EAA85-E23B-4E6D-BBA7-A856943CF4B0}"/>
              </a:ext>
            </a:extLst>
          </p:cNvPr>
          <p:cNvPicPr>
            <a:picLocks noChangeAspect="1"/>
          </p:cNvPicPr>
          <p:nvPr/>
        </p:nvPicPr>
        <p:blipFill>
          <a:blip r:embed="rId2"/>
          <a:stretch>
            <a:fillRect/>
          </a:stretch>
        </p:blipFill>
        <p:spPr>
          <a:xfrm>
            <a:off x="0" y="1945983"/>
            <a:ext cx="12192000" cy="2966034"/>
          </a:xfrm>
          <a:prstGeom prst="rect">
            <a:avLst/>
          </a:prstGeom>
        </p:spPr>
      </p:pic>
    </p:spTree>
    <p:extLst>
      <p:ext uri="{BB962C8B-B14F-4D97-AF65-F5344CB8AC3E}">
        <p14:creationId xmlns:p14="http://schemas.microsoft.com/office/powerpoint/2010/main" val="1615676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CABB1-731A-4116-8E15-363456FF8FF1}"/>
              </a:ext>
            </a:extLst>
          </p:cNvPr>
          <p:cNvPicPr>
            <a:picLocks noChangeAspect="1"/>
          </p:cNvPicPr>
          <p:nvPr/>
        </p:nvPicPr>
        <p:blipFill>
          <a:blip r:embed="rId2"/>
          <a:stretch>
            <a:fillRect/>
          </a:stretch>
        </p:blipFill>
        <p:spPr>
          <a:xfrm>
            <a:off x="0" y="1094817"/>
            <a:ext cx="12192000" cy="4668365"/>
          </a:xfrm>
          <a:prstGeom prst="rect">
            <a:avLst/>
          </a:prstGeom>
        </p:spPr>
      </p:pic>
    </p:spTree>
    <p:extLst>
      <p:ext uri="{BB962C8B-B14F-4D97-AF65-F5344CB8AC3E}">
        <p14:creationId xmlns:p14="http://schemas.microsoft.com/office/powerpoint/2010/main" val="2593561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84E1FE-DAF1-4B75-8C66-DC5E4468EEC8}"/>
              </a:ext>
            </a:extLst>
          </p:cNvPr>
          <p:cNvPicPr>
            <a:picLocks noChangeAspect="1"/>
          </p:cNvPicPr>
          <p:nvPr/>
        </p:nvPicPr>
        <p:blipFill>
          <a:blip r:embed="rId2"/>
          <a:stretch>
            <a:fillRect/>
          </a:stretch>
        </p:blipFill>
        <p:spPr>
          <a:xfrm>
            <a:off x="0" y="547716"/>
            <a:ext cx="12192000" cy="5762568"/>
          </a:xfrm>
          <a:prstGeom prst="rect">
            <a:avLst/>
          </a:prstGeom>
        </p:spPr>
      </p:pic>
    </p:spTree>
    <p:extLst>
      <p:ext uri="{BB962C8B-B14F-4D97-AF65-F5344CB8AC3E}">
        <p14:creationId xmlns:p14="http://schemas.microsoft.com/office/powerpoint/2010/main" val="269097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7130B7-7BFC-4C2F-83DF-AB070666AEE4}"/>
              </a:ext>
            </a:extLst>
          </p:cNvPr>
          <p:cNvPicPr>
            <a:picLocks noChangeAspect="1"/>
          </p:cNvPicPr>
          <p:nvPr/>
        </p:nvPicPr>
        <p:blipFill>
          <a:blip r:embed="rId2"/>
          <a:stretch>
            <a:fillRect/>
          </a:stretch>
        </p:blipFill>
        <p:spPr>
          <a:xfrm>
            <a:off x="0" y="586802"/>
            <a:ext cx="12192000" cy="5684396"/>
          </a:xfrm>
          <a:prstGeom prst="rect">
            <a:avLst/>
          </a:prstGeom>
        </p:spPr>
      </p:pic>
    </p:spTree>
    <p:extLst>
      <p:ext uri="{BB962C8B-B14F-4D97-AF65-F5344CB8AC3E}">
        <p14:creationId xmlns:p14="http://schemas.microsoft.com/office/powerpoint/2010/main" val="2144408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D9B2-7673-4C26-9074-6A41E5308AA8}"/>
              </a:ext>
            </a:extLst>
          </p:cNvPr>
          <p:cNvPicPr>
            <a:picLocks noChangeAspect="1"/>
          </p:cNvPicPr>
          <p:nvPr/>
        </p:nvPicPr>
        <p:blipFill>
          <a:blip r:embed="rId2"/>
          <a:stretch>
            <a:fillRect/>
          </a:stretch>
        </p:blipFill>
        <p:spPr>
          <a:xfrm>
            <a:off x="0" y="693144"/>
            <a:ext cx="12192000" cy="5471711"/>
          </a:xfrm>
          <a:prstGeom prst="rect">
            <a:avLst/>
          </a:prstGeom>
        </p:spPr>
      </p:pic>
    </p:spTree>
    <p:extLst>
      <p:ext uri="{BB962C8B-B14F-4D97-AF65-F5344CB8AC3E}">
        <p14:creationId xmlns:p14="http://schemas.microsoft.com/office/powerpoint/2010/main" val="3828486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233265" y="1"/>
            <a:ext cx="11849877" cy="587828"/>
          </a:xfrm>
        </p:spPr>
        <p:txBody>
          <a:bodyPr>
            <a:noAutofit/>
          </a:bodyPr>
          <a:lstStyle/>
          <a:p>
            <a:pPr algn="l"/>
            <a:r>
              <a:rPr lang="en-IN" b="1" i="0" u="none" strike="noStrike" dirty="0">
                <a:solidFill>
                  <a:srgbClr val="16191F"/>
                </a:solidFill>
                <a:effectLst/>
                <a:latin typeface="Roboto Light" panose="02000000000000000000" pitchFamily="2" charset="0"/>
                <a:ea typeface="Roboto Light" panose="02000000000000000000" pitchFamily="2" charset="0"/>
              </a:rPr>
              <a:t>CREATING NLB</a:t>
            </a:r>
            <a:r>
              <a:rPr lang="en-IN" sz="1600" b="0" i="0" u="none" strike="noStrike" dirty="0">
                <a:solidFill>
                  <a:srgbClr val="16191F"/>
                </a:solidFill>
                <a:effectLst/>
                <a:latin typeface="Roboto Light" panose="02000000000000000000" pitchFamily="2" charset="0"/>
                <a:ea typeface="Roboto Light" panose="02000000000000000000" pitchFamily="2" charset="0"/>
              </a:rPr>
              <a:t>(This does not have any security group only registered instances have those and we have to configure those security groups to access targets)</a:t>
            </a:r>
            <a:endParaRPr lang="en-US" sz="1600" b="0" i="0" u="none" strike="noStrike" dirty="0">
              <a:solidFill>
                <a:srgbClr val="16191F"/>
              </a:solidFill>
              <a:effectLst/>
              <a:latin typeface="Roboto Light" panose="02000000000000000000" pitchFamily="2" charset="0"/>
              <a:ea typeface="Roboto Light" panose="02000000000000000000" pitchFamily="2" charset="0"/>
            </a:endParaRPr>
          </a:p>
        </p:txBody>
      </p:sp>
      <p:pic>
        <p:nvPicPr>
          <p:cNvPr id="8" name="Picture 7">
            <a:extLst>
              <a:ext uri="{FF2B5EF4-FFF2-40B4-BE49-F238E27FC236}">
                <a16:creationId xmlns:a16="http://schemas.microsoft.com/office/drawing/2014/main" id="{2CB69920-A6C1-4E34-9177-7EAE8892E5CA}"/>
              </a:ext>
            </a:extLst>
          </p:cNvPr>
          <p:cNvPicPr>
            <a:picLocks noChangeAspect="1"/>
          </p:cNvPicPr>
          <p:nvPr/>
        </p:nvPicPr>
        <p:blipFill>
          <a:blip r:embed="rId2"/>
          <a:stretch>
            <a:fillRect/>
          </a:stretch>
        </p:blipFill>
        <p:spPr>
          <a:xfrm>
            <a:off x="0" y="690465"/>
            <a:ext cx="12192000" cy="6167535"/>
          </a:xfrm>
          <a:prstGeom prst="rect">
            <a:avLst/>
          </a:prstGeom>
        </p:spPr>
      </p:pic>
    </p:spTree>
    <p:extLst>
      <p:ext uri="{BB962C8B-B14F-4D97-AF65-F5344CB8AC3E}">
        <p14:creationId xmlns:p14="http://schemas.microsoft.com/office/powerpoint/2010/main" val="139753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3225800" cy="443711"/>
          </a:xfrm>
          <a:prstGeom prst="rect">
            <a:avLst/>
          </a:prstGeom>
        </p:spPr>
        <p:txBody>
          <a:bodyPr vert="horz" wrap="square" lIns="0" tIns="12700" rIns="0" bIns="0" rtlCol="0">
            <a:spAutoFit/>
          </a:bodyPr>
          <a:lstStyle/>
          <a:p>
            <a:pPr marL="12700">
              <a:lnSpc>
                <a:spcPct val="100000"/>
              </a:lnSpc>
              <a:spcBef>
                <a:spcPts val="100"/>
              </a:spcBef>
            </a:pPr>
            <a:r>
              <a:rPr spc="-65" dirty="0">
                <a:latin typeface="Roboto Light" panose="02000000000000000000" pitchFamily="2" charset="0"/>
                <a:ea typeface="Roboto Light" panose="02000000000000000000" pitchFamily="2" charset="0"/>
              </a:rPr>
              <a:t>Health </a:t>
            </a:r>
            <a:r>
              <a:rPr spc="-110" dirty="0">
                <a:latin typeface="Roboto Light" panose="02000000000000000000" pitchFamily="2" charset="0"/>
                <a:ea typeface="Roboto Light" panose="02000000000000000000" pitchFamily="2" charset="0"/>
              </a:rPr>
              <a:t>Checks</a:t>
            </a:r>
          </a:p>
        </p:txBody>
      </p:sp>
      <p:sp>
        <p:nvSpPr>
          <p:cNvPr id="5" name="object 5"/>
          <p:cNvSpPr txBox="1"/>
          <p:nvPr/>
        </p:nvSpPr>
        <p:spPr>
          <a:xfrm>
            <a:off x="916939" y="1294815"/>
            <a:ext cx="10174605" cy="289310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Health</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Checks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crucial</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Load</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Balancers</a:t>
            </a:r>
            <a:endParaRPr sz="2800" dirty="0">
              <a:latin typeface="Roboto Light" panose="02000000000000000000" pitchFamily="2" charset="0"/>
              <a:ea typeface="Roboto Light" panose="02000000000000000000" pitchFamily="2" charset="0"/>
              <a:cs typeface="Gill Sans MT"/>
            </a:endParaRPr>
          </a:p>
          <a:p>
            <a:pPr marL="241300" marR="5080" indent="-228600">
              <a:lnSpc>
                <a:spcPts val="3120"/>
              </a:lnSpc>
              <a:spcBef>
                <a:spcPts val="930"/>
              </a:spcBef>
              <a:buFont typeface="Arial"/>
              <a:buChar char="•"/>
              <a:tabLst>
                <a:tab pos="241300" algn="l"/>
              </a:tabLst>
            </a:pPr>
            <a:r>
              <a:rPr sz="2800" spc="-50" dirty="0">
                <a:solidFill>
                  <a:srgbClr val="444949"/>
                </a:solidFill>
                <a:latin typeface="Roboto Light" panose="02000000000000000000" pitchFamily="2" charset="0"/>
                <a:ea typeface="Roboto Light" panose="02000000000000000000" pitchFamily="2" charset="0"/>
                <a:cs typeface="Gill Sans MT"/>
              </a:rPr>
              <a:t>They</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enable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load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balancer</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know</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instances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it</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forwards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traffic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 </a:t>
            </a:r>
            <a:r>
              <a:rPr sz="2800" spc="-76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are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available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reply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requests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560"/>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health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check</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done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on</a:t>
            </a:r>
            <a:r>
              <a:rPr sz="2800" dirty="0">
                <a:solidFill>
                  <a:srgbClr val="444949"/>
                </a:solidFill>
                <a:latin typeface="Roboto Light" panose="02000000000000000000" pitchFamily="2" charset="0"/>
                <a:ea typeface="Roboto Light" panose="02000000000000000000" pitchFamily="2" charset="0"/>
                <a:cs typeface="Gill Sans MT"/>
              </a:rPr>
              <a:t> a </a:t>
            </a:r>
            <a:r>
              <a:rPr sz="2800" spc="-15" dirty="0">
                <a:solidFill>
                  <a:srgbClr val="444949"/>
                </a:solidFill>
                <a:latin typeface="Roboto Light" panose="02000000000000000000" pitchFamily="2" charset="0"/>
                <a:ea typeface="Roboto Light" panose="02000000000000000000" pitchFamily="2" charset="0"/>
                <a:cs typeface="Gill Sans MT"/>
              </a:rPr>
              <a:t>port</a:t>
            </a:r>
            <a:r>
              <a:rPr sz="280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and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65" dirty="0">
                <a:solidFill>
                  <a:srgbClr val="444949"/>
                </a:solidFill>
                <a:latin typeface="Roboto Light" panose="02000000000000000000" pitchFamily="2" charset="0"/>
                <a:ea typeface="Roboto Light" panose="02000000000000000000" pitchFamily="2" charset="0"/>
                <a:cs typeface="Gill Sans MT"/>
              </a:rPr>
              <a:t>route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(/health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common)</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114"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dirty="0">
                <a:solidFill>
                  <a:srgbClr val="444949"/>
                </a:solidFill>
                <a:latin typeface="Roboto Light" panose="02000000000000000000" pitchFamily="2" charset="0"/>
                <a:ea typeface="Roboto Light" panose="02000000000000000000" pitchFamily="2" charset="0"/>
                <a:cs typeface="Gill Sans MT"/>
              </a:rPr>
              <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75" dirty="0">
                <a:solidFill>
                  <a:srgbClr val="444949"/>
                </a:solidFill>
                <a:latin typeface="Roboto Light" panose="02000000000000000000" pitchFamily="2" charset="0"/>
                <a:ea typeface="Roboto Light" panose="02000000000000000000" pitchFamily="2" charset="0"/>
                <a:cs typeface="Gill Sans MT"/>
              </a:rPr>
              <a:t>r</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20" dirty="0">
                <a:solidFill>
                  <a:srgbClr val="444949"/>
                </a:solidFill>
                <a:latin typeface="Roboto Light" panose="02000000000000000000" pitchFamily="2" charset="0"/>
                <a:ea typeface="Roboto Light" panose="02000000000000000000" pitchFamily="2" charset="0"/>
                <a:cs typeface="Gill Sans MT"/>
              </a:rPr>
              <a:t>p</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dirty="0">
                <a:solidFill>
                  <a:srgbClr val="444949"/>
                </a:solidFill>
                <a:latin typeface="Roboto Light" panose="02000000000000000000" pitchFamily="2" charset="0"/>
                <a:ea typeface="Roboto Light" panose="02000000000000000000" pitchFamily="2" charset="0"/>
                <a:cs typeface="Gill Sans MT"/>
              </a:rPr>
              <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35" dirty="0">
                <a:solidFill>
                  <a:srgbClr val="444949"/>
                </a:solidFill>
                <a:latin typeface="Roboto Light" panose="02000000000000000000" pitchFamily="2" charset="0"/>
                <a:ea typeface="Roboto Light" panose="02000000000000000000" pitchFamily="2" charset="0"/>
                <a:cs typeface="Gill Sans MT"/>
              </a:rPr>
              <a:t>o</a:t>
            </a:r>
            <a:r>
              <a:rPr sz="2800" spc="-90" dirty="0">
                <a:solidFill>
                  <a:srgbClr val="444949"/>
                </a:solidFill>
                <a:latin typeface="Roboto Light" panose="02000000000000000000" pitchFamily="2" charset="0"/>
                <a:ea typeface="Roboto Light" panose="02000000000000000000" pitchFamily="2" charset="0"/>
                <a:cs typeface="Gill Sans MT"/>
              </a:rPr>
              <a:t>t</a:t>
            </a:r>
            <a:r>
              <a:rPr sz="2800" dirty="0">
                <a:solidFill>
                  <a:srgbClr val="444949"/>
                </a:solidFill>
                <a:latin typeface="Roboto Light" panose="02000000000000000000" pitchFamily="2" charset="0"/>
                <a:ea typeface="Roboto Light" panose="02000000000000000000" pitchFamily="2" charset="0"/>
                <a:cs typeface="Gill Sans MT"/>
              </a:rPr>
              <a:t> 200</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t>
            </a:r>
            <a:r>
              <a:rPr sz="2800" spc="-10" dirty="0">
                <a:solidFill>
                  <a:srgbClr val="444949"/>
                </a:solidFill>
                <a:latin typeface="Roboto Light" panose="02000000000000000000" pitchFamily="2" charset="0"/>
                <a:ea typeface="Roboto Light" panose="02000000000000000000" pitchFamily="2" charset="0"/>
                <a:cs typeface="Gill Sans MT"/>
              </a:rPr>
              <a:t>O</a:t>
            </a:r>
            <a:r>
              <a:rPr sz="2800" spc="-350" dirty="0">
                <a:solidFill>
                  <a:srgbClr val="444949"/>
                </a:solidFill>
                <a:latin typeface="Roboto Light" panose="02000000000000000000" pitchFamily="2" charset="0"/>
                <a:ea typeface="Roboto Light" panose="02000000000000000000" pitchFamily="2" charset="0"/>
                <a:cs typeface="Gill Sans MT"/>
              </a:rPr>
              <a:t>K</a:t>
            </a:r>
            <a:r>
              <a:rPr sz="2800" spc="30" dirty="0">
                <a:solidFill>
                  <a:srgbClr val="444949"/>
                </a:solidFill>
                <a:latin typeface="Roboto Light" panose="02000000000000000000" pitchFamily="2" charset="0"/>
                <a:ea typeface="Roboto Light" panose="02000000000000000000" pitchFamily="2" charset="0"/>
                <a:cs typeface="Gill Sans MT"/>
              </a:rPr>
              <a:t>)</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30" dirty="0">
                <a:solidFill>
                  <a:srgbClr val="444949"/>
                </a:solidFill>
                <a:latin typeface="Roboto Light" panose="02000000000000000000" pitchFamily="2" charset="0"/>
                <a:ea typeface="Roboto Light" panose="02000000000000000000" pitchFamily="2" charset="0"/>
                <a:cs typeface="Gill Sans MT"/>
              </a:rPr>
              <a:t>h</a:t>
            </a:r>
            <a:r>
              <a:rPr sz="2800" dirty="0">
                <a:solidFill>
                  <a:srgbClr val="444949"/>
                </a:solidFill>
                <a:latin typeface="Roboto Light" panose="02000000000000000000" pitchFamily="2" charset="0"/>
                <a:ea typeface="Roboto Light" panose="02000000000000000000" pitchFamily="2" charset="0"/>
                <a:cs typeface="Gill Sans MT"/>
              </a:rPr>
              <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65" dirty="0">
                <a:solidFill>
                  <a:srgbClr val="444949"/>
                </a:solidFill>
                <a:latin typeface="Roboto Light" panose="02000000000000000000" pitchFamily="2" charset="0"/>
                <a:ea typeface="Roboto Light" panose="02000000000000000000" pitchFamily="2" charset="0"/>
                <a:cs typeface="Gill Sans MT"/>
              </a:rPr>
              <a:t>c</a:t>
            </a:r>
            <a:r>
              <a:rPr sz="2800" dirty="0">
                <a:solidFill>
                  <a:srgbClr val="444949"/>
                </a:solidFill>
                <a:latin typeface="Roboto Light" panose="02000000000000000000" pitchFamily="2" charset="0"/>
                <a:ea typeface="Roboto Light" panose="02000000000000000000" pitchFamily="2" charset="0"/>
                <a:cs typeface="Gill Sans MT"/>
              </a:rPr>
              <a:t>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unh</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95" dirty="0">
                <a:solidFill>
                  <a:srgbClr val="444949"/>
                </a:solidFill>
                <a:latin typeface="Roboto Light" panose="02000000000000000000" pitchFamily="2" charset="0"/>
                <a:ea typeface="Roboto Light" panose="02000000000000000000" pitchFamily="2" charset="0"/>
                <a:cs typeface="Gill Sans MT"/>
              </a:rPr>
              <a:t>l</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75" dirty="0">
                <a:solidFill>
                  <a:srgbClr val="444949"/>
                </a:solidFill>
                <a:latin typeface="Roboto Light" panose="02000000000000000000" pitchFamily="2" charset="0"/>
                <a:ea typeface="Roboto Light" panose="02000000000000000000" pitchFamily="2" charset="0"/>
                <a:cs typeface="Gill Sans MT"/>
              </a:rPr>
              <a:t>h</a:t>
            </a:r>
            <a:r>
              <a:rPr sz="2800" spc="-60" dirty="0">
                <a:solidFill>
                  <a:srgbClr val="444949"/>
                </a:solidFill>
                <a:latin typeface="Roboto Light" panose="02000000000000000000" pitchFamily="2" charset="0"/>
                <a:ea typeface="Roboto Light" panose="02000000000000000000" pitchFamily="2" charset="0"/>
                <a:cs typeface="Gill Sans MT"/>
              </a:rPr>
              <a:t>y</a:t>
            </a:r>
            <a:endParaRPr sz="2800" dirty="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3335866" y="4680140"/>
            <a:ext cx="1710689" cy="1481816"/>
          </a:xfrm>
          <a:prstGeom prst="rect">
            <a:avLst/>
          </a:prstGeom>
          <a:solidFill>
            <a:srgbClr val="5091D0"/>
          </a:solidFill>
          <a:ln w="12700">
            <a:solidFill>
              <a:srgbClr val="386998"/>
            </a:solidFill>
          </a:ln>
        </p:spPr>
        <p:txBody>
          <a:bodyPr vert="horz" wrap="square" lIns="0" tIns="4445" rIns="0" bIns="0" rtlCol="0">
            <a:spAutoFit/>
          </a:bodyPr>
          <a:lstStyle/>
          <a:p>
            <a:pPr>
              <a:lnSpc>
                <a:spcPct val="100000"/>
              </a:lnSpc>
              <a:spcBef>
                <a:spcPts val="35"/>
              </a:spcBef>
            </a:pPr>
            <a:endParaRPr sz="2600">
              <a:latin typeface="Roboto Light" panose="02000000000000000000" pitchFamily="2" charset="0"/>
              <a:ea typeface="Roboto Light" panose="02000000000000000000" pitchFamily="2" charset="0"/>
              <a:cs typeface="Times New Roman"/>
            </a:endParaRPr>
          </a:p>
          <a:p>
            <a:pPr marL="245745" marR="238760" indent="52705">
              <a:lnSpc>
                <a:spcPts val="2110"/>
              </a:lnSpc>
            </a:pPr>
            <a:r>
              <a:rPr sz="1800" spc="-5" dirty="0">
                <a:solidFill>
                  <a:srgbClr val="FFFFFF"/>
                </a:solidFill>
                <a:latin typeface="Roboto Light" panose="02000000000000000000" pitchFamily="2" charset="0"/>
                <a:ea typeface="Roboto Light" panose="02000000000000000000" pitchFamily="2" charset="0"/>
                <a:cs typeface="Calibri"/>
              </a:rPr>
              <a:t>Classic </a:t>
            </a:r>
            <a:r>
              <a:rPr sz="1800" dirty="0">
                <a:solidFill>
                  <a:srgbClr val="FFFFFF"/>
                </a:solidFill>
                <a:latin typeface="Roboto Light" panose="02000000000000000000" pitchFamily="2" charset="0"/>
                <a:ea typeface="Roboto Light" panose="02000000000000000000" pitchFamily="2" charset="0"/>
                <a:cs typeface="Calibri"/>
              </a:rPr>
              <a:t>Load </a:t>
            </a:r>
            <a:r>
              <a:rPr sz="1800" spc="-395" dirty="0">
                <a:solidFill>
                  <a:srgbClr val="FFFFFF"/>
                </a:solidFill>
                <a:latin typeface="Roboto Light" panose="02000000000000000000" pitchFamily="2" charset="0"/>
                <a:ea typeface="Roboto Light" panose="02000000000000000000" pitchFamily="2" charset="0"/>
                <a:cs typeface="Calibri"/>
              </a:rPr>
              <a:t> </a:t>
            </a:r>
            <a:r>
              <a:rPr sz="1800" spc="-5" dirty="0">
                <a:solidFill>
                  <a:srgbClr val="FFFFFF"/>
                </a:solidFill>
                <a:latin typeface="Roboto Light" panose="02000000000000000000" pitchFamily="2" charset="0"/>
                <a:ea typeface="Roboto Light" panose="02000000000000000000" pitchFamily="2" charset="0"/>
                <a:cs typeface="Calibri"/>
              </a:rPr>
              <a:t>Balancer</a:t>
            </a:r>
            <a:r>
              <a:rPr sz="1800" spc="-50" dirty="0">
                <a:solidFill>
                  <a:srgbClr val="FFFFFF"/>
                </a:solidFill>
                <a:latin typeface="Roboto Light" panose="02000000000000000000" pitchFamily="2" charset="0"/>
                <a:ea typeface="Roboto Light" panose="02000000000000000000" pitchFamily="2" charset="0"/>
                <a:cs typeface="Calibri"/>
              </a:rPr>
              <a:t> </a:t>
            </a:r>
            <a:r>
              <a:rPr sz="1800" spc="-5" dirty="0">
                <a:solidFill>
                  <a:srgbClr val="FFFFFF"/>
                </a:solidFill>
                <a:latin typeface="Roboto Light" panose="02000000000000000000" pitchFamily="2" charset="0"/>
                <a:ea typeface="Roboto Light" panose="02000000000000000000" pitchFamily="2" charset="0"/>
                <a:cs typeface="Calibri"/>
              </a:rPr>
              <a:t>(v1)</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7078131" y="4680140"/>
            <a:ext cx="1185545" cy="928459"/>
          </a:xfrm>
          <a:prstGeom prst="rect">
            <a:avLst/>
          </a:prstGeom>
          <a:solidFill>
            <a:srgbClr val="F69802"/>
          </a:solidFill>
          <a:ln w="12700">
            <a:solidFill>
              <a:srgbClr val="B56E01"/>
            </a:solidFill>
          </a:ln>
        </p:spPr>
        <p:txBody>
          <a:bodyPr vert="horz" wrap="square" lIns="0" tIns="5080" rIns="0" bIns="0" rtlCol="0">
            <a:spAutoFit/>
          </a:bodyPr>
          <a:lstStyle/>
          <a:p>
            <a:pPr>
              <a:lnSpc>
                <a:spcPct val="100000"/>
              </a:lnSpc>
              <a:spcBef>
                <a:spcPts val="40"/>
              </a:spcBef>
            </a:pPr>
            <a:endParaRPr sz="2500" dirty="0">
              <a:latin typeface="Roboto Light" panose="02000000000000000000" pitchFamily="2" charset="0"/>
              <a:ea typeface="Roboto Light" panose="02000000000000000000" pitchFamily="2" charset="0"/>
              <a:cs typeface="Times New Roman"/>
            </a:endParaRPr>
          </a:p>
          <a:p>
            <a:pPr algn="ctr">
              <a:lnSpc>
                <a:spcPts val="2135"/>
              </a:lnSpc>
            </a:pPr>
            <a:r>
              <a:rPr sz="1800" spc="-10" dirty="0">
                <a:solidFill>
                  <a:srgbClr val="FFFFFF"/>
                </a:solidFill>
                <a:latin typeface="Roboto Light" panose="02000000000000000000" pitchFamily="2" charset="0"/>
                <a:ea typeface="Roboto Light" panose="02000000000000000000" pitchFamily="2" charset="0"/>
                <a:cs typeface="Calibri"/>
              </a:rPr>
              <a:t>EC2</a:t>
            </a:r>
            <a:endParaRPr sz="1800" dirty="0">
              <a:latin typeface="Roboto Light" panose="02000000000000000000" pitchFamily="2" charset="0"/>
              <a:ea typeface="Roboto Light" panose="02000000000000000000" pitchFamily="2" charset="0"/>
              <a:cs typeface="Calibri"/>
            </a:endParaRPr>
          </a:p>
          <a:p>
            <a:pPr marL="635" algn="ctr">
              <a:lnSpc>
                <a:spcPts val="2135"/>
              </a:lnSpc>
            </a:pPr>
            <a:r>
              <a:rPr sz="1800" spc="-10" dirty="0">
                <a:solidFill>
                  <a:srgbClr val="FFFFFF"/>
                </a:solidFill>
                <a:latin typeface="Roboto Light" panose="02000000000000000000" pitchFamily="2" charset="0"/>
                <a:ea typeface="Roboto Light" panose="02000000000000000000" pitchFamily="2" charset="0"/>
                <a:cs typeface="Calibri"/>
              </a:rPr>
              <a:t>Instances</a:t>
            </a:r>
            <a:endParaRPr sz="1800" dirty="0">
              <a:latin typeface="Roboto Light" panose="02000000000000000000" pitchFamily="2" charset="0"/>
              <a:ea typeface="Roboto Light" panose="02000000000000000000" pitchFamily="2" charset="0"/>
              <a:cs typeface="Calibri"/>
            </a:endParaRPr>
          </a:p>
        </p:txBody>
      </p:sp>
      <p:sp>
        <p:nvSpPr>
          <p:cNvPr id="8" name="object 8"/>
          <p:cNvSpPr txBox="1"/>
          <p:nvPr/>
        </p:nvSpPr>
        <p:spPr>
          <a:xfrm>
            <a:off x="5176951" y="5034788"/>
            <a:ext cx="1710689" cy="833562"/>
          </a:xfrm>
          <a:prstGeom prst="rect">
            <a:avLst/>
          </a:prstGeom>
        </p:spPr>
        <p:txBody>
          <a:bodyPr vert="horz" wrap="square" lIns="0" tIns="12700" rIns="0" bIns="0" rtlCol="0">
            <a:spAutoFit/>
          </a:bodyPr>
          <a:lstStyle/>
          <a:p>
            <a:pPr marR="5080" algn="r">
              <a:lnSpc>
                <a:spcPts val="2135"/>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Health</a:t>
            </a:r>
            <a:r>
              <a:rPr sz="1800" spc="-6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Checks</a:t>
            </a:r>
            <a:endParaRPr sz="1800" dirty="0">
              <a:latin typeface="Roboto Light" panose="02000000000000000000" pitchFamily="2" charset="0"/>
              <a:ea typeface="Roboto Light" panose="02000000000000000000" pitchFamily="2" charset="0"/>
              <a:cs typeface="Calibri"/>
            </a:endParaRPr>
          </a:p>
          <a:p>
            <a:pPr marL="41275" marR="5080" indent="377825" algn="r">
              <a:lnSpc>
                <a:spcPts val="2180"/>
              </a:lnSpc>
              <a:spcBef>
                <a:spcPts val="30"/>
              </a:spcBef>
            </a:pPr>
            <a:r>
              <a:rPr sz="1800" spc="-15" dirty="0">
                <a:solidFill>
                  <a:srgbClr val="444949"/>
                </a:solidFill>
                <a:latin typeface="Roboto Light" panose="02000000000000000000" pitchFamily="2" charset="0"/>
                <a:ea typeface="Roboto Light" panose="02000000000000000000" pitchFamily="2" charset="0"/>
                <a:cs typeface="Calibri"/>
              </a:rPr>
              <a:t>Port</a:t>
            </a:r>
            <a:r>
              <a:rPr sz="1800" spc="-8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4567 </a:t>
            </a:r>
            <a:r>
              <a:rPr sz="1800" spc="-39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Route</a:t>
            </a:r>
            <a:r>
              <a:rPr sz="1800" spc="-5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/health</a:t>
            </a:r>
            <a:endParaRPr sz="1800" dirty="0">
              <a:latin typeface="Roboto Light" panose="02000000000000000000" pitchFamily="2" charset="0"/>
              <a:ea typeface="Roboto Light" panose="02000000000000000000" pitchFamily="2" charset="0"/>
              <a:cs typeface="Calibri"/>
            </a:endParaRPr>
          </a:p>
        </p:txBody>
      </p:sp>
      <p:sp>
        <p:nvSpPr>
          <p:cNvPr id="9" name="object 9"/>
          <p:cNvSpPr/>
          <p:nvPr/>
        </p:nvSpPr>
        <p:spPr>
          <a:xfrm>
            <a:off x="5046134" y="5299925"/>
            <a:ext cx="2032000" cy="76200"/>
          </a:xfrm>
          <a:custGeom>
            <a:avLst/>
            <a:gdLst/>
            <a:ahLst/>
            <a:cxnLst/>
            <a:rect l="l" t="t" r="r" b="b"/>
            <a:pathLst>
              <a:path w="2032000" h="76200">
                <a:moveTo>
                  <a:pt x="2025647" y="34924"/>
                </a:moveTo>
                <a:lnTo>
                  <a:pt x="1968500" y="34924"/>
                </a:lnTo>
                <a:lnTo>
                  <a:pt x="1968500" y="41274"/>
                </a:lnTo>
                <a:lnTo>
                  <a:pt x="1955797" y="41275"/>
                </a:lnTo>
                <a:lnTo>
                  <a:pt x="1955797" y="76199"/>
                </a:lnTo>
                <a:lnTo>
                  <a:pt x="2031997" y="38099"/>
                </a:lnTo>
                <a:lnTo>
                  <a:pt x="2025647" y="34924"/>
                </a:lnTo>
                <a:close/>
              </a:path>
              <a:path w="2032000" h="76200">
                <a:moveTo>
                  <a:pt x="1955797" y="34925"/>
                </a:moveTo>
                <a:lnTo>
                  <a:pt x="0" y="34926"/>
                </a:lnTo>
                <a:lnTo>
                  <a:pt x="0" y="41276"/>
                </a:lnTo>
                <a:lnTo>
                  <a:pt x="1955797" y="41275"/>
                </a:lnTo>
                <a:lnTo>
                  <a:pt x="1955797" y="34925"/>
                </a:lnTo>
                <a:close/>
              </a:path>
              <a:path w="2032000" h="76200">
                <a:moveTo>
                  <a:pt x="1968500" y="34924"/>
                </a:moveTo>
                <a:lnTo>
                  <a:pt x="1955797" y="34925"/>
                </a:lnTo>
                <a:lnTo>
                  <a:pt x="1955797" y="41275"/>
                </a:lnTo>
                <a:lnTo>
                  <a:pt x="1968500" y="41274"/>
                </a:lnTo>
                <a:lnTo>
                  <a:pt x="1968500" y="34924"/>
                </a:lnTo>
                <a:close/>
              </a:path>
              <a:path w="2032000" h="76200">
                <a:moveTo>
                  <a:pt x="1955797" y="0"/>
                </a:moveTo>
                <a:lnTo>
                  <a:pt x="1955797" y="34925"/>
                </a:lnTo>
                <a:lnTo>
                  <a:pt x="2025647" y="34924"/>
                </a:lnTo>
                <a:lnTo>
                  <a:pt x="1955797" y="0"/>
                </a:lnTo>
                <a:close/>
              </a:path>
            </a:pathLst>
          </a:custGeom>
          <a:solidFill>
            <a:srgbClr val="444949"/>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CA512A-A251-4B17-BC92-2DB98CD2D200}"/>
              </a:ext>
            </a:extLst>
          </p:cNvPr>
          <p:cNvPicPr>
            <a:picLocks noChangeAspect="1"/>
          </p:cNvPicPr>
          <p:nvPr/>
        </p:nvPicPr>
        <p:blipFill>
          <a:blip r:embed="rId2"/>
          <a:stretch>
            <a:fillRect/>
          </a:stretch>
        </p:blipFill>
        <p:spPr>
          <a:xfrm>
            <a:off x="335788" y="0"/>
            <a:ext cx="11520423" cy="6858000"/>
          </a:xfrm>
          <a:prstGeom prst="rect">
            <a:avLst/>
          </a:prstGeom>
        </p:spPr>
      </p:pic>
    </p:spTree>
    <p:extLst>
      <p:ext uri="{BB962C8B-B14F-4D97-AF65-F5344CB8AC3E}">
        <p14:creationId xmlns:p14="http://schemas.microsoft.com/office/powerpoint/2010/main" val="2959255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5226D4-B5D5-4282-9E38-F3DE36BD3883}"/>
              </a:ext>
            </a:extLst>
          </p:cNvPr>
          <p:cNvPicPr>
            <a:picLocks noChangeAspect="1"/>
          </p:cNvPicPr>
          <p:nvPr/>
        </p:nvPicPr>
        <p:blipFill>
          <a:blip r:embed="rId2"/>
          <a:stretch>
            <a:fillRect/>
          </a:stretch>
        </p:blipFill>
        <p:spPr>
          <a:xfrm>
            <a:off x="0" y="875791"/>
            <a:ext cx="12192000" cy="5106417"/>
          </a:xfrm>
          <a:prstGeom prst="rect">
            <a:avLst/>
          </a:prstGeom>
        </p:spPr>
      </p:pic>
    </p:spTree>
    <p:extLst>
      <p:ext uri="{BB962C8B-B14F-4D97-AF65-F5344CB8AC3E}">
        <p14:creationId xmlns:p14="http://schemas.microsoft.com/office/powerpoint/2010/main" val="1122766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CFE353-4068-40A2-975B-B58B1C7F0E0A}"/>
              </a:ext>
            </a:extLst>
          </p:cNvPr>
          <p:cNvPicPr>
            <a:picLocks noChangeAspect="1"/>
          </p:cNvPicPr>
          <p:nvPr/>
        </p:nvPicPr>
        <p:blipFill>
          <a:blip r:embed="rId2"/>
          <a:stretch>
            <a:fillRect/>
          </a:stretch>
        </p:blipFill>
        <p:spPr>
          <a:xfrm>
            <a:off x="0" y="348349"/>
            <a:ext cx="12192000" cy="6161301"/>
          </a:xfrm>
          <a:prstGeom prst="rect">
            <a:avLst/>
          </a:prstGeom>
        </p:spPr>
      </p:pic>
    </p:spTree>
    <p:extLst>
      <p:ext uri="{BB962C8B-B14F-4D97-AF65-F5344CB8AC3E}">
        <p14:creationId xmlns:p14="http://schemas.microsoft.com/office/powerpoint/2010/main" val="4007852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548EB-42ED-4000-8727-943BF8C5A734}"/>
              </a:ext>
            </a:extLst>
          </p:cNvPr>
          <p:cNvPicPr>
            <a:picLocks noChangeAspect="1"/>
          </p:cNvPicPr>
          <p:nvPr/>
        </p:nvPicPr>
        <p:blipFill>
          <a:blip r:embed="rId2"/>
          <a:stretch>
            <a:fillRect/>
          </a:stretch>
        </p:blipFill>
        <p:spPr>
          <a:xfrm>
            <a:off x="1291087" y="0"/>
            <a:ext cx="9609826" cy="6858000"/>
          </a:xfrm>
          <a:prstGeom prst="rect">
            <a:avLst/>
          </a:prstGeom>
        </p:spPr>
      </p:pic>
    </p:spTree>
    <p:extLst>
      <p:ext uri="{BB962C8B-B14F-4D97-AF65-F5344CB8AC3E}">
        <p14:creationId xmlns:p14="http://schemas.microsoft.com/office/powerpoint/2010/main" val="3353298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51E8C-542E-478B-A524-6922191DDD4F}"/>
              </a:ext>
            </a:extLst>
          </p:cNvPr>
          <p:cNvPicPr>
            <a:picLocks noChangeAspect="1"/>
          </p:cNvPicPr>
          <p:nvPr/>
        </p:nvPicPr>
        <p:blipFill>
          <a:blip r:embed="rId2"/>
          <a:stretch>
            <a:fillRect/>
          </a:stretch>
        </p:blipFill>
        <p:spPr>
          <a:xfrm>
            <a:off x="862012" y="295275"/>
            <a:ext cx="10467975" cy="6267450"/>
          </a:xfrm>
          <a:prstGeom prst="rect">
            <a:avLst/>
          </a:prstGeom>
        </p:spPr>
      </p:pic>
    </p:spTree>
    <p:extLst>
      <p:ext uri="{BB962C8B-B14F-4D97-AF65-F5344CB8AC3E}">
        <p14:creationId xmlns:p14="http://schemas.microsoft.com/office/powerpoint/2010/main" val="2325975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CC045F-E2E9-45B2-9AEC-C59080DE4937}"/>
              </a:ext>
            </a:extLst>
          </p:cNvPr>
          <p:cNvPicPr>
            <a:picLocks noChangeAspect="1"/>
          </p:cNvPicPr>
          <p:nvPr/>
        </p:nvPicPr>
        <p:blipFill>
          <a:blip r:embed="rId2"/>
          <a:stretch>
            <a:fillRect/>
          </a:stretch>
        </p:blipFill>
        <p:spPr>
          <a:xfrm>
            <a:off x="0" y="717066"/>
            <a:ext cx="12192000" cy="5423868"/>
          </a:xfrm>
          <a:prstGeom prst="rect">
            <a:avLst/>
          </a:prstGeom>
        </p:spPr>
      </p:pic>
    </p:spTree>
    <p:extLst>
      <p:ext uri="{BB962C8B-B14F-4D97-AF65-F5344CB8AC3E}">
        <p14:creationId xmlns:p14="http://schemas.microsoft.com/office/powerpoint/2010/main" val="1839654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0708C-AB21-4551-BA64-42FDFB6A08C7}"/>
              </a:ext>
            </a:extLst>
          </p:cNvPr>
          <p:cNvPicPr>
            <a:picLocks noChangeAspect="1"/>
          </p:cNvPicPr>
          <p:nvPr/>
        </p:nvPicPr>
        <p:blipFill>
          <a:blip r:embed="rId2"/>
          <a:stretch>
            <a:fillRect/>
          </a:stretch>
        </p:blipFill>
        <p:spPr>
          <a:xfrm>
            <a:off x="0" y="152453"/>
            <a:ext cx="12192000" cy="6553093"/>
          </a:xfrm>
          <a:prstGeom prst="rect">
            <a:avLst/>
          </a:prstGeom>
        </p:spPr>
      </p:pic>
    </p:spTree>
    <p:extLst>
      <p:ext uri="{BB962C8B-B14F-4D97-AF65-F5344CB8AC3E}">
        <p14:creationId xmlns:p14="http://schemas.microsoft.com/office/powerpoint/2010/main" val="398436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1913895" y="0"/>
            <a:ext cx="7729728" cy="923731"/>
          </a:xfrm>
        </p:spPr>
        <p:txBody>
          <a:bodyPr/>
          <a:lstStyle/>
          <a:p>
            <a:pPr algn="l"/>
            <a:r>
              <a:rPr lang="en-US" b="0" i="0" u="none" strike="noStrike" dirty="0">
                <a:solidFill>
                  <a:srgbClr val="16191F"/>
                </a:solidFill>
                <a:effectLst/>
                <a:latin typeface="Roboto Light" panose="02000000000000000000" pitchFamily="2" charset="0"/>
                <a:ea typeface="Roboto Light" panose="02000000000000000000" pitchFamily="2" charset="0"/>
              </a:rPr>
              <a:t>How Elastic Load Balancing works</a:t>
            </a: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 load balancer accepts incoming traffic from clients and routes requests to its registered targets (such as EC2 instances) in one or more Availability Zones. The load balancer also monitors the health of its registered targets and ensures that it routes traffic only to healthy targets. When the load balancer detects an unhealthy target, it stops routing traffic to that target. It then resumes routing traffic to that target when it detects that the target is healthy again.</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You configure your load balancer to accept incoming traffic by specifying one or more </a:t>
            </a:r>
            <a:r>
              <a:rPr lang="en-US" b="0" i="1" u="none" strike="noStrike" dirty="0">
                <a:solidFill>
                  <a:srgbClr val="16191F"/>
                </a:solidFill>
                <a:effectLst/>
                <a:latin typeface="Roboto Light" panose="02000000000000000000" pitchFamily="2" charset="0"/>
                <a:ea typeface="Roboto Light" panose="02000000000000000000" pitchFamily="2" charset="0"/>
              </a:rPr>
              <a:t>listeners</a:t>
            </a:r>
            <a:r>
              <a:rPr lang="en-US" b="0" i="0" u="none" strike="noStrike" dirty="0">
                <a:solidFill>
                  <a:srgbClr val="16191F"/>
                </a:solidFill>
                <a:effectLst/>
                <a:latin typeface="Roboto Light" panose="02000000000000000000" pitchFamily="2" charset="0"/>
                <a:ea typeface="Roboto Light" panose="02000000000000000000" pitchFamily="2" charset="0"/>
              </a:rPr>
              <a:t>. A listener is a process that checks for connection requests. It is configured with a protocol and port number for connections from clients to the load balancer. Likewise, it is configured with a protocol and port number for connections from the load balancer to the targets.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Elastic Load Balancing supports the following types of load balancers: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Application Load Balancers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Network Load Balancers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Gateway Load Balancers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Classic Load Balancers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There is a key difference in how the load balancer types are configured. With Application Load Balancers, Network Load Balancers, and Gateway Load Balancers, you register targets in target groups, and route traffic to the target groups. With Classic Load Balancers, you register instances with the load balancer.</a:t>
            </a: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787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1455576" y="0"/>
            <a:ext cx="8798767" cy="923731"/>
          </a:xfrm>
        </p:spPr>
        <p:txBody>
          <a:bodyPr>
            <a:normAutofit fontScale="90000"/>
          </a:bodyPr>
          <a:lstStyle/>
          <a:p>
            <a:pPr algn="l"/>
            <a:r>
              <a:rPr lang="en-US" b="0" i="0" u="none" strike="noStrike" dirty="0">
                <a:solidFill>
                  <a:srgbClr val="16191F"/>
                </a:solidFill>
                <a:effectLst/>
                <a:latin typeface="Roboto Light" panose="02000000000000000000" pitchFamily="2" charset="0"/>
                <a:ea typeface="Roboto Light" panose="02000000000000000000" pitchFamily="2" charset="0"/>
              </a:rPr>
              <a:t>Availability Zones and load balancer nodes</a:t>
            </a: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When you enable an Availability Zone for your load balancer, Elastic Load Balancing creates a load balancer node in the Availability Zone. If you register targets in an Availability Zone but do not enable the Availability Zone, these registered targets do not receive traffic. Your load balancer is most effective when you ensure that each enabled Availability Zone has at least one registered target.</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We recommend enabling multiple Availability Zones for all load balancers. With an Application Load Balancer however, it is a requirement that you enable at least two or more Availability Zones. This configuration helps ensure that the load balancer can continue to route traffic. If one Availability Zone becomes unavailable or has no healthy targets, the load balancer can route traffic to the healthy targets in another Availability Zone.</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After you disable an Availability Zone, the targets in that Availability Zone remain registered with the load balancer. However, even though they remain registered, the load balancer does not route traffic to them.</a:t>
            </a: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27968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08D-E172-47E0-A899-596A640B9AF7}"/>
              </a:ext>
            </a:extLst>
          </p:cNvPr>
          <p:cNvSpPr>
            <a:spLocks noGrp="1"/>
          </p:cNvSpPr>
          <p:nvPr>
            <p:ph type="title"/>
          </p:nvPr>
        </p:nvSpPr>
        <p:spPr>
          <a:xfrm>
            <a:off x="1455576" y="0"/>
            <a:ext cx="7613779" cy="923731"/>
          </a:xfrm>
        </p:spPr>
        <p:txBody>
          <a:bodyPr>
            <a:normAutofit/>
          </a:bodyPr>
          <a:lstStyle/>
          <a:p>
            <a:pPr algn="l"/>
            <a:r>
              <a:rPr lang="en-IN" b="1" i="0" u="none" strike="noStrike" dirty="0">
                <a:solidFill>
                  <a:srgbClr val="16191F"/>
                </a:solidFill>
                <a:effectLst/>
                <a:latin typeface="Roboto Light" panose="02000000000000000000" pitchFamily="2" charset="0"/>
                <a:ea typeface="Roboto Light" panose="02000000000000000000" pitchFamily="2" charset="0"/>
              </a:rPr>
              <a:t>Cross-zone load balancing</a:t>
            </a: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71BAEEB8-6E3E-497D-87CF-D9578A234B47}"/>
              </a:ext>
            </a:extLst>
          </p:cNvPr>
          <p:cNvSpPr>
            <a:spLocks noGrp="1"/>
          </p:cNvSpPr>
          <p:nvPr>
            <p:ph idx="1"/>
          </p:nvPr>
        </p:nvSpPr>
        <p:spPr>
          <a:xfrm>
            <a:off x="223935" y="923731"/>
            <a:ext cx="11831216" cy="5803639"/>
          </a:xfrm>
        </p:spPr>
        <p:txBody>
          <a:bodyPr>
            <a:normAutofit/>
          </a:bodyPr>
          <a:lstStyle/>
          <a:p>
            <a:pPr marL="0" indent="0">
              <a:buNone/>
            </a:pPr>
            <a:r>
              <a:rPr lang="en-US" b="0" i="0" dirty="0">
                <a:solidFill>
                  <a:srgbClr val="16191F"/>
                </a:solidFill>
                <a:effectLst/>
                <a:latin typeface="Roboto Light" panose="02000000000000000000" pitchFamily="2" charset="0"/>
                <a:ea typeface="Roboto Light" panose="02000000000000000000" pitchFamily="2" charset="0"/>
              </a:rPr>
              <a:t>The nodes for your load balancer distribute requests from clients to registered targets. When cross-zone load balancing is enabled, each load balancer node distributes traffic across the registered targets in all enabled Availability Zones. When cross-zone load balancing is disabled, each load balancer node distributes traffic only across the registered targets in its Availability Zone.</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 following diagrams demonstrate the effect of cross-zone load balancing. There are two enabled Availability Zones, with two targets in Availability Zone A and eight targets in Availability Zone B. Clients send requests, and Amazon Route 53 responds to each request with the IP address of one of the load balancer nodes. This distributes traffic such that each load balancer node receives 50% of the traffic from the clients. Each load balancer node distributes its share of the traffic across the registered targets in its scope.</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If cross-zone load balancing is enabled, each of the 10 targets receives 10% of the traffic. This is because each load balancer node can route its 50% of the client traffic to all 10 targets.</a:t>
            </a: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D1A71FF8-F4CF-419A-B3A2-DA455E85E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391" y="4236098"/>
            <a:ext cx="3733333" cy="2611950"/>
          </a:xfrm>
          <a:prstGeom prst="rect">
            <a:avLst/>
          </a:prstGeom>
        </p:spPr>
      </p:pic>
    </p:spTree>
    <p:extLst>
      <p:ext uri="{BB962C8B-B14F-4D97-AF65-F5344CB8AC3E}">
        <p14:creationId xmlns:p14="http://schemas.microsoft.com/office/powerpoint/2010/main" val="75155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54E91-EBE8-4FB8-8576-7AD4EF3AD153}"/>
              </a:ext>
            </a:extLst>
          </p:cNvPr>
          <p:cNvSpPr>
            <a:spLocks noGrp="1"/>
          </p:cNvSpPr>
          <p:nvPr>
            <p:ph idx="1"/>
          </p:nvPr>
        </p:nvSpPr>
        <p:spPr>
          <a:xfrm>
            <a:off x="121298" y="65314"/>
            <a:ext cx="11924522" cy="6550090"/>
          </a:xfrm>
        </p:spPr>
        <p:txBody>
          <a:bodyPr>
            <a:normAutofit fontScale="92500" lnSpcReduction="10000"/>
          </a:bodyPr>
          <a:lstStyle/>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If cross-zone load balancing is disabled:</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Each of the two targets in Availability Zone A receives 25% of the traffic.</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Each of the eight targets in Availability Zone B receives 6.25% of the traffic.</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This is because each load balancer node can route its 50% of the client traffic only to targets in its Availability Zone.</a:t>
            </a: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a:p>
            <a:pPr algn="l"/>
            <a:r>
              <a:rPr lang="en-US" b="0" i="0" u="none" strike="noStrike" dirty="0">
                <a:solidFill>
                  <a:srgbClr val="16191F"/>
                </a:solidFill>
                <a:effectLst/>
                <a:latin typeface="Roboto Light" panose="02000000000000000000" pitchFamily="2" charset="0"/>
                <a:ea typeface="Roboto Light" panose="02000000000000000000" pitchFamily="2" charset="0"/>
              </a:rPr>
              <a:t>With Application Load Balancers, cross-zone load balancing is always enabled.</a:t>
            </a:r>
          </a:p>
          <a:p>
            <a:pPr algn="l"/>
            <a:r>
              <a:rPr lang="en-US" b="0" i="0" u="none" strike="noStrike" dirty="0">
                <a:solidFill>
                  <a:srgbClr val="16191F"/>
                </a:solidFill>
                <a:effectLst/>
                <a:latin typeface="Roboto Light" panose="02000000000000000000" pitchFamily="2" charset="0"/>
                <a:ea typeface="Roboto Light" panose="02000000000000000000" pitchFamily="2" charset="0"/>
              </a:rPr>
              <a:t>With Network Load Balancers and Gateway Load Balancers, cross-zone load balancing is disabled by default. After you create the load balancer, you can enable or disable cross-zone load balancing at any time.</a:t>
            </a:r>
          </a:p>
          <a:p>
            <a:pPr algn="l"/>
            <a:r>
              <a:rPr lang="en-US" b="0" i="0" u="none" strike="noStrike" dirty="0">
                <a:solidFill>
                  <a:srgbClr val="16191F"/>
                </a:solidFill>
                <a:effectLst/>
                <a:latin typeface="Roboto Light" panose="02000000000000000000" pitchFamily="2" charset="0"/>
                <a:ea typeface="Roboto Light" panose="02000000000000000000" pitchFamily="2" charset="0"/>
              </a:rPr>
              <a:t>When you create a Classic Load Balancer, the default for cross-zone load balancing depends on how you create the load balancer. With the API or CLI, cross-zone load balancing is disabled by default. With the AWS Management Console, the option to enable cross-zone load balancing is selected by default.</a:t>
            </a:r>
          </a:p>
          <a:p>
            <a:pPr marL="0" indent="0">
              <a:buNone/>
            </a:pPr>
            <a:endParaRPr lang="en-IN" dirty="0">
              <a:latin typeface="Roboto Light" panose="02000000000000000000" pitchFamily="2" charset="0"/>
              <a:ea typeface="Roboto Light" panose="02000000000000000000" pitchFamily="2" charset="0"/>
            </a:endParaRPr>
          </a:p>
        </p:txBody>
      </p:sp>
      <p:pic>
        <p:nvPicPr>
          <p:cNvPr id="4" name="Picture 3">
            <a:extLst>
              <a:ext uri="{FF2B5EF4-FFF2-40B4-BE49-F238E27FC236}">
                <a16:creationId xmlns:a16="http://schemas.microsoft.com/office/drawing/2014/main" id="{40298E51-98D1-4861-9B7F-40F8277D7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721" y="1455575"/>
            <a:ext cx="3733333" cy="3300393"/>
          </a:xfrm>
          <a:prstGeom prst="rect">
            <a:avLst/>
          </a:prstGeom>
        </p:spPr>
      </p:pic>
    </p:spTree>
    <p:extLst>
      <p:ext uri="{BB962C8B-B14F-4D97-AF65-F5344CB8AC3E}">
        <p14:creationId xmlns:p14="http://schemas.microsoft.com/office/powerpoint/2010/main" val="35092446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254</TotalTime>
  <Words>3441</Words>
  <Application>Microsoft Office PowerPoint</Application>
  <PresentationFormat>Widescreen</PresentationFormat>
  <Paragraphs>310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Gill Sans MT</vt:lpstr>
      <vt:lpstr>Roboto Light</vt:lpstr>
      <vt:lpstr>Parcel</vt:lpstr>
      <vt:lpstr>LOAD BALANCING</vt:lpstr>
      <vt:lpstr>PowerPoint Presentation</vt:lpstr>
      <vt:lpstr>What is load balancing?</vt:lpstr>
      <vt:lpstr>Why use a load balancer?</vt:lpstr>
      <vt:lpstr>Health Checks</vt:lpstr>
      <vt:lpstr>How Elastic Load Balancing works</vt:lpstr>
      <vt:lpstr>Availability Zones and load balancer nodes</vt:lpstr>
      <vt:lpstr>Cross-zone load balancing</vt:lpstr>
      <vt:lpstr>PowerPoint Presentation</vt:lpstr>
      <vt:lpstr>Request routing</vt:lpstr>
      <vt:lpstr>HTTP headers</vt:lpstr>
      <vt:lpstr>Load balancer scheme</vt:lpstr>
      <vt:lpstr>Types of load balancer on AWS</vt:lpstr>
      <vt:lpstr>Load Balancer Security Groups                      LOAD BALANCER</vt:lpstr>
      <vt:lpstr>Load Balancer  Good to Know</vt:lpstr>
      <vt:lpstr>Classic Load Balancers (v1)</vt:lpstr>
      <vt:lpstr>Application Load Balancer (v2)</vt:lpstr>
      <vt:lpstr>Application Load Balancer (v2)</vt:lpstr>
      <vt:lpstr>Application Load Balancer (v2)  HTTP Based Traffic</vt:lpstr>
      <vt:lpstr>Application Load Balancer (v2)  Target Groups</vt:lpstr>
      <vt:lpstr>Application Load Balancer (v2)  Query Strings/Parameters Routing</vt:lpstr>
      <vt:lpstr>Application Load Balancer (v2)  Good to Know</vt:lpstr>
      <vt:lpstr>Network Load Balancer (v2)</vt:lpstr>
      <vt:lpstr>Network Load Balancer (v2)  TCP (Layer 4) Based Traffic</vt:lpstr>
      <vt:lpstr>Load Balancer Stickiness</vt:lpstr>
      <vt:lpstr>SSL/TLS - Basics</vt:lpstr>
      <vt:lpstr>Load Balancer - SSL Certificates                                           LOAD BALANCER</vt:lpstr>
      <vt:lpstr>SSL – Server Name Indication (SNI)</vt:lpstr>
      <vt:lpstr>Elastic Load Balancers – SSL Certificates</vt:lpstr>
      <vt:lpstr>ELB – Connection Draining</vt:lpstr>
      <vt:lpstr>CREATING CLB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ALB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NLB(This does not have any security group only registered instances have those and we have to configure those security groups to access targets)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dc:title>
  <dc:creator>Vishank Rajput</dc:creator>
  <cp:lastModifiedBy>Vishank Rajput</cp:lastModifiedBy>
  <cp:revision>50</cp:revision>
  <dcterms:created xsi:type="dcterms:W3CDTF">2021-05-05T20:08:31Z</dcterms:created>
  <dcterms:modified xsi:type="dcterms:W3CDTF">2021-05-07T22:18:08Z</dcterms:modified>
</cp:coreProperties>
</file>