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31" r:id="rId2"/>
  </p:sldMasterIdLst>
  <p:sldIdLst>
    <p:sldId id="256" r:id="rId3"/>
    <p:sldId id="257" r:id="rId4"/>
    <p:sldId id="263" r:id="rId5"/>
    <p:sldId id="276" r:id="rId6"/>
    <p:sldId id="265" r:id="rId7"/>
    <p:sldId id="266" r:id="rId8"/>
    <p:sldId id="267" r:id="rId9"/>
    <p:sldId id="268" r:id="rId10"/>
    <p:sldId id="269" r:id="rId11"/>
    <p:sldId id="270" r:id="rId12"/>
    <p:sldId id="271" r:id="rId13"/>
    <p:sldId id="272" r:id="rId14"/>
    <p:sldId id="258" r:id="rId15"/>
    <p:sldId id="259" r:id="rId16"/>
    <p:sldId id="260" r:id="rId17"/>
    <p:sldId id="261" r:id="rId18"/>
    <p:sldId id="262" r:id="rId19"/>
    <p:sldId id="273" r:id="rId20"/>
    <p:sldId id="274" r:id="rId21"/>
    <p:sldId id="275"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18BAA3F-7413-4B54-962D-63294675FC9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30284700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BAA3F-7413-4B54-962D-63294675FC98}"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1022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BAA3F-7413-4B54-962D-63294675FC98}"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162443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53581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9524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125066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t>5/5/2021</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6994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2762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1294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43186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t>5/5/2021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138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8BAA3F-7413-4B54-962D-63294675FC9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1036531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t>5/5/2021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0722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03489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13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8BAA3F-7413-4B54-962D-63294675FC9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719055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8BAA3F-7413-4B54-962D-63294675FC98}" type="datetimeFigureOut">
              <a:rPr lang="en-IN" smtClean="0"/>
              <a:t>05-05-2021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200402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8BAA3F-7413-4B54-962D-63294675FC98}"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D8F8A-C90D-4F94-BAD2-83456F7B04B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41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8BAA3F-7413-4B54-962D-63294675FC98}"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284164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BAA3F-7413-4B54-962D-63294675FC98}"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119372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18BAA3F-7413-4B54-962D-63294675FC98}" type="datetimeFigureOut">
              <a:rPr lang="en-IN" smtClean="0"/>
              <a:t>05-05-2021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296889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18BAA3F-7413-4B54-962D-63294675FC98}" type="datetimeFigureOut">
              <a:rPr lang="en-IN" smtClean="0"/>
              <a:t>05-05-2021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60D8F8A-C90D-4F94-BAD2-83456F7B04BC}" type="slidenum">
              <a:rPr lang="en-IN" smtClean="0"/>
              <a:t>‹#›</a:t>
            </a:fld>
            <a:endParaRPr lang="en-IN"/>
          </a:p>
        </p:txBody>
      </p:sp>
    </p:spTree>
    <p:extLst>
      <p:ext uri="{BB962C8B-B14F-4D97-AF65-F5344CB8AC3E}">
        <p14:creationId xmlns:p14="http://schemas.microsoft.com/office/powerpoint/2010/main" val="386929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18BAA3F-7413-4B54-962D-63294675FC98}" type="datetimeFigureOut">
              <a:rPr lang="en-IN" smtClean="0"/>
              <a:t>05-05-2021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60D8F8A-C90D-4F94-BAD2-83456F7B04BC}" type="slidenum">
              <a:rPr lang="en-IN" smtClean="0"/>
              <a:t>‹#›</a:t>
            </a:fld>
            <a:endParaRPr lang="en-IN"/>
          </a:p>
        </p:txBody>
      </p:sp>
    </p:spTree>
    <p:extLst>
      <p:ext uri="{BB962C8B-B14F-4D97-AF65-F5344CB8AC3E}">
        <p14:creationId xmlns:p14="http://schemas.microsoft.com/office/powerpoint/2010/main" val="381120063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18BAA3F-7413-4B54-962D-63294675FC98}" type="datetimeFigureOut">
              <a:rPr lang="en-IN" smtClean="0"/>
              <a:t>05-05-2021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60D8F8A-C90D-4F94-BAD2-83456F7B04BC}" type="slidenum">
              <a:rPr lang="en-IN" smtClean="0"/>
              <a:t>‹#›</a:t>
            </a:fld>
            <a:endParaRPr lang="en-IN"/>
          </a:p>
        </p:txBody>
      </p:sp>
    </p:spTree>
    <p:extLst>
      <p:ext uri="{BB962C8B-B14F-4D97-AF65-F5344CB8AC3E}">
        <p14:creationId xmlns:p14="http://schemas.microsoft.com/office/powerpoint/2010/main" val="330639501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example.com/" TargetMode="External"/><Relationship Id="rId1" Type="http://schemas.openxmlformats.org/officeDocument/2006/relationships/slideLayout" Target="../slideLayouts/slideLayout13.xml"/><Relationship Id="rId6" Type="http://schemas.openxmlformats.org/officeDocument/2006/relationships/hyperlink" Target="http://www.other.com/"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ucket-html.s3-website.eu-west-3.amazonaws.com/" TargetMode="Externa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AB19-3512-4703-B134-47EC4EFEA9C6}"/>
              </a:ext>
            </a:extLst>
          </p:cNvPr>
          <p:cNvSpPr>
            <a:spLocks noGrp="1"/>
          </p:cNvSpPr>
          <p:nvPr>
            <p:ph type="ctrTitle"/>
          </p:nvPr>
        </p:nvSpPr>
        <p:spPr>
          <a:xfrm>
            <a:off x="1007705" y="0"/>
            <a:ext cx="9694508" cy="951722"/>
          </a:xfrm>
        </p:spPr>
        <p:txBody>
          <a:bodyPr anchor="ctr">
            <a:normAutofit/>
          </a:bodyPr>
          <a:lstStyle/>
          <a:p>
            <a:r>
              <a:rPr lang="en-US" dirty="0">
                <a:latin typeface="Roboto Light" panose="02000000000000000000" pitchFamily="2" charset="0"/>
                <a:ea typeface="Roboto Light" panose="02000000000000000000" pitchFamily="2" charset="0"/>
                <a:cs typeface="Calibri Light" panose="020F0302020204030204" pitchFamily="34" charset="0"/>
              </a:rPr>
              <a:t>S3(Simple Storage Service )</a:t>
            </a: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3" name="Subtitle 2">
            <a:extLst>
              <a:ext uri="{FF2B5EF4-FFF2-40B4-BE49-F238E27FC236}">
                <a16:creationId xmlns:a16="http://schemas.microsoft.com/office/drawing/2014/main" id="{3D56AC58-247A-4B36-84C9-735EB454DCC3}"/>
              </a:ext>
            </a:extLst>
          </p:cNvPr>
          <p:cNvSpPr>
            <a:spLocks noGrp="1"/>
          </p:cNvSpPr>
          <p:nvPr>
            <p:ph type="subTitle" idx="1"/>
          </p:nvPr>
        </p:nvSpPr>
        <p:spPr>
          <a:xfrm>
            <a:off x="289248" y="951722"/>
            <a:ext cx="11681928" cy="5695823"/>
          </a:xfrm>
          <a:noFill/>
        </p:spPr>
        <p:txBody>
          <a:bodyPr>
            <a:normAutofit fontScale="85000" lnSpcReduction="10000"/>
          </a:bodyPr>
          <a:lstStyle/>
          <a:p>
            <a:pPr algn="l">
              <a:buClr>
                <a:schemeClr val="bg1"/>
              </a:buClr>
            </a:pP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Amazon Simple Storage Service (Amazon S3) is storage for the Internet. Amazon S3 has a simple web services interface that you can use to store and retrieve any amount of data, at any time, from anywhere on the web.</a:t>
            </a:r>
          </a:p>
          <a:p>
            <a:pPr algn="l">
              <a:buClr>
                <a:schemeClr val="bg1"/>
              </a:buCl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Advantages of using Amazon S3 - </a:t>
            </a:r>
          </a:p>
          <a:p>
            <a:pPr marL="342900" indent="-342900" algn="l">
              <a:buClr>
                <a:schemeClr val="bg1"/>
              </a:buClr>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Creating buckets</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Create and name a bucket that stores data. Buckets are the fundamental containers in Amazon S3 for data storage.</a:t>
            </a:r>
          </a:p>
          <a:p>
            <a:pPr marL="342900" indent="-342900" algn="l">
              <a:buClr>
                <a:schemeClr val="bg1"/>
              </a:buClr>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Storing data</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Store an infinite amount of data in a bucket. Upload as many objects as you like into an Amazon S3 bucket. Each object can contain up to 5 TB of data. Each object is stored and retrieved using a unique developer-assigned key.</a:t>
            </a:r>
            <a:r>
              <a:rPr lang="en-US" sz="2000" b="0" i="0" u="none" strike="noStrike" baseline="0" dirty="0">
                <a:solidFill>
                  <a:srgbClr val="444949"/>
                </a:solidFill>
                <a:latin typeface="Roboto Light" panose="02000000000000000000" pitchFamily="2" charset="0"/>
                <a:ea typeface="Roboto Light" panose="02000000000000000000" pitchFamily="2" charset="0"/>
                <a:cs typeface="Calibri Light" panose="020F0302020204030204" pitchFamily="34" charset="0"/>
              </a:rPr>
              <a:t> </a:t>
            </a:r>
            <a:r>
              <a:rPr lang="en-US" sz="2000" b="0" i="0" u="none" strike="noStrike" baseline="0" dirty="0">
                <a:solidFill>
                  <a:schemeClr val="bg1"/>
                </a:solidFill>
                <a:latin typeface="Roboto Light" panose="02000000000000000000" pitchFamily="2" charset="0"/>
                <a:ea typeface="Roboto Light" panose="02000000000000000000" pitchFamily="2" charset="0"/>
                <a:cs typeface="Calibri Light" panose="020F0302020204030204" pitchFamily="34" charset="0"/>
              </a:rPr>
              <a:t>If uploading more than 5GB, must use “multi-part upload”.</a:t>
            </a:r>
            <a:endParaRPr lang="en-US" b="0" i="0" u="none" strike="noStrike" dirty="0">
              <a:solidFill>
                <a:schemeClr val="bg1"/>
              </a:solidFill>
              <a:effectLst/>
              <a:latin typeface="Roboto Light" panose="02000000000000000000" pitchFamily="2" charset="0"/>
              <a:ea typeface="Roboto Light" panose="02000000000000000000" pitchFamily="2" charset="0"/>
              <a:cs typeface="Calibri Light" panose="020F0302020204030204" pitchFamily="34" charset="0"/>
            </a:endParaRPr>
          </a:p>
          <a:p>
            <a:pPr marL="342900" indent="-342900" algn="l">
              <a:buClr>
                <a:schemeClr val="bg1"/>
              </a:buClr>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Downloading data</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Download your data or enable others to do so. Download your data anytime you like, or allow others to do the same.</a:t>
            </a:r>
          </a:p>
          <a:p>
            <a:pPr marL="342900" indent="-342900" algn="l">
              <a:buClr>
                <a:schemeClr val="bg1"/>
              </a:buClr>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Permissions</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Grant or deny access to others who want to upload or download data into your Amazon S3 bucket. Grant upload and download permissions to three types of users. Authentication mechanisms can help keep data secure from unauthorized access.</a:t>
            </a:r>
          </a:p>
          <a:p>
            <a:pPr marL="342900" indent="-342900" algn="l">
              <a:buClr>
                <a:schemeClr val="bg1"/>
              </a:buClr>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Standard interfaces</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Use standards-based REST and SOAP interfaces designed to work with any internet-development toolkit.</a:t>
            </a:r>
          </a:p>
          <a:p>
            <a:pPr algn="l"/>
            <a:r>
              <a:rPr lang="en-US" b="0" i="0" u="none" strike="noStrike" dirty="0">
                <a:solidFill>
                  <a:srgbClr val="16191F"/>
                </a:solidFill>
                <a:effectLst/>
                <a:latin typeface="Roboto Light" panose="02000000000000000000" pitchFamily="2" charset="0"/>
                <a:ea typeface="Roboto Light" panose="02000000000000000000" pitchFamily="2" charset="0"/>
              </a:rPr>
              <a:t>You can use Amazon S3 to host a static website. On a </a:t>
            </a:r>
            <a:r>
              <a:rPr lang="en-US" b="0" i="1" u="none" strike="noStrike" dirty="0">
                <a:solidFill>
                  <a:srgbClr val="16191F"/>
                </a:solidFill>
                <a:effectLst/>
                <a:latin typeface="Roboto Light" panose="02000000000000000000" pitchFamily="2" charset="0"/>
                <a:ea typeface="Roboto Light" panose="02000000000000000000" pitchFamily="2" charset="0"/>
              </a:rPr>
              <a:t>static</a:t>
            </a:r>
            <a:r>
              <a:rPr lang="en-US" b="0" i="0" u="none" strike="noStrike" dirty="0">
                <a:solidFill>
                  <a:srgbClr val="16191F"/>
                </a:solidFill>
                <a:effectLst/>
                <a:latin typeface="Roboto Light" panose="02000000000000000000" pitchFamily="2" charset="0"/>
                <a:ea typeface="Roboto Light" panose="02000000000000000000" pitchFamily="2" charset="0"/>
              </a:rPr>
              <a:t> website, individual webpages include static content. They might also contain client-side scripts.</a:t>
            </a:r>
          </a:p>
          <a:p>
            <a:pPr algn="l"/>
            <a:r>
              <a:rPr lang="en-US" b="0" i="0" u="none" strike="noStrike" dirty="0">
                <a:solidFill>
                  <a:srgbClr val="16191F"/>
                </a:solidFill>
                <a:effectLst/>
                <a:latin typeface="Roboto Light" panose="02000000000000000000" pitchFamily="2" charset="0"/>
                <a:ea typeface="Roboto Light" panose="02000000000000000000" pitchFamily="2" charset="0"/>
              </a:rPr>
              <a:t>By contrast, a </a:t>
            </a:r>
            <a:r>
              <a:rPr lang="en-US" b="0" i="1" u="none" strike="noStrike" dirty="0">
                <a:solidFill>
                  <a:srgbClr val="16191F"/>
                </a:solidFill>
                <a:effectLst/>
                <a:latin typeface="Roboto Light" panose="02000000000000000000" pitchFamily="2" charset="0"/>
                <a:ea typeface="Roboto Light" panose="02000000000000000000" pitchFamily="2" charset="0"/>
              </a:rPr>
              <a:t>dynamic</a:t>
            </a:r>
            <a:r>
              <a:rPr lang="en-US" b="0" i="0" u="none" strike="noStrike" dirty="0">
                <a:solidFill>
                  <a:srgbClr val="16191F"/>
                </a:solidFill>
                <a:effectLst/>
                <a:latin typeface="Roboto Light" panose="02000000000000000000" pitchFamily="2" charset="0"/>
                <a:ea typeface="Roboto Light" panose="02000000000000000000" pitchFamily="2" charset="0"/>
              </a:rPr>
              <a:t> website relies on server-side processing, including server-side scripts such as PHP, JSP, or ASP.NET. Amazon S3 does not support server-side scripting, but AWS has other resources for hosting dynamic websites.</a:t>
            </a:r>
          </a:p>
          <a:p>
            <a:pPr marL="342900" indent="-342900" algn="l">
              <a:buClr>
                <a:schemeClr val="bg1"/>
              </a:buClr>
              <a:buFont typeface="Arial" panose="020B0604020202020204" pitchFamily="34" charset="0"/>
              <a:buChar char="•"/>
            </a:pP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342900" indent="-342900" algn="l">
              <a:buClr>
                <a:schemeClr val="bg1"/>
              </a:buClr>
              <a:buFont typeface="Arial" panose="020B0604020202020204" pitchFamily="34" charset="0"/>
              <a:buChar char="•"/>
            </a:pP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18501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130629" y="65314"/>
            <a:ext cx="11915191" cy="6652727"/>
          </a:xfrm>
        </p:spPr>
        <p:txBody>
          <a:bodyPr>
            <a:normAutofit/>
          </a:bodyPr>
          <a:lstStyle/>
          <a:p>
            <a:pPr marL="0" indent="0">
              <a:buNone/>
            </a:pPr>
            <a:r>
              <a:rPr lang="en-US"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4.</a:t>
            </a:r>
            <a:r>
              <a:rPr lang="en-US" b="0" i="0" u="none" strike="noStrike" dirty="0">
                <a:solidFill>
                  <a:srgbClr val="16191F"/>
                </a:solidFill>
                <a:effectLst/>
                <a:latin typeface="Roboto Light" panose="02000000000000000000" pitchFamily="2" charset="0"/>
                <a:ea typeface="Roboto Light" panose="02000000000000000000" pitchFamily="2" charset="0"/>
              </a:rPr>
              <a:t> </a:t>
            </a:r>
            <a:r>
              <a:rPr lang="en-US" b="1" i="0" u="none" strike="noStrike" dirty="0">
                <a:solidFill>
                  <a:srgbClr val="16191F"/>
                </a:solidFill>
                <a:effectLst/>
                <a:latin typeface="Roboto Light" panose="02000000000000000000" pitchFamily="2" charset="0"/>
                <a:ea typeface="Roboto Light" panose="02000000000000000000" pitchFamily="2" charset="0"/>
              </a:rPr>
              <a:t>Storage classes for archiving objects </a:t>
            </a: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a:t>
            </a: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 </a:t>
            </a:r>
            <a:r>
              <a:rPr lang="en-US" b="1" i="0" u="none" strike="noStrike" dirty="0">
                <a:solidFill>
                  <a:srgbClr val="16191F"/>
                </a:solidFill>
                <a:effectLst/>
                <a:latin typeface="Roboto Light" panose="02000000000000000000" pitchFamily="2" charset="0"/>
                <a:ea typeface="Roboto Light" panose="02000000000000000000" pitchFamily="2" charset="0"/>
              </a:rPr>
              <a:t>S3 Glacier</a:t>
            </a:r>
            <a:r>
              <a:rPr lang="en-US" b="0" i="0" u="none" strike="noStrike" dirty="0">
                <a:solidFill>
                  <a:srgbClr val="16191F"/>
                </a:solidFill>
                <a:effectLst/>
                <a:latin typeface="Roboto Light" panose="02000000000000000000" pitchFamily="2" charset="0"/>
                <a:ea typeface="Roboto Light" panose="02000000000000000000" pitchFamily="2" charset="0"/>
              </a:rPr>
              <a:t> and </a:t>
            </a:r>
            <a:r>
              <a:rPr lang="en-US" b="1" i="0" u="none" strike="noStrike" dirty="0">
                <a:solidFill>
                  <a:srgbClr val="16191F"/>
                </a:solidFill>
                <a:effectLst/>
                <a:latin typeface="Roboto Light" panose="02000000000000000000" pitchFamily="2" charset="0"/>
                <a:ea typeface="Roboto Light" panose="02000000000000000000" pitchFamily="2" charset="0"/>
              </a:rPr>
              <a:t>S3 Glacier Deep Archive</a:t>
            </a:r>
            <a:r>
              <a:rPr lang="en-US" b="0" i="0" u="none" strike="noStrike" dirty="0">
                <a:solidFill>
                  <a:srgbClr val="16191F"/>
                </a:solidFill>
                <a:effectLst/>
                <a:latin typeface="Roboto Light" panose="02000000000000000000" pitchFamily="2" charset="0"/>
                <a:ea typeface="Roboto Light" panose="02000000000000000000" pitchFamily="2" charset="0"/>
              </a:rPr>
              <a:t> storage classes are designed for low-cost data archiving. These storage classes offer the same durability and resiliency as the S3 Standard storage class.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These storage classes differ as follows:</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rPr>
              <a:t>S3 Glacier</a:t>
            </a:r>
            <a:r>
              <a:rPr lang="en-US" b="0" i="0" u="none" strike="noStrike" dirty="0">
                <a:solidFill>
                  <a:srgbClr val="16191F"/>
                </a:solidFill>
                <a:effectLst/>
                <a:latin typeface="Roboto Light" panose="02000000000000000000" pitchFamily="2" charset="0"/>
                <a:ea typeface="Roboto Light" panose="02000000000000000000" pitchFamily="2" charset="0"/>
              </a:rPr>
              <a:t> — Use for archives where portions of the data might need to be retrieved in minutes. Data stored in the S3 Glacier storage class has a minimum storage duration period of 90 days and can be accessed in as little as 1-5 minutes using expedited retrieval. If you have deleted, overwritten, or transitioned to a different storage class an object before the 90-day minimum, you are charged for 90 days. </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rPr>
              <a:t>S3 Glacier Deep Archive</a:t>
            </a:r>
            <a:r>
              <a:rPr lang="en-US" b="0" i="0" u="none" strike="noStrike" dirty="0">
                <a:solidFill>
                  <a:srgbClr val="16191F"/>
                </a:solidFill>
                <a:effectLst/>
                <a:latin typeface="Roboto Light" panose="02000000000000000000" pitchFamily="2" charset="0"/>
                <a:ea typeface="Roboto Light" panose="02000000000000000000" pitchFamily="2" charset="0"/>
              </a:rPr>
              <a:t> — Use for archiving data that rarely needs to be accessed. Data stored in the S3 Glacier Deep Archive storage class has a minimum storage duration period of 180 days and a default retrieval time of 12 hours. If you have deleted, overwritten, or transitioned to a different storage class an object before the 180-day minimum, you are charged for 180 days.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S3 Glacier Deep Archive is the lowest cost storage option in AWS. Storage costs for S3 Glacier Deep Archive are less expensive than using the S3 Glacier storage class. You can reduce S3 Glacier Deep Archive retrieval costs by using bulk retrieval, which returns data within 48 hours.</a:t>
            </a:r>
          </a:p>
          <a:p>
            <a:pPr marL="0" indent="0">
              <a:buNone/>
            </a:pP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283061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130629" y="65314"/>
            <a:ext cx="11915191" cy="6652727"/>
          </a:xfrm>
        </p:spPr>
        <p:txBody>
          <a:bodyPr>
            <a:normAutofit/>
          </a:bodyPr>
          <a:lstStyle/>
          <a:p>
            <a:pPr marL="0" indent="0">
              <a:buNone/>
            </a:pPr>
            <a:r>
              <a:rPr lang="en-US" b="1"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5</a:t>
            </a:r>
            <a:r>
              <a:rPr lang="en-US" b="1" u="none" strike="noStrike"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a:t>
            </a:r>
            <a:r>
              <a:rPr lang="en-US" b="1" i="0" u="none" strike="noStrike" dirty="0">
                <a:solidFill>
                  <a:srgbClr val="16191F"/>
                </a:solidFill>
                <a:effectLst/>
                <a:latin typeface="Roboto Light" panose="02000000000000000000" pitchFamily="2" charset="0"/>
                <a:ea typeface="Roboto Light" panose="02000000000000000000" pitchFamily="2" charset="0"/>
              </a:rPr>
              <a:t> Storage class for Amazon S3 on Outposts </a:t>
            </a: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With Amazon S3 on Outposts, you can create S3 buckets on your AWS Outposts and store and retrieve objects on-premises for applications that require local data access, local data processing, and data residency. S3 on Outposts provides a new storage class, S3 Outposts (OUTPOSTS). You can use the same APIs and features on AWS Outposts as you do on Amazon S3, including access policies, encryption, and tagging.</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S3 Outposts storage class is only available for objects stored in buckets on AWS Outposts. If you try to use this storage class with an S3 bucket in an AWS Region, it results in an InvalidStorageClass error. In addition, if you try to use other S3 storage classes with S3 on Outposts, it results in this same error response. You can use S3 on Outposts through the AWS Management Console, AWS CLI, AWS SDKs, or REST API.</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stored in the S3 Outposts (OUTPOSTS) storage class are always encrypted using server-side encryption with Amazon S3 managed encryption keys (SSE-S3).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You can also explicitly choose to encrypt objects stored in the S3 Outposts storage class using server-side encryption with customer-provided encryption keys (SSE-C). </a:t>
            </a:r>
          </a:p>
        </p:txBody>
      </p:sp>
    </p:spTree>
    <p:extLst>
      <p:ext uri="{BB962C8B-B14F-4D97-AF65-F5344CB8AC3E}">
        <p14:creationId xmlns:p14="http://schemas.microsoft.com/office/powerpoint/2010/main" val="33755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3A5E0239-4635-46B4-9178-328B01B12F78}"/>
              </a:ext>
            </a:extLst>
          </p:cNvPr>
          <p:cNvGraphicFramePr>
            <a:graphicFrameLocks noGrp="1"/>
          </p:cNvGraphicFramePr>
          <p:nvPr>
            <p:extLst>
              <p:ext uri="{D42A27DB-BD31-4B8C-83A1-F6EECF244321}">
                <p14:modId xmlns:p14="http://schemas.microsoft.com/office/powerpoint/2010/main" val="973421809"/>
              </p:ext>
            </p:extLst>
          </p:nvPr>
        </p:nvGraphicFramePr>
        <p:xfrm>
          <a:off x="0" y="0"/>
          <a:ext cx="12192000" cy="2421974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714703493"/>
                    </a:ext>
                  </a:extLst>
                </a:gridCol>
                <a:gridCol w="1524000">
                  <a:extLst>
                    <a:ext uri="{9D8B030D-6E8A-4147-A177-3AD203B41FA5}">
                      <a16:colId xmlns:a16="http://schemas.microsoft.com/office/drawing/2014/main" val="1030289880"/>
                    </a:ext>
                  </a:extLst>
                </a:gridCol>
                <a:gridCol w="1524000">
                  <a:extLst>
                    <a:ext uri="{9D8B030D-6E8A-4147-A177-3AD203B41FA5}">
                      <a16:colId xmlns:a16="http://schemas.microsoft.com/office/drawing/2014/main" val="3536123611"/>
                    </a:ext>
                  </a:extLst>
                </a:gridCol>
                <a:gridCol w="1524000">
                  <a:extLst>
                    <a:ext uri="{9D8B030D-6E8A-4147-A177-3AD203B41FA5}">
                      <a16:colId xmlns:a16="http://schemas.microsoft.com/office/drawing/2014/main" val="71962351"/>
                    </a:ext>
                  </a:extLst>
                </a:gridCol>
                <a:gridCol w="1524000">
                  <a:extLst>
                    <a:ext uri="{9D8B030D-6E8A-4147-A177-3AD203B41FA5}">
                      <a16:colId xmlns:a16="http://schemas.microsoft.com/office/drawing/2014/main" val="2508840309"/>
                    </a:ext>
                  </a:extLst>
                </a:gridCol>
                <a:gridCol w="1524000">
                  <a:extLst>
                    <a:ext uri="{9D8B030D-6E8A-4147-A177-3AD203B41FA5}">
                      <a16:colId xmlns:a16="http://schemas.microsoft.com/office/drawing/2014/main" val="2278375328"/>
                    </a:ext>
                  </a:extLst>
                </a:gridCol>
                <a:gridCol w="1524000">
                  <a:extLst>
                    <a:ext uri="{9D8B030D-6E8A-4147-A177-3AD203B41FA5}">
                      <a16:colId xmlns:a16="http://schemas.microsoft.com/office/drawing/2014/main" val="1264194076"/>
                    </a:ext>
                  </a:extLst>
                </a:gridCol>
                <a:gridCol w="1524000">
                  <a:extLst>
                    <a:ext uri="{9D8B030D-6E8A-4147-A177-3AD203B41FA5}">
                      <a16:colId xmlns:a16="http://schemas.microsoft.com/office/drawing/2014/main" val="3870729040"/>
                    </a:ext>
                  </a:extLst>
                </a:gridCol>
              </a:tblGrid>
              <a:tr h="1225124">
                <a:tc>
                  <a:txBody>
                    <a:bodyPr/>
                    <a:lstStyle/>
                    <a:p>
                      <a:pPr algn="l" fontAlgn="t" latinLnBrk="0"/>
                      <a:r>
                        <a:rPr lang="en-IN" sz="1400" b="1" dirty="0">
                          <a:solidFill>
                            <a:srgbClr val="545B64"/>
                          </a:solidFill>
                          <a:effectLst/>
                          <a:latin typeface="Roboto Light" panose="02000000000000000000" pitchFamily="2" charset="0"/>
                          <a:ea typeface="Roboto Light" panose="02000000000000000000" pitchFamily="2" charset="0"/>
                        </a:rPr>
                        <a:t>Storage class</a:t>
                      </a:r>
                    </a:p>
                  </a:txBody>
                  <a:tcPr/>
                </a:tc>
                <a:tc>
                  <a:txBody>
                    <a:bodyPr/>
                    <a:lstStyle/>
                    <a:p>
                      <a:pPr algn="l" fontAlgn="t" latinLnBrk="0"/>
                      <a:r>
                        <a:rPr lang="en-IN" sz="1400" b="1" dirty="0">
                          <a:solidFill>
                            <a:srgbClr val="545B64"/>
                          </a:solidFill>
                          <a:effectLst/>
                          <a:latin typeface="Roboto Light" panose="02000000000000000000" pitchFamily="2" charset="0"/>
                          <a:ea typeface="Roboto Light" panose="02000000000000000000" pitchFamily="2" charset="0"/>
                        </a:rPr>
                        <a:t>Designed for</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Durability (designed for)</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Availability (designed for)</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Availability Zones</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Min storage duration</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Min billable object size</a:t>
                      </a:r>
                    </a:p>
                  </a:txBody>
                  <a:tcPr/>
                </a:tc>
                <a:tc>
                  <a:txBody>
                    <a:bodyPr/>
                    <a:lstStyle/>
                    <a:p>
                      <a:pPr algn="l" fontAlgn="t" latinLnBrk="0"/>
                      <a:r>
                        <a:rPr lang="en-IN" sz="1400" b="1">
                          <a:solidFill>
                            <a:srgbClr val="545B64"/>
                          </a:solidFill>
                          <a:effectLst/>
                          <a:latin typeface="Roboto Light" panose="02000000000000000000" pitchFamily="2" charset="0"/>
                          <a:ea typeface="Roboto Light" panose="02000000000000000000" pitchFamily="2" charset="0"/>
                        </a:rPr>
                        <a:t>Other considerations</a:t>
                      </a:r>
                    </a:p>
                  </a:txBody>
                  <a:tcPr/>
                </a:tc>
                <a:extLst>
                  <a:ext uri="{0D108BD9-81ED-4DB2-BD59-A6C34878D82A}">
                    <a16:rowId xmlns:a16="http://schemas.microsoft.com/office/drawing/2014/main" val="2879668760"/>
                  </a:ext>
                </a:extLst>
              </a:tr>
              <a:tr h="1225124">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S3 Standard</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Frequently accessed data</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99.99%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extLst>
                  <a:ext uri="{0D108BD9-81ED-4DB2-BD59-A6C34878D82A}">
                    <a16:rowId xmlns:a16="http://schemas.microsoft.com/office/drawing/2014/main" val="466095616"/>
                  </a:ext>
                </a:extLst>
              </a:tr>
              <a:tr h="1790565">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S3 Standard-IA</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Long-lived, infrequently accessed data</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30 days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128 KB</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Per GB retrieval fees apply.</a:t>
                      </a:r>
                    </a:p>
                  </a:txBody>
                  <a:tcPr/>
                </a:tc>
                <a:extLst>
                  <a:ext uri="{0D108BD9-81ED-4DB2-BD59-A6C34878D82A}">
                    <a16:rowId xmlns:a16="http://schemas.microsoft.com/office/drawing/2014/main" val="1565413394"/>
                  </a:ext>
                </a:extLst>
              </a:tr>
              <a:tr h="2921448">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S3 Intelligent-Tiering</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Long-lived data with changing or unknown access patterns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30 days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Monitoring and automation fees per object apply. No retrieval fees.</a:t>
                      </a:r>
                    </a:p>
                  </a:txBody>
                  <a:tcPr/>
                </a:tc>
                <a:extLst>
                  <a:ext uri="{0D108BD9-81ED-4DB2-BD59-A6C34878D82A}">
                    <a16:rowId xmlns:a16="http://schemas.microsoft.com/office/drawing/2014/main" val="574663780"/>
                  </a:ext>
                </a:extLst>
              </a:tr>
              <a:tr h="3204168">
                <a:tc>
                  <a:txBody>
                    <a:bodyPr/>
                    <a:lstStyle/>
                    <a:p>
                      <a:pPr fontAlgn="t" latinLnBrk="0"/>
                      <a:r>
                        <a:rPr lang="en-IN" sz="1400" b="0" u="none" strike="noStrike">
                          <a:effectLst/>
                          <a:latin typeface="Roboto Light" panose="02000000000000000000" pitchFamily="2" charset="0"/>
                          <a:ea typeface="Roboto Light" panose="02000000000000000000" pitchFamily="2" charset="0"/>
                        </a:rPr>
                        <a:t>S3 One Zone-IA</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Long-lived, infrequently accessed, non-critical data</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99.5%</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1</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30 days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128 KB</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Per GB retrieval fees apply. Not resilient to the loss of the Availability Zone.</a:t>
                      </a:r>
                    </a:p>
                  </a:txBody>
                  <a:tcPr/>
                </a:tc>
                <a:extLst>
                  <a:ext uri="{0D108BD9-81ED-4DB2-BD59-A6C34878D82A}">
                    <a16:rowId xmlns:a16="http://schemas.microsoft.com/office/drawing/2014/main" val="3476292546"/>
                  </a:ext>
                </a:extLst>
              </a:tr>
              <a:tr h="6031376">
                <a:tc>
                  <a:txBody>
                    <a:bodyPr/>
                    <a:lstStyle/>
                    <a:p>
                      <a:pPr fontAlgn="t" latinLnBrk="0"/>
                      <a:r>
                        <a:rPr lang="en-IN" sz="1400" b="0" u="none" strike="noStrike">
                          <a:effectLst/>
                          <a:latin typeface="Roboto Light" panose="02000000000000000000" pitchFamily="2" charset="0"/>
                          <a:ea typeface="Roboto Light" panose="02000000000000000000" pitchFamily="2" charset="0"/>
                        </a:rPr>
                        <a:t>S3 Glacier</a:t>
                      </a:r>
                    </a:p>
                  </a:txBody>
                  <a:tcPr/>
                </a:tc>
                <a:tc>
                  <a:txBody>
                    <a:bodyPr/>
                    <a:lstStyle/>
                    <a:p>
                      <a:pPr fontAlgn="t" latinLnBrk="0"/>
                      <a:r>
                        <a:rPr lang="en-US" sz="1400" b="0">
                          <a:effectLst/>
                          <a:latin typeface="Roboto Light" panose="02000000000000000000" pitchFamily="2" charset="0"/>
                          <a:ea typeface="Roboto Light" panose="02000000000000000000" pitchFamily="2" charset="0"/>
                        </a:rPr>
                        <a:t>Long-term data archiving with retrieval times ranging from minutes to hours</a:t>
                      </a:r>
                    </a:p>
                  </a:txBody>
                  <a:tcPr/>
                </a:tc>
                <a:tc>
                  <a:txBody>
                    <a:bodyPr/>
                    <a:lstStyle/>
                    <a:p>
                      <a:pPr fontAlgn="t" latinLnBrk="0"/>
                      <a:r>
                        <a:rPr lang="en-IN" sz="1400" b="0">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US" sz="1400" b="0" u="none" strike="noStrike">
                          <a:effectLst/>
                          <a:latin typeface="Roboto Light" panose="02000000000000000000" pitchFamily="2" charset="0"/>
                          <a:ea typeface="Roboto Light" panose="02000000000000000000" pitchFamily="2" charset="0"/>
                        </a:rPr>
                        <a:t>99.99% (after you restore objects)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90 days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40 KB</a:t>
                      </a:r>
                    </a:p>
                  </a:txBody>
                  <a:tcPr/>
                </a:tc>
                <a:tc>
                  <a:txBody>
                    <a:bodyPr/>
                    <a:lstStyle/>
                    <a:p>
                      <a:pPr fontAlgn="t" latinLnBrk="0"/>
                      <a:r>
                        <a:rPr lang="en-US" sz="1400" b="0" dirty="0">
                          <a:effectLst/>
                          <a:latin typeface="Roboto Light" panose="02000000000000000000" pitchFamily="2" charset="0"/>
                          <a:ea typeface="Roboto Light" panose="02000000000000000000" pitchFamily="2" charset="0"/>
                        </a:rPr>
                        <a:t>Per GB retrieval fees apply. You must first restore archived objects before you can access them. </a:t>
                      </a:r>
                    </a:p>
                  </a:txBody>
                  <a:tcPr/>
                </a:tc>
                <a:extLst>
                  <a:ext uri="{0D108BD9-81ED-4DB2-BD59-A6C34878D82A}">
                    <a16:rowId xmlns:a16="http://schemas.microsoft.com/office/drawing/2014/main" val="1396604849"/>
                  </a:ext>
                </a:extLst>
              </a:tr>
              <a:tr h="6031376">
                <a:tc>
                  <a:txBody>
                    <a:bodyPr/>
                    <a:lstStyle/>
                    <a:p>
                      <a:pPr fontAlgn="t" latinLnBrk="0"/>
                      <a:r>
                        <a:rPr lang="en-IN" sz="1400" b="0" u="none" strike="noStrike">
                          <a:effectLst/>
                          <a:latin typeface="Roboto Light" panose="02000000000000000000" pitchFamily="2" charset="0"/>
                          <a:ea typeface="Roboto Light" panose="02000000000000000000" pitchFamily="2" charset="0"/>
                        </a:rPr>
                        <a:t>S3 Glacier Deep Archive</a:t>
                      </a:r>
                    </a:p>
                  </a:txBody>
                  <a:tcPr/>
                </a:tc>
                <a:tc>
                  <a:txBody>
                    <a:bodyPr/>
                    <a:lstStyle/>
                    <a:p>
                      <a:pPr fontAlgn="t" latinLnBrk="0"/>
                      <a:r>
                        <a:rPr lang="en-US" sz="1400" b="0">
                          <a:effectLst/>
                          <a:latin typeface="Roboto Light" panose="02000000000000000000" pitchFamily="2" charset="0"/>
                          <a:ea typeface="Roboto Light" panose="02000000000000000000" pitchFamily="2" charset="0"/>
                        </a:rPr>
                        <a:t>Archiving rarely accessed data with a default retrieval time of 12 hours</a:t>
                      </a:r>
                    </a:p>
                  </a:txBody>
                  <a:tcPr/>
                </a:tc>
                <a:tc>
                  <a:txBody>
                    <a:bodyPr/>
                    <a:lstStyle/>
                    <a:p>
                      <a:pPr fontAlgn="t" latinLnBrk="0"/>
                      <a:r>
                        <a:rPr lang="en-IN" sz="1400" b="0">
                          <a:effectLst/>
                          <a:latin typeface="Roboto Light" panose="02000000000000000000" pitchFamily="2" charset="0"/>
                          <a:ea typeface="Roboto Light" panose="02000000000000000000" pitchFamily="2" charset="0"/>
                        </a:rPr>
                        <a:t>99.999999999%</a:t>
                      </a:r>
                    </a:p>
                  </a:txBody>
                  <a:tcPr/>
                </a:tc>
                <a:tc>
                  <a:txBody>
                    <a:bodyPr/>
                    <a:lstStyle/>
                    <a:p>
                      <a:pPr fontAlgn="t" latinLnBrk="0"/>
                      <a:r>
                        <a:rPr lang="en-US" sz="1400" b="0" u="none" strike="noStrike" dirty="0">
                          <a:effectLst/>
                          <a:latin typeface="Roboto Light" panose="02000000000000000000" pitchFamily="2" charset="0"/>
                          <a:ea typeface="Roboto Light" panose="02000000000000000000" pitchFamily="2" charset="0"/>
                        </a:rPr>
                        <a:t>99.99% (after you restore objects)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180 days</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40 KB</a:t>
                      </a:r>
                    </a:p>
                  </a:txBody>
                  <a:tcPr/>
                </a:tc>
                <a:tc>
                  <a:txBody>
                    <a:bodyPr/>
                    <a:lstStyle/>
                    <a:p>
                      <a:pPr fontAlgn="t" latinLnBrk="0"/>
                      <a:r>
                        <a:rPr lang="en-US" sz="1400" b="0" dirty="0">
                          <a:effectLst/>
                          <a:latin typeface="Roboto Light" panose="02000000000000000000" pitchFamily="2" charset="0"/>
                          <a:ea typeface="Roboto Light" panose="02000000000000000000" pitchFamily="2" charset="0"/>
                        </a:rPr>
                        <a:t>Per GB retrieval fees apply. You must first restore archived objects before you can access them. </a:t>
                      </a:r>
                    </a:p>
                  </a:txBody>
                  <a:tcPr/>
                </a:tc>
                <a:extLst>
                  <a:ext uri="{0D108BD9-81ED-4DB2-BD59-A6C34878D82A}">
                    <a16:rowId xmlns:a16="http://schemas.microsoft.com/office/drawing/2014/main" val="2080629308"/>
                  </a:ext>
                </a:extLst>
              </a:tr>
              <a:tr h="1790565">
                <a:tc>
                  <a:txBody>
                    <a:bodyPr/>
                    <a:lstStyle/>
                    <a:p>
                      <a:pPr fontAlgn="t" latinLnBrk="0"/>
                      <a:r>
                        <a:rPr lang="en-IN" sz="1400" b="0" u="none" strike="noStrike">
                          <a:effectLst/>
                          <a:latin typeface="Roboto Light" panose="02000000000000000000" pitchFamily="2" charset="0"/>
                          <a:ea typeface="Roboto Light" panose="02000000000000000000" pitchFamily="2" charset="0"/>
                        </a:rPr>
                        <a:t>RRS (not recommended)</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Frequently accessed, non-critical data</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99.99%</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&gt;= 3</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tc>
                  <a:txBody>
                    <a:bodyPr/>
                    <a:lstStyle/>
                    <a:p>
                      <a:pPr fontAlgn="t" latinLnBrk="0"/>
                      <a:r>
                        <a:rPr lang="en-IN" sz="1400" b="0" u="none" strike="noStrike">
                          <a:effectLst/>
                          <a:latin typeface="Roboto Light" panose="02000000000000000000" pitchFamily="2" charset="0"/>
                          <a:ea typeface="Roboto Light" panose="02000000000000000000" pitchFamily="2" charset="0"/>
                        </a:rPr>
                        <a:t>None</a:t>
                      </a:r>
                    </a:p>
                  </a:txBody>
                  <a:tcPr/>
                </a:tc>
                <a:tc>
                  <a:txBody>
                    <a:bodyPr/>
                    <a:lstStyle/>
                    <a:p>
                      <a:pPr fontAlgn="t" latinLnBrk="0"/>
                      <a:r>
                        <a:rPr lang="en-IN" sz="1400" b="0" u="none" strike="noStrike" dirty="0">
                          <a:effectLst/>
                          <a:latin typeface="Roboto Light" panose="02000000000000000000" pitchFamily="2" charset="0"/>
                          <a:ea typeface="Roboto Light" panose="02000000000000000000" pitchFamily="2" charset="0"/>
                        </a:rPr>
                        <a:t>None</a:t>
                      </a:r>
                    </a:p>
                  </a:txBody>
                  <a:tcPr/>
                </a:tc>
                <a:extLst>
                  <a:ext uri="{0D108BD9-81ED-4DB2-BD59-A6C34878D82A}">
                    <a16:rowId xmlns:a16="http://schemas.microsoft.com/office/drawing/2014/main" val="3526597458"/>
                  </a:ext>
                </a:extLst>
              </a:tr>
            </a:tbl>
          </a:graphicData>
        </a:graphic>
      </p:graphicFrame>
    </p:spTree>
    <p:extLst>
      <p:ext uri="{BB962C8B-B14F-4D97-AF65-F5344CB8AC3E}">
        <p14:creationId xmlns:p14="http://schemas.microsoft.com/office/powerpoint/2010/main" val="42443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AEF96-8C02-4541-A46C-3DEACC7C99F6}"/>
              </a:ext>
            </a:extLst>
          </p:cNvPr>
          <p:cNvSpPr>
            <a:spLocks noGrp="1"/>
          </p:cNvSpPr>
          <p:nvPr>
            <p:ph idx="1"/>
          </p:nvPr>
        </p:nvSpPr>
        <p:spPr>
          <a:xfrm>
            <a:off x="242596" y="158620"/>
            <a:ext cx="11765902" cy="6335486"/>
          </a:xfrm>
        </p:spPr>
        <p:txBody>
          <a:bodyPr>
            <a:normAutofit/>
          </a:bodyPr>
          <a:lstStyle/>
          <a:p>
            <a:pPr marL="0" indent="0" eaLnBrk="0" fontAlgn="base" hangingPunct="0">
              <a:spcBef>
                <a:spcPct val="0"/>
              </a:spcBef>
              <a:spcAft>
                <a:spcPct val="0"/>
              </a:spcAft>
              <a:buClrTx/>
              <a:buNone/>
            </a:pPr>
            <a:r>
              <a:rPr lang="en-IN" sz="20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Managing your storage lifecycle-</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To manage your objects so that they are stored cost effectively throughout their lifecycle, configure their </a:t>
            </a:r>
            <a:r>
              <a:rPr lang="en-US" sz="2000" b="0" i="1"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Amazon S3 Lifecycle</a:t>
            </a:r>
            <a:r>
              <a:rPr lang="en-US"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An </a:t>
            </a:r>
            <a:r>
              <a:rPr lang="en-US" sz="2000" b="0" i="1"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Lifecycle configuration</a:t>
            </a:r>
            <a:r>
              <a:rPr lang="en-US"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is a set of rules that define actions that Amazon S3 applies to a group of objects. There are two types of actions:</a:t>
            </a:r>
          </a:p>
          <a:p>
            <a:pPr algn="l">
              <a:buFont typeface="Arial" panose="020B0604020202020204" pitchFamily="34" charset="0"/>
              <a:buChar char="•"/>
            </a:pPr>
            <a:r>
              <a:rPr lang="en-US" sz="20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Transition actions</a:t>
            </a:r>
            <a:r>
              <a:rPr lang="en-US"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—Define when objects transition to another Using Amazon S3 storage classes. For example, you might choose to transition objects to the S3 Standard-IA storage class 30 days after you created them, or archive objects to the S3 Glacier storage class one year after creating them.</a:t>
            </a:r>
          </a:p>
          <a:p>
            <a:pPr algn="l">
              <a:buFont typeface="Arial" panose="020B0604020202020204" pitchFamily="34" charset="0"/>
              <a:buChar char="•"/>
            </a:pPr>
            <a:r>
              <a:rPr lang="en-US" sz="2000"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Expiration actions</a:t>
            </a:r>
            <a:r>
              <a:rPr lang="en-US" sz="20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—Define when objects expire. Amazon S3 deletes expired objects on your behalf.</a:t>
            </a:r>
            <a:endParaRPr lang="en-US"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eaLnBrk="0" fontAlgn="base" hangingPunct="0">
              <a:spcBef>
                <a:spcPct val="0"/>
              </a:spcBef>
              <a:spcAft>
                <a:spcPct val="0"/>
              </a:spcAft>
              <a:buClrTx/>
              <a:buNone/>
            </a:pPr>
            <a:endParaRPr lang="en-IN" sz="2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endParaRPr>
          </a:p>
          <a:p>
            <a:endParaRPr lang="en-IN" sz="2000"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366832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3745A-D9C1-43E8-913C-39D867B1DD86}"/>
              </a:ext>
            </a:extLst>
          </p:cNvPr>
          <p:cNvSpPr>
            <a:spLocks noGrp="1"/>
          </p:cNvSpPr>
          <p:nvPr>
            <p:ph idx="1"/>
          </p:nvPr>
        </p:nvSpPr>
        <p:spPr>
          <a:xfrm>
            <a:off x="167951" y="102638"/>
            <a:ext cx="11849878" cy="6568750"/>
          </a:xfrm>
        </p:spPr>
        <p:txBody>
          <a:bodyPr/>
          <a:lstStyle/>
          <a:p>
            <a:pPr marL="0" indent="0">
              <a:buNone/>
            </a:pPr>
            <a:r>
              <a:rPr lang="en-US" b="0" i="0" u="none" strike="noStrike" dirty="0">
                <a:solidFill>
                  <a:srgbClr val="16191F"/>
                </a:solidFill>
                <a:effectLst/>
                <a:latin typeface="Roboto Light" panose="02000000000000000000" pitchFamily="2" charset="0"/>
                <a:ea typeface="Roboto Light" panose="02000000000000000000" pitchFamily="2" charset="0"/>
              </a:rPr>
              <a:t>Supported transitions and related constraints –</a:t>
            </a:r>
          </a:p>
          <a:p>
            <a:pPr marL="0" indent="0">
              <a:buNone/>
            </a:pPr>
            <a:r>
              <a:rPr lang="en-US" b="0" i="0" dirty="0">
                <a:solidFill>
                  <a:srgbClr val="16191F"/>
                </a:solidFill>
                <a:effectLst/>
                <a:latin typeface="Roboto Light" panose="02000000000000000000" pitchFamily="2" charset="0"/>
                <a:ea typeface="Roboto Light" panose="02000000000000000000" pitchFamily="2" charset="0"/>
              </a:rPr>
              <a:t>Amazon S3 supports a waterfall model for transitioning between storage classes, as shown in the following diagram.</a:t>
            </a: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a:p>
            <a:pPr marL="0" indent="0">
              <a:buNone/>
            </a:pPr>
            <a:endParaRPr lang="en-US" dirty="0">
              <a:solidFill>
                <a:srgbClr val="16191F"/>
              </a:solidFill>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B5F1059F-CCC5-4105-95F5-35795C942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1" y="1042848"/>
            <a:ext cx="6260839" cy="3594466"/>
          </a:xfrm>
          <a:prstGeom prst="rect">
            <a:avLst/>
          </a:prstGeom>
        </p:spPr>
      </p:pic>
    </p:spTree>
    <p:extLst>
      <p:ext uri="{BB962C8B-B14F-4D97-AF65-F5344CB8AC3E}">
        <p14:creationId xmlns:p14="http://schemas.microsoft.com/office/powerpoint/2010/main" val="22712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ECD1-F8A2-4C2A-A7DC-1C254C37E744}"/>
              </a:ext>
            </a:extLst>
          </p:cNvPr>
          <p:cNvSpPr>
            <a:spLocks noGrp="1"/>
          </p:cNvSpPr>
          <p:nvPr>
            <p:ph idx="1"/>
          </p:nvPr>
        </p:nvSpPr>
        <p:spPr>
          <a:xfrm>
            <a:off x="289249" y="195943"/>
            <a:ext cx="11728580" cy="6428791"/>
          </a:xfrm>
        </p:spPr>
        <p:txBody>
          <a:bodyPr>
            <a:normAutofit/>
          </a:bodyPr>
          <a:lstStyle/>
          <a:p>
            <a:pPr marL="0" indent="0" algn="l">
              <a:buNone/>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Constraints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Lifecycle storage class transitions have the following constraints:</a:t>
            </a:r>
          </a:p>
          <a:p>
            <a:pPr marL="0" indent="0" algn="l">
              <a:buNone/>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1. Object Size and Transitions from S3 Standard or S3 Standard-IA to S3 Intelligent-Tiering, S3 Standard-IA, or S3 One</a:t>
            </a:r>
          </a:p>
          <a:p>
            <a:pPr marL="0" indent="0" algn="l">
              <a:buNone/>
            </a:pPr>
            <a:r>
              <a:rPr lang="en-US" b="1"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      </a:t>
            </a: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Zone-IA </a:t>
            </a:r>
            <a:r>
              <a:rPr lang="en-US"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When you transition objects from the S3 Standard or S3 Standard-IA storage classes to S3 Intelligent-Tiering, S3 Standard-IA, or S3 One Zone-IA, the following object size constraints apply:</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Larger objects</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For the following transitions, there is a cost benefit to transitioning larger objects: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From the S3 Standard or S3 Standard-IA storage classes to S3 Intelligent-Tiering.</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From the S3 Standard storage class to S3 Standard-IA or S3 One Zone-IA.</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smaller than 128 KB </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For the following transitions, Amazon S3 does not transition objects that are smaller than 128 KB because it's not cost effective:</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From the S3 Standard or S3 Standard-IA storage classes to S3 Intelligent-Tiering.</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From the S3 Standard storage class to S3 Standard-IA or S3 One Zone-IA.</a:t>
            </a:r>
          </a:p>
          <a:p>
            <a:pPr marL="0" indent="0" algn="l">
              <a:buNone/>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2. Minimum Days for Transition from S3 Standard or S3 Standard-IA to S3 Standard-IA or S3 One Zone-IA - </a:t>
            </a: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algn="l"/>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Before you transition objects from the S3 Standard or S3 Standard-IA storage classes to S3 Standard-IA or S3 One Zone-IA, you must store them at least 30 days in the S3 Standard storage class. </a:t>
            </a:r>
          </a:p>
          <a:p>
            <a:pPr marL="0" indent="0" algn="l">
              <a:buNone/>
            </a:pPr>
            <a:r>
              <a:rPr lang="en-US"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3. Minimum 30-Day Storage Charge for S3 Intelligent-Tiering, S3 Standard-IA, and S3 One Zone-IA</a:t>
            </a: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378058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A9178-054E-4E9E-A5EA-2C29B6E7BD43}"/>
              </a:ext>
            </a:extLst>
          </p:cNvPr>
          <p:cNvSpPr>
            <a:spLocks noGrp="1"/>
          </p:cNvSpPr>
          <p:nvPr>
            <p:ph idx="1"/>
          </p:nvPr>
        </p:nvSpPr>
        <p:spPr>
          <a:xfrm>
            <a:off x="289249" y="167951"/>
            <a:ext cx="11457992" cy="6456783"/>
          </a:xfrm>
        </p:spPr>
        <p:txBody>
          <a:bodyPr>
            <a:normAutofit fontScale="85000" lnSpcReduction="10000"/>
          </a:bodyPr>
          <a:lstStyle/>
          <a:p>
            <a:pPr marL="0" indent="0">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Transitioning to the S3 Glacier and S3 Glacier Deep Archive storage classes (object archival)</a:t>
            </a:r>
            <a:endParaRPr lang="en-IN"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lgn="l">
              <a:buNone/>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General considerations</a:t>
            </a:r>
          </a:p>
          <a:p>
            <a:pPr algn="l"/>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following are the general considerations for you to consider before you archive objects: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Encrypted objects remain encrypted throughout the storage class transition process.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that are stored in the S3 Glacier or S3 Glacier Deep Archive storage classes are not available in real time.</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Archived objects are Amazon S3 objects, but before you can access an archived object, you must first restore a temporary copy of it. The restored object copy is available only for the duration you specify in the restore request. After that, Amazon S3 deletes the temporary copy, and the object remains archived in Amazon S3 Glacier.</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that are stored in the S3 Glacier storage class can only be transitioned to the S3 Glacier Deep Archive storage class.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You can use an S3 Lifecycle configuration rule to convert the storage class of an object from S3 Glacier to the S3 Glacier Deep Archive storage class only. If you want to change the storage class of an object that is stored in S3 Glacier to a storage class other than S3 Glacier Deep Archive, you must use the restore operation to make a temporary copy of the object first. Then use the copy operation to overwrite the object specifying S3 Standard, S3 Intelligent-Tiering, S3 Standard-IA, S3 One Zone-IA, or Reduced Redundancy as the storage class.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transition of objects to the S3 Glacier Deep Archive storage class can go only one way.</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You cannot use an S3 Lifecycle configuration rule to convert the storage class of an object from S3 Glacier Deep Archive to any other storage class. If you want to change the storage class of an archived object to another storage class, you must use the restore operation to make a temporary copy of the object first. Then use the copy operation to overwrite the object specifying S3 Standard, S3 Intelligent-Tiering, S3 Standard-IA, S3 One Zone-IA, S3 Glacier, or Reduced Redundancy as the storage class.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objects that are stored in the S3 Glacier and S3 Glacier Deep Archive storage classes are visible and available only through Amazon S3. They are not available through the separate Amazon S3 Glacier service.</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These are Amazon S3 objects, and you can access them only by using the Amazon S3 console or the Amazon S3 API. You cannot access the archived objects through the separate Amazon S3 Glacier console or the Amazon S3 Glacier API.</a:t>
            </a:r>
          </a:p>
          <a:p>
            <a:pPr marL="0" indent="0">
              <a:buNone/>
            </a:pP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278891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0743D-E776-4F7C-98A9-8D1178467629}"/>
              </a:ext>
            </a:extLst>
          </p:cNvPr>
          <p:cNvSpPr>
            <a:spLocks noGrp="1"/>
          </p:cNvSpPr>
          <p:nvPr>
            <p:ph idx="1"/>
          </p:nvPr>
        </p:nvSpPr>
        <p:spPr>
          <a:xfrm>
            <a:off x="261257" y="158620"/>
            <a:ext cx="11700588" cy="6512768"/>
          </a:xfrm>
        </p:spPr>
        <p:txBody>
          <a:bodyPr>
            <a:noAutofit/>
          </a:bodyPr>
          <a:lstStyle/>
          <a:p>
            <a:pPr marL="0" indent="0">
              <a:buNone/>
            </a:pPr>
            <a:r>
              <a:rPr lang="en-IN" sz="15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Cost considerations</a:t>
            </a:r>
          </a:p>
          <a:p>
            <a:pPr marL="0" indent="0">
              <a:buNone/>
            </a:pPr>
            <a:r>
              <a:rPr lang="en-US" sz="15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If you are planning to archive infrequently accessed data for a period of months or years, the S3 Glacier and S3 Glacier Deep Archive storage classes can reduce your storage costs. However, to ensure that the S3 Glacier or S3 Glacier Deep Archive storage class is appropriate for you, consider the following:</a:t>
            </a:r>
          </a:p>
          <a:p>
            <a:pPr marL="342900" indent="-342900" algn="l">
              <a:buAutoNum type="arabicPeriod"/>
            </a:pPr>
            <a:r>
              <a:rPr lang="en-US" sz="15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Storage overhead charges</a:t>
            </a:r>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When you transition objects to the S3 Glacier or S3 Glacier Deep Archive storage class, a</a:t>
            </a:r>
          </a:p>
          <a:p>
            <a:pPr marL="0" indent="0" algn="l">
              <a:buNone/>
            </a:pPr>
            <a:r>
              <a:rPr lang="en-US" sz="15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       </a:t>
            </a:r>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fixed amount of storage is added to each object to accommodate metadata for managing the object.</a:t>
            </a:r>
          </a:p>
          <a:p>
            <a:pPr algn="l">
              <a:buFont typeface="Arial" panose="020B0604020202020204" pitchFamily="34" charset="0"/>
              <a:buChar char="•"/>
            </a:pPr>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each object archived to S3 Glacier or S3 Glacier Deep Archive, Amazon S3 uses 8 KB of storage for the name of the object and other metadata. Amazon S3 stores this metadata so that you can get a real-time list of your archived objects by using the Amazon S3 API.</a:t>
            </a:r>
          </a:p>
          <a:p>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each object that is archived to S3 Glacier or S3 Glacier Deep Archive, Amazon S3 adds 32 KB of storage for index and related metadata. This extra data is necessary to identify and restore your object. You are charged S3 Glacier or S3 Glacier Deep Archive rates for this additional storage.</a:t>
            </a:r>
          </a:p>
          <a:p>
            <a:pPr marL="0" indent="0" algn="l">
              <a:buNone/>
            </a:pPr>
            <a:r>
              <a:rPr lang="en-US" sz="15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2. </a:t>
            </a:r>
            <a:r>
              <a:rPr lang="en-US" sz="1500"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Number of days you plan to keep objects archived</a:t>
            </a:r>
            <a:r>
              <a:rPr lang="en-US" sz="15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t>
            </a:r>
          </a:p>
          <a:p>
            <a:pPr marL="0" indent="0" algn="l">
              <a:buNone/>
            </a:pPr>
            <a:r>
              <a:rPr lang="en-US" sz="15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Glacier and S3 Glacier Deep Archive are long-term archival solutions. The minimal storage duration period is 90 days for the S3 Glacier storage class and 180 days for S3 Glacier Deep Archive. Deleting data that is archived to Amazon S3 Glacier is free if the objects you delete are archived for more than the minimal storage duration period. If you delete or overwrite an archived object within the minimal duration period, Amazon S3 charges a prorated early deletion fee. </a:t>
            </a:r>
          </a:p>
          <a:p>
            <a:pPr marL="0" indent="0" algn="l">
              <a:buNone/>
            </a:pPr>
            <a:r>
              <a:rPr lang="en-US" sz="1500" u="none" strike="noStrike"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3. </a:t>
            </a:r>
            <a:r>
              <a:rPr lang="en-US" sz="15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Glacier and S3 Glacier Deep Archive transition request charges</a:t>
            </a:r>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Each object that you transition to the S3 Glacier or S3 Glacier Deep Archive storage class constitutes one transition request. There is a cost for each such request. If you plan to transition a large number of objects, consider the request costs. If you are archiving small objects, consider aggregating many small objects into a smaller number of large objects to reduce transition request costs.</a:t>
            </a:r>
          </a:p>
          <a:p>
            <a:pPr marL="0" indent="0" algn="l">
              <a:buNone/>
            </a:pPr>
            <a:r>
              <a:rPr lang="en-US" sz="1500"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4. S3 Glacier and S3 Glacier Deep Archive data restore charges</a:t>
            </a:r>
            <a:r>
              <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Glacier and S3 Glacier Deep Archive are designed for long-term archival of data that you access infrequently.</a:t>
            </a:r>
          </a:p>
          <a:p>
            <a:pPr marL="0" indent="0" algn="l">
              <a:buNone/>
            </a:pPr>
            <a:endParaRPr lang="en-US" sz="15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sz="1500"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2502283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3677380" y="0"/>
            <a:ext cx="4151003" cy="1188720"/>
          </a:xfrm>
          <a:solidFill>
            <a:srgbClr val="FFC000"/>
          </a:solidFill>
        </p:spPr>
        <p:txBody>
          <a:bodyPr>
            <a:normAutofit/>
          </a:bodyPr>
          <a:lstStyle/>
          <a:p>
            <a:r>
              <a:rPr lang="en-IN" sz="2800" b="1" i="0" u="none" strike="noStrike" dirty="0">
                <a:solidFill>
                  <a:srgbClr val="16191F"/>
                </a:solidFill>
                <a:effectLst/>
                <a:latin typeface="Amazon Ember"/>
              </a:rPr>
              <a:t>Bucket policies</a:t>
            </a: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fontScale="85000" lnSpcReduction="20000"/>
          </a:bodyPr>
          <a:lstStyle/>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Bucket policies provide centralized access control to buckets and objects based on a variety of conditions, including Amazon S3 operations, requesters, resources, and aspects of the request (for example, IP address). The policies are expressed in the </a:t>
            </a:r>
            <a:r>
              <a:rPr lang="en-US" sz="2000" b="0" i="1" u="none" strike="noStrike" dirty="0">
                <a:solidFill>
                  <a:srgbClr val="16191F"/>
                </a:solidFill>
                <a:effectLst/>
                <a:latin typeface="Roboto Light" panose="02000000000000000000" pitchFamily="2" charset="0"/>
                <a:ea typeface="Roboto Light" panose="02000000000000000000" pitchFamily="2" charset="0"/>
              </a:rPr>
              <a:t>access policy language</a:t>
            </a:r>
            <a:r>
              <a:rPr lang="en-US" sz="2000" b="0" i="0" u="none" strike="noStrike" dirty="0">
                <a:solidFill>
                  <a:srgbClr val="16191F"/>
                </a:solidFill>
                <a:effectLst/>
                <a:latin typeface="Roboto Light" panose="02000000000000000000" pitchFamily="2" charset="0"/>
                <a:ea typeface="Roboto Light" panose="02000000000000000000" pitchFamily="2" charset="0"/>
              </a:rPr>
              <a:t> and enable centralized management of permissions. The permissions attached to a bucket apply to all of the bucket's objects that are owned by the bucket owner </a:t>
            </a:r>
            <a:r>
              <a:rPr lang="en-US" sz="2000" b="0" i="0" u="none" strike="noStrike" dirty="0" err="1">
                <a:solidFill>
                  <a:srgbClr val="16191F"/>
                </a:solidFill>
                <a:effectLst/>
                <a:latin typeface="Roboto Light" panose="02000000000000000000" pitchFamily="2" charset="0"/>
                <a:ea typeface="Roboto Light" panose="02000000000000000000" pitchFamily="2" charset="0"/>
              </a:rPr>
              <a:t>account.Both</a:t>
            </a:r>
            <a:r>
              <a:rPr lang="en-US" sz="2000" b="0" i="0" u="none" strike="noStrike" dirty="0">
                <a:solidFill>
                  <a:srgbClr val="16191F"/>
                </a:solidFill>
                <a:effectLst/>
                <a:latin typeface="Roboto Light" panose="02000000000000000000" pitchFamily="2" charset="0"/>
                <a:ea typeface="Roboto Light" panose="02000000000000000000" pitchFamily="2" charset="0"/>
              </a:rPr>
              <a:t> individuals and companies can use bucket policies. When companies register with Amazon S3, they create an </a:t>
            </a:r>
            <a:r>
              <a:rPr lang="en-US" sz="2000" b="0" i="1" u="none" strike="noStrike" dirty="0">
                <a:solidFill>
                  <a:srgbClr val="16191F"/>
                </a:solidFill>
                <a:effectLst/>
                <a:latin typeface="Roboto Light" panose="02000000000000000000" pitchFamily="2" charset="0"/>
                <a:ea typeface="Roboto Light" panose="02000000000000000000" pitchFamily="2" charset="0"/>
              </a:rPr>
              <a:t>account</a:t>
            </a:r>
            <a:r>
              <a:rPr lang="en-US" sz="2000" b="0" i="0" u="none" strike="noStrike" dirty="0">
                <a:solidFill>
                  <a:srgbClr val="16191F"/>
                </a:solidFill>
                <a:effectLst/>
                <a:latin typeface="Roboto Light" panose="02000000000000000000" pitchFamily="2" charset="0"/>
                <a:ea typeface="Roboto Light" panose="02000000000000000000" pitchFamily="2" charset="0"/>
              </a:rPr>
              <a:t>. Thereafter, the company becomes synonymous with the account. Accounts are financially responsible for the AWS resources that they (and their employees) create. Accounts have the power to grant bucket policy permissions and assign employees permissions based on a variety of conditions. For example, an account could create a policy that gives a user write access:</a:t>
            </a:r>
          </a:p>
          <a:p>
            <a:pPr algn="l">
              <a:buFont typeface="Arial" panose="020B0604020202020204" pitchFamily="34" charset="0"/>
              <a:buChar char="•"/>
            </a:pPr>
            <a:r>
              <a:rPr lang="en-US" sz="2000" b="0" i="0" u="none" strike="noStrike" dirty="0">
                <a:solidFill>
                  <a:srgbClr val="16191F"/>
                </a:solidFill>
                <a:effectLst/>
                <a:latin typeface="Roboto Light" panose="02000000000000000000" pitchFamily="2" charset="0"/>
                <a:ea typeface="Roboto Light" panose="02000000000000000000" pitchFamily="2" charset="0"/>
              </a:rPr>
              <a:t>To a particular S3 bucket</a:t>
            </a:r>
          </a:p>
          <a:p>
            <a:pPr algn="l">
              <a:buFont typeface="Arial" panose="020B0604020202020204" pitchFamily="34" charset="0"/>
              <a:buChar char="•"/>
            </a:pPr>
            <a:r>
              <a:rPr lang="en-US" sz="2000" b="0" i="0" u="none" strike="noStrike" dirty="0">
                <a:solidFill>
                  <a:srgbClr val="16191F"/>
                </a:solidFill>
                <a:effectLst/>
                <a:latin typeface="Roboto Light" panose="02000000000000000000" pitchFamily="2" charset="0"/>
                <a:ea typeface="Roboto Light" panose="02000000000000000000" pitchFamily="2" charset="0"/>
              </a:rPr>
              <a:t>From an account's corporate network</a:t>
            </a:r>
          </a:p>
          <a:p>
            <a:pPr algn="l">
              <a:buFont typeface="Arial" panose="020B0604020202020204" pitchFamily="34" charset="0"/>
              <a:buChar char="•"/>
            </a:pPr>
            <a:r>
              <a:rPr lang="en-US" sz="2000" b="0" i="0" u="none" strike="noStrike" dirty="0">
                <a:solidFill>
                  <a:srgbClr val="16191F"/>
                </a:solidFill>
                <a:effectLst/>
                <a:latin typeface="Roboto Light" panose="02000000000000000000" pitchFamily="2" charset="0"/>
                <a:ea typeface="Roboto Light" panose="02000000000000000000" pitchFamily="2" charset="0"/>
              </a:rPr>
              <a:t>During business hours</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An account can grant one user limited read and write access, but allow another to create and delete buckets also. An account could allow several field offices to store their daily reports in a single bucket. It could allow each office to write only to a certain set of names (for example, "Nevada/*" or "Utah/*") and only from the office's IP address range.</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Unlike access control lists (described later), which can add (grant) permissions only on individual objects, policies can either add or deny permissions across all (or a subset) of objects within a bucket. With one request, an account can set the permissions of any number of objects in a bucket. An account can use wildcards (similar to regular expression operators) on Amazon Resource Names (ARNs) and other values. The account could then control access to groups of objects that begin with a common prefix or end with a given extension, such as </a:t>
            </a:r>
            <a:r>
              <a:rPr lang="en-US" sz="2000" b="0" i="1" u="none" strike="noStrike" dirty="0">
                <a:solidFill>
                  <a:srgbClr val="16191F"/>
                </a:solidFill>
                <a:effectLst/>
                <a:latin typeface="Roboto Light" panose="02000000000000000000" pitchFamily="2" charset="0"/>
                <a:ea typeface="Roboto Light" panose="02000000000000000000" pitchFamily="2" charset="0"/>
              </a:rPr>
              <a:t>.html</a:t>
            </a:r>
            <a:r>
              <a:rPr lang="en-US" sz="2000" b="0" i="0" u="none" strike="noStrike" dirty="0">
                <a:solidFill>
                  <a:srgbClr val="16191F"/>
                </a:solidFill>
                <a:effectLst/>
                <a:latin typeface="Roboto Light" panose="02000000000000000000" pitchFamily="2" charset="0"/>
                <a:ea typeface="Roboto Light" panose="02000000000000000000" pitchFamily="2" charset="0"/>
              </a:rPr>
              <a:t>.</a:t>
            </a:r>
          </a:p>
          <a:p>
            <a:pPr algn="l"/>
            <a:r>
              <a:rPr lang="en-US" sz="2000" b="0" i="0" u="none" strike="noStrike" dirty="0">
                <a:solidFill>
                  <a:srgbClr val="16191F"/>
                </a:solidFill>
                <a:effectLst/>
                <a:latin typeface="Roboto Light" panose="02000000000000000000" pitchFamily="2" charset="0"/>
                <a:ea typeface="Roboto Light" panose="02000000000000000000" pitchFamily="2" charset="0"/>
              </a:rPr>
              <a:t>Only the bucket owner is allowed to associate a policy with a bucket. </a:t>
            </a:r>
          </a:p>
        </p:txBody>
      </p:sp>
    </p:spTree>
    <p:extLst>
      <p:ext uri="{BB962C8B-B14F-4D97-AF65-F5344CB8AC3E}">
        <p14:creationId xmlns:p14="http://schemas.microsoft.com/office/powerpoint/2010/main" val="101998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3677380" y="0"/>
            <a:ext cx="4151003" cy="1188720"/>
          </a:xfrm>
          <a:solidFill>
            <a:srgbClr val="FFC000"/>
          </a:solidFill>
        </p:spPr>
        <p:txBody>
          <a:bodyPr>
            <a:normAutofit/>
          </a:bodyPr>
          <a:lstStyle/>
          <a:p>
            <a:r>
              <a:rPr lang="en-IN" sz="2800" b="1" i="0" u="none" strike="noStrike" dirty="0" err="1">
                <a:solidFill>
                  <a:srgbClr val="16191F"/>
                </a:solidFill>
                <a:effectLst/>
                <a:latin typeface="Amazon Ember"/>
              </a:rPr>
              <a:t>VeRSIONING</a:t>
            </a:r>
            <a:endParaRPr lang="en-IN" sz="2800" b="1" i="0" u="none" strike="noStrike" dirty="0">
              <a:solidFill>
                <a:srgbClr val="16191F"/>
              </a:solidFill>
              <a:effectLst/>
              <a:latin typeface="Amazon Ember"/>
            </a:endParaRP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lnSpcReduction="10000"/>
          </a:bodyPr>
          <a:lstStyle/>
          <a:p>
            <a:pPr marL="0" indent="0" algn="l">
              <a:buNone/>
            </a:pPr>
            <a:r>
              <a:rPr lang="en-US" sz="20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Versioning in Amazon S3 is a means of keeping multiple variants of an object in the same bucket. You can use the S3 Versioning feature to preserve, retrieve, and restore every version of every object stored in your buckets. After versioning is enabled for a bucket, if Amazon S3 receives multiple write requests for the same object simultaneously, it stores all of those objects. Versioning-enabled buckets can help you recover objects from accidental deletion or overwrite. For example, if you delete an object, Amazon S3 inserts a delete marker instead of removing the object permanently. The delete marker becomes the current object version. After you version-enable a bucket, it can never return to an unversioned state. But you can </a:t>
            </a:r>
            <a:r>
              <a:rPr lang="en-US" sz="2000" b="0" i="1"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suspend</a:t>
            </a:r>
            <a:r>
              <a:rPr lang="en-US" sz="20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versioning on that 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versioning state applies to all (never some) of the objects in that bucket. When you enable versioning in a bucket, all new objects are versioned and given a unique version ID. Objects that already existed in the bucket at the time versioning was enabled will thereafter </a:t>
            </a:r>
            <a:r>
              <a:rPr kumimoji="0" lang="en-US" altLang="en-US" sz="2000" b="0" i="1"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always</a:t>
            </a: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be versioned and given a unique version ID when they are modified by future requests. Note the following:</a:t>
            </a:r>
            <a:endPar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that are stored in your bucket before you set the versioning state have a version ID of null. When you enable versioning, existing objects in your bucket do not change. What changes is how Amazon S3 handles the objects in future requests.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bucket owner (or any user with appropriate permissions) can suspend versioning to stop accruing object versions. When you suspend versioning, existing objects in your bucket do not change. What changes is how Amazon S3 handles objects in future requests. </a:t>
            </a:r>
          </a:p>
          <a:p>
            <a:pPr marL="0" indent="0" algn="l">
              <a:buNone/>
            </a:pPr>
            <a:endParaRPr lang="en-US" sz="2000" b="0" i="0" u="none" strike="noStrike" dirty="0">
              <a:solidFill>
                <a:srgbClr val="16191F"/>
              </a:solidFill>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095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1FC7-52E7-45FF-8F89-73B40572BC02}"/>
              </a:ext>
            </a:extLst>
          </p:cNvPr>
          <p:cNvSpPr>
            <a:spLocks noGrp="1"/>
          </p:cNvSpPr>
          <p:nvPr>
            <p:ph type="title"/>
          </p:nvPr>
        </p:nvSpPr>
        <p:spPr>
          <a:xfrm>
            <a:off x="1941887" y="0"/>
            <a:ext cx="7729728" cy="910761"/>
          </a:xfrm>
        </p:spPr>
        <p:txBody>
          <a:bodyPr>
            <a:normAutofit fontScale="90000"/>
          </a:bodyPr>
          <a:lstStyle/>
          <a:p>
            <a:r>
              <a:rPr lang="en-IN" b="0" i="0" u="none" strike="noStrike" dirty="0">
                <a:solidFill>
                  <a:srgbClr val="16191F"/>
                </a:solidFill>
                <a:effectLst/>
                <a:latin typeface="Roboto Light" panose="02000000000000000000" pitchFamily="2" charset="0"/>
                <a:ea typeface="Roboto Light" panose="02000000000000000000" pitchFamily="2" charset="0"/>
              </a:rPr>
              <a:t>Amazon S3 concepts</a:t>
            </a:r>
            <a:br>
              <a:rPr lang="en-IN" b="0" i="0" u="none" strike="noStrike" dirty="0">
                <a:solidFill>
                  <a:srgbClr val="16191F"/>
                </a:solidFill>
                <a:effectLst/>
                <a:latin typeface="Roboto Light" panose="02000000000000000000" pitchFamily="2" charset="0"/>
                <a:ea typeface="Roboto Light" panose="02000000000000000000" pitchFamily="2" charset="0"/>
              </a:rPr>
            </a:br>
            <a:endParaRPr lang="en-IN" dirty="0">
              <a:latin typeface="Roboto Light" panose="02000000000000000000" pitchFamily="2" charset="0"/>
              <a:ea typeface="Roboto Light" panose="02000000000000000000" pitchFamily="2" charset="0"/>
            </a:endParaRPr>
          </a:p>
        </p:txBody>
      </p:sp>
      <p:sp>
        <p:nvSpPr>
          <p:cNvPr id="3" name="Content Placeholder 2">
            <a:extLst>
              <a:ext uri="{FF2B5EF4-FFF2-40B4-BE49-F238E27FC236}">
                <a16:creationId xmlns:a16="http://schemas.microsoft.com/office/drawing/2014/main" id="{B7AB64B3-13FC-41E2-9C0B-9A3E1B129206}"/>
              </a:ext>
            </a:extLst>
          </p:cNvPr>
          <p:cNvSpPr>
            <a:spLocks noGrp="1"/>
          </p:cNvSpPr>
          <p:nvPr>
            <p:ph idx="1"/>
          </p:nvPr>
        </p:nvSpPr>
        <p:spPr>
          <a:xfrm>
            <a:off x="251927" y="910761"/>
            <a:ext cx="11700587" cy="5751296"/>
          </a:xfrm>
        </p:spPr>
        <p:txBody>
          <a:bodyPr>
            <a:normAutofit fontScale="92500" lnSpcReduction="20000"/>
          </a:bodyPr>
          <a:lstStyle/>
          <a:p>
            <a:pPr marL="0" indent="0">
              <a:buNone/>
            </a:pPr>
            <a:endParaRPr lang="en-US" sz="2000"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sz="2000"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sz="2000"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sz="2000"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 bucket is a container for objects stored in Amazon S3. Every object is contained in a bucket. For example, if the object named photos/puppy.jpg is stored in the awsexamplebucket1 bucket in the US West (Oregon) Region, then it is addressable using the URL https://awsexamplebucket1.s3.us-west2.amazonaws.com/photos/puppy.jpg.</a:t>
            </a:r>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 </a:t>
            </a:r>
            <a:r>
              <a:rPr lang="en-US" sz="2000"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You can also configure a bucket so that every time an object is added to it, Amazon S3 generates a unique version ID and assigns it to the object. </a:t>
            </a:r>
          </a:p>
          <a:p>
            <a:pPr marL="0" indent="0">
              <a:buNone/>
            </a:pPr>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The following rules apply for naming buckets in Amazon S3:</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 names must be between 3 and 63 characters long.</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 names can consist only of lowercase letters, numbers, dots (.), and hyphens (-).</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 names must begin and end with a letter or number.</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 names must not be formatted as an IP address (for example, 192.168.5.4).</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 names must be unique within a partition. A partition is a grouping of Regions. AWS currently has three partitions: aws (Standard Regions), aws-</a:t>
            </a:r>
            <a:r>
              <a:rPr kumimoji="0" lang="en-US" altLang="en-US" sz="2000" b="0" i="0" u="none" strike="noStrike" cap="none" normalizeH="0" baseline="0" dirty="0" err="1">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cn</a:t>
            </a:r>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 (China Regions), and aws-us-gov (AWS GovCloud [US] Regions).</a:t>
            </a:r>
          </a:p>
          <a:p>
            <a:r>
              <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rPr>
              <a:t>Buckets used with Amazon S3 Transfer Acceleration can't have dots (.) in their names.</a:t>
            </a:r>
          </a:p>
        </p:txBody>
      </p:sp>
      <p:sp>
        <p:nvSpPr>
          <p:cNvPr id="13" name="Content Placeholder 2">
            <a:extLst>
              <a:ext uri="{FF2B5EF4-FFF2-40B4-BE49-F238E27FC236}">
                <a16:creationId xmlns:a16="http://schemas.microsoft.com/office/drawing/2014/main" id="{9E41211E-4A86-4227-8143-2B7CDD4FE1EB}"/>
              </a:ext>
            </a:extLst>
          </p:cNvPr>
          <p:cNvSpPr txBox="1">
            <a:spLocks/>
          </p:cNvSpPr>
          <p:nvPr/>
        </p:nvSpPr>
        <p:spPr>
          <a:xfrm>
            <a:off x="251927" y="910761"/>
            <a:ext cx="11700587" cy="57512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a:solidFill>
                <a:schemeClr val="tx1"/>
              </a:solidFill>
            </a:endParaRPr>
          </a:p>
          <a:p>
            <a:pPr marL="0" indent="0">
              <a:buFont typeface="Arial" panose="020B0604020202020204" pitchFamily="34" charset="0"/>
              <a:buNone/>
            </a:pPr>
            <a:endParaRPr lang="en-IN">
              <a:solidFill>
                <a:schemeClr val="tx1"/>
              </a:solidFill>
            </a:endParaRPr>
          </a:p>
          <a:p>
            <a:pPr marL="0" indent="0">
              <a:buFont typeface="Arial" panose="020B0604020202020204" pitchFamily="34" charset="0"/>
              <a:buNone/>
            </a:pPr>
            <a:endParaRPr lang="en-IN">
              <a:solidFill>
                <a:schemeClr val="tx1"/>
              </a:solidFill>
            </a:endParaRPr>
          </a:p>
          <a:p>
            <a:pPr marL="0" indent="0">
              <a:buFont typeface="Arial" panose="020B0604020202020204" pitchFamily="34" charset="0"/>
              <a:buNone/>
            </a:pPr>
            <a:endParaRPr lang="en-IN">
              <a:solidFill>
                <a:schemeClr val="tx1"/>
              </a:solidFill>
            </a:endParaRPr>
          </a:p>
          <a:p>
            <a:pPr marL="0" indent="0">
              <a:buFont typeface="Arial" panose="020B0604020202020204" pitchFamily="34" charset="0"/>
              <a:buNone/>
            </a:pPr>
            <a:endParaRPr lang="en-IN">
              <a:solidFill>
                <a:schemeClr val="tx1"/>
              </a:solidFill>
            </a:endParaRPr>
          </a:p>
          <a:p>
            <a:pPr marL="0" indent="0">
              <a:buFont typeface="Arial" panose="020B0604020202020204" pitchFamily="34" charset="0"/>
              <a:buNone/>
            </a:pPr>
            <a:endParaRPr lang="en-IN" dirty="0">
              <a:solidFill>
                <a:schemeClr val="tx1"/>
              </a:solidFill>
            </a:endParaRPr>
          </a:p>
        </p:txBody>
      </p:sp>
      <p:sp>
        <p:nvSpPr>
          <p:cNvPr id="15" name="Rectangle 14">
            <a:extLst>
              <a:ext uri="{FF2B5EF4-FFF2-40B4-BE49-F238E27FC236}">
                <a16:creationId xmlns:a16="http://schemas.microsoft.com/office/drawing/2014/main" id="{3A899C1E-784F-47DD-970A-DD29356FC3B8}"/>
              </a:ext>
            </a:extLst>
          </p:cNvPr>
          <p:cNvSpPr/>
          <p:nvPr/>
        </p:nvSpPr>
        <p:spPr>
          <a:xfrm>
            <a:off x="2939143" y="910761"/>
            <a:ext cx="5458407" cy="1291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Roboto Light" panose="02000000000000000000" pitchFamily="2" charset="0"/>
                <a:ea typeface="Roboto Light" panose="02000000000000000000" pitchFamily="2" charset="0"/>
                <a:cs typeface="Calibri Light" panose="020F0302020204030204" pitchFamily="34" charset="0"/>
              </a:rPr>
              <a:t>Buckets</a:t>
            </a:r>
            <a:endParaRPr lang="en-IN" sz="4000" dirty="0">
              <a:solidFill>
                <a:schemeClr val="tx1"/>
              </a:solidFill>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244655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2864498" y="0"/>
            <a:ext cx="5635690" cy="1188720"/>
          </a:xfrm>
          <a:solidFill>
            <a:srgbClr val="FFC000"/>
          </a:solidFill>
        </p:spPr>
        <p:txBody>
          <a:bodyPr>
            <a:normAutofit/>
          </a:bodyPr>
          <a:lstStyle/>
          <a:p>
            <a:r>
              <a:rPr lang="en-IN" sz="2800" b="1" i="0" u="none" strike="noStrike" dirty="0">
                <a:solidFill>
                  <a:srgbClr val="16191F"/>
                </a:solidFill>
                <a:effectLst/>
                <a:latin typeface="Amazon Ember"/>
              </a:rPr>
              <a:t>ACCESS CONTROL LIST(ACL)</a:t>
            </a: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fontScale="92500" lnSpcReduction="20000"/>
          </a:bodyPr>
          <a:lstStyle/>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Amazon S3 access control lists (ACLs) enable you to manage access to buckets and objects. Each bucket and object has an ACL attached to it as a subresource. It defines which AWS accounts or groups are granted access and the type of access. When a request is received against a resource, Amazon S3 checks the corresponding ACL to verify that the requester has the necessary access permissions.</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When you create a bucket or an object, Amazon S3 creates a default ACL that grants the resource owner full control over the resource.</a:t>
            </a:r>
          </a:p>
          <a:p>
            <a:pPr marL="0" indent="0" algn="l">
              <a:buNone/>
            </a:pPr>
            <a:r>
              <a:rPr lang="en-US" sz="2000" b="1" i="0" u="none" strike="noStrike" dirty="0">
                <a:solidFill>
                  <a:srgbClr val="16191F"/>
                </a:solidFill>
                <a:effectLst/>
                <a:latin typeface="Roboto Light" panose="02000000000000000000" pitchFamily="2" charset="0"/>
                <a:ea typeface="Roboto Light" panose="02000000000000000000" pitchFamily="2" charset="0"/>
              </a:rPr>
              <a:t>Who is a grantee?</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A grantee can be an AWS account or one of the predefined Amazon S3 groups. You grant permission to an AWS account using the email address or the canonical user ID. However, if you provide an email address in your grant request, Amazon S3 finds the canonical user ID for that account and adds it to the ACL. The resulting ACLs always contain the canonical user ID for the AWS account, not the AWS account's email address.</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When you grant access rights, you specify each grantee as a type=value pair, where the type is one of the following:</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id – if the value specified is the canonical user ID of an AWS account</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uri – if you are granting permissions to a predefined group</a:t>
            </a:r>
          </a:p>
          <a:p>
            <a:pPr marL="0" indent="0" algn="l">
              <a:buNone/>
            </a:pPr>
            <a:r>
              <a:rPr lang="en-US" sz="2000" b="0" i="0" u="none" strike="noStrike" dirty="0">
                <a:solidFill>
                  <a:srgbClr val="16191F"/>
                </a:solidFill>
                <a:effectLst/>
                <a:latin typeface="Roboto Light" panose="02000000000000000000" pitchFamily="2" charset="0"/>
                <a:ea typeface="Roboto Light" panose="02000000000000000000" pitchFamily="2" charset="0"/>
              </a:rPr>
              <a:t>emailAddress – if the value specified is the email address of an AWS account</a:t>
            </a:r>
          </a:p>
        </p:txBody>
      </p:sp>
    </p:spTree>
    <p:extLst>
      <p:ext uri="{BB962C8B-B14F-4D97-AF65-F5344CB8AC3E}">
        <p14:creationId xmlns:p14="http://schemas.microsoft.com/office/powerpoint/2010/main" val="2738407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79412" y="123110"/>
            <a:ext cx="7601910" cy="443711"/>
          </a:xfrm>
          <a:prstGeom prst="rect">
            <a:avLst/>
          </a:prstGeom>
        </p:spPr>
        <p:txBody>
          <a:bodyPr vert="horz" wrap="square" lIns="0" tIns="12700" rIns="0" bIns="0" rtlCol="0">
            <a:spAutoFit/>
          </a:bodyPr>
          <a:lstStyle/>
          <a:p>
            <a:pPr marL="12700">
              <a:lnSpc>
                <a:spcPct val="100000"/>
              </a:lnSpc>
              <a:spcBef>
                <a:spcPts val="100"/>
              </a:spcBef>
            </a:pPr>
            <a:r>
              <a:rPr b="1" spc="20" dirty="0">
                <a:latin typeface="Roboto Light" panose="02000000000000000000" pitchFamily="2" charset="0"/>
                <a:ea typeface="Roboto Light" panose="02000000000000000000" pitchFamily="2" charset="0"/>
              </a:rPr>
              <a:t>S3</a:t>
            </a:r>
            <a:r>
              <a:rPr b="1" spc="-20" dirty="0">
                <a:latin typeface="Roboto Light" panose="02000000000000000000" pitchFamily="2" charset="0"/>
                <a:ea typeface="Roboto Light" panose="02000000000000000000" pitchFamily="2" charset="0"/>
              </a:rPr>
              <a:t> </a:t>
            </a:r>
            <a:r>
              <a:rPr b="1" spc="-60" dirty="0">
                <a:latin typeface="Roboto Light" panose="02000000000000000000" pitchFamily="2" charset="0"/>
                <a:ea typeface="Roboto Light" panose="02000000000000000000" pitchFamily="2" charset="0"/>
              </a:rPr>
              <a:t>Encryption</a:t>
            </a:r>
            <a:r>
              <a:rPr b="1" spc="-15" dirty="0">
                <a:latin typeface="Roboto Light" panose="02000000000000000000" pitchFamily="2" charset="0"/>
                <a:ea typeface="Roboto Light" panose="02000000000000000000" pitchFamily="2" charset="0"/>
              </a:rPr>
              <a:t> </a:t>
            </a:r>
            <a:r>
              <a:rPr b="1" spc="-135" dirty="0">
                <a:latin typeface="Roboto Light" panose="02000000000000000000" pitchFamily="2" charset="0"/>
                <a:ea typeface="Roboto Light" panose="02000000000000000000" pitchFamily="2" charset="0"/>
              </a:rPr>
              <a:t>for</a:t>
            </a:r>
            <a:r>
              <a:rPr b="1" spc="-25" dirty="0">
                <a:latin typeface="Roboto Light" panose="02000000000000000000" pitchFamily="2" charset="0"/>
                <a:ea typeface="Roboto Light" panose="02000000000000000000" pitchFamily="2" charset="0"/>
              </a:rPr>
              <a:t> </a:t>
            </a:r>
            <a:r>
              <a:rPr b="1" spc="-70" dirty="0">
                <a:latin typeface="Roboto Light" panose="02000000000000000000" pitchFamily="2" charset="0"/>
                <a:ea typeface="Roboto Light" panose="02000000000000000000" pitchFamily="2" charset="0"/>
              </a:rPr>
              <a:t>Objects</a:t>
            </a:r>
          </a:p>
        </p:txBody>
      </p:sp>
      <p:sp>
        <p:nvSpPr>
          <p:cNvPr id="4" name="object 4"/>
          <p:cNvSpPr txBox="1"/>
          <p:nvPr/>
        </p:nvSpPr>
        <p:spPr>
          <a:xfrm>
            <a:off x="916939" y="1761404"/>
            <a:ext cx="10205085" cy="3735638"/>
          </a:xfrm>
          <a:prstGeom prst="rect">
            <a:avLst/>
          </a:prstGeom>
        </p:spPr>
        <p:txBody>
          <a:bodyPr vert="horz" wrap="square" lIns="0" tIns="46990" rIns="0" bIns="0" rtlCol="0">
            <a:spAutoFit/>
          </a:bodyPr>
          <a:lstStyle/>
          <a:p>
            <a:pPr marL="241300" marR="0" lvl="0" indent="-228600" algn="l" defTabSz="914400" rtl="0" eaLnBrk="1" fontAlgn="auto" latinLnBrk="0" hangingPunct="1">
              <a:lnSpc>
                <a:spcPct val="100000"/>
              </a:lnSpc>
              <a:spcBef>
                <a:spcPts val="370"/>
              </a:spcBef>
              <a:spcAft>
                <a:spcPts val="0"/>
              </a:spcAft>
              <a:buClrTx/>
              <a:buSzTx/>
              <a:buFont typeface="Arial"/>
              <a:buChar char="•"/>
              <a:tabLst>
                <a:tab pos="241300" algn="l"/>
              </a:tabLst>
              <a:defRPr/>
            </a:pPr>
            <a:r>
              <a:rPr kumimoji="0" sz="28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There</a:t>
            </a:r>
            <a:r>
              <a:rPr kumimoji="0" sz="28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are</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4</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methods</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of</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encrypting</a:t>
            </a:r>
            <a:r>
              <a:rPr kumimoji="0" sz="28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objects</a:t>
            </a:r>
            <a:r>
              <a:rPr kumimoji="0" sz="28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in</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S3</a:t>
            </a:r>
            <a:endParaRPr kumimoji="0" sz="28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698500" marR="0" lvl="1" indent="-228600" algn="l" defTabSz="914400" rtl="0" eaLnBrk="1" fontAlgn="auto" latinLnBrk="0" hangingPunct="1">
              <a:lnSpc>
                <a:spcPct val="100000"/>
              </a:lnSpc>
              <a:spcBef>
                <a:spcPts val="229"/>
              </a:spcBef>
              <a:spcAft>
                <a:spcPts val="0"/>
              </a:spcAft>
              <a:buClrTx/>
              <a:buSzTx/>
              <a:buFont typeface="Arial"/>
              <a:buChar char="•"/>
              <a:tabLst>
                <a:tab pos="698500" algn="l"/>
              </a:tabLst>
              <a:defRPr/>
            </a:pP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SSE-S3:</a:t>
            </a:r>
            <a:r>
              <a:rPr kumimoji="0" sz="2400" b="0" i="0" u="none" strike="noStrike" kern="1200" cap="none" spc="-20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encrypts</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S3</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4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objects</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4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using</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7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keys</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handled</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&amp;</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managed </a:t>
            </a:r>
            <a:r>
              <a:rPr kumimoji="0" sz="24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by</a:t>
            </a:r>
            <a:r>
              <a:rPr kumimoji="0" sz="2400" b="0" i="0" u="none" strike="noStrike" kern="1200" cap="none" spc="-1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4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AWS</a:t>
            </a:r>
            <a:endParaRPr kumimoji="0" sz="24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698500" marR="0" lvl="1" indent="-228600" algn="l" defTabSz="914400" rtl="0" eaLnBrk="1" fontAlgn="auto" latinLnBrk="0" hangingPunct="1">
              <a:lnSpc>
                <a:spcPct val="100000"/>
              </a:lnSpc>
              <a:spcBef>
                <a:spcPts val="215"/>
              </a:spcBef>
              <a:spcAft>
                <a:spcPts val="0"/>
              </a:spcAft>
              <a:buClrTx/>
              <a:buSzTx/>
              <a:buFont typeface="Arial"/>
              <a:buChar char="•"/>
              <a:tabLst>
                <a:tab pos="698500" algn="l"/>
              </a:tabLst>
              <a:defRPr/>
            </a:pP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SSE</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t>
            </a:r>
            <a:r>
              <a:rPr kumimoji="0" sz="2400" b="0" i="0" u="none" strike="noStrike" kern="1200" cap="none" spc="-10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KM</a:t>
            </a:r>
            <a:r>
              <a:rPr kumimoji="0" sz="2400" b="0" i="0" u="none" strike="noStrike" kern="1200" cap="none" spc="-7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a:t>
            </a:r>
            <a:r>
              <a:rPr kumimoji="0" sz="2400" b="0" i="0" u="none" strike="noStrike" kern="1200" cap="none" spc="-10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t>
            </a:r>
            <a:r>
              <a:rPr kumimoji="0" sz="2400" b="0" i="0" u="none" strike="noStrike" kern="1200" cap="none" spc="-19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8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l</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v</a:t>
            </a:r>
            <a:r>
              <a:rPr kumimoji="0" sz="2400" b="0" i="0" u="none" strike="noStrike" kern="1200" cap="none" spc="-8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r</a:t>
            </a:r>
            <a:r>
              <a:rPr kumimoji="0" sz="24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age</a:t>
            </a:r>
            <a:r>
              <a:rPr kumimoji="0" sz="2400" b="0" i="0" u="none" strike="noStrike" kern="1200" cap="none" spc="-1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a:t>
            </a:r>
            <a:r>
              <a:rPr kumimoji="0" sz="24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WS</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Key</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Ma</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ageme</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7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a:t>
            </a:r>
            <a:r>
              <a:rPr kumimoji="0" sz="2400" b="0" i="0" u="none" strike="noStrike" kern="1200" cap="none" spc="-8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9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r</a:t>
            </a:r>
            <a:r>
              <a:rPr kumimoji="0" sz="2400" b="0" i="0" u="none" strike="noStrike" kern="1200" cap="none" spc="-7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v</a:t>
            </a:r>
            <a:r>
              <a:rPr kumimoji="0" sz="2400" b="0" i="0" u="none" strike="noStrike" kern="1200" cap="none" spc="-4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a:t>
            </a:r>
            <a:r>
              <a:rPr kumimoji="0" sz="24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c</a:t>
            </a:r>
            <a:r>
              <a:rPr kumimoji="0" sz="24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to</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ma</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age</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c</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r</a:t>
            </a:r>
            <a:r>
              <a:rPr kumimoji="0" sz="24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y</a:t>
            </a:r>
            <a:r>
              <a:rPr kumimoji="0" sz="2400" b="0" i="0" u="none" strike="noStrike" kern="1200" cap="none" spc="-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pt</a:t>
            </a:r>
            <a:r>
              <a:rPr kumimoji="0" sz="24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k</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ey</a:t>
            </a:r>
            <a:r>
              <a:rPr kumimoji="0" sz="2400" b="0" i="0" u="none" strike="noStrike" kern="1200" cap="none" spc="-7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a:t>
            </a:r>
            <a:endParaRPr kumimoji="0" sz="24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698500" marR="0" lvl="1" indent="-228600" algn="l" defTabSz="914400" rtl="0" eaLnBrk="1" fontAlgn="auto" latinLnBrk="0" hangingPunct="1">
              <a:lnSpc>
                <a:spcPct val="100000"/>
              </a:lnSpc>
              <a:spcBef>
                <a:spcPts val="219"/>
              </a:spcBef>
              <a:spcAft>
                <a:spcPts val="0"/>
              </a:spcAft>
              <a:buClrTx/>
              <a:buSzTx/>
              <a:buFont typeface="Arial"/>
              <a:buChar char="•"/>
              <a:tabLst>
                <a:tab pos="698500" algn="l"/>
              </a:tabLst>
              <a:defRPr/>
            </a:pP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SSE</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t>
            </a:r>
            <a:r>
              <a:rPr kumimoji="0" sz="2400" b="0" i="0" u="none" strike="noStrike" kern="1200" cap="none" spc="-9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C:</a:t>
            </a:r>
            <a:r>
              <a:rPr kumimoji="0" sz="2400" b="0" i="0" u="none" strike="noStrike" kern="1200" cap="none" spc="-20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wh</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en</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0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y</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ou</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wa</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7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to</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ma</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age</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0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y</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u</a:t>
            </a:r>
            <a:r>
              <a:rPr kumimoji="0" sz="2400" b="0" i="0" u="none" strike="noStrike" kern="1200" cap="none" spc="-1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r</a:t>
            </a:r>
            <a:r>
              <a:rPr kumimoji="0" sz="24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6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a:t>
            </a:r>
            <a:r>
              <a:rPr kumimoji="0" sz="24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wn</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a:t>
            </a:r>
            <a:r>
              <a:rPr kumimoji="0" sz="24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n</a:t>
            </a:r>
            <a:r>
              <a:rPr kumimoji="0" sz="2400" b="0" i="0" u="none" strike="noStrike" kern="1200" cap="none" spc="-1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c</a:t>
            </a:r>
            <a:r>
              <a:rPr kumimoji="0" sz="2400" b="0" i="0" u="none" strike="noStrike" kern="1200" cap="none" spc="6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r</a:t>
            </a:r>
            <a:r>
              <a:rPr kumimoji="0" sz="2400" b="0" i="0" u="none" strike="noStrike" kern="1200" cap="none" spc="-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ypt</a:t>
            </a:r>
            <a:r>
              <a:rPr kumimoji="0" sz="24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a:t>
            </a:r>
            <a:r>
              <a:rPr kumimoji="0" sz="2400" b="0" i="0" u="none" strike="noStrike" kern="1200" cap="none" spc="-2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on</a:t>
            </a:r>
            <a:r>
              <a:rPr kumimoji="0" sz="24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400" b="0" i="0" u="none" strike="noStrike" kern="1200" cap="none" spc="-1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k</a:t>
            </a:r>
            <a:r>
              <a:rPr kumimoji="0" sz="2400" b="0" i="0" u="none" strike="noStrike" kern="1200" cap="none" spc="-4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eys</a:t>
            </a:r>
            <a:endParaRPr kumimoji="0" sz="24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698500" marR="0" lvl="1" indent="-228600" algn="l" defTabSz="914400" rtl="0" eaLnBrk="1" fontAlgn="auto" latinLnBrk="0" hangingPunct="1">
              <a:lnSpc>
                <a:spcPct val="100000"/>
              </a:lnSpc>
              <a:spcBef>
                <a:spcPts val="240"/>
              </a:spcBef>
              <a:spcAft>
                <a:spcPts val="0"/>
              </a:spcAft>
              <a:buClrTx/>
              <a:buSzTx/>
              <a:buFont typeface="Arial"/>
              <a:buChar char="•"/>
              <a:tabLst>
                <a:tab pos="698500" algn="l"/>
              </a:tabLst>
              <a:defRPr/>
            </a:pPr>
            <a:r>
              <a:rPr kumimoji="0" sz="24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Client</a:t>
            </a:r>
            <a:r>
              <a:rPr kumimoji="0" sz="2400" b="0" i="0" u="none" strike="noStrike" kern="1200" cap="none" spc="-1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Side </a:t>
            </a:r>
            <a:r>
              <a:rPr kumimoji="0" sz="24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Encryption</a:t>
            </a:r>
            <a:endParaRPr kumimoji="0" sz="24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457200" marR="0" lvl="1" indent="0" algn="l" defTabSz="914400" rtl="0" eaLnBrk="1" fontAlgn="auto" latinLnBrk="0" hangingPunct="1">
              <a:lnSpc>
                <a:spcPct val="100000"/>
              </a:lnSpc>
              <a:spcBef>
                <a:spcPts val="40"/>
              </a:spcBef>
              <a:spcAft>
                <a:spcPts val="0"/>
              </a:spcAft>
              <a:buClr>
                <a:srgbClr val="444949"/>
              </a:buClr>
              <a:buSzTx/>
              <a:buFont typeface="Arial"/>
              <a:buChar char="•"/>
              <a:tabLst/>
              <a:defRPr/>
            </a:pPr>
            <a:endParaRPr kumimoji="0" sz="35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a:p>
            <a:pPr marL="241300" marR="5080" lvl="0" indent="-228600" algn="l" defTabSz="914400" rtl="0" eaLnBrk="1" fontAlgn="auto" latinLnBrk="0" hangingPunct="1">
              <a:lnSpc>
                <a:spcPts val="3000"/>
              </a:lnSpc>
              <a:spcBef>
                <a:spcPts val="5"/>
              </a:spcBef>
              <a:spcAft>
                <a:spcPts val="0"/>
              </a:spcAft>
              <a:buClrTx/>
              <a:buSzTx/>
              <a:buFont typeface="Arial"/>
              <a:buChar char="•"/>
              <a:tabLst>
                <a:tab pos="241300" algn="l"/>
              </a:tabLst>
              <a:defRPr/>
            </a:pPr>
            <a:r>
              <a:rPr kumimoji="0" sz="2800" b="0" i="0" u="none" strike="noStrike" kern="1200" cap="none" spc="-1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It’s</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3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important</a:t>
            </a:r>
            <a:r>
              <a:rPr kumimoji="0" sz="28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to</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3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understand</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which</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4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ones</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are</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adapted </a:t>
            </a:r>
            <a:r>
              <a:rPr kumimoji="0" sz="2800" b="0" i="0" u="none" strike="noStrike" kern="1200" cap="none" spc="-5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to</a:t>
            </a:r>
            <a:r>
              <a:rPr kumimoji="0" sz="2800" b="0" i="0" u="none" strike="noStrike" kern="1200" cap="none" spc="-1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5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which</a:t>
            </a:r>
            <a:r>
              <a:rPr kumimoji="0" sz="2800" b="0" i="0" u="none" strike="noStrike" kern="1200" cap="none" spc="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6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situation </a:t>
            </a:r>
            <a:r>
              <a:rPr kumimoji="0" sz="2800" b="0" i="0" u="none" strike="noStrike" kern="1200" cap="none" spc="-76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9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for</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4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the</a:t>
            </a:r>
            <a:r>
              <a:rPr kumimoji="0" sz="2800" b="0" i="0" u="none" strike="noStrike" kern="1200" cap="none" spc="-5"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 </a:t>
            </a:r>
            <a:r>
              <a:rPr kumimoji="0" sz="2800" b="0" i="0" u="none" strike="noStrike" kern="1200" cap="none" spc="-20" normalizeH="0" baseline="0" noProof="0" dirty="0">
                <a:ln>
                  <a:noFill/>
                </a:ln>
                <a:solidFill>
                  <a:srgbClr val="444949"/>
                </a:solidFill>
                <a:effectLst/>
                <a:uLnTx/>
                <a:uFillTx/>
                <a:latin typeface="Roboto Light" panose="02000000000000000000" pitchFamily="2" charset="0"/>
                <a:ea typeface="Roboto Light" panose="02000000000000000000" pitchFamily="2" charset="0"/>
                <a:cs typeface="Gill Sans MT"/>
              </a:rPr>
              <a:t>exam</a:t>
            </a:r>
            <a:endParaRPr kumimoji="0" sz="2800" b="0" i="0" u="none" strike="noStrike" kern="1200" cap="none" spc="0" normalizeH="0" baseline="0" noProof="0" dirty="0">
              <a:ln>
                <a:noFill/>
              </a:ln>
              <a:solidFill>
                <a:prstClr val="black"/>
              </a:solidFill>
              <a:effectLst/>
              <a:uLnTx/>
              <a:uFillTx/>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5147211" y="3038347"/>
            <a:ext cx="5322570" cy="3208655"/>
            <a:chOff x="5118990" y="2956982"/>
            <a:chExt cx="5322570" cy="3208655"/>
          </a:xfrm>
        </p:grpSpPr>
        <p:sp>
          <p:nvSpPr>
            <p:cNvPr id="4" name="object 4"/>
            <p:cNvSpPr/>
            <p:nvPr/>
          </p:nvSpPr>
          <p:spPr>
            <a:xfrm>
              <a:off x="5125340" y="2963332"/>
              <a:ext cx="5309870" cy="3195955"/>
            </a:xfrm>
            <a:custGeom>
              <a:avLst/>
              <a:gdLst/>
              <a:ahLst/>
              <a:cxnLst/>
              <a:rect l="l" t="t" r="r" b="b"/>
              <a:pathLst>
                <a:path w="5309870" h="3195954">
                  <a:moveTo>
                    <a:pt x="5309417" y="0"/>
                  </a:moveTo>
                  <a:lnTo>
                    <a:pt x="0" y="0"/>
                  </a:lnTo>
                  <a:lnTo>
                    <a:pt x="0" y="3195482"/>
                  </a:lnTo>
                  <a:lnTo>
                    <a:pt x="5309417" y="3195482"/>
                  </a:lnTo>
                  <a:lnTo>
                    <a:pt x="5309417"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p:nvPr/>
          </p:nvSpPr>
          <p:spPr>
            <a:xfrm>
              <a:off x="5125340" y="2963332"/>
              <a:ext cx="5309870" cy="3195955"/>
            </a:xfrm>
            <a:custGeom>
              <a:avLst/>
              <a:gdLst/>
              <a:ahLst/>
              <a:cxnLst/>
              <a:rect l="l" t="t" r="r" b="b"/>
              <a:pathLst>
                <a:path w="5309870" h="3195954">
                  <a:moveTo>
                    <a:pt x="0" y="0"/>
                  </a:moveTo>
                  <a:lnTo>
                    <a:pt x="5309419" y="0"/>
                  </a:lnTo>
                  <a:lnTo>
                    <a:pt x="5309419" y="3195483"/>
                  </a:lnTo>
                  <a:lnTo>
                    <a:pt x="0" y="3195483"/>
                  </a:lnTo>
                  <a:lnTo>
                    <a:pt x="0" y="0"/>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6" name="object 6"/>
          <p:cNvSpPr txBox="1"/>
          <p:nvPr/>
        </p:nvSpPr>
        <p:spPr>
          <a:xfrm>
            <a:off x="9017089" y="3132726"/>
            <a:ext cx="1177127"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Amazon</a:t>
            </a:r>
            <a:r>
              <a:rPr sz="1800" b="1" spc="-7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S3</a:t>
            </a:r>
            <a:endParaRPr sz="1800" dirty="0">
              <a:latin typeface="Roboto Light" panose="02000000000000000000" pitchFamily="2" charset="0"/>
              <a:ea typeface="Roboto Light" panose="02000000000000000000" pitchFamily="2" charset="0"/>
              <a:cs typeface="Calibri"/>
            </a:endParaRPr>
          </a:p>
        </p:txBody>
      </p:sp>
      <p:sp>
        <p:nvSpPr>
          <p:cNvPr id="7" name="object 7"/>
          <p:cNvSpPr txBox="1">
            <a:spLocks noGrp="1"/>
          </p:cNvSpPr>
          <p:nvPr>
            <p:ph type="title"/>
          </p:nvPr>
        </p:nvSpPr>
        <p:spPr>
          <a:xfrm>
            <a:off x="916939" y="367283"/>
            <a:ext cx="1539875" cy="443711"/>
          </a:xfrm>
          <a:prstGeom prst="rect">
            <a:avLst/>
          </a:prstGeom>
        </p:spPr>
        <p:txBody>
          <a:bodyPr vert="horz" wrap="square" lIns="0" tIns="12700" rIns="0" bIns="0" rtlCol="0">
            <a:spAutoFit/>
          </a:bodyPr>
          <a:lstStyle/>
          <a:p>
            <a:pPr marL="12700">
              <a:lnSpc>
                <a:spcPct val="100000"/>
              </a:lnSpc>
              <a:spcBef>
                <a:spcPts val="100"/>
              </a:spcBef>
            </a:pPr>
            <a:r>
              <a:rPr b="1" spc="10" dirty="0">
                <a:latin typeface="Roboto Light" panose="02000000000000000000" pitchFamily="2" charset="0"/>
                <a:ea typeface="Roboto Light" panose="02000000000000000000" pitchFamily="2" charset="0"/>
              </a:rPr>
              <a:t>SS</a:t>
            </a:r>
            <a:r>
              <a:rPr b="1" spc="20" dirty="0">
                <a:latin typeface="Roboto Light" panose="02000000000000000000" pitchFamily="2" charset="0"/>
                <a:ea typeface="Roboto Light" panose="02000000000000000000" pitchFamily="2" charset="0"/>
              </a:rPr>
              <a:t>E</a:t>
            </a:r>
            <a:r>
              <a:rPr b="1" spc="-55" dirty="0">
                <a:latin typeface="Roboto Light" panose="02000000000000000000" pitchFamily="2" charset="0"/>
                <a:ea typeface="Roboto Light" panose="02000000000000000000" pitchFamily="2" charset="0"/>
              </a:rPr>
              <a:t>-</a:t>
            </a:r>
            <a:r>
              <a:rPr b="1" spc="15" dirty="0">
                <a:latin typeface="Roboto Light" panose="02000000000000000000" pitchFamily="2" charset="0"/>
                <a:ea typeface="Roboto Light" panose="02000000000000000000" pitchFamily="2" charset="0"/>
              </a:rPr>
              <a:t>S3</a:t>
            </a:r>
          </a:p>
        </p:txBody>
      </p:sp>
      <p:sp>
        <p:nvSpPr>
          <p:cNvPr id="8" name="object 8"/>
          <p:cNvSpPr txBox="1"/>
          <p:nvPr/>
        </p:nvSpPr>
        <p:spPr>
          <a:xfrm>
            <a:off x="916939" y="1370075"/>
            <a:ext cx="7759028" cy="1370888"/>
          </a:xfrm>
          <a:prstGeom prst="rect">
            <a:avLst/>
          </a:prstGeom>
        </p:spPr>
        <p:txBody>
          <a:bodyPr vert="horz" wrap="square" lIns="0" tIns="36830" rIns="0" bIns="0" rtlCol="0">
            <a:spAutoFit/>
          </a:bodyPr>
          <a:lstStyle/>
          <a:p>
            <a:pPr marL="241300" indent="-228600">
              <a:lnSpc>
                <a:spcPct val="100000"/>
              </a:lnSpc>
              <a:spcBef>
                <a:spcPts val="290"/>
              </a:spcBef>
              <a:buFont typeface="Arial"/>
              <a:buChar char="•"/>
              <a:tabLst>
                <a:tab pos="240665" algn="l"/>
                <a:tab pos="241300" algn="l"/>
              </a:tabLst>
            </a:pPr>
            <a:r>
              <a:rPr sz="2000" spc="-15" dirty="0">
                <a:solidFill>
                  <a:srgbClr val="444949"/>
                </a:solidFill>
                <a:latin typeface="Roboto Light" panose="02000000000000000000" pitchFamily="2" charset="0"/>
                <a:ea typeface="Roboto Light" panose="02000000000000000000" pitchFamily="2" charset="0"/>
                <a:cs typeface="Gill Sans MT"/>
              </a:rPr>
              <a:t>SSE-S3:</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using</a:t>
            </a:r>
            <a:r>
              <a:rPr sz="200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keys</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handled</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&amp;</a:t>
            </a:r>
            <a:r>
              <a:rPr sz="2000" spc="-10" dirty="0">
                <a:solidFill>
                  <a:srgbClr val="444949"/>
                </a:solidFill>
                <a:latin typeface="Roboto Light" panose="02000000000000000000" pitchFamily="2" charset="0"/>
                <a:ea typeface="Roboto Light" panose="02000000000000000000" pitchFamily="2" charset="0"/>
                <a:cs typeface="Gill Sans MT"/>
              </a:rPr>
              <a:t> managed</a:t>
            </a:r>
            <a:r>
              <a:rPr sz="200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by</a:t>
            </a:r>
            <a:r>
              <a:rPr sz="2000" spc="-12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Amazon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S3</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195"/>
              </a:spcBef>
              <a:buFont typeface="Arial"/>
              <a:buChar char="•"/>
              <a:tabLst>
                <a:tab pos="240665" algn="l"/>
                <a:tab pos="241300" algn="l"/>
              </a:tabLst>
            </a:pPr>
            <a:r>
              <a:rPr sz="2000" spc="-25" dirty="0">
                <a:solidFill>
                  <a:srgbClr val="444949"/>
                </a:solidFill>
                <a:latin typeface="Roboto Light" panose="02000000000000000000" pitchFamily="2" charset="0"/>
                <a:ea typeface="Roboto Light" panose="02000000000000000000" pitchFamily="2" charset="0"/>
                <a:cs typeface="Gill Sans MT"/>
              </a:rPr>
              <a:t>Object</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is</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encrypted</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server</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side</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10"/>
              </a:spcBef>
              <a:buFont typeface="Arial"/>
              <a:buChar char="•"/>
              <a:tabLst>
                <a:tab pos="240665" algn="l"/>
                <a:tab pos="241300" algn="l"/>
              </a:tabLst>
            </a:pPr>
            <a:r>
              <a:rPr sz="2000" spc="-5" dirty="0">
                <a:solidFill>
                  <a:srgbClr val="444949"/>
                </a:solidFill>
                <a:latin typeface="Roboto Light" panose="02000000000000000000" pitchFamily="2" charset="0"/>
                <a:ea typeface="Roboto Light" panose="02000000000000000000" pitchFamily="2" charset="0"/>
                <a:cs typeface="Gill Sans MT"/>
              </a:rPr>
              <a:t>AES-256</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type</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290"/>
              </a:spcBef>
              <a:buFont typeface="Arial"/>
              <a:buChar char="•"/>
              <a:tabLst>
                <a:tab pos="240665" algn="l"/>
                <a:tab pos="241300" algn="l"/>
                <a:tab pos="2219960" algn="l"/>
              </a:tabLst>
            </a:pPr>
            <a:r>
              <a:rPr sz="2000" spc="-40" dirty="0">
                <a:solidFill>
                  <a:srgbClr val="444949"/>
                </a:solidFill>
                <a:latin typeface="Roboto Light" panose="02000000000000000000" pitchFamily="2" charset="0"/>
                <a:ea typeface="Roboto Light" panose="02000000000000000000" pitchFamily="2" charset="0"/>
                <a:cs typeface="Gill Sans MT"/>
              </a:rPr>
              <a:t>Must</a:t>
            </a:r>
            <a:r>
              <a:rPr sz="200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set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header:	</a:t>
            </a:r>
            <a:r>
              <a:rPr sz="2925" spc="-37" baseline="1424" dirty="0">
                <a:solidFill>
                  <a:srgbClr val="444949"/>
                </a:solidFill>
                <a:latin typeface="Roboto Light" panose="02000000000000000000" pitchFamily="2" charset="0"/>
                <a:ea typeface="Roboto Light" panose="02000000000000000000" pitchFamily="2" charset="0"/>
                <a:cs typeface="Gill Sans MT"/>
              </a:rPr>
              <a:t>“x-amz-server-side-encryption":</a:t>
            </a:r>
            <a:r>
              <a:rPr sz="2925" spc="-202" baseline="1424" dirty="0">
                <a:solidFill>
                  <a:srgbClr val="444949"/>
                </a:solidFill>
                <a:latin typeface="Roboto Light" panose="02000000000000000000" pitchFamily="2" charset="0"/>
                <a:ea typeface="Roboto Light" panose="02000000000000000000" pitchFamily="2" charset="0"/>
                <a:cs typeface="Gill Sans MT"/>
              </a:rPr>
              <a:t> </a:t>
            </a:r>
            <a:r>
              <a:rPr sz="2925" spc="-22" baseline="1424" dirty="0">
                <a:solidFill>
                  <a:srgbClr val="444949"/>
                </a:solidFill>
                <a:latin typeface="Roboto Light" panose="02000000000000000000" pitchFamily="2" charset="0"/>
                <a:ea typeface="Roboto Light" panose="02000000000000000000" pitchFamily="2" charset="0"/>
                <a:cs typeface="Gill Sans MT"/>
              </a:rPr>
              <a:t>"AES256"</a:t>
            </a:r>
            <a:endParaRPr sz="2925" baseline="1424" dirty="0">
              <a:latin typeface="Roboto Light" panose="02000000000000000000" pitchFamily="2" charset="0"/>
              <a:ea typeface="Roboto Light" panose="02000000000000000000" pitchFamily="2" charset="0"/>
              <a:cs typeface="Gill Sans MT"/>
            </a:endParaRPr>
          </a:p>
        </p:txBody>
      </p:sp>
      <p:sp>
        <p:nvSpPr>
          <p:cNvPr id="9" name="object 9"/>
          <p:cNvSpPr txBox="1"/>
          <p:nvPr/>
        </p:nvSpPr>
        <p:spPr>
          <a:xfrm>
            <a:off x="5572217" y="5537708"/>
            <a:ext cx="2265497"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S3</a:t>
            </a:r>
            <a:r>
              <a:rPr sz="1800" spc="-2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Managed</a:t>
            </a:r>
            <a:r>
              <a:rPr sz="1800" spc="-1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Data</a:t>
            </a:r>
            <a:r>
              <a:rPr sz="1800" spc="-15" dirty="0">
                <a:solidFill>
                  <a:srgbClr val="444949"/>
                </a:solidFill>
                <a:latin typeface="Roboto Light" panose="02000000000000000000" pitchFamily="2" charset="0"/>
                <a:ea typeface="Roboto Light" panose="02000000000000000000" pitchFamily="2" charset="0"/>
                <a:cs typeface="Calibri"/>
              </a:rPr>
              <a:t> Key</a:t>
            </a:r>
            <a:endParaRPr sz="1800" dirty="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6437762" y="4187444"/>
            <a:ext cx="2533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44949"/>
                </a:solidFill>
                <a:latin typeface="Roboto Light" panose="02000000000000000000" pitchFamily="2" charset="0"/>
                <a:ea typeface="Roboto Light" panose="02000000000000000000" pitchFamily="2" charset="0"/>
                <a:cs typeface="Calibri"/>
              </a:rPr>
              <a:t>+</a:t>
            </a:r>
            <a:endParaRPr sz="3600">
              <a:latin typeface="Roboto Light" panose="02000000000000000000" pitchFamily="2" charset="0"/>
              <a:ea typeface="Roboto Light" panose="02000000000000000000" pitchFamily="2" charset="0"/>
              <a:cs typeface="Calibri"/>
            </a:endParaRPr>
          </a:p>
        </p:txBody>
      </p:sp>
      <p:sp>
        <p:nvSpPr>
          <p:cNvPr id="11" name="object 11"/>
          <p:cNvSpPr txBox="1"/>
          <p:nvPr/>
        </p:nvSpPr>
        <p:spPr>
          <a:xfrm>
            <a:off x="6193633" y="3038347"/>
            <a:ext cx="871728"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O</a:t>
            </a:r>
            <a:r>
              <a:rPr sz="1800" dirty="0">
                <a:solidFill>
                  <a:srgbClr val="444949"/>
                </a:solidFill>
                <a:latin typeface="Roboto Light" panose="02000000000000000000" pitchFamily="2" charset="0"/>
                <a:ea typeface="Roboto Light" panose="02000000000000000000" pitchFamily="2" charset="0"/>
                <a:cs typeface="Calibri"/>
              </a:rPr>
              <a:t>b</a:t>
            </a:r>
            <a:r>
              <a:rPr sz="1800" spc="-10" dirty="0">
                <a:solidFill>
                  <a:srgbClr val="444949"/>
                </a:solidFill>
                <a:latin typeface="Roboto Light" panose="02000000000000000000" pitchFamily="2" charset="0"/>
                <a:ea typeface="Roboto Light" panose="02000000000000000000" pitchFamily="2" charset="0"/>
                <a:cs typeface="Calibri"/>
              </a:rPr>
              <a:t>j</a:t>
            </a:r>
            <a:r>
              <a:rPr sz="1800" dirty="0">
                <a:solidFill>
                  <a:srgbClr val="444949"/>
                </a:solidFill>
                <a:latin typeface="Roboto Light" panose="02000000000000000000" pitchFamily="2" charset="0"/>
                <a:ea typeface="Roboto Light" panose="02000000000000000000" pitchFamily="2" charset="0"/>
                <a:cs typeface="Calibri"/>
              </a:rPr>
              <a:t>ect</a:t>
            </a:r>
            <a:endParaRPr sz="1800" dirty="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9017089" y="4992116"/>
            <a:ext cx="868678"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B</a:t>
            </a:r>
            <a:r>
              <a:rPr sz="1800" spc="5" dirty="0">
                <a:solidFill>
                  <a:srgbClr val="444949"/>
                </a:solidFill>
                <a:latin typeface="Roboto Light" panose="02000000000000000000" pitchFamily="2" charset="0"/>
                <a:ea typeface="Roboto Light" panose="02000000000000000000" pitchFamily="2" charset="0"/>
                <a:cs typeface="Calibri"/>
              </a:rPr>
              <a:t>u</a:t>
            </a:r>
            <a:r>
              <a:rPr sz="1800" dirty="0">
                <a:solidFill>
                  <a:srgbClr val="444949"/>
                </a:solidFill>
                <a:latin typeface="Roboto Light" panose="02000000000000000000" pitchFamily="2" charset="0"/>
                <a:ea typeface="Roboto Light" panose="02000000000000000000" pitchFamily="2" charset="0"/>
                <a:cs typeface="Calibri"/>
              </a:rPr>
              <a:t>c</a:t>
            </a:r>
            <a:r>
              <a:rPr sz="1800" spc="-65" dirty="0">
                <a:solidFill>
                  <a:srgbClr val="444949"/>
                </a:solidFill>
                <a:latin typeface="Roboto Light" panose="02000000000000000000" pitchFamily="2" charset="0"/>
                <a:ea typeface="Roboto Light" panose="02000000000000000000" pitchFamily="2" charset="0"/>
                <a:cs typeface="Calibri"/>
              </a:rPr>
              <a:t>k</a:t>
            </a:r>
            <a:r>
              <a:rPr sz="1800" spc="-10" dirty="0">
                <a:solidFill>
                  <a:srgbClr val="444949"/>
                </a:solidFill>
                <a:latin typeface="Roboto Light" panose="02000000000000000000" pitchFamily="2" charset="0"/>
                <a:ea typeface="Roboto Light" panose="02000000000000000000" pitchFamily="2" charset="0"/>
                <a:cs typeface="Calibri"/>
              </a:rPr>
              <a:t>e</a:t>
            </a:r>
            <a:r>
              <a:rPr sz="1800" dirty="0">
                <a:solidFill>
                  <a:srgbClr val="444949"/>
                </a:solidFill>
                <a:latin typeface="Roboto Light" panose="02000000000000000000" pitchFamily="2" charset="0"/>
                <a:ea typeface="Roboto Light" panose="02000000000000000000" pitchFamily="2" charset="0"/>
                <a:cs typeface="Calibri"/>
              </a:rPr>
              <a:t>t</a:t>
            </a:r>
            <a:endParaRPr sz="1800" dirty="0">
              <a:latin typeface="Roboto Light" panose="02000000000000000000" pitchFamily="2" charset="0"/>
              <a:ea typeface="Roboto Light" panose="02000000000000000000" pitchFamily="2" charset="0"/>
              <a:cs typeface="Calibri"/>
            </a:endParaRPr>
          </a:p>
        </p:txBody>
      </p:sp>
      <p:grpSp>
        <p:nvGrpSpPr>
          <p:cNvPr id="13" name="object 13"/>
          <p:cNvGrpSpPr/>
          <p:nvPr/>
        </p:nvGrpSpPr>
        <p:grpSpPr>
          <a:xfrm>
            <a:off x="6997744" y="4110348"/>
            <a:ext cx="1990808" cy="800100"/>
            <a:chOff x="7355802" y="4110348"/>
            <a:chExt cx="1326515" cy="800100"/>
          </a:xfrm>
        </p:grpSpPr>
        <p:sp>
          <p:nvSpPr>
            <p:cNvPr id="14" name="object 14"/>
            <p:cNvSpPr/>
            <p:nvPr/>
          </p:nvSpPr>
          <p:spPr>
            <a:xfrm>
              <a:off x="7362152" y="4116698"/>
              <a:ext cx="1313815" cy="787400"/>
            </a:xfrm>
            <a:custGeom>
              <a:avLst/>
              <a:gdLst/>
              <a:ahLst/>
              <a:cxnLst/>
              <a:rect l="l" t="t" r="r" b="b"/>
              <a:pathLst>
                <a:path w="1313815" h="787400">
                  <a:moveTo>
                    <a:pt x="919618" y="0"/>
                  </a:moveTo>
                  <a:lnTo>
                    <a:pt x="919618" y="196819"/>
                  </a:lnTo>
                  <a:lnTo>
                    <a:pt x="0" y="196819"/>
                  </a:lnTo>
                  <a:lnTo>
                    <a:pt x="0" y="590456"/>
                  </a:lnTo>
                  <a:lnTo>
                    <a:pt x="919618" y="590456"/>
                  </a:lnTo>
                  <a:lnTo>
                    <a:pt x="919618" y="787273"/>
                  </a:lnTo>
                  <a:lnTo>
                    <a:pt x="1313254" y="393636"/>
                  </a:lnTo>
                  <a:lnTo>
                    <a:pt x="919618"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5" name="object 15"/>
            <p:cNvSpPr/>
            <p:nvPr/>
          </p:nvSpPr>
          <p:spPr>
            <a:xfrm>
              <a:off x="7362152" y="4116698"/>
              <a:ext cx="1313815" cy="787400"/>
            </a:xfrm>
            <a:custGeom>
              <a:avLst/>
              <a:gdLst/>
              <a:ahLst/>
              <a:cxnLst/>
              <a:rect l="l" t="t" r="r" b="b"/>
              <a:pathLst>
                <a:path w="1313815" h="787400">
                  <a:moveTo>
                    <a:pt x="0" y="196819"/>
                  </a:moveTo>
                  <a:lnTo>
                    <a:pt x="919618" y="196819"/>
                  </a:lnTo>
                  <a:lnTo>
                    <a:pt x="919618" y="0"/>
                  </a:lnTo>
                  <a:lnTo>
                    <a:pt x="1313254" y="393636"/>
                  </a:lnTo>
                  <a:lnTo>
                    <a:pt x="919618" y="787273"/>
                  </a:lnTo>
                  <a:lnTo>
                    <a:pt x="919618" y="590455"/>
                  </a:lnTo>
                  <a:lnTo>
                    <a:pt x="0" y="590455"/>
                  </a:lnTo>
                  <a:lnTo>
                    <a:pt x="0" y="196819"/>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6" name="object 16"/>
          <p:cNvSpPr txBox="1"/>
          <p:nvPr/>
        </p:nvSpPr>
        <p:spPr>
          <a:xfrm>
            <a:off x="7310519" y="4362196"/>
            <a:ext cx="1069847"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444949"/>
                </a:solidFill>
                <a:latin typeface="Roboto Light" panose="02000000000000000000" pitchFamily="2" charset="0"/>
                <a:ea typeface="Roboto Light" panose="02000000000000000000" pitchFamily="2" charset="0"/>
                <a:cs typeface="Calibri"/>
              </a:rPr>
              <a:t>encryption</a:t>
            </a:r>
            <a:endParaRPr sz="1600" dirty="0">
              <a:latin typeface="Roboto Light" panose="02000000000000000000" pitchFamily="2" charset="0"/>
              <a:ea typeface="Roboto Light" panose="02000000000000000000" pitchFamily="2" charset="0"/>
              <a:cs typeface="Calibri"/>
            </a:endParaRPr>
          </a:p>
        </p:txBody>
      </p:sp>
      <p:grpSp>
        <p:nvGrpSpPr>
          <p:cNvPr id="17" name="object 17"/>
          <p:cNvGrpSpPr/>
          <p:nvPr/>
        </p:nvGrpSpPr>
        <p:grpSpPr>
          <a:xfrm>
            <a:off x="1603247" y="3358896"/>
            <a:ext cx="8254365" cy="1536700"/>
            <a:chOff x="1603247" y="3358896"/>
            <a:chExt cx="8254365" cy="1536700"/>
          </a:xfrm>
        </p:grpSpPr>
        <p:sp>
          <p:nvSpPr>
            <p:cNvPr id="18" name="object 18"/>
            <p:cNvSpPr/>
            <p:nvPr/>
          </p:nvSpPr>
          <p:spPr>
            <a:xfrm>
              <a:off x="2942577" y="4180640"/>
              <a:ext cx="2672715" cy="568960"/>
            </a:xfrm>
            <a:custGeom>
              <a:avLst/>
              <a:gdLst/>
              <a:ahLst/>
              <a:cxnLst/>
              <a:rect l="l" t="t" r="r" b="b"/>
              <a:pathLst>
                <a:path w="2672715" h="568960">
                  <a:moveTo>
                    <a:pt x="2387889" y="0"/>
                  </a:moveTo>
                  <a:lnTo>
                    <a:pt x="2387889" y="142118"/>
                  </a:lnTo>
                  <a:lnTo>
                    <a:pt x="0" y="142118"/>
                  </a:lnTo>
                  <a:lnTo>
                    <a:pt x="0" y="426354"/>
                  </a:lnTo>
                  <a:lnTo>
                    <a:pt x="2387889" y="426354"/>
                  </a:lnTo>
                  <a:lnTo>
                    <a:pt x="2387889" y="568473"/>
                  </a:lnTo>
                  <a:lnTo>
                    <a:pt x="2672124" y="284237"/>
                  </a:lnTo>
                  <a:lnTo>
                    <a:pt x="2387889"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9" name="object 19"/>
            <p:cNvSpPr/>
            <p:nvPr/>
          </p:nvSpPr>
          <p:spPr>
            <a:xfrm>
              <a:off x="2942577" y="4180640"/>
              <a:ext cx="2672715" cy="568960"/>
            </a:xfrm>
            <a:custGeom>
              <a:avLst/>
              <a:gdLst/>
              <a:ahLst/>
              <a:cxnLst/>
              <a:rect l="l" t="t" r="r" b="b"/>
              <a:pathLst>
                <a:path w="2672715" h="568960">
                  <a:moveTo>
                    <a:pt x="0" y="142119"/>
                  </a:moveTo>
                  <a:lnTo>
                    <a:pt x="2387889" y="142119"/>
                  </a:lnTo>
                  <a:lnTo>
                    <a:pt x="2387889" y="0"/>
                  </a:lnTo>
                  <a:lnTo>
                    <a:pt x="2672124" y="284238"/>
                  </a:lnTo>
                  <a:lnTo>
                    <a:pt x="2387889" y="568474"/>
                  </a:lnTo>
                  <a:lnTo>
                    <a:pt x="2387889" y="426354"/>
                  </a:lnTo>
                  <a:lnTo>
                    <a:pt x="0" y="426354"/>
                  </a:lnTo>
                  <a:lnTo>
                    <a:pt x="0" y="142119"/>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20" name="object 20"/>
            <p:cNvPicPr/>
            <p:nvPr/>
          </p:nvPicPr>
          <p:blipFill>
            <a:blip r:embed="rId2" cstate="print"/>
            <a:stretch>
              <a:fillRect/>
            </a:stretch>
          </p:blipFill>
          <p:spPr>
            <a:xfrm>
              <a:off x="1603247" y="4020312"/>
              <a:ext cx="874776" cy="874776"/>
            </a:xfrm>
            <a:prstGeom prst="rect">
              <a:avLst/>
            </a:prstGeom>
          </p:spPr>
        </p:pic>
        <p:pic>
          <p:nvPicPr>
            <p:cNvPr id="21" name="object 21"/>
            <p:cNvPicPr/>
            <p:nvPr/>
          </p:nvPicPr>
          <p:blipFill>
            <a:blip r:embed="rId3" cstate="print"/>
            <a:stretch>
              <a:fillRect/>
            </a:stretch>
          </p:blipFill>
          <p:spPr>
            <a:xfrm>
              <a:off x="6080759" y="3358896"/>
              <a:ext cx="871728" cy="874776"/>
            </a:xfrm>
            <a:prstGeom prst="rect">
              <a:avLst/>
            </a:prstGeom>
          </p:spPr>
        </p:pic>
        <p:pic>
          <p:nvPicPr>
            <p:cNvPr id="22" name="object 22"/>
            <p:cNvPicPr/>
            <p:nvPr/>
          </p:nvPicPr>
          <p:blipFill>
            <a:blip r:embed="rId4" cstate="print"/>
            <a:stretch>
              <a:fillRect/>
            </a:stretch>
          </p:blipFill>
          <p:spPr>
            <a:xfrm>
              <a:off x="8988552" y="3959352"/>
              <a:ext cx="868679" cy="868680"/>
            </a:xfrm>
            <a:prstGeom prst="rect">
              <a:avLst/>
            </a:prstGeom>
          </p:spPr>
        </p:pic>
      </p:grpSp>
      <p:sp>
        <p:nvSpPr>
          <p:cNvPr id="23" name="object 23"/>
          <p:cNvSpPr txBox="1"/>
          <p:nvPr/>
        </p:nvSpPr>
        <p:spPr>
          <a:xfrm>
            <a:off x="3106469" y="3766820"/>
            <a:ext cx="1593850" cy="566822"/>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HTTP/S</a:t>
            </a:r>
            <a:r>
              <a:rPr sz="1800" spc="-3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Header</a:t>
            </a:r>
            <a:endParaRPr sz="1800">
              <a:latin typeface="Roboto Light" panose="02000000000000000000" pitchFamily="2" charset="0"/>
              <a:ea typeface="Roboto Light" panose="02000000000000000000" pitchFamily="2" charset="0"/>
              <a:cs typeface="Calibri"/>
            </a:endParaRPr>
          </a:p>
        </p:txBody>
      </p:sp>
      <p:sp>
        <p:nvSpPr>
          <p:cNvPr id="24" name="object 24"/>
          <p:cNvSpPr txBox="1"/>
          <p:nvPr/>
        </p:nvSpPr>
        <p:spPr>
          <a:xfrm>
            <a:off x="1723461" y="3586988"/>
            <a:ext cx="918454"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O</a:t>
            </a:r>
            <a:r>
              <a:rPr sz="1800" dirty="0">
                <a:solidFill>
                  <a:srgbClr val="444949"/>
                </a:solidFill>
                <a:latin typeface="Roboto Light" panose="02000000000000000000" pitchFamily="2" charset="0"/>
                <a:ea typeface="Roboto Light" panose="02000000000000000000" pitchFamily="2" charset="0"/>
                <a:cs typeface="Calibri"/>
              </a:rPr>
              <a:t>b</a:t>
            </a:r>
            <a:r>
              <a:rPr sz="1800" spc="-10" dirty="0">
                <a:solidFill>
                  <a:srgbClr val="444949"/>
                </a:solidFill>
                <a:latin typeface="Roboto Light" panose="02000000000000000000" pitchFamily="2" charset="0"/>
                <a:ea typeface="Roboto Light" panose="02000000000000000000" pitchFamily="2" charset="0"/>
                <a:cs typeface="Calibri"/>
              </a:rPr>
              <a:t>j</a:t>
            </a:r>
            <a:r>
              <a:rPr sz="1800" dirty="0">
                <a:solidFill>
                  <a:srgbClr val="444949"/>
                </a:solidFill>
                <a:latin typeface="Roboto Light" panose="02000000000000000000" pitchFamily="2" charset="0"/>
                <a:ea typeface="Roboto Light" panose="02000000000000000000" pitchFamily="2" charset="0"/>
                <a:cs typeface="Calibri"/>
              </a:rPr>
              <a:t>ect</a:t>
            </a:r>
            <a:endParaRPr sz="1800" dirty="0">
              <a:latin typeface="Roboto Light" panose="02000000000000000000" pitchFamily="2" charset="0"/>
              <a:ea typeface="Roboto Light" panose="02000000000000000000" pitchFamily="2" charset="0"/>
              <a:cs typeface="Calibri"/>
            </a:endParaRPr>
          </a:p>
        </p:txBody>
      </p:sp>
      <p:pic>
        <p:nvPicPr>
          <p:cNvPr id="25" name="object 25"/>
          <p:cNvPicPr/>
          <p:nvPr/>
        </p:nvPicPr>
        <p:blipFill>
          <a:blip r:embed="rId5" cstate="print"/>
          <a:stretch>
            <a:fillRect/>
          </a:stretch>
        </p:blipFill>
        <p:spPr>
          <a:xfrm>
            <a:off x="6031991" y="4608576"/>
            <a:ext cx="1069847" cy="10698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193073" y="2836238"/>
            <a:ext cx="5309870" cy="3195955"/>
          </a:xfrm>
          <a:custGeom>
            <a:avLst/>
            <a:gdLst/>
            <a:ahLst/>
            <a:cxnLst/>
            <a:rect l="l" t="t" r="r" b="b"/>
            <a:pathLst>
              <a:path w="5309870" h="3195954">
                <a:moveTo>
                  <a:pt x="0" y="0"/>
                </a:moveTo>
                <a:lnTo>
                  <a:pt x="5309419" y="0"/>
                </a:lnTo>
                <a:lnTo>
                  <a:pt x="5309419" y="3195483"/>
                </a:lnTo>
                <a:lnTo>
                  <a:pt x="0" y="3195483"/>
                </a:lnTo>
                <a:lnTo>
                  <a:pt x="0" y="0"/>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txBox="1"/>
          <p:nvPr/>
        </p:nvSpPr>
        <p:spPr>
          <a:xfrm>
            <a:off x="9354037" y="2855467"/>
            <a:ext cx="1069975" cy="566822"/>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Amazon</a:t>
            </a:r>
            <a:r>
              <a:rPr sz="1800" b="1" spc="-7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S3</a:t>
            </a:r>
            <a:endParaRPr sz="1800" dirty="0">
              <a:latin typeface="Roboto Light" panose="02000000000000000000" pitchFamily="2" charset="0"/>
              <a:ea typeface="Roboto Light" panose="02000000000000000000" pitchFamily="2" charset="0"/>
              <a:cs typeface="Calibri"/>
            </a:endParaRPr>
          </a:p>
        </p:txBody>
      </p:sp>
      <p:sp>
        <p:nvSpPr>
          <p:cNvPr id="6" name="object 6"/>
          <p:cNvSpPr txBox="1"/>
          <p:nvPr/>
        </p:nvSpPr>
        <p:spPr>
          <a:xfrm>
            <a:off x="6505495" y="4062476"/>
            <a:ext cx="2533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44949"/>
                </a:solidFill>
                <a:latin typeface="Roboto Light" panose="02000000000000000000" pitchFamily="2" charset="0"/>
                <a:ea typeface="Roboto Light" panose="02000000000000000000" pitchFamily="2" charset="0"/>
                <a:cs typeface="Calibri"/>
              </a:rPr>
              <a:t>+</a:t>
            </a:r>
            <a:endParaRPr sz="36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6261366" y="2910332"/>
            <a:ext cx="9075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O</a:t>
            </a:r>
            <a:r>
              <a:rPr sz="1800" dirty="0">
                <a:solidFill>
                  <a:srgbClr val="444949"/>
                </a:solidFill>
                <a:latin typeface="Roboto Light" panose="02000000000000000000" pitchFamily="2" charset="0"/>
                <a:ea typeface="Roboto Light" panose="02000000000000000000" pitchFamily="2" charset="0"/>
                <a:cs typeface="Calibri"/>
              </a:rPr>
              <a:t>b</a:t>
            </a:r>
            <a:r>
              <a:rPr sz="1800" spc="-10" dirty="0">
                <a:solidFill>
                  <a:srgbClr val="444949"/>
                </a:solidFill>
                <a:latin typeface="Roboto Light" panose="02000000000000000000" pitchFamily="2" charset="0"/>
                <a:ea typeface="Roboto Light" panose="02000000000000000000" pitchFamily="2" charset="0"/>
                <a:cs typeface="Calibri"/>
              </a:rPr>
              <a:t>j</a:t>
            </a:r>
            <a:r>
              <a:rPr sz="1800" dirty="0">
                <a:solidFill>
                  <a:srgbClr val="444949"/>
                </a:solidFill>
                <a:latin typeface="Roboto Light" panose="02000000000000000000" pitchFamily="2" charset="0"/>
                <a:ea typeface="Roboto Light" panose="02000000000000000000" pitchFamily="2" charset="0"/>
                <a:cs typeface="Calibri"/>
              </a:rPr>
              <a:t>ect</a:t>
            </a:r>
            <a:endParaRPr sz="1800" dirty="0">
              <a:latin typeface="Roboto Light" panose="02000000000000000000" pitchFamily="2" charset="0"/>
              <a:ea typeface="Roboto Light" panose="02000000000000000000" pitchFamily="2" charset="0"/>
              <a:cs typeface="Calibri"/>
            </a:endParaRPr>
          </a:p>
        </p:txBody>
      </p:sp>
      <p:sp>
        <p:nvSpPr>
          <p:cNvPr id="8" name="object 8"/>
          <p:cNvSpPr/>
          <p:nvPr/>
        </p:nvSpPr>
        <p:spPr>
          <a:xfrm>
            <a:off x="7429887" y="3989604"/>
            <a:ext cx="1313815" cy="787400"/>
          </a:xfrm>
          <a:custGeom>
            <a:avLst/>
            <a:gdLst/>
            <a:ahLst/>
            <a:cxnLst/>
            <a:rect l="l" t="t" r="r" b="b"/>
            <a:pathLst>
              <a:path w="1313815" h="787400">
                <a:moveTo>
                  <a:pt x="0" y="196819"/>
                </a:moveTo>
                <a:lnTo>
                  <a:pt x="919618" y="196819"/>
                </a:lnTo>
                <a:lnTo>
                  <a:pt x="919618" y="0"/>
                </a:lnTo>
                <a:lnTo>
                  <a:pt x="1313254" y="393636"/>
                </a:lnTo>
                <a:lnTo>
                  <a:pt x="919618" y="787273"/>
                </a:lnTo>
                <a:lnTo>
                  <a:pt x="919618" y="590455"/>
                </a:lnTo>
                <a:lnTo>
                  <a:pt x="0" y="590455"/>
                </a:lnTo>
                <a:lnTo>
                  <a:pt x="0" y="196819"/>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txBox="1"/>
          <p:nvPr/>
        </p:nvSpPr>
        <p:spPr>
          <a:xfrm>
            <a:off x="7529253" y="4237228"/>
            <a:ext cx="968882"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444949"/>
                </a:solidFill>
                <a:latin typeface="Roboto Light" panose="02000000000000000000" pitchFamily="2" charset="0"/>
                <a:ea typeface="Roboto Light" panose="02000000000000000000" pitchFamily="2" charset="0"/>
                <a:cs typeface="Calibri"/>
              </a:rPr>
              <a:t>encryption</a:t>
            </a:r>
            <a:endParaRPr sz="1600" dirty="0">
              <a:latin typeface="Roboto Light" panose="02000000000000000000" pitchFamily="2" charset="0"/>
              <a:ea typeface="Roboto Light" panose="02000000000000000000" pitchFamily="2" charset="0"/>
              <a:cs typeface="Calibri"/>
            </a:endParaRPr>
          </a:p>
        </p:txBody>
      </p:sp>
      <p:grpSp>
        <p:nvGrpSpPr>
          <p:cNvPr id="10" name="object 10"/>
          <p:cNvGrpSpPr/>
          <p:nvPr/>
        </p:nvGrpSpPr>
        <p:grpSpPr>
          <a:xfrm>
            <a:off x="1670304" y="3233927"/>
            <a:ext cx="8254365" cy="2319655"/>
            <a:chOff x="1670304" y="3233927"/>
            <a:chExt cx="8254365" cy="2319655"/>
          </a:xfrm>
        </p:grpSpPr>
        <p:sp>
          <p:nvSpPr>
            <p:cNvPr id="11" name="object 11"/>
            <p:cNvSpPr/>
            <p:nvPr/>
          </p:nvSpPr>
          <p:spPr>
            <a:xfrm>
              <a:off x="3010311" y="4053545"/>
              <a:ext cx="2672715" cy="568960"/>
            </a:xfrm>
            <a:custGeom>
              <a:avLst/>
              <a:gdLst/>
              <a:ahLst/>
              <a:cxnLst/>
              <a:rect l="l" t="t" r="r" b="b"/>
              <a:pathLst>
                <a:path w="2672715" h="568960">
                  <a:moveTo>
                    <a:pt x="2387888" y="0"/>
                  </a:moveTo>
                  <a:lnTo>
                    <a:pt x="2387888" y="142119"/>
                  </a:lnTo>
                  <a:lnTo>
                    <a:pt x="0" y="142119"/>
                  </a:lnTo>
                  <a:lnTo>
                    <a:pt x="0" y="426355"/>
                  </a:lnTo>
                  <a:lnTo>
                    <a:pt x="2387888" y="426355"/>
                  </a:lnTo>
                  <a:lnTo>
                    <a:pt x="2387888" y="568474"/>
                  </a:lnTo>
                  <a:lnTo>
                    <a:pt x="2672123" y="284238"/>
                  </a:lnTo>
                  <a:lnTo>
                    <a:pt x="2387888"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2" name="object 12"/>
            <p:cNvSpPr/>
            <p:nvPr/>
          </p:nvSpPr>
          <p:spPr>
            <a:xfrm>
              <a:off x="3010311" y="4053545"/>
              <a:ext cx="2672715" cy="568960"/>
            </a:xfrm>
            <a:custGeom>
              <a:avLst/>
              <a:gdLst/>
              <a:ahLst/>
              <a:cxnLst/>
              <a:rect l="l" t="t" r="r" b="b"/>
              <a:pathLst>
                <a:path w="2672715" h="568960">
                  <a:moveTo>
                    <a:pt x="0" y="142119"/>
                  </a:moveTo>
                  <a:lnTo>
                    <a:pt x="2387889" y="142119"/>
                  </a:lnTo>
                  <a:lnTo>
                    <a:pt x="2387889" y="0"/>
                  </a:lnTo>
                  <a:lnTo>
                    <a:pt x="2672124" y="284238"/>
                  </a:lnTo>
                  <a:lnTo>
                    <a:pt x="2387889" y="568474"/>
                  </a:lnTo>
                  <a:lnTo>
                    <a:pt x="2387889" y="426354"/>
                  </a:lnTo>
                  <a:lnTo>
                    <a:pt x="0" y="426354"/>
                  </a:lnTo>
                  <a:lnTo>
                    <a:pt x="0" y="142119"/>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3" name="object 13"/>
            <p:cNvPicPr/>
            <p:nvPr/>
          </p:nvPicPr>
          <p:blipFill>
            <a:blip r:embed="rId2" cstate="print"/>
            <a:stretch>
              <a:fillRect/>
            </a:stretch>
          </p:blipFill>
          <p:spPr>
            <a:xfrm>
              <a:off x="1670304" y="3895344"/>
              <a:ext cx="874776" cy="871727"/>
            </a:xfrm>
            <a:prstGeom prst="rect">
              <a:avLst/>
            </a:prstGeom>
          </p:spPr>
        </p:pic>
        <p:pic>
          <p:nvPicPr>
            <p:cNvPr id="14" name="object 14"/>
            <p:cNvPicPr/>
            <p:nvPr/>
          </p:nvPicPr>
          <p:blipFill>
            <a:blip r:embed="rId3" cstate="print"/>
            <a:stretch>
              <a:fillRect/>
            </a:stretch>
          </p:blipFill>
          <p:spPr>
            <a:xfrm>
              <a:off x="6147816" y="3233927"/>
              <a:ext cx="874776" cy="871728"/>
            </a:xfrm>
            <a:prstGeom prst="rect">
              <a:avLst/>
            </a:prstGeom>
          </p:spPr>
        </p:pic>
        <p:pic>
          <p:nvPicPr>
            <p:cNvPr id="15" name="object 15"/>
            <p:cNvPicPr/>
            <p:nvPr/>
          </p:nvPicPr>
          <p:blipFill>
            <a:blip r:embed="rId4" cstate="print"/>
            <a:stretch>
              <a:fillRect/>
            </a:stretch>
          </p:blipFill>
          <p:spPr>
            <a:xfrm>
              <a:off x="9055608" y="3834383"/>
              <a:ext cx="868679" cy="865632"/>
            </a:xfrm>
            <a:prstGeom prst="rect">
              <a:avLst/>
            </a:prstGeom>
          </p:spPr>
        </p:pic>
        <p:pic>
          <p:nvPicPr>
            <p:cNvPr id="16" name="object 16"/>
            <p:cNvPicPr/>
            <p:nvPr/>
          </p:nvPicPr>
          <p:blipFill>
            <a:blip r:embed="rId5" cstate="print"/>
            <a:stretch>
              <a:fillRect/>
            </a:stretch>
          </p:blipFill>
          <p:spPr>
            <a:xfrm>
              <a:off x="6099048" y="4483608"/>
              <a:ext cx="1069848" cy="1069847"/>
            </a:xfrm>
            <a:prstGeom prst="rect">
              <a:avLst/>
            </a:prstGeom>
          </p:spPr>
        </p:pic>
      </p:grpSp>
      <p:sp>
        <p:nvSpPr>
          <p:cNvPr id="17" name="object 17"/>
          <p:cNvSpPr txBox="1"/>
          <p:nvPr/>
        </p:nvSpPr>
        <p:spPr>
          <a:xfrm>
            <a:off x="3174203" y="3641852"/>
            <a:ext cx="1593850" cy="566822"/>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HTTP/S</a:t>
            </a:r>
            <a:r>
              <a:rPr sz="1800" spc="-3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Header</a:t>
            </a:r>
            <a:endParaRPr sz="1800">
              <a:latin typeface="Roboto Light" panose="02000000000000000000" pitchFamily="2" charset="0"/>
              <a:ea typeface="Roboto Light" panose="02000000000000000000" pitchFamily="2" charset="0"/>
              <a:cs typeface="Calibri"/>
            </a:endParaRPr>
          </a:p>
        </p:txBody>
      </p:sp>
      <p:sp>
        <p:nvSpPr>
          <p:cNvPr id="18" name="object 18"/>
          <p:cNvSpPr txBox="1"/>
          <p:nvPr/>
        </p:nvSpPr>
        <p:spPr>
          <a:xfrm>
            <a:off x="1791193" y="3462020"/>
            <a:ext cx="874776"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O</a:t>
            </a:r>
            <a:r>
              <a:rPr sz="1800" dirty="0">
                <a:solidFill>
                  <a:srgbClr val="444949"/>
                </a:solidFill>
                <a:latin typeface="Roboto Light" panose="02000000000000000000" pitchFamily="2" charset="0"/>
                <a:ea typeface="Roboto Light" panose="02000000000000000000" pitchFamily="2" charset="0"/>
                <a:cs typeface="Calibri"/>
              </a:rPr>
              <a:t>b</a:t>
            </a:r>
            <a:r>
              <a:rPr sz="1800" spc="-10" dirty="0">
                <a:solidFill>
                  <a:srgbClr val="444949"/>
                </a:solidFill>
                <a:latin typeface="Roboto Light" panose="02000000000000000000" pitchFamily="2" charset="0"/>
                <a:ea typeface="Roboto Light" panose="02000000000000000000" pitchFamily="2" charset="0"/>
                <a:cs typeface="Calibri"/>
              </a:rPr>
              <a:t>j</a:t>
            </a:r>
            <a:r>
              <a:rPr sz="1800" dirty="0">
                <a:solidFill>
                  <a:srgbClr val="444949"/>
                </a:solidFill>
                <a:latin typeface="Roboto Light" panose="02000000000000000000" pitchFamily="2" charset="0"/>
                <a:ea typeface="Roboto Light" panose="02000000000000000000" pitchFamily="2" charset="0"/>
                <a:cs typeface="Calibri"/>
              </a:rPr>
              <a:t>ect</a:t>
            </a:r>
            <a:endParaRPr sz="1800" dirty="0">
              <a:latin typeface="Roboto Light" panose="02000000000000000000" pitchFamily="2" charset="0"/>
              <a:ea typeface="Roboto Light" panose="02000000000000000000" pitchFamily="2" charset="0"/>
              <a:cs typeface="Calibri"/>
            </a:endParaRPr>
          </a:p>
        </p:txBody>
      </p:sp>
      <p:sp>
        <p:nvSpPr>
          <p:cNvPr id="19" name="object 19"/>
          <p:cNvSpPr txBox="1"/>
          <p:nvPr/>
        </p:nvSpPr>
        <p:spPr>
          <a:xfrm>
            <a:off x="5582068" y="4867147"/>
            <a:ext cx="4155440" cy="1071245"/>
          </a:xfrm>
          <a:prstGeom prst="rect">
            <a:avLst/>
          </a:prstGeom>
        </p:spPr>
        <p:txBody>
          <a:bodyPr vert="horz" wrap="square" lIns="0" tIns="12700" rIns="0" bIns="0" rtlCol="0">
            <a:spAutoFit/>
          </a:bodyPr>
          <a:lstStyle/>
          <a:p>
            <a:pPr marR="5080" algn="r">
              <a:lnSpc>
                <a:spcPct val="100000"/>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Bucket</a:t>
            </a:r>
            <a:endParaRPr sz="1800" dirty="0">
              <a:latin typeface="Roboto Light" panose="02000000000000000000" pitchFamily="2" charset="0"/>
              <a:ea typeface="Roboto Light" panose="02000000000000000000" pitchFamily="2" charset="0"/>
              <a:cs typeface="Calibri"/>
            </a:endParaRPr>
          </a:p>
          <a:p>
            <a:pPr marL="12700" marR="1668780">
              <a:lnSpc>
                <a:spcPts val="2110"/>
              </a:lnSpc>
              <a:spcBef>
                <a:spcPts val="1910"/>
              </a:spcBef>
            </a:pPr>
            <a:r>
              <a:rPr sz="1800" spc="-5" dirty="0">
                <a:solidFill>
                  <a:srgbClr val="444949"/>
                </a:solidFill>
                <a:latin typeface="Roboto Light" panose="02000000000000000000" pitchFamily="2" charset="0"/>
                <a:ea typeface="Roboto Light" panose="02000000000000000000" pitchFamily="2" charset="0"/>
                <a:cs typeface="Calibri"/>
              </a:rPr>
              <a:t>KMS </a:t>
            </a:r>
            <a:r>
              <a:rPr sz="1800" spc="-10" dirty="0">
                <a:solidFill>
                  <a:srgbClr val="444949"/>
                </a:solidFill>
                <a:latin typeface="Roboto Light" panose="02000000000000000000" pitchFamily="2" charset="0"/>
                <a:ea typeface="Roboto Light" panose="02000000000000000000" pitchFamily="2" charset="0"/>
                <a:cs typeface="Calibri"/>
              </a:rPr>
              <a:t>Customer Master </a:t>
            </a:r>
            <a:r>
              <a:rPr sz="1800" spc="-15" dirty="0">
                <a:solidFill>
                  <a:srgbClr val="444949"/>
                </a:solidFill>
                <a:latin typeface="Roboto Light" panose="02000000000000000000" pitchFamily="2" charset="0"/>
                <a:ea typeface="Roboto Light" panose="02000000000000000000" pitchFamily="2" charset="0"/>
                <a:cs typeface="Calibri"/>
              </a:rPr>
              <a:t>Key </a:t>
            </a:r>
            <a:r>
              <a:rPr sz="1800" spc="-39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(CMK)</a:t>
            </a:r>
            <a:endParaRPr sz="1800" dirty="0">
              <a:latin typeface="Roboto Light" panose="02000000000000000000" pitchFamily="2" charset="0"/>
              <a:ea typeface="Roboto Light" panose="02000000000000000000" pitchFamily="2" charset="0"/>
              <a:cs typeface="Calibri"/>
            </a:endParaRPr>
          </a:p>
        </p:txBody>
      </p:sp>
      <p:sp>
        <p:nvSpPr>
          <p:cNvPr id="20" name="object 20"/>
          <p:cNvSpPr txBox="1">
            <a:spLocks noGrp="1"/>
          </p:cNvSpPr>
          <p:nvPr>
            <p:ph type="title"/>
          </p:nvPr>
        </p:nvSpPr>
        <p:spPr>
          <a:xfrm>
            <a:off x="916939" y="493407"/>
            <a:ext cx="1994535" cy="443711"/>
          </a:xfrm>
          <a:prstGeom prst="rect">
            <a:avLst/>
          </a:prstGeom>
        </p:spPr>
        <p:txBody>
          <a:bodyPr vert="horz" wrap="square" lIns="0" tIns="12700" rIns="0" bIns="0" rtlCol="0">
            <a:spAutoFit/>
          </a:bodyPr>
          <a:lstStyle/>
          <a:p>
            <a:pPr marL="12700">
              <a:lnSpc>
                <a:spcPct val="100000"/>
              </a:lnSpc>
              <a:spcBef>
                <a:spcPts val="100"/>
              </a:spcBef>
            </a:pPr>
            <a:r>
              <a:rPr b="1" spc="-75" dirty="0">
                <a:latin typeface="Roboto Light" panose="02000000000000000000" pitchFamily="2" charset="0"/>
                <a:ea typeface="Roboto Light" panose="02000000000000000000" pitchFamily="2" charset="0"/>
              </a:rPr>
              <a:t>SSE-KMS</a:t>
            </a:r>
          </a:p>
        </p:txBody>
      </p:sp>
      <p:sp>
        <p:nvSpPr>
          <p:cNvPr id="21" name="object 21"/>
          <p:cNvSpPr txBox="1"/>
          <p:nvPr/>
        </p:nvSpPr>
        <p:spPr>
          <a:xfrm>
            <a:off x="656611" y="1137377"/>
            <a:ext cx="7591650" cy="1370888"/>
          </a:xfrm>
          <a:prstGeom prst="rect">
            <a:avLst/>
          </a:prstGeom>
        </p:spPr>
        <p:txBody>
          <a:bodyPr vert="horz" wrap="square" lIns="0" tIns="36830" rIns="0" bIns="0" rtlCol="0">
            <a:spAutoFit/>
          </a:bodyPr>
          <a:lstStyle/>
          <a:p>
            <a:pPr marL="241300" indent="-228600">
              <a:lnSpc>
                <a:spcPct val="100000"/>
              </a:lnSpc>
              <a:spcBef>
                <a:spcPts val="290"/>
              </a:spcBef>
              <a:buFont typeface="Arial"/>
              <a:buChar char="•"/>
              <a:tabLst>
                <a:tab pos="240665" algn="l"/>
                <a:tab pos="241300" algn="l"/>
              </a:tabLst>
            </a:pPr>
            <a:r>
              <a:rPr sz="2000" spc="-45" dirty="0">
                <a:solidFill>
                  <a:srgbClr val="444949"/>
                </a:solidFill>
                <a:latin typeface="Roboto Light" panose="02000000000000000000" pitchFamily="2" charset="0"/>
                <a:ea typeface="Roboto Light" panose="02000000000000000000" pitchFamily="2" charset="0"/>
                <a:cs typeface="Gill Sans MT"/>
              </a:rPr>
              <a:t>SSE-KMS:</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using</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keys</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handled</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&amp;</a:t>
            </a:r>
            <a:r>
              <a:rPr sz="2000" spc="-10" dirty="0">
                <a:solidFill>
                  <a:srgbClr val="444949"/>
                </a:solidFill>
                <a:latin typeface="Roboto Light" panose="02000000000000000000" pitchFamily="2" charset="0"/>
                <a:ea typeface="Roboto Light" panose="02000000000000000000" pitchFamily="2" charset="0"/>
                <a:cs typeface="Gill Sans MT"/>
              </a:rPr>
              <a:t> managed</a:t>
            </a:r>
            <a:r>
              <a:rPr sz="200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by</a:t>
            </a:r>
            <a:r>
              <a:rPr sz="2000" dirty="0">
                <a:solidFill>
                  <a:srgbClr val="444949"/>
                </a:solidFill>
                <a:latin typeface="Roboto Light" panose="02000000000000000000" pitchFamily="2" charset="0"/>
                <a:ea typeface="Roboto Light" panose="02000000000000000000" pitchFamily="2" charset="0"/>
                <a:cs typeface="Gill Sans MT"/>
              </a:rPr>
              <a:t> </a:t>
            </a:r>
            <a:r>
              <a:rPr sz="2000" spc="-80" dirty="0">
                <a:solidFill>
                  <a:srgbClr val="444949"/>
                </a:solidFill>
                <a:latin typeface="Roboto Light" panose="02000000000000000000" pitchFamily="2" charset="0"/>
                <a:ea typeface="Roboto Light" panose="02000000000000000000" pitchFamily="2" charset="0"/>
                <a:cs typeface="Gill Sans MT"/>
              </a:rPr>
              <a:t>KMS</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195"/>
              </a:spcBef>
              <a:buFont typeface="Arial"/>
              <a:buChar char="•"/>
              <a:tabLst>
                <a:tab pos="240665" algn="l"/>
                <a:tab pos="241300" algn="l"/>
              </a:tabLst>
            </a:pPr>
            <a:r>
              <a:rPr sz="2000" spc="-80" dirty="0">
                <a:solidFill>
                  <a:srgbClr val="444949"/>
                </a:solidFill>
                <a:latin typeface="Roboto Light" panose="02000000000000000000" pitchFamily="2" charset="0"/>
                <a:ea typeface="Roboto Light" panose="02000000000000000000" pitchFamily="2" charset="0"/>
                <a:cs typeface="Gill Sans MT"/>
              </a:rPr>
              <a:t>KMS</a:t>
            </a:r>
            <a:r>
              <a:rPr sz="2000" spc="-13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Advantages:</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55" dirty="0">
                <a:solidFill>
                  <a:srgbClr val="444949"/>
                </a:solidFill>
                <a:latin typeface="Roboto Light" panose="02000000000000000000" pitchFamily="2" charset="0"/>
                <a:ea typeface="Roboto Light" panose="02000000000000000000" pitchFamily="2" charset="0"/>
                <a:cs typeface="Gill Sans MT"/>
              </a:rPr>
              <a:t>user</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55" dirty="0">
                <a:solidFill>
                  <a:srgbClr val="444949"/>
                </a:solidFill>
                <a:latin typeface="Roboto Light" panose="02000000000000000000" pitchFamily="2" charset="0"/>
                <a:ea typeface="Roboto Light" panose="02000000000000000000" pitchFamily="2" charset="0"/>
                <a:cs typeface="Gill Sans MT"/>
              </a:rPr>
              <a:t>control</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150" dirty="0">
                <a:solidFill>
                  <a:srgbClr val="444949"/>
                </a:solidFill>
                <a:latin typeface="Roboto Light" panose="02000000000000000000" pitchFamily="2" charset="0"/>
                <a:ea typeface="Roboto Light" panose="02000000000000000000" pitchFamily="2" charset="0"/>
                <a:cs typeface="Gill Sans MT"/>
              </a:rPr>
              <a:t>+</a:t>
            </a:r>
            <a:r>
              <a:rPr sz="200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audit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trail</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10"/>
              </a:spcBef>
              <a:buFont typeface="Arial"/>
              <a:buChar char="•"/>
              <a:tabLst>
                <a:tab pos="240665" algn="l"/>
                <a:tab pos="241300" algn="l"/>
              </a:tabLst>
            </a:pPr>
            <a:r>
              <a:rPr sz="2000" spc="-25" dirty="0">
                <a:solidFill>
                  <a:srgbClr val="444949"/>
                </a:solidFill>
                <a:latin typeface="Roboto Light" panose="02000000000000000000" pitchFamily="2" charset="0"/>
                <a:ea typeface="Roboto Light" panose="02000000000000000000" pitchFamily="2" charset="0"/>
                <a:cs typeface="Gill Sans MT"/>
              </a:rPr>
              <a:t>Object</a:t>
            </a:r>
            <a:r>
              <a:rPr sz="2000" spc="-2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is</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encrypted</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server</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side</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290"/>
              </a:spcBef>
              <a:buFont typeface="Arial"/>
              <a:buChar char="•"/>
              <a:tabLst>
                <a:tab pos="240665" algn="l"/>
                <a:tab pos="241300" algn="l"/>
                <a:tab pos="2244090" algn="l"/>
              </a:tabLst>
            </a:pPr>
            <a:r>
              <a:rPr sz="2000" spc="-40" dirty="0">
                <a:solidFill>
                  <a:srgbClr val="444949"/>
                </a:solidFill>
                <a:latin typeface="Roboto Light" panose="02000000000000000000" pitchFamily="2" charset="0"/>
                <a:ea typeface="Roboto Light" panose="02000000000000000000" pitchFamily="2" charset="0"/>
                <a:cs typeface="Gill Sans MT"/>
              </a:rPr>
              <a:t>Must</a:t>
            </a:r>
            <a:r>
              <a:rPr sz="200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set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header:	</a:t>
            </a:r>
            <a:r>
              <a:rPr sz="2925" spc="-37" baseline="1424" dirty="0">
                <a:solidFill>
                  <a:srgbClr val="444949"/>
                </a:solidFill>
                <a:latin typeface="Roboto Light" panose="02000000000000000000" pitchFamily="2" charset="0"/>
                <a:ea typeface="Roboto Light" panose="02000000000000000000" pitchFamily="2" charset="0"/>
                <a:cs typeface="Gill Sans MT"/>
              </a:rPr>
              <a:t>“x-amz-server-side-encryption":</a:t>
            </a:r>
            <a:r>
              <a:rPr sz="2925" spc="-172" baseline="1424" dirty="0">
                <a:solidFill>
                  <a:srgbClr val="444949"/>
                </a:solidFill>
                <a:latin typeface="Roboto Light" panose="02000000000000000000" pitchFamily="2" charset="0"/>
                <a:ea typeface="Roboto Light" panose="02000000000000000000" pitchFamily="2" charset="0"/>
                <a:cs typeface="Gill Sans MT"/>
              </a:rPr>
              <a:t> </a:t>
            </a:r>
            <a:r>
              <a:rPr sz="2925" spc="-67" baseline="1424" dirty="0">
                <a:solidFill>
                  <a:srgbClr val="444949"/>
                </a:solidFill>
                <a:latin typeface="Roboto Light" panose="02000000000000000000" pitchFamily="2" charset="0"/>
                <a:ea typeface="Roboto Light" panose="02000000000000000000" pitchFamily="2" charset="0"/>
                <a:cs typeface="Gill Sans MT"/>
              </a:rPr>
              <a:t>”aws:kms"</a:t>
            </a:r>
            <a:endParaRPr sz="2925" baseline="1424" dirty="0">
              <a:latin typeface="Roboto Light" panose="02000000000000000000" pitchFamily="2" charset="0"/>
              <a:ea typeface="Roboto Light" panose="02000000000000000000" pitchFamily="2" charset="0"/>
              <a:cs typeface="Gill Sans MT"/>
            </a:endParaRPr>
          </a:p>
        </p:txBody>
      </p:sp>
      <p:pic>
        <p:nvPicPr>
          <p:cNvPr id="22" name="object 22"/>
          <p:cNvPicPr/>
          <p:nvPr/>
        </p:nvPicPr>
        <p:blipFill>
          <a:blip r:embed="rId6" cstate="print"/>
          <a:stretch>
            <a:fillRect/>
          </a:stretch>
        </p:blipFill>
        <p:spPr>
          <a:xfrm>
            <a:off x="5373623" y="4718303"/>
            <a:ext cx="597408" cy="59740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5169789" y="3041650"/>
            <a:ext cx="5322570" cy="3208655"/>
            <a:chOff x="5169789" y="3041650"/>
            <a:chExt cx="5322570" cy="3208655"/>
          </a:xfrm>
        </p:grpSpPr>
        <p:sp>
          <p:nvSpPr>
            <p:cNvPr id="5" name="object 5"/>
            <p:cNvSpPr/>
            <p:nvPr/>
          </p:nvSpPr>
          <p:spPr>
            <a:xfrm>
              <a:off x="5176139" y="3048000"/>
              <a:ext cx="5309870" cy="3195955"/>
            </a:xfrm>
            <a:custGeom>
              <a:avLst/>
              <a:gdLst/>
              <a:ahLst/>
              <a:cxnLst/>
              <a:rect l="l" t="t" r="r" b="b"/>
              <a:pathLst>
                <a:path w="5309870" h="3195954">
                  <a:moveTo>
                    <a:pt x="5309419" y="0"/>
                  </a:moveTo>
                  <a:lnTo>
                    <a:pt x="0" y="0"/>
                  </a:lnTo>
                  <a:lnTo>
                    <a:pt x="0" y="3195482"/>
                  </a:lnTo>
                  <a:lnTo>
                    <a:pt x="5309419" y="3195482"/>
                  </a:lnTo>
                  <a:lnTo>
                    <a:pt x="5309419"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6" name="object 6"/>
            <p:cNvSpPr/>
            <p:nvPr/>
          </p:nvSpPr>
          <p:spPr>
            <a:xfrm>
              <a:off x="5176139" y="3048000"/>
              <a:ext cx="5309870" cy="3195955"/>
            </a:xfrm>
            <a:custGeom>
              <a:avLst/>
              <a:gdLst/>
              <a:ahLst/>
              <a:cxnLst/>
              <a:rect l="l" t="t" r="r" b="b"/>
              <a:pathLst>
                <a:path w="5309870" h="3195954">
                  <a:moveTo>
                    <a:pt x="0" y="0"/>
                  </a:moveTo>
                  <a:lnTo>
                    <a:pt x="5309419" y="0"/>
                  </a:lnTo>
                  <a:lnTo>
                    <a:pt x="5309419" y="3195483"/>
                  </a:lnTo>
                  <a:lnTo>
                    <a:pt x="0" y="3195483"/>
                  </a:lnTo>
                  <a:lnTo>
                    <a:pt x="0" y="0"/>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7" name="object 7"/>
          <p:cNvSpPr txBox="1"/>
          <p:nvPr/>
        </p:nvSpPr>
        <p:spPr>
          <a:xfrm>
            <a:off x="9337103" y="3068828"/>
            <a:ext cx="1069975" cy="566822"/>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Amazon</a:t>
            </a:r>
            <a:r>
              <a:rPr sz="1800" b="1" spc="-7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S3</a:t>
            </a:r>
            <a:endParaRPr sz="1800">
              <a:latin typeface="Roboto Light" panose="02000000000000000000" pitchFamily="2" charset="0"/>
              <a:ea typeface="Roboto Light" panose="02000000000000000000" pitchFamily="2" charset="0"/>
              <a:cs typeface="Calibri"/>
            </a:endParaRPr>
          </a:p>
        </p:txBody>
      </p:sp>
      <p:grpSp>
        <p:nvGrpSpPr>
          <p:cNvPr id="8" name="object 8"/>
          <p:cNvGrpSpPr/>
          <p:nvPr/>
        </p:nvGrpSpPr>
        <p:grpSpPr>
          <a:xfrm>
            <a:off x="1609344" y="3313176"/>
            <a:ext cx="5541645" cy="2451100"/>
            <a:chOff x="1609344" y="3313176"/>
            <a:chExt cx="5541645" cy="2451100"/>
          </a:xfrm>
        </p:grpSpPr>
        <p:pic>
          <p:nvPicPr>
            <p:cNvPr id="9" name="object 9"/>
            <p:cNvPicPr/>
            <p:nvPr/>
          </p:nvPicPr>
          <p:blipFill>
            <a:blip r:embed="rId2" cstate="print"/>
            <a:stretch>
              <a:fillRect/>
            </a:stretch>
          </p:blipFill>
          <p:spPr>
            <a:xfrm>
              <a:off x="6080759" y="4693919"/>
              <a:ext cx="1069847" cy="1069848"/>
            </a:xfrm>
            <a:prstGeom prst="rect">
              <a:avLst/>
            </a:prstGeom>
          </p:spPr>
        </p:pic>
        <p:pic>
          <p:nvPicPr>
            <p:cNvPr id="10" name="object 10"/>
            <p:cNvPicPr/>
            <p:nvPr/>
          </p:nvPicPr>
          <p:blipFill>
            <a:blip r:embed="rId3" cstate="print"/>
            <a:stretch>
              <a:fillRect/>
            </a:stretch>
          </p:blipFill>
          <p:spPr>
            <a:xfrm>
              <a:off x="1609344" y="3313176"/>
              <a:ext cx="874776" cy="874776"/>
            </a:xfrm>
            <a:prstGeom prst="rect">
              <a:avLst/>
            </a:prstGeom>
          </p:spPr>
        </p:pic>
        <p:pic>
          <p:nvPicPr>
            <p:cNvPr id="11" name="object 11"/>
            <p:cNvPicPr/>
            <p:nvPr/>
          </p:nvPicPr>
          <p:blipFill>
            <a:blip r:embed="rId4" cstate="print"/>
            <a:stretch>
              <a:fillRect/>
            </a:stretch>
          </p:blipFill>
          <p:spPr>
            <a:xfrm>
              <a:off x="6129528" y="3444240"/>
              <a:ext cx="874776" cy="874775"/>
            </a:xfrm>
            <a:prstGeom prst="rect">
              <a:avLst/>
            </a:prstGeom>
          </p:spPr>
        </p:pic>
      </p:grpSp>
      <p:sp>
        <p:nvSpPr>
          <p:cNvPr id="12" name="object 12"/>
          <p:cNvSpPr txBox="1">
            <a:spLocks noGrp="1"/>
          </p:cNvSpPr>
          <p:nvPr>
            <p:ph type="title"/>
          </p:nvPr>
        </p:nvSpPr>
        <p:spPr>
          <a:xfrm>
            <a:off x="916939" y="493407"/>
            <a:ext cx="1377315" cy="443711"/>
          </a:xfrm>
          <a:prstGeom prst="rect">
            <a:avLst/>
          </a:prstGeom>
        </p:spPr>
        <p:txBody>
          <a:bodyPr vert="horz" wrap="square" lIns="0" tIns="12700" rIns="0" bIns="0" rtlCol="0">
            <a:spAutoFit/>
          </a:bodyPr>
          <a:lstStyle/>
          <a:p>
            <a:pPr marL="12700">
              <a:lnSpc>
                <a:spcPct val="100000"/>
              </a:lnSpc>
              <a:spcBef>
                <a:spcPts val="100"/>
              </a:spcBef>
            </a:pPr>
            <a:r>
              <a:rPr b="1" spc="10" dirty="0">
                <a:latin typeface="Roboto Light" panose="02000000000000000000" pitchFamily="2" charset="0"/>
                <a:ea typeface="Roboto Light" panose="02000000000000000000" pitchFamily="2" charset="0"/>
              </a:rPr>
              <a:t>SS</a:t>
            </a:r>
            <a:r>
              <a:rPr b="1" spc="20" dirty="0">
                <a:latin typeface="Roboto Light" panose="02000000000000000000" pitchFamily="2" charset="0"/>
                <a:ea typeface="Roboto Light" panose="02000000000000000000" pitchFamily="2" charset="0"/>
              </a:rPr>
              <a:t>E</a:t>
            </a:r>
            <a:r>
              <a:rPr b="1" spc="-55" dirty="0">
                <a:latin typeface="Roboto Light" panose="02000000000000000000" pitchFamily="2" charset="0"/>
                <a:ea typeface="Roboto Light" panose="02000000000000000000" pitchFamily="2" charset="0"/>
              </a:rPr>
              <a:t>-</a:t>
            </a:r>
            <a:r>
              <a:rPr b="1" spc="-140" dirty="0">
                <a:latin typeface="Roboto Light" panose="02000000000000000000" pitchFamily="2" charset="0"/>
                <a:ea typeface="Roboto Light" panose="02000000000000000000" pitchFamily="2" charset="0"/>
              </a:rPr>
              <a:t>C</a:t>
            </a:r>
          </a:p>
        </p:txBody>
      </p:sp>
      <p:sp>
        <p:nvSpPr>
          <p:cNvPr id="13" name="object 13"/>
          <p:cNvSpPr txBox="1"/>
          <p:nvPr/>
        </p:nvSpPr>
        <p:spPr>
          <a:xfrm>
            <a:off x="5579735" y="5623052"/>
            <a:ext cx="2278380" cy="566822"/>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Light" panose="02000000000000000000" pitchFamily="2" charset="0"/>
                <a:ea typeface="Roboto Light" panose="02000000000000000000" pitchFamily="2" charset="0"/>
                <a:cs typeface="Calibri"/>
              </a:rPr>
              <a:t>Client-provided</a:t>
            </a:r>
            <a:r>
              <a:rPr sz="1800" spc="-3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data</a:t>
            </a:r>
            <a:r>
              <a:rPr sz="1800" spc="-35" dirty="0">
                <a:solidFill>
                  <a:srgbClr val="444949"/>
                </a:solidFill>
                <a:latin typeface="Roboto Light" panose="02000000000000000000" pitchFamily="2" charset="0"/>
                <a:ea typeface="Roboto Light" panose="02000000000000000000" pitchFamily="2" charset="0"/>
                <a:cs typeface="Calibri"/>
              </a:rPr>
              <a:t> </a:t>
            </a:r>
            <a:r>
              <a:rPr sz="1800" spc="-25" dirty="0">
                <a:solidFill>
                  <a:srgbClr val="444949"/>
                </a:solidFill>
                <a:latin typeface="Roboto Light" panose="02000000000000000000" pitchFamily="2" charset="0"/>
                <a:ea typeface="Roboto Light" panose="02000000000000000000" pitchFamily="2" charset="0"/>
                <a:cs typeface="Calibri"/>
              </a:rPr>
              <a:t>key</a:t>
            </a:r>
            <a:endParaRPr sz="1800">
              <a:latin typeface="Roboto Light" panose="02000000000000000000" pitchFamily="2" charset="0"/>
              <a:ea typeface="Roboto Light" panose="02000000000000000000" pitchFamily="2" charset="0"/>
              <a:cs typeface="Calibri"/>
            </a:endParaRPr>
          </a:p>
        </p:txBody>
      </p:sp>
      <p:sp>
        <p:nvSpPr>
          <p:cNvPr id="14" name="object 14"/>
          <p:cNvSpPr txBox="1"/>
          <p:nvPr/>
        </p:nvSpPr>
        <p:spPr>
          <a:xfrm>
            <a:off x="6331705" y="3114547"/>
            <a:ext cx="893648"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O</a:t>
            </a:r>
            <a:r>
              <a:rPr sz="1800" dirty="0">
                <a:solidFill>
                  <a:srgbClr val="444949"/>
                </a:solidFill>
                <a:latin typeface="Roboto Light" panose="02000000000000000000" pitchFamily="2" charset="0"/>
                <a:ea typeface="Roboto Light" panose="02000000000000000000" pitchFamily="2" charset="0"/>
                <a:cs typeface="Calibri"/>
              </a:rPr>
              <a:t>b</a:t>
            </a:r>
            <a:r>
              <a:rPr sz="1800" spc="-10" dirty="0">
                <a:solidFill>
                  <a:srgbClr val="444949"/>
                </a:solidFill>
                <a:latin typeface="Roboto Light" panose="02000000000000000000" pitchFamily="2" charset="0"/>
                <a:ea typeface="Roboto Light" panose="02000000000000000000" pitchFamily="2" charset="0"/>
                <a:cs typeface="Calibri"/>
              </a:rPr>
              <a:t>j</a:t>
            </a:r>
            <a:r>
              <a:rPr sz="1800" dirty="0">
                <a:solidFill>
                  <a:srgbClr val="444949"/>
                </a:solidFill>
                <a:latin typeface="Roboto Light" panose="02000000000000000000" pitchFamily="2" charset="0"/>
                <a:ea typeface="Roboto Light" panose="02000000000000000000" pitchFamily="2" charset="0"/>
                <a:cs typeface="Calibri"/>
              </a:rPr>
              <a:t>ect</a:t>
            </a:r>
            <a:endParaRPr sz="1800" dirty="0">
              <a:latin typeface="Roboto Light" panose="02000000000000000000" pitchFamily="2" charset="0"/>
              <a:ea typeface="Roboto Light" panose="02000000000000000000" pitchFamily="2" charset="0"/>
              <a:cs typeface="Calibri"/>
            </a:endParaRPr>
          </a:p>
        </p:txBody>
      </p:sp>
      <p:sp>
        <p:nvSpPr>
          <p:cNvPr id="15" name="object 15"/>
          <p:cNvSpPr txBox="1"/>
          <p:nvPr/>
        </p:nvSpPr>
        <p:spPr>
          <a:xfrm>
            <a:off x="3127160" y="3620706"/>
            <a:ext cx="1799589" cy="820738"/>
          </a:xfrm>
          <a:prstGeom prst="rect">
            <a:avLst/>
          </a:prstGeom>
        </p:spPr>
        <p:txBody>
          <a:bodyPr vert="horz" wrap="square" lIns="0" tIns="12700" rIns="0" bIns="0" rtlCol="0">
            <a:spAutoFit/>
          </a:bodyPr>
          <a:lstStyle/>
          <a:p>
            <a:pPr marL="12700">
              <a:lnSpc>
                <a:spcPts val="2125"/>
              </a:lnSpc>
              <a:spcBef>
                <a:spcPts val="100"/>
              </a:spcBef>
            </a:pPr>
            <a:r>
              <a:rPr sz="1800" b="1" dirty="0">
                <a:solidFill>
                  <a:srgbClr val="444949"/>
                </a:solidFill>
                <a:latin typeface="Roboto Light" panose="02000000000000000000" pitchFamily="2" charset="0"/>
                <a:ea typeface="Roboto Light" panose="02000000000000000000" pitchFamily="2" charset="0"/>
                <a:cs typeface="Calibri"/>
              </a:rPr>
              <a:t>HTTPS</a:t>
            </a:r>
            <a:r>
              <a:rPr sz="1800" b="1" spc="-1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only</a:t>
            </a:r>
            <a:r>
              <a:rPr sz="1800" b="1" spc="-1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endParaRPr sz="1800" dirty="0">
              <a:latin typeface="Roboto Light" panose="02000000000000000000" pitchFamily="2" charset="0"/>
              <a:ea typeface="Roboto Light" panose="02000000000000000000" pitchFamily="2" charset="0"/>
              <a:cs typeface="Calibri"/>
            </a:endParaRPr>
          </a:p>
          <a:p>
            <a:pPr marL="12700">
              <a:lnSpc>
                <a:spcPts val="2125"/>
              </a:lnSpc>
            </a:pPr>
            <a:r>
              <a:rPr sz="1800" spc="-10" dirty="0">
                <a:solidFill>
                  <a:srgbClr val="444949"/>
                </a:solidFill>
                <a:latin typeface="Roboto Light" panose="02000000000000000000" pitchFamily="2" charset="0"/>
                <a:ea typeface="Roboto Light" panose="02000000000000000000" pitchFamily="2" charset="0"/>
                <a:cs typeface="Calibri"/>
              </a:rPr>
              <a:t>Data</a:t>
            </a:r>
            <a:r>
              <a:rPr sz="1800" spc="-25"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Key</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in</a:t>
            </a:r>
            <a:r>
              <a:rPr sz="1800" spc="-25"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Header</a:t>
            </a:r>
            <a:endParaRPr sz="1800" dirty="0">
              <a:latin typeface="Roboto Light" panose="02000000000000000000" pitchFamily="2" charset="0"/>
              <a:ea typeface="Roboto Light" panose="02000000000000000000" pitchFamily="2" charset="0"/>
              <a:cs typeface="Calibri"/>
            </a:endParaRPr>
          </a:p>
        </p:txBody>
      </p:sp>
      <p:sp>
        <p:nvSpPr>
          <p:cNvPr id="16" name="object 16"/>
          <p:cNvSpPr txBox="1"/>
          <p:nvPr/>
        </p:nvSpPr>
        <p:spPr>
          <a:xfrm>
            <a:off x="916938" y="1370075"/>
            <a:ext cx="11054237" cy="1794081"/>
          </a:xfrm>
          <a:prstGeom prst="rect">
            <a:avLst/>
          </a:prstGeom>
        </p:spPr>
        <p:txBody>
          <a:bodyPr vert="horz" wrap="square" lIns="0" tIns="36830" rIns="0" bIns="0" rtlCol="0">
            <a:spAutoFit/>
          </a:bodyPr>
          <a:lstStyle/>
          <a:p>
            <a:pPr marL="241300" indent="-228600">
              <a:lnSpc>
                <a:spcPct val="100000"/>
              </a:lnSpc>
              <a:spcBef>
                <a:spcPts val="290"/>
              </a:spcBef>
              <a:buFont typeface="Arial"/>
              <a:buChar char="•"/>
              <a:tabLst>
                <a:tab pos="240665" algn="l"/>
                <a:tab pos="241300" algn="l"/>
              </a:tabLst>
            </a:pPr>
            <a:r>
              <a:rPr sz="2000" spc="-30" dirty="0">
                <a:solidFill>
                  <a:srgbClr val="444949"/>
                </a:solidFill>
                <a:latin typeface="Roboto Light" panose="02000000000000000000" pitchFamily="2" charset="0"/>
                <a:ea typeface="Roboto Light" panose="02000000000000000000" pitchFamily="2" charset="0"/>
                <a:cs typeface="Gill Sans MT"/>
              </a:rPr>
              <a:t>SSE-C:</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server-side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using</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data</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keys</a:t>
            </a:r>
            <a:r>
              <a:rPr sz="2000" dirty="0">
                <a:solidFill>
                  <a:srgbClr val="444949"/>
                </a:solidFill>
                <a:latin typeface="Roboto Light" panose="02000000000000000000" pitchFamily="2" charset="0"/>
                <a:ea typeface="Roboto Light" panose="02000000000000000000" pitchFamily="2" charset="0"/>
                <a:cs typeface="Gill Sans MT"/>
              </a:rPr>
              <a:t> </a:t>
            </a:r>
            <a:r>
              <a:rPr sz="2000" spc="-55" dirty="0">
                <a:solidFill>
                  <a:srgbClr val="444949"/>
                </a:solidFill>
                <a:latin typeface="Roboto Light" panose="02000000000000000000" pitchFamily="2" charset="0"/>
                <a:ea typeface="Roboto Light" panose="02000000000000000000" pitchFamily="2" charset="0"/>
                <a:cs typeface="Gill Sans MT"/>
              </a:rPr>
              <a:t>fully</a:t>
            </a:r>
            <a:r>
              <a:rPr sz="2000" dirty="0">
                <a:solidFill>
                  <a:srgbClr val="444949"/>
                </a:solidFill>
                <a:latin typeface="Roboto Light" panose="02000000000000000000" pitchFamily="2" charset="0"/>
                <a:ea typeface="Roboto Light" panose="02000000000000000000" pitchFamily="2" charset="0"/>
                <a:cs typeface="Gill Sans MT"/>
              </a:rPr>
              <a:t> </a:t>
            </a:r>
            <a:r>
              <a:rPr sz="2000" spc="-10" dirty="0">
                <a:solidFill>
                  <a:srgbClr val="444949"/>
                </a:solidFill>
                <a:latin typeface="Roboto Light" panose="02000000000000000000" pitchFamily="2" charset="0"/>
                <a:ea typeface="Roboto Light" panose="02000000000000000000" pitchFamily="2" charset="0"/>
                <a:cs typeface="Gill Sans MT"/>
              </a:rPr>
              <a:t>managed</a:t>
            </a:r>
            <a:r>
              <a:rPr sz="200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by</a:t>
            </a:r>
            <a:r>
              <a:rPr sz="200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customer</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outside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of</a:t>
            </a:r>
            <a:r>
              <a:rPr sz="2000" spc="-13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AWS</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195"/>
              </a:spcBef>
              <a:buFont typeface="Arial"/>
              <a:buChar char="•"/>
              <a:tabLst>
                <a:tab pos="240665" algn="l"/>
                <a:tab pos="241300" algn="l"/>
              </a:tabLst>
            </a:pPr>
            <a:r>
              <a:rPr sz="2000" spc="-25" dirty="0">
                <a:solidFill>
                  <a:srgbClr val="444949"/>
                </a:solidFill>
                <a:latin typeface="Roboto Light" panose="02000000000000000000" pitchFamily="2" charset="0"/>
                <a:ea typeface="Roboto Light" panose="02000000000000000000" pitchFamily="2" charset="0"/>
                <a:cs typeface="Gill Sans MT"/>
              </a:rPr>
              <a:t>Amazon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S3</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does</a:t>
            </a:r>
            <a:r>
              <a:rPr sz="200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not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store</a:t>
            </a:r>
            <a:r>
              <a:rPr sz="200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a:t>
            </a:r>
            <a:r>
              <a:rPr sz="200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a:t>
            </a:r>
            <a:r>
              <a:rPr sz="200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you</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provide</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60"/>
              </a:spcBef>
              <a:buSzPct val="102564"/>
              <a:buFont typeface="Arial"/>
              <a:buChar char="•"/>
              <a:tabLst>
                <a:tab pos="240665" algn="l"/>
                <a:tab pos="241300" algn="l"/>
              </a:tabLst>
            </a:pPr>
            <a:r>
              <a:rPr sz="2925" spc="7" baseline="1424" dirty="0">
                <a:solidFill>
                  <a:srgbClr val="444949"/>
                </a:solidFill>
                <a:latin typeface="Roboto Light" panose="02000000000000000000" pitchFamily="2" charset="0"/>
                <a:ea typeface="Roboto Light" panose="02000000000000000000" pitchFamily="2" charset="0"/>
                <a:cs typeface="Gill Sans MT"/>
              </a:rPr>
              <a:t>HTTPS </a:t>
            </a:r>
            <a:r>
              <a:rPr sz="2925" spc="-30" baseline="1424" dirty="0">
                <a:solidFill>
                  <a:srgbClr val="444949"/>
                </a:solidFill>
                <a:latin typeface="Roboto Light" panose="02000000000000000000" pitchFamily="2" charset="0"/>
                <a:ea typeface="Roboto Light" panose="02000000000000000000" pitchFamily="2" charset="0"/>
                <a:cs typeface="Gill Sans MT"/>
              </a:rPr>
              <a:t>must</a:t>
            </a:r>
            <a:r>
              <a:rPr sz="2925" spc="7" baseline="1424" dirty="0">
                <a:solidFill>
                  <a:srgbClr val="444949"/>
                </a:solidFill>
                <a:latin typeface="Roboto Light" panose="02000000000000000000" pitchFamily="2" charset="0"/>
                <a:ea typeface="Roboto Light" panose="02000000000000000000" pitchFamily="2" charset="0"/>
                <a:cs typeface="Gill Sans MT"/>
              </a:rPr>
              <a:t> </a:t>
            </a:r>
            <a:r>
              <a:rPr sz="2925" spc="52" baseline="1424" dirty="0">
                <a:solidFill>
                  <a:srgbClr val="444949"/>
                </a:solidFill>
                <a:latin typeface="Roboto Light" panose="02000000000000000000" pitchFamily="2" charset="0"/>
                <a:ea typeface="Roboto Light" panose="02000000000000000000" pitchFamily="2" charset="0"/>
                <a:cs typeface="Gill Sans MT"/>
              </a:rPr>
              <a:t>be</a:t>
            </a:r>
            <a:r>
              <a:rPr sz="2925" spc="15" baseline="1424" dirty="0">
                <a:solidFill>
                  <a:srgbClr val="444949"/>
                </a:solidFill>
                <a:latin typeface="Roboto Light" panose="02000000000000000000" pitchFamily="2" charset="0"/>
                <a:ea typeface="Roboto Light" panose="02000000000000000000" pitchFamily="2" charset="0"/>
                <a:cs typeface="Gill Sans MT"/>
              </a:rPr>
              <a:t> </a:t>
            </a:r>
            <a:r>
              <a:rPr sz="2925" spc="7" baseline="1424" dirty="0">
                <a:solidFill>
                  <a:srgbClr val="444949"/>
                </a:solidFill>
                <a:latin typeface="Roboto Light" panose="02000000000000000000" pitchFamily="2" charset="0"/>
                <a:ea typeface="Roboto Light" panose="02000000000000000000" pitchFamily="2" charset="0"/>
                <a:cs typeface="Gill Sans MT"/>
              </a:rPr>
              <a:t>used</a:t>
            </a:r>
            <a:endParaRPr sz="2925" baseline="1424"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00"/>
              </a:spcBef>
              <a:buFont typeface="Arial"/>
              <a:buChar char="•"/>
              <a:tabLst>
                <a:tab pos="240665" algn="l"/>
                <a:tab pos="241300" algn="l"/>
              </a:tabLst>
            </a:pP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a:t>
            </a:r>
            <a:r>
              <a:rPr sz="2000"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must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provided</a:t>
            </a:r>
            <a:r>
              <a:rPr sz="2000"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in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HTTP</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headers,</a:t>
            </a:r>
            <a:r>
              <a:rPr sz="2000" spc="-170" dirty="0">
                <a:solidFill>
                  <a:srgbClr val="444949"/>
                </a:solidFill>
                <a:latin typeface="Roboto Light" panose="02000000000000000000" pitchFamily="2" charset="0"/>
                <a:ea typeface="Roboto Light" panose="02000000000000000000" pitchFamily="2" charset="0"/>
                <a:cs typeface="Gill Sans MT"/>
              </a:rPr>
              <a:t> </a:t>
            </a:r>
            <a:r>
              <a:rPr sz="2000" spc="-65" dirty="0">
                <a:solidFill>
                  <a:srgbClr val="444949"/>
                </a:solidFill>
                <a:latin typeface="Roboto Light" panose="02000000000000000000" pitchFamily="2" charset="0"/>
                <a:ea typeface="Roboto Light" panose="02000000000000000000" pitchFamily="2" charset="0"/>
                <a:cs typeface="Gill Sans MT"/>
              </a:rPr>
              <a:t>for</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every</a:t>
            </a:r>
            <a:r>
              <a:rPr sz="200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HTTP</a:t>
            </a:r>
            <a:r>
              <a:rPr sz="2000"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request</a:t>
            </a:r>
            <a:r>
              <a:rPr sz="2000" spc="-5" dirty="0">
                <a:solidFill>
                  <a:srgbClr val="444949"/>
                </a:solidFill>
                <a:latin typeface="Roboto Light" panose="02000000000000000000" pitchFamily="2" charset="0"/>
                <a:ea typeface="Roboto Light" panose="02000000000000000000" pitchFamily="2" charset="0"/>
                <a:cs typeface="Gill Sans MT"/>
              </a:rPr>
              <a:t> made</a:t>
            </a:r>
            <a:endParaRPr sz="2000" dirty="0">
              <a:latin typeface="Roboto Light" panose="02000000000000000000" pitchFamily="2" charset="0"/>
              <a:ea typeface="Roboto Light" panose="02000000000000000000" pitchFamily="2" charset="0"/>
              <a:cs typeface="Gill Sans MT"/>
            </a:endParaRPr>
          </a:p>
          <a:p>
            <a:pPr marL="834390">
              <a:lnSpc>
                <a:spcPct val="100000"/>
              </a:lnSpc>
              <a:spcBef>
                <a:spcPts val="1110"/>
              </a:spcBef>
            </a:pPr>
            <a:r>
              <a:rPr sz="1800" spc="-5" dirty="0">
                <a:solidFill>
                  <a:srgbClr val="444949"/>
                </a:solidFill>
                <a:latin typeface="Roboto Light" panose="02000000000000000000" pitchFamily="2" charset="0"/>
                <a:ea typeface="Roboto Light" panose="02000000000000000000" pitchFamily="2" charset="0"/>
                <a:cs typeface="Calibri"/>
              </a:rPr>
              <a:t>Object</a:t>
            </a:r>
            <a:endParaRPr sz="1800" dirty="0">
              <a:latin typeface="Roboto Light" panose="02000000000000000000" pitchFamily="2" charset="0"/>
              <a:ea typeface="Roboto Light" panose="02000000000000000000" pitchFamily="2" charset="0"/>
              <a:cs typeface="Calibri"/>
            </a:endParaRPr>
          </a:p>
        </p:txBody>
      </p:sp>
      <p:sp>
        <p:nvSpPr>
          <p:cNvPr id="17" name="object 17"/>
          <p:cNvSpPr txBox="1"/>
          <p:nvPr/>
        </p:nvSpPr>
        <p:spPr>
          <a:xfrm>
            <a:off x="1174400" y="5632196"/>
            <a:ext cx="1818005"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Client</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side</a:t>
            </a:r>
            <a:r>
              <a:rPr sz="1800" spc="-1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data</a:t>
            </a:r>
            <a:r>
              <a:rPr sz="1800" spc="-20" dirty="0">
                <a:solidFill>
                  <a:srgbClr val="444949"/>
                </a:solidFill>
                <a:latin typeface="Roboto Light" panose="02000000000000000000" pitchFamily="2" charset="0"/>
                <a:ea typeface="Roboto Light" panose="02000000000000000000" pitchFamily="2" charset="0"/>
                <a:cs typeface="Calibri"/>
              </a:rPr>
              <a:t> </a:t>
            </a:r>
            <a:r>
              <a:rPr sz="1800" spc="-25" dirty="0">
                <a:solidFill>
                  <a:srgbClr val="444949"/>
                </a:solidFill>
                <a:latin typeface="Roboto Light" panose="02000000000000000000" pitchFamily="2" charset="0"/>
                <a:ea typeface="Roboto Light" panose="02000000000000000000" pitchFamily="2" charset="0"/>
                <a:cs typeface="Calibri"/>
              </a:rPr>
              <a:t>key</a:t>
            </a:r>
            <a:endParaRPr sz="1800">
              <a:latin typeface="Roboto Light" panose="02000000000000000000" pitchFamily="2" charset="0"/>
              <a:ea typeface="Roboto Light" panose="02000000000000000000" pitchFamily="2" charset="0"/>
              <a:cs typeface="Calibri"/>
            </a:endParaRPr>
          </a:p>
        </p:txBody>
      </p:sp>
      <p:sp>
        <p:nvSpPr>
          <p:cNvPr id="18" name="object 18"/>
          <p:cNvSpPr txBox="1"/>
          <p:nvPr/>
        </p:nvSpPr>
        <p:spPr>
          <a:xfrm>
            <a:off x="1962439" y="4272788"/>
            <a:ext cx="2533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44949"/>
                </a:solidFill>
                <a:latin typeface="Roboto Light" panose="02000000000000000000" pitchFamily="2" charset="0"/>
                <a:ea typeface="Roboto Light" panose="02000000000000000000" pitchFamily="2" charset="0"/>
                <a:cs typeface="Calibri"/>
              </a:rPr>
              <a:t>+</a:t>
            </a:r>
            <a:endParaRPr sz="3600">
              <a:latin typeface="Roboto Light" panose="02000000000000000000" pitchFamily="2" charset="0"/>
              <a:ea typeface="Roboto Light" panose="02000000000000000000" pitchFamily="2" charset="0"/>
              <a:cs typeface="Calibri"/>
            </a:endParaRPr>
          </a:p>
        </p:txBody>
      </p:sp>
      <p:sp>
        <p:nvSpPr>
          <p:cNvPr id="19" name="object 19"/>
          <p:cNvSpPr txBox="1"/>
          <p:nvPr/>
        </p:nvSpPr>
        <p:spPr>
          <a:xfrm>
            <a:off x="6439197" y="4217923"/>
            <a:ext cx="2533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44949"/>
                </a:solidFill>
                <a:latin typeface="Roboto Light" panose="02000000000000000000" pitchFamily="2" charset="0"/>
                <a:ea typeface="Roboto Light" panose="02000000000000000000" pitchFamily="2" charset="0"/>
                <a:cs typeface="Calibri"/>
              </a:rPr>
              <a:t>+</a:t>
            </a:r>
            <a:endParaRPr sz="3600">
              <a:latin typeface="Roboto Light" panose="02000000000000000000" pitchFamily="2" charset="0"/>
              <a:ea typeface="Roboto Light" panose="02000000000000000000" pitchFamily="2" charset="0"/>
              <a:cs typeface="Calibri"/>
            </a:endParaRPr>
          </a:p>
        </p:txBody>
      </p:sp>
      <p:sp>
        <p:nvSpPr>
          <p:cNvPr id="20" name="object 20"/>
          <p:cNvSpPr txBox="1"/>
          <p:nvPr/>
        </p:nvSpPr>
        <p:spPr>
          <a:xfrm>
            <a:off x="9067888" y="5077459"/>
            <a:ext cx="86563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B</a:t>
            </a:r>
            <a:r>
              <a:rPr sz="1800" spc="5" dirty="0">
                <a:solidFill>
                  <a:srgbClr val="444949"/>
                </a:solidFill>
                <a:latin typeface="Roboto Light" panose="02000000000000000000" pitchFamily="2" charset="0"/>
                <a:ea typeface="Roboto Light" panose="02000000000000000000" pitchFamily="2" charset="0"/>
                <a:cs typeface="Calibri"/>
              </a:rPr>
              <a:t>u</a:t>
            </a:r>
            <a:r>
              <a:rPr sz="1800" dirty="0">
                <a:solidFill>
                  <a:srgbClr val="444949"/>
                </a:solidFill>
                <a:latin typeface="Roboto Light" panose="02000000000000000000" pitchFamily="2" charset="0"/>
                <a:ea typeface="Roboto Light" panose="02000000000000000000" pitchFamily="2" charset="0"/>
                <a:cs typeface="Calibri"/>
              </a:rPr>
              <a:t>c</a:t>
            </a:r>
            <a:r>
              <a:rPr sz="1800" spc="-65" dirty="0">
                <a:solidFill>
                  <a:srgbClr val="444949"/>
                </a:solidFill>
                <a:latin typeface="Roboto Light" panose="02000000000000000000" pitchFamily="2" charset="0"/>
                <a:ea typeface="Roboto Light" panose="02000000000000000000" pitchFamily="2" charset="0"/>
                <a:cs typeface="Calibri"/>
              </a:rPr>
              <a:t>k</a:t>
            </a:r>
            <a:r>
              <a:rPr sz="1800" spc="-10" dirty="0">
                <a:solidFill>
                  <a:srgbClr val="444949"/>
                </a:solidFill>
                <a:latin typeface="Roboto Light" panose="02000000000000000000" pitchFamily="2" charset="0"/>
                <a:ea typeface="Roboto Light" panose="02000000000000000000" pitchFamily="2" charset="0"/>
                <a:cs typeface="Calibri"/>
              </a:rPr>
              <a:t>e</a:t>
            </a:r>
            <a:r>
              <a:rPr sz="1800" dirty="0">
                <a:solidFill>
                  <a:srgbClr val="444949"/>
                </a:solidFill>
                <a:latin typeface="Roboto Light" panose="02000000000000000000" pitchFamily="2" charset="0"/>
                <a:ea typeface="Roboto Light" panose="02000000000000000000" pitchFamily="2" charset="0"/>
                <a:cs typeface="Calibri"/>
              </a:rPr>
              <a:t>t</a:t>
            </a:r>
            <a:endParaRPr sz="1800" dirty="0">
              <a:latin typeface="Roboto Light" panose="02000000000000000000" pitchFamily="2" charset="0"/>
              <a:ea typeface="Roboto Light" panose="02000000000000000000" pitchFamily="2" charset="0"/>
              <a:cs typeface="Calibri"/>
            </a:endParaRPr>
          </a:p>
        </p:txBody>
      </p:sp>
      <p:grpSp>
        <p:nvGrpSpPr>
          <p:cNvPr id="21" name="object 21"/>
          <p:cNvGrpSpPr/>
          <p:nvPr/>
        </p:nvGrpSpPr>
        <p:grpSpPr>
          <a:xfrm>
            <a:off x="7393222" y="4188485"/>
            <a:ext cx="1326515" cy="800100"/>
            <a:chOff x="7393222" y="4188485"/>
            <a:chExt cx="1326515" cy="800100"/>
          </a:xfrm>
        </p:grpSpPr>
        <p:sp>
          <p:nvSpPr>
            <p:cNvPr id="22" name="object 22"/>
            <p:cNvSpPr/>
            <p:nvPr/>
          </p:nvSpPr>
          <p:spPr>
            <a:xfrm>
              <a:off x="7399572" y="4194835"/>
              <a:ext cx="1313815" cy="787400"/>
            </a:xfrm>
            <a:custGeom>
              <a:avLst/>
              <a:gdLst/>
              <a:ahLst/>
              <a:cxnLst/>
              <a:rect l="l" t="t" r="r" b="b"/>
              <a:pathLst>
                <a:path w="1313815" h="787400">
                  <a:moveTo>
                    <a:pt x="919617" y="0"/>
                  </a:moveTo>
                  <a:lnTo>
                    <a:pt x="919617" y="196818"/>
                  </a:lnTo>
                  <a:lnTo>
                    <a:pt x="0" y="196818"/>
                  </a:lnTo>
                  <a:lnTo>
                    <a:pt x="0" y="590454"/>
                  </a:lnTo>
                  <a:lnTo>
                    <a:pt x="919617" y="590454"/>
                  </a:lnTo>
                  <a:lnTo>
                    <a:pt x="919617" y="787272"/>
                  </a:lnTo>
                  <a:lnTo>
                    <a:pt x="1313253" y="393636"/>
                  </a:lnTo>
                  <a:lnTo>
                    <a:pt x="919617"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23" name="object 23"/>
            <p:cNvSpPr/>
            <p:nvPr/>
          </p:nvSpPr>
          <p:spPr>
            <a:xfrm>
              <a:off x="7399572" y="4194835"/>
              <a:ext cx="1313815" cy="787400"/>
            </a:xfrm>
            <a:custGeom>
              <a:avLst/>
              <a:gdLst/>
              <a:ahLst/>
              <a:cxnLst/>
              <a:rect l="l" t="t" r="r" b="b"/>
              <a:pathLst>
                <a:path w="1313815" h="787400">
                  <a:moveTo>
                    <a:pt x="0" y="196819"/>
                  </a:moveTo>
                  <a:lnTo>
                    <a:pt x="919618" y="196819"/>
                  </a:lnTo>
                  <a:lnTo>
                    <a:pt x="919618" y="0"/>
                  </a:lnTo>
                  <a:lnTo>
                    <a:pt x="1313254" y="393636"/>
                  </a:lnTo>
                  <a:lnTo>
                    <a:pt x="919618" y="787273"/>
                  </a:lnTo>
                  <a:lnTo>
                    <a:pt x="919618" y="590455"/>
                  </a:lnTo>
                  <a:lnTo>
                    <a:pt x="0" y="590455"/>
                  </a:lnTo>
                  <a:lnTo>
                    <a:pt x="0" y="196819"/>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4" name="object 24"/>
          <p:cNvSpPr txBox="1"/>
          <p:nvPr/>
        </p:nvSpPr>
        <p:spPr>
          <a:xfrm>
            <a:off x="7498938" y="4441444"/>
            <a:ext cx="961420"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444949"/>
                </a:solidFill>
                <a:latin typeface="Roboto Light" panose="02000000000000000000" pitchFamily="2" charset="0"/>
                <a:ea typeface="Roboto Light" panose="02000000000000000000" pitchFamily="2" charset="0"/>
                <a:cs typeface="Calibri"/>
              </a:rPr>
              <a:t>encryption</a:t>
            </a:r>
            <a:endParaRPr sz="1600" dirty="0">
              <a:latin typeface="Roboto Light" panose="02000000000000000000" pitchFamily="2" charset="0"/>
              <a:ea typeface="Roboto Light" panose="02000000000000000000" pitchFamily="2" charset="0"/>
              <a:cs typeface="Calibri"/>
            </a:endParaRPr>
          </a:p>
        </p:txBody>
      </p:sp>
      <p:grpSp>
        <p:nvGrpSpPr>
          <p:cNvPr id="25" name="object 25"/>
          <p:cNvGrpSpPr/>
          <p:nvPr/>
        </p:nvGrpSpPr>
        <p:grpSpPr>
          <a:xfrm>
            <a:off x="2895864" y="4044696"/>
            <a:ext cx="7010400" cy="868680"/>
            <a:chOff x="2895864" y="4044696"/>
            <a:chExt cx="7010400" cy="868680"/>
          </a:xfrm>
        </p:grpSpPr>
        <p:sp>
          <p:nvSpPr>
            <p:cNvPr id="26" name="object 26"/>
            <p:cNvSpPr/>
            <p:nvPr/>
          </p:nvSpPr>
          <p:spPr>
            <a:xfrm>
              <a:off x="2902214" y="4311010"/>
              <a:ext cx="2672715" cy="568960"/>
            </a:xfrm>
            <a:custGeom>
              <a:avLst/>
              <a:gdLst/>
              <a:ahLst/>
              <a:cxnLst/>
              <a:rect l="l" t="t" r="r" b="b"/>
              <a:pathLst>
                <a:path w="2672715" h="568960">
                  <a:moveTo>
                    <a:pt x="2387889" y="0"/>
                  </a:moveTo>
                  <a:lnTo>
                    <a:pt x="2387889" y="142119"/>
                  </a:lnTo>
                  <a:lnTo>
                    <a:pt x="0" y="142119"/>
                  </a:lnTo>
                  <a:lnTo>
                    <a:pt x="0" y="426355"/>
                  </a:lnTo>
                  <a:lnTo>
                    <a:pt x="2387889" y="426355"/>
                  </a:lnTo>
                  <a:lnTo>
                    <a:pt x="2387889" y="568473"/>
                  </a:lnTo>
                  <a:lnTo>
                    <a:pt x="2672123" y="284238"/>
                  </a:lnTo>
                  <a:lnTo>
                    <a:pt x="2387889"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27" name="object 27"/>
            <p:cNvSpPr/>
            <p:nvPr/>
          </p:nvSpPr>
          <p:spPr>
            <a:xfrm>
              <a:off x="2902214" y="4311010"/>
              <a:ext cx="2672715" cy="568960"/>
            </a:xfrm>
            <a:custGeom>
              <a:avLst/>
              <a:gdLst/>
              <a:ahLst/>
              <a:cxnLst/>
              <a:rect l="l" t="t" r="r" b="b"/>
              <a:pathLst>
                <a:path w="2672715" h="568960">
                  <a:moveTo>
                    <a:pt x="0" y="142119"/>
                  </a:moveTo>
                  <a:lnTo>
                    <a:pt x="2387889" y="142119"/>
                  </a:lnTo>
                  <a:lnTo>
                    <a:pt x="2387889" y="0"/>
                  </a:lnTo>
                  <a:lnTo>
                    <a:pt x="2672124" y="284238"/>
                  </a:lnTo>
                  <a:lnTo>
                    <a:pt x="2387889" y="568474"/>
                  </a:lnTo>
                  <a:lnTo>
                    <a:pt x="2387889" y="426354"/>
                  </a:lnTo>
                  <a:lnTo>
                    <a:pt x="0" y="426354"/>
                  </a:lnTo>
                  <a:lnTo>
                    <a:pt x="0" y="142119"/>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28" name="object 28"/>
            <p:cNvPicPr/>
            <p:nvPr/>
          </p:nvPicPr>
          <p:blipFill>
            <a:blip r:embed="rId5" cstate="print"/>
            <a:stretch>
              <a:fillRect/>
            </a:stretch>
          </p:blipFill>
          <p:spPr>
            <a:xfrm>
              <a:off x="9040368" y="4044696"/>
              <a:ext cx="865631" cy="868680"/>
            </a:xfrm>
            <a:prstGeom prst="rect">
              <a:avLst/>
            </a:prstGeom>
          </p:spPr>
        </p:pic>
      </p:grpSp>
      <p:pic>
        <p:nvPicPr>
          <p:cNvPr id="29" name="object 29"/>
          <p:cNvPicPr/>
          <p:nvPr/>
        </p:nvPicPr>
        <p:blipFill>
          <a:blip r:embed="rId6" cstate="print"/>
          <a:stretch>
            <a:fillRect/>
          </a:stretch>
        </p:blipFill>
        <p:spPr>
          <a:xfrm>
            <a:off x="1560575" y="4727447"/>
            <a:ext cx="1069848" cy="106984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450347" y="2836238"/>
            <a:ext cx="3955415" cy="3195955"/>
          </a:xfrm>
          <a:custGeom>
            <a:avLst/>
            <a:gdLst/>
            <a:ahLst/>
            <a:cxnLst/>
            <a:rect l="l" t="t" r="r" b="b"/>
            <a:pathLst>
              <a:path w="3955415" h="3195954">
                <a:moveTo>
                  <a:pt x="0" y="0"/>
                </a:moveTo>
                <a:lnTo>
                  <a:pt x="3955171" y="0"/>
                </a:lnTo>
                <a:lnTo>
                  <a:pt x="3955171" y="3195483"/>
                </a:lnTo>
                <a:lnTo>
                  <a:pt x="0" y="3195483"/>
                </a:lnTo>
                <a:lnTo>
                  <a:pt x="0" y="0"/>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5" name="object 5"/>
          <p:cNvSpPr txBox="1"/>
          <p:nvPr/>
        </p:nvSpPr>
        <p:spPr>
          <a:xfrm>
            <a:off x="7981801" y="2836238"/>
            <a:ext cx="2888362" cy="2294218"/>
          </a:xfrm>
          <a:prstGeom prst="rect">
            <a:avLst/>
          </a:prstGeom>
          <a:ln w="12700">
            <a:solidFill>
              <a:srgbClr val="F69802"/>
            </a:solidFill>
          </a:ln>
        </p:spPr>
        <p:txBody>
          <a:bodyPr vert="horz" wrap="square" lIns="0" tIns="31750" rIns="0" bIns="0" rtlCol="0">
            <a:spAutoFit/>
          </a:bodyPr>
          <a:lstStyle/>
          <a:p>
            <a:pPr marL="1503045">
              <a:lnSpc>
                <a:spcPct val="100000"/>
              </a:lnSpc>
              <a:spcBef>
                <a:spcPts val="250"/>
              </a:spcBef>
            </a:pPr>
            <a:r>
              <a:rPr sz="1800" b="1" spc="-10" dirty="0">
                <a:solidFill>
                  <a:srgbClr val="444949"/>
                </a:solidFill>
                <a:latin typeface="Roboto Light" panose="02000000000000000000" pitchFamily="2" charset="0"/>
                <a:ea typeface="Roboto Light" panose="02000000000000000000" pitchFamily="2" charset="0"/>
                <a:cs typeface="Calibri"/>
              </a:rPr>
              <a:t>Amazon</a:t>
            </a:r>
            <a:r>
              <a:rPr sz="1800" b="1" spc="-3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S3</a:t>
            </a:r>
            <a:endParaRPr sz="1800" dirty="0">
              <a:latin typeface="Roboto Light" panose="02000000000000000000" pitchFamily="2" charset="0"/>
              <a:ea typeface="Roboto Light" panose="02000000000000000000" pitchFamily="2" charset="0"/>
              <a:cs typeface="Calibri"/>
            </a:endParaRPr>
          </a:p>
          <a:p>
            <a:pPr>
              <a:lnSpc>
                <a:spcPct val="100000"/>
              </a:lnSpc>
            </a:pPr>
            <a:endParaRPr sz="2200" dirty="0">
              <a:latin typeface="Roboto Light" panose="02000000000000000000" pitchFamily="2" charset="0"/>
              <a:ea typeface="Roboto Light" panose="02000000000000000000" pitchFamily="2" charset="0"/>
              <a:cs typeface="Calibri"/>
            </a:endParaRPr>
          </a:p>
          <a:p>
            <a:pPr>
              <a:lnSpc>
                <a:spcPct val="100000"/>
              </a:lnSpc>
            </a:pPr>
            <a:endParaRPr sz="2200" dirty="0">
              <a:latin typeface="Roboto Light" panose="02000000000000000000" pitchFamily="2" charset="0"/>
              <a:ea typeface="Roboto Light" panose="02000000000000000000" pitchFamily="2" charset="0"/>
              <a:cs typeface="Calibri"/>
            </a:endParaRPr>
          </a:p>
          <a:p>
            <a:pPr>
              <a:lnSpc>
                <a:spcPct val="100000"/>
              </a:lnSpc>
            </a:pPr>
            <a:endParaRPr sz="2200" dirty="0">
              <a:latin typeface="Roboto Light" panose="02000000000000000000" pitchFamily="2" charset="0"/>
              <a:ea typeface="Roboto Light" panose="02000000000000000000" pitchFamily="2" charset="0"/>
              <a:cs typeface="Calibri"/>
            </a:endParaRPr>
          </a:p>
          <a:p>
            <a:pPr>
              <a:lnSpc>
                <a:spcPct val="100000"/>
              </a:lnSpc>
            </a:pPr>
            <a:endParaRPr sz="2200" dirty="0">
              <a:latin typeface="Roboto Light" panose="02000000000000000000" pitchFamily="2" charset="0"/>
              <a:ea typeface="Roboto Light" panose="02000000000000000000" pitchFamily="2" charset="0"/>
              <a:cs typeface="Calibri"/>
            </a:endParaRPr>
          </a:p>
          <a:p>
            <a:pPr>
              <a:lnSpc>
                <a:spcPct val="100000"/>
              </a:lnSpc>
              <a:spcBef>
                <a:spcPts val="35"/>
              </a:spcBef>
            </a:pPr>
            <a:endParaRPr sz="2300" dirty="0">
              <a:latin typeface="Roboto Light" panose="02000000000000000000" pitchFamily="2" charset="0"/>
              <a:ea typeface="Roboto Light" panose="02000000000000000000" pitchFamily="2" charset="0"/>
              <a:cs typeface="Calibri"/>
            </a:endParaRPr>
          </a:p>
          <a:p>
            <a:pPr marL="5715" algn="ctr">
              <a:lnSpc>
                <a:spcPct val="100000"/>
              </a:lnSpc>
            </a:pPr>
            <a:r>
              <a:rPr sz="1800" spc="-15" dirty="0">
                <a:solidFill>
                  <a:srgbClr val="444949"/>
                </a:solidFill>
                <a:latin typeface="Roboto Light" panose="02000000000000000000" pitchFamily="2" charset="0"/>
                <a:ea typeface="Roboto Light" panose="02000000000000000000" pitchFamily="2" charset="0"/>
                <a:cs typeface="Calibri"/>
              </a:rPr>
              <a:t>Bucket</a:t>
            </a:r>
            <a:endParaRPr sz="1800" dirty="0">
              <a:latin typeface="Roboto Light" panose="02000000000000000000" pitchFamily="2" charset="0"/>
              <a:ea typeface="Roboto Light" panose="02000000000000000000" pitchFamily="2" charset="0"/>
              <a:cs typeface="Calibri"/>
            </a:endParaRPr>
          </a:p>
        </p:txBody>
      </p:sp>
      <p:sp>
        <p:nvSpPr>
          <p:cNvPr id="6" name="object 6"/>
          <p:cNvSpPr txBox="1">
            <a:spLocks noGrp="1"/>
          </p:cNvSpPr>
          <p:nvPr>
            <p:ph type="title"/>
          </p:nvPr>
        </p:nvSpPr>
        <p:spPr>
          <a:xfrm>
            <a:off x="850353" y="326232"/>
            <a:ext cx="4928870" cy="443711"/>
          </a:xfrm>
          <a:prstGeom prst="rect">
            <a:avLst/>
          </a:prstGeom>
        </p:spPr>
        <p:txBody>
          <a:bodyPr vert="horz" wrap="square" lIns="0" tIns="12700" rIns="0" bIns="0" rtlCol="0">
            <a:spAutoFit/>
          </a:bodyPr>
          <a:lstStyle/>
          <a:p>
            <a:pPr marL="12700">
              <a:lnSpc>
                <a:spcPct val="100000"/>
              </a:lnSpc>
              <a:spcBef>
                <a:spcPts val="100"/>
              </a:spcBef>
            </a:pPr>
            <a:r>
              <a:rPr b="1" spc="-105" dirty="0">
                <a:latin typeface="Roboto Light" panose="02000000000000000000" pitchFamily="2" charset="0"/>
                <a:ea typeface="Roboto Light" panose="02000000000000000000" pitchFamily="2" charset="0"/>
              </a:rPr>
              <a:t>Client</a:t>
            </a:r>
            <a:r>
              <a:rPr b="1" spc="-25" dirty="0">
                <a:latin typeface="Roboto Light" panose="02000000000000000000" pitchFamily="2" charset="0"/>
                <a:ea typeface="Roboto Light" panose="02000000000000000000" pitchFamily="2" charset="0"/>
              </a:rPr>
              <a:t> </a:t>
            </a:r>
            <a:r>
              <a:rPr b="1" spc="-30" dirty="0">
                <a:latin typeface="Roboto Light" panose="02000000000000000000" pitchFamily="2" charset="0"/>
                <a:ea typeface="Roboto Light" panose="02000000000000000000" pitchFamily="2" charset="0"/>
              </a:rPr>
              <a:t>Side</a:t>
            </a:r>
            <a:r>
              <a:rPr b="1" spc="-15" dirty="0">
                <a:latin typeface="Roboto Light" panose="02000000000000000000" pitchFamily="2" charset="0"/>
                <a:ea typeface="Roboto Light" panose="02000000000000000000" pitchFamily="2" charset="0"/>
              </a:rPr>
              <a:t> </a:t>
            </a:r>
            <a:r>
              <a:rPr b="1" spc="-60" dirty="0">
                <a:latin typeface="Roboto Light" panose="02000000000000000000" pitchFamily="2" charset="0"/>
                <a:ea typeface="Roboto Light" panose="02000000000000000000" pitchFamily="2" charset="0"/>
              </a:rPr>
              <a:t>Encryption</a:t>
            </a:r>
          </a:p>
        </p:txBody>
      </p:sp>
      <p:sp>
        <p:nvSpPr>
          <p:cNvPr id="7" name="object 7"/>
          <p:cNvSpPr txBox="1"/>
          <p:nvPr/>
        </p:nvSpPr>
        <p:spPr>
          <a:xfrm>
            <a:off x="800341" y="1001836"/>
            <a:ext cx="8508251" cy="1370888"/>
          </a:xfrm>
          <a:prstGeom prst="rect">
            <a:avLst/>
          </a:prstGeom>
        </p:spPr>
        <p:txBody>
          <a:bodyPr vert="horz" wrap="square" lIns="0" tIns="36830" rIns="0" bIns="0" rtlCol="0">
            <a:spAutoFit/>
          </a:bodyPr>
          <a:lstStyle/>
          <a:p>
            <a:pPr marL="241300" indent="-228600">
              <a:lnSpc>
                <a:spcPct val="100000"/>
              </a:lnSpc>
              <a:spcBef>
                <a:spcPts val="290"/>
              </a:spcBef>
              <a:buFont typeface="Arial"/>
              <a:buChar char="•"/>
              <a:tabLst>
                <a:tab pos="240665" algn="l"/>
                <a:tab pos="241300" algn="l"/>
              </a:tabLst>
            </a:pPr>
            <a:r>
              <a:rPr sz="2000" spc="-50" dirty="0">
                <a:solidFill>
                  <a:srgbClr val="444949"/>
                </a:solidFill>
                <a:latin typeface="Roboto Light" panose="02000000000000000000" pitchFamily="2" charset="0"/>
                <a:ea typeface="Roboto Light" panose="02000000000000000000" pitchFamily="2" charset="0"/>
                <a:cs typeface="Gill Sans MT"/>
              </a:rPr>
              <a:t>Client</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library</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such</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as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a:t>
            </a:r>
            <a:r>
              <a:rPr sz="2000" spc="-12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Amazon</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S3</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Encryption</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Client</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195"/>
              </a:spcBef>
              <a:buFont typeface="Arial"/>
              <a:buChar char="•"/>
              <a:tabLst>
                <a:tab pos="240665" algn="l"/>
                <a:tab pos="241300" algn="l"/>
              </a:tabLst>
            </a:pPr>
            <a:r>
              <a:rPr sz="2000" spc="-55" dirty="0">
                <a:solidFill>
                  <a:srgbClr val="444949"/>
                </a:solidFill>
                <a:latin typeface="Roboto Light" panose="02000000000000000000" pitchFamily="2" charset="0"/>
                <a:ea typeface="Roboto Light" panose="02000000000000000000" pitchFamily="2" charset="0"/>
                <a:cs typeface="Gill Sans MT"/>
              </a:rPr>
              <a:t>Clients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must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encrypt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data</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themselves</a:t>
            </a:r>
            <a:r>
              <a:rPr sz="200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before</a:t>
            </a:r>
            <a:r>
              <a:rPr sz="2000" dirty="0">
                <a:solidFill>
                  <a:srgbClr val="444949"/>
                </a:solidFill>
                <a:latin typeface="Roboto Light" panose="02000000000000000000" pitchFamily="2" charset="0"/>
                <a:ea typeface="Roboto Light" panose="02000000000000000000" pitchFamily="2" charset="0"/>
                <a:cs typeface="Gill Sans MT"/>
              </a:rPr>
              <a:t> </a:t>
            </a:r>
            <a:r>
              <a:rPr sz="2000" spc="-30" dirty="0">
                <a:solidFill>
                  <a:srgbClr val="444949"/>
                </a:solidFill>
                <a:latin typeface="Roboto Light" panose="02000000000000000000" pitchFamily="2" charset="0"/>
                <a:ea typeface="Roboto Light" panose="02000000000000000000" pitchFamily="2" charset="0"/>
                <a:cs typeface="Gill Sans MT"/>
              </a:rPr>
              <a:t>sending</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to</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S3</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10"/>
              </a:spcBef>
              <a:buFont typeface="Arial"/>
              <a:buChar char="•"/>
              <a:tabLst>
                <a:tab pos="240665" algn="l"/>
                <a:tab pos="241300" algn="l"/>
              </a:tabLst>
            </a:pPr>
            <a:r>
              <a:rPr sz="2000" spc="-55" dirty="0">
                <a:solidFill>
                  <a:srgbClr val="444949"/>
                </a:solidFill>
                <a:latin typeface="Roboto Light" panose="02000000000000000000" pitchFamily="2" charset="0"/>
                <a:ea typeface="Roboto Light" panose="02000000000000000000" pitchFamily="2" charset="0"/>
                <a:cs typeface="Gill Sans MT"/>
              </a:rPr>
              <a:t>Clients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must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decrypt</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data</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themselves</a:t>
            </a:r>
            <a:r>
              <a:rPr sz="2000"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when</a:t>
            </a:r>
            <a:r>
              <a:rPr sz="2000" spc="-10"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retrieving</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45" dirty="0">
                <a:solidFill>
                  <a:srgbClr val="444949"/>
                </a:solidFill>
                <a:latin typeface="Roboto Light" panose="02000000000000000000" pitchFamily="2" charset="0"/>
                <a:ea typeface="Roboto Light" panose="02000000000000000000" pitchFamily="2" charset="0"/>
                <a:cs typeface="Gill Sans MT"/>
              </a:rPr>
              <a:t>from</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5" dirty="0">
                <a:solidFill>
                  <a:srgbClr val="444949"/>
                </a:solidFill>
                <a:latin typeface="Roboto Light" panose="02000000000000000000" pitchFamily="2" charset="0"/>
                <a:ea typeface="Roboto Light" panose="02000000000000000000" pitchFamily="2" charset="0"/>
                <a:cs typeface="Gill Sans MT"/>
              </a:rPr>
              <a:t>S3</a:t>
            </a:r>
            <a:endParaRPr sz="20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290"/>
              </a:spcBef>
              <a:buFont typeface="Arial"/>
              <a:buChar char="•"/>
              <a:tabLst>
                <a:tab pos="240665" algn="l"/>
                <a:tab pos="241300" algn="l"/>
              </a:tabLst>
            </a:pPr>
            <a:r>
              <a:rPr sz="2000" spc="-50" dirty="0">
                <a:solidFill>
                  <a:srgbClr val="444949"/>
                </a:solidFill>
                <a:latin typeface="Roboto Light" panose="02000000000000000000" pitchFamily="2" charset="0"/>
                <a:ea typeface="Roboto Light" panose="02000000000000000000" pitchFamily="2" charset="0"/>
                <a:cs typeface="Gill Sans MT"/>
              </a:rPr>
              <a:t>Customer</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50" dirty="0">
                <a:solidFill>
                  <a:srgbClr val="444949"/>
                </a:solidFill>
                <a:latin typeface="Roboto Light" panose="02000000000000000000" pitchFamily="2" charset="0"/>
                <a:ea typeface="Roboto Light" panose="02000000000000000000" pitchFamily="2" charset="0"/>
                <a:cs typeface="Gill Sans MT"/>
              </a:rPr>
              <a:t>fully</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20" dirty="0">
                <a:solidFill>
                  <a:srgbClr val="444949"/>
                </a:solidFill>
                <a:latin typeface="Roboto Light" panose="02000000000000000000" pitchFamily="2" charset="0"/>
                <a:ea typeface="Roboto Light" panose="02000000000000000000" pitchFamily="2" charset="0"/>
                <a:cs typeface="Gill Sans MT"/>
              </a:rPr>
              <a:t>manages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35" dirty="0">
                <a:solidFill>
                  <a:srgbClr val="444949"/>
                </a:solidFill>
                <a:latin typeface="Roboto Light" panose="02000000000000000000" pitchFamily="2" charset="0"/>
                <a:ea typeface="Roboto Light" panose="02000000000000000000" pitchFamily="2" charset="0"/>
                <a:cs typeface="Gill Sans MT"/>
              </a:rPr>
              <a:t>the</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60" dirty="0">
                <a:solidFill>
                  <a:srgbClr val="444949"/>
                </a:solidFill>
                <a:latin typeface="Roboto Light" panose="02000000000000000000" pitchFamily="2" charset="0"/>
                <a:ea typeface="Roboto Light" panose="02000000000000000000" pitchFamily="2" charset="0"/>
                <a:cs typeface="Gill Sans MT"/>
              </a:rPr>
              <a:t>keys</a:t>
            </a:r>
            <a:r>
              <a:rPr sz="2000" spc="-5" dirty="0">
                <a:solidFill>
                  <a:srgbClr val="444949"/>
                </a:solidFill>
                <a:latin typeface="Roboto Light" panose="02000000000000000000" pitchFamily="2" charset="0"/>
                <a:ea typeface="Roboto Light" panose="02000000000000000000" pitchFamily="2" charset="0"/>
                <a:cs typeface="Gill Sans MT"/>
              </a:rPr>
              <a:t> </a:t>
            </a:r>
            <a:r>
              <a:rPr sz="2000" spc="-15" dirty="0">
                <a:solidFill>
                  <a:srgbClr val="444949"/>
                </a:solidFill>
                <a:latin typeface="Roboto Light" panose="02000000000000000000" pitchFamily="2" charset="0"/>
                <a:ea typeface="Roboto Light" panose="02000000000000000000" pitchFamily="2" charset="0"/>
                <a:cs typeface="Gill Sans MT"/>
              </a:rPr>
              <a:t>and</a:t>
            </a:r>
            <a:r>
              <a:rPr sz="2000" dirty="0">
                <a:solidFill>
                  <a:srgbClr val="444949"/>
                </a:solidFill>
                <a:latin typeface="Roboto Light" panose="02000000000000000000" pitchFamily="2" charset="0"/>
                <a:ea typeface="Roboto Light" panose="02000000000000000000" pitchFamily="2" charset="0"/>
                <a:cs typeface="Gill Sans MT"/>
              </a:rPr>
              <a:t> </a:t>
            </a:r>
            <a:r>
              <a:rPr sz="2000" spc="-25" dirty="0">
                <a:solidFill>
                  <a:srgbClr val="444949"/>
                </a:solidFill>
                <a:latin typeface="Roboto Light" panose="02000000000000000000" pitchFamily="2" charset="0"/>
                <a:ea typeface="Roboto Light" panose="02000000000000000000" pitchFamily="2" charset="0"/>
                <a:cs typeface="Gill Sans MT"/>
              </a:rPr>
              <a:t>encryption</a:t>
            </a:r>
            <a:r>
              <a:rPr sz="2000" spc="-15" dirty="0">
                <a:solidFill>
                  <a:srgbClr val="444949"/>
                </a:solidFill>
                <a:latin typeface="Roboto Light" panose="02000000000000000000" pitchFamily="2" charset="0"/>
                <a:ea typeface="Roboto Light" panose="02000000000000000000" pitchFamily="2" charset="0"/>
                <a:cs typeface="Gill Sans MT"/>
              </a:rPr>
              <a:t> </a:t>
            </a:r>
            <a:r>
              <a:rPr sz="2000" spc="-40" dirty="0">
                <a:solidFill>
                  <a:srgbClr val="444949"/>
                </a:solidFill>
                <a:latin typeface="Roboto Light" panose="02000000000000000000" pitchFamily="2" charset="0"/>
                <a:ea typeface="Roboto Light" panose="02000000000000000000" pitchFamily="2" charset="0"/>
                <a:cs typeface="Gill Sans MT"/>
              </a:rPr>
              <a:t>cycle</a:t>
            </a:r>
            <a:endParaRPr sz="2000" dirty="0">
              <a:latin typeface="Roboto Light" panose="02000000000000000000" pitchFamily="2" charset="0"/>
              <a:ea typeface="Roboto Light" panose="02000000000000000000" pitchFamily="2" charset="0"/>
              <a:cs typeface="Gill Sans MT"/>
            </a:endParaRPr>
          </a:p>
        </p:txBody>
      </p:sp>
      <p:sp>
        <p:nvSpPr>
          <p:cNvPr id="8" name="object 8"/>
          <p:cNvSpPr/>
          <p:nvPr/>
        </p:nvSpPr>
        <p:spPr>
          <a:xfrm>
            <a:off x="5568336" y="4153246"/>
            <a:ext cx="2271395" cy="568960"/>
          </a:xfrm>
          <a:custGeom>
            <a:avLst/>
            <a:gdLst/>
            <a:ahLst/>
            <a:cxnLst/>
            <a:rect l="l" t="t" r="r" b="b"/>
            <a:pathLst>
              <a:path w="2271395" h="568960">
                <a:moveTo>
                  <a:pt x="0" y="142119"/>
                </a:moveTo>
                <a:lnTo>
                  <a:pt x="1987013" y="142119"/>
                </a:lnTo>
                <a:lnTo>
                  <a:pt x="1987013" y="0"/>
                </a:lnTo>
                <a:lnTo>
                  <a:pt x="2271250" y="284237"/>
                </a:lnTo>
                <a:lnTo>
                  <a:pt x="1987013" y="568474"/>
                </a:lnTo>
                <a:lnTo>
                  <a:pt x="1987013" y="426356"/>
                </a:lnTo>
                <a:lnTo>
                  <a:pt x="0" y="426356"/>
                </a:lnTo>
                <a:lnTo>
                  <a:pt x="0" y="142119"/>
                </a:lnTo>
                <a:close/>
              </a:path>
            </a:pathLst>
          </a:custGeom>
          <a:ln w="12700">
            <a:solidFill>
              <a:srgbClr val="3B67BC"/>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txBox="1"/>
          <p:nvPr/>
        </p:nvSpPr>
        <p:spPr>
          <a:xfrm>
            <a:off x="6330772" y="3839971"/>
            <a:ext cx="891122"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Light" panose="02000000000000000000" pitchFamily="2" charset="0"/>
                <a:ea typeface="Roboto Light" panose="02000000000000000000" pitchFamily="2" charset="0"/>
                <a:cs typeface="Calibri"/>
              </a:rPr>
              <a:t>H</a:t>
            </a:r>
            <a:r>
              <a:rPr sz="1800" spc="20" dirty="0">
                <a:solidFill>
                  <a:srgbClr val="444949"/>
                </a:solidFill>
                <a:latin typeface="Roboto Light" panose="02000000000000000000" pitchFamily="2" charset="0"/>
                <a:ea typeface="Roboto Light" panose="02000000000000000000" pitchFamily="2" charset="0"/>
                <a:cs typeface="Calibri"/>
              </a:rPr>
              <a:t>T</a:t>
            </a:r>
            <a:r>
              <a:rPr sz="1800" spc="-5" dirty="0">
                <a:solidFill>
                  <a:srgbClr val="444949"/>
                </a:solidFill>
                <a:latin typeface="Roboto Light" panose="02000000000000000000" pitchFamily="2" charset="0"/>
                <a:ea typeface="Roboto Light" panose="02000000000000000000" pitchFamily="2" charset="0"/>
                <a:cs typeface="Calibri"/>
              </a:rPr>
              <a:t>T</a:t>
            </a:r>
            <a:r>
              <a:rPr sz="1800" spc="-105" dirty="0">
                <a:solidFill>
                  <a:srgbClr val="444949"/>
                </a:solidFill>
                <a:latin typeface="Roboto Light" panose="02000000000000000000" pitchFamily="2" charset="0"/>
                <a:ea typeface="Roboto Light" panose="02000000000000000000" pitchFamily="2" charset="0"/>
                <a:cs typeface="Calibri"/>
              </a:rPr>
              <a:t>P</a:t>
            </a:r>
            <a:r>
              <a:rPr sz="1800" spc="5" dirty="0">
                <a:solidFill>
                  <a:srgbClr val="444949"/>
                </a:solidFill>
                <a:latin typeface="Roboto Light" panose="02000000000000000000" pitchFamily="2" charset="0"/>
                <a:ea typeface="Roboto Light" panose="02000000000000000000" pitchFamily="2" charset="0"/>
                <a:cs typeface="Calibri"/>
              </a:rPr>
              <a:t>/</a:t>
            </a:r>
            <a:r>
              <a:rPr sz="1800" dirty="0">
                <a:solidFill>
                  <a:srgbClr val="444949"/>
                </a:solidFill>
                <a:latin typeface="Roboto Light" panose="02000000000000000000" pitchFamily="2" charset="0"/>
                <a:ea typeface="Roboto Light" panose="02000000000000000000" pitchFamily="2" charset="0"/>
                <a:cs typeface="Calibri"/>
              </a:rPr>
              <a:t>S</a:t>
            </a:r>
            <a:endParaRPr sz="1800" dirty="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2108718" y="2855467"/>
            <a:ext cx="3297043" cy="500137"/>
          </a:xfrm>
          <a:prstGeom prst="rect">
            <a:avLst/>
          </a:prstGeom>
        </p:spPr>
        <p:txBody>
          <a:bodyPr vert="horz" wrap="square" lIns="0" tIns="12700" rIns="0" bIns="0" rtlCol="0">
            <a:spAutoFit/>
          </a:bodyPr>
          <a:lstStyle/>
          <a:p>
            <a:pPr marL="672465">
              <a:lnSpc>
                <a:spcPts val="192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Client</a:t>
            </a:r>
            <a:r>
              <a:rPr sz="1800" b="1" spc="-15" dirty="0">
                <a:solidFill>
                  <a:srgbClr val="444949"/>
                </a:solidFill>
                <a:latin typeface="Roboto Light" panose="02000000000000000000" pitchFamily="2" charset="0"/>
                <a:ea typeface="Roboto Light" panose="02000000000000000000" pitchFamily="2" charset="0"/>
                <a:cs typeface="Calibri"/>
              </a:rPr>
              <a:t> </a:t>
            </a:r>
            <a:r>
              <a:rPr sz="1800" b="1" dirty="0">
                <a:solidFill>
                  <a:srgbClr val="444949"/>
                </a:solidFill>
                <a:latin typeface="Roboto Light" panose="02000000000000000000" pitchFamily="2" charset="0"/>
                <a:ea typeface="Roboto Light" panose="02000000000000000000" pitchFamily="2" charset="0"/>
                <a:cs typeface="Calibri"/>
              </a:rPr>
              <a:t>-</a:t>
            </a:r>
            <a:r>
              <a:rPr sz="1800" b="1" spc="-1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S3</a:t>
            </a:r>
            <a:r>
              <a:rPr sz="1800" b="1" spc="-10"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Encryption</a:t>
            </a:r>
            <a:r>
              <a:rPr sz="1800" b="1" spc="-15"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SDK</a:t>
            </a:r>
            <a:endParaRPr sz="1800">
              <a:latin typeface="Roboto Light" panose="02000000000000000000" pitchFamily="2" charset="0"/>
              <a:ea typeface="Roboto Light" panose="02000000000000000000" pitchFamily="2" charset="0"/>
              <a:cs typeface="Calibri"/>
            </a:endParaRPr>
          </a:p>
          <a:p>
            <a:pPr>
              <a:lnSpc>
                <a:spcPts val="1920"/>
              </a:lnSpc>
            </a:pPr>
            <a:r>
              <a:rPr sz="1800" spc="-5" dirty="0">
                <a:solidFill>
                  <a:srgbClr val="444949"/>
                </a:solidFill>
                <a:latin typeface="Roboto Light" panose="02000000000000000000" pitchFamily="2" charset="0"/>
                <a:ea typeface="Roboto Light" panose="02000000000000000000" pitchFamily="2" charset="0"/>
                <a:cs typeface="Calibri"/>
              </a:rPr>
              <a:t>Object</a:t>
            </a:r>
            <a:endParaRPr sz="1800">
              <a:latin typeface="Roboto Light" panose="02000000000000000000" pitchFamily="2" charset="0"/>
              <a:ea typeface="Roboto Light" panose="02000000000000000000" pitchFamily="2" charset="0"/>
              <a:cs typeface="Calibri"/>
            </a:endParaRPr>
          </a:p>
        </p:txBody>
      </p:sp>
      <p:sp>
        <p:nvSpPr>
          <p:cNvPr id="11" name="object 11"/>
          <p:cNvSpPr txBox="1"/>
          <p:nvPr/>
        </p:nvSpPr>
        <p:spPr>
          <a:xfrm>
            <a:off x="1608816" y="5549900"/>
            <a:ext cx="2440670" cy="289823"/>
          </a:xfrm>
          <a:prstGeom prst="rect">
            <a:avLst/>
          </a:prstGeom>
        </p:spPr>
        <p:txBody>
          <a:bodyPr vert="horz" wrap="square" lIns="0" tIns="12700" rIns="0" bIns="0" rtlCol="0">
            <a:spAutoFit/>
          </a:bodyPr>
          <a:lstStyle/>
          <a:p>
            <a:pPr>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Client</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side</a:t>
            </a:r>
            <a:r>
              <a:rPr sz="1800" spc="-10" dirty="0">
                <a:solidFill>
                  <a:srgbClr val="444949"/>
                </a:solidFill>
                <a:latin typeface="Roboto Light" panose="02000000000000000000" pitchFamily="2" charset="0"/>
                <a:ea typeface="Roboto Light" panose="02000000000000000000" pitchFamily="2" charset="0"/>
                <a:cs typeface="Calibri"/>
              </a:rPr>
              <a:t> </a:t>
            </a:r>
            <a:r>
              <a:rPr sz="1800" spc="-15" dirty="0">
                <a:solidFill>
                  <a:srgbClr val="444949"/>
                </a:solidFill>
                <a:latin typeface="Roboto Light" panose="02000000000000000000" pitchFamily="2" charset="0"/>
                <a:ea typeface="Roboto Light" panose="02000000000000000000" pitchFamily="2" charset="0"/>
                <a:cs typeface="Calibri"/>
              </a:rPr>
              <a:t>data</a:t>
            </a:r>
            <a:r>
              <a:rPr sz="1800" spc="-20" dirty="0">
                <a:solidFill>
                  <a:srgbClr val="444949"/>
                </a:solidFill>
                <a:latin typeface="Roboto Light" panose="02000000000000000000" pitchFamily="2" charset="0"/>
                <a:ea typeface="Roboto Light" panose="02000000000000000000" pitchFamily="2" charset="0"/>
                <a:cs typeface="Calibri"/>
              </a:rPr>
              <a:t> </a:t>
            </a:r>
            <a:r>
              <a:rPr sz="1800" spc="-25" dirty="0">
                <a:solidFill>
                  <a:srgbClr val="444949"/>
                </a:solidFill>
                <a:latin typeface="Roboto Light" panose="02000000000000000000" pitchFamily="2" charset="0"/>
                <a:ea typeface="Roboto Light" panose="02000000000000000000" pitchFamily="2" charset="0"/>
                <a:cs typeface="Calibri"/>
              </a:rPr>
              <a:t>key</a:t>
            </a:r>
            <a:endParaRPr sz="1800" dirty="0">
              <a:latin typeface="Roboto Light" panose="02000000000000000000" pitchFamily="2" charset="0"/>
              <a:ea typeface="Roboto Light" panose="02000000000000000000" pitchFamily="2" charset="0"/>
              <a:cs typeface="Calibri"/>
            </a:endParaRPr>
          </a:p>
        </p:txBody>
      </p:sp>
      <p:sp>
        <p:nvSpPr>
          <p:cNvPr id="12" name="object 12"/>
          <p:cNvSpPr txBox="1"/>
          <p:nvPr/>
        </p:nvSpPr>
        <p:spPr>
          <a:xfrm>
            <a:off x="2396854" y="4190492"/>
            <a:ext cx="240665" cy="574040"/>
          </a:xfrm>
          <a:prstGeom prst="rect">
            <a:avLst/>
          </a:prstGeom>
        </p:spPr>
        <p:txBody>
          <a:bodyPr vert="horz" wrap="square" lIns="0" tIns="12700" rIns="0" bIns="0" rtlCol="0">
            <a:spAutoFit/>
          </a:bodyPr>
          <a:lstStyle/>
          <a:p>
            <a:pPr>
              <a:lnSpc>
                <a:spcPct val="100000"/>
              </a:lnSpc>
              <a:spcBef>
                <a:spcPts val="100"/>
              </a:spcBef>
            </a:pPr>
            <a:r>
              <a:rPr sz="3600" dirty="0">
                <a:solidFill>
                  <a:srgbClr val="444949"/>
                </a:solidFill>
                <a:latin typeface="Roboto Light" panose="02000000000000000000" pitchFamily="2" charset="0"/>
                <a:ea typeface="Roboto Light" panose="02000000000000000000" pitchFamily="2" charset="0"/>
                <a:cs typeface="Calibri"/>
              </a:rPr>
              <a:t>+</a:t>
            </a:r>
            <a:endParaRPr sz="3600">
              <a:latin typeface="Roboto Light" panose="02000000000000000000" pitchFamily="2" charset="0"/>
              <a:ea typeface="Roboto Light" panose="02000000000000000000" pitchFamily="2" charset="0"/>
              <a:cs typeface="Calibri"/>
            </a:endParaRPr>
          </a:p>
        </p:txBody>
      </p:sp>
      <p:grpSp>
        <p:nvGrpSpPr>
          <p:cNvPr id="13" name="object 13"/>
          <p:cNvGrpSpPr/>
          <p:nvPr/>
        </p:nvGrpSpPr>
        <p:grpSpPr>
          <a:xfrm>
            <a:off x="1978151" y="3395471"/>
            <a:ext cx="2251075" cy="2344420"/>
            <a:chOff x="1978151" y="3395471"/>
            <a:chExt cx="2251075" cy="2344420"/>
          </a:xfrm>
        </p:grpSpPr>
        <p:pic>
          <p:nvPicPr>
            <p:cNvPr id="14" name="object 14"/>
            <p:cNvPicPr/>
            <p:nvPr/>
          </p:nvPicPr>
          <p:blipFill>
            <a:blip r:embed="rId2" cstate="print"/>
            <a:stretch>
              <a:fillRect/>
            </a:stretch>
          </p:blipFill>
          <p:spPr>
            <a:xfrm>
              <a:off x="1978151" y="4669535"/>
              <a:ext cx="1069848" cy="1069848"/>
            </a:xfrm>
            <a:prstGeom prst="rect">
              <a:avLst/>
            </a:prstGeom>
          </p:spPr>
        </p:pic>
        <p:pic>
          <p:nvPicPr>
            <p:cNvPr id="15" name="object 15"/>
            <p:cNvPicPr/>
            <p:nvPr/>
          </p:nvPicPr>
          <p:blipFill>
            <a:blip r:embed="rId3" cstate="print"/>
            <a:stretch>
              <a:fillRect/>
            </a:stretch>
          </p:blipFill>
          <p:spPr>
            <a:xfrm>
              <a:off x="2017775" y="3395471"/>
              <a:ext cx="874776" cy="874776"/>
            </a:xfrm>
            <a:prstGeom prst="rect">
              <a:avLst/>
            </a:prstGeom>
          </p:spPr>
        </p:pic>
        <p:sp>
          <p:nvSpPr>
            <p:cNvPr id="16" name="object 16"/>
            <p:cNvSpPr/>
            <p:nvPr/>
          </p:nvSpPr>
          <p:spPr>
            <a:xfrm>
              <a:off x="2909197" y="4096890"/>
              <a:ext cx="1313815" cy="787400"/>
            </a:xfrm>
            <a:custGeom>
              <a:avLst/>
              <a:gdLst/>
              <a:ahLst/>
              <a:cxnLst/>
              <a:rect l="l" t="t" r="r" b="b"/>
              <a:pathLst>
                <a:path w="1313814" h="787400">
                  <a:moveTo>
                    <a:pt x="919618" y="0"/>
                  </a:moveTo>
                  <a:lnTo>
                    <a:pt x="919618" y="196819"/>
                  </a:lnTo>
                  <a:lnTo>
                    <a:pt x="0" y="196819"/>
                  </a:lnTo>
                  <a:lnTo>
                    <a:pt x="0" y="590456"/>
                  </a:lnTo>
                  <a:lnTo>
                    <a:pt x="919618" y="590456"/>
                  </a:lnTo>
                  <a:lnTo>
                    <a:pt x="919618" y="787273"/>
                  </a:lnTo>
                  <a:lnTo>
                    <a:pt x="1313253" y="393636"/>
                  </a:lnTo>
                  <a:lnTo>
                    <a:pt x="919618"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7" name="object 17"/>
            <p:cNvSpPr/>
            <p:nvPr/>
          </p:nvSpPr>
          <p:spPr>
            <a:xfrm>
              <a:off x="2909197" y="4096890"/>
              <a:ext cx="1313815" cy="787400"/>
            </a:xfrm>
            <a:custGeom>
              <a:avLst/>
              <a:gdLst/>
              <a:ahLst/>
              <a:cxnLst/>
              <a:rect l="l" t="t" r="r" b="b"/>
              <a:pathLst>
                <a:path w="1313814" h="787400">
                  <a:moveTo>
                    <a:pt x="0" y="196819"/>
                  </a:moveTo>
                  <a:lnTo>
                    <a:pt x="919618" y="196819"/>
                  </a:lnTo>
                  <a:lnTo>
                    <a:pt x="919618" y="0"/>
                  </a:lnTo>
                  <a:lnTo>
                    <a:pt x="1313254" y="393636"/>
                  </a:lnTo>
                  <a:lnTo>
                    <a:pt x="919618" y="787273"/>
                  </a:lnTo>
                  <a:lnTo>
                    <a:pt x="919618" y="590455"/>
                  </a:lnTo>
                  <a:lnTo>
                    <a:pt x="0" y="590455"/>
                  </a:lnTo>
                  <a:lnTo>
                    <a:pt x="0" y="196819"/>
                  </a:lnTo>
                  <a:close/>
                </a:path>
              </a:pathLst>
            </a:custGeom>
            <a:ln w="12700">
              <a:solidFill>
                <a:srgbClr val="F69802"/>
              </a:solidFill>
            </a:ln>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8" name="object 18"/>
          <p:cNvSpPr txBox="1"/>
          <p:nvPr/>
        </p:nvSpPr>
        <p:spPr>
          <a:xfrm>
            <a:off x="3021265" y="4343908"/>
            <a:ext cx="957780" cy="259045"/>
          </a:xfrm>
          <a:prstGeom prst="rect">
            <a:avLst/>
          </a:prstGeom>
        </p:spPr>
        <p:txBody>
          <a:bodyPr vert="horz" wrap="square" lIns="0" tIns="12700" rIns="0" bIns="0" rtlCol="0">
            <a:spAutoFit/>
          </a:bodyPr>
          <a:lstStyle/>
          <a:p>
            <a:pPr>
              <a:lnSpc>
                <a:spcPct val="100000"/>
              </a:lnSpc>
              <a:spcBef>
                <a:spcPts val="100"/>
              </a:spcBef>
            </a:pPr>
            <a:r>
              <a:rPr sz="1600" spc="-5" dirty="0">
                <a:solidFill>
                  <a:srgbClr val="444949"/>
                </a:solidFill>
                <a:latin typeface="Roboto Light" panose="02000000000000000000" pitchFamily="2" charset="0"/>
                <a:ea typeface="Roboto Light" panose="02000000000000000000" pitchFamily="2" charset="0"/>
                <a:cs typeface="Calibri"/>
              </a:rPr>
              <a:t>encryption</a:t>
            </a:r>
            <a:endParaRPr sz="1600" dirty="0">
              <a:latin typeface="Roboto Light" panose="02000000000000000000" pitchFamily="2" charset="0"/>
              <a:ea typeface="Roboto Light" panose="02000000000000000000" pitchFamily="2" charset="0"/>
              <a:cs typeface="Calibri"/>
            </a:endParaRPr>
          </a:p>
        </p:txBody>
      </p:sp>
      <p:grpSp>
        <p:nvGrpSpPr>
          <p:cNvPr id="19" name="object 19"/>
          <p:cNvGrpSpPr/>
          <p:nvPr/>
        </p:nvGrpSpPr>
        <p:grpSpPr>
          <a:xfrm>
            <a:off x="4209288" y="3745991"/>
            <a:ext cx="5621020" cy="1344295"/>
            <a:chOff x="4209288" y="3745991"/>
            <a:chExt cx="5621020" cy="1344295"/>
          </a:xfrm>
        </p:grpSpPr>
        <p:pic>
          <p:nvPicPr>
            <p:cNvPr id="20" name="object 20"/>
            <p:cNvPicPr/>
            <p:nvPr/>
          </p:nvPicPr>
          <p:blipFill>
            <a:blip r:embed="rId4" cstate="print"/>
            <a:stretch>
              <a:fillRect/>
            </a:stretch>
          </p:blipFill>
          <p:spPr>
            <a:xfrm>
              <a:off x="4209288" y="3892295"/>
              <a:ext cx="1197864" cy="1197864"/>
            </a:xfrm>
            <a:prstGeom prst="rect">
              <a:avLst/>
            </a:prstGeom>
          </p:spPr>
        </p:pic>
        <p:pic>
          <p:nvPicPr>
            <p:cNvPr id="21" name="object 21"/>
            <p:cNvPicPr/>
            <p:nvPr/>
          </p:nvPicPr>
          <p:blipFill>
            <a:blip r:embed="rId5" cstate="print"/>
            <a:stretch>
              <a:fillRect/>
            </a:stretch>
          </p:blipFill>
          <p:spPr>
            <a:xfrm>
              <a:off x="8787384" y="3745991"/>
              <a:ext cx="1042416" cy="1045463"/>
            </a:xfrm>
            <a:prstGeom prst="rect">
              <a:avLst/>
            </a:prstGeom>
          </p:spPr>
        </p:pic>
        <p:pic>
          <p:nvPicPr>
            <p:cNvPr id="22" name="object 22"/>
            <p:cNvPicPr/>
            <p:nvPr/>
          </p:nvPicPr>
          <p:blipFill>
            <a:blip r:embed="rId6" cstate="print"/>
            <a:stretch>
              <a:fillRect/>
            </a:stretch>
          </p:blipFill>
          <p:spPr>
            <a:xfrm>
              <a:off x="4520184" y="4169663"/>
              <a:ext cx="582167" cy="582168"/>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6758940" cy="443711"/>
          </a:xfrm>
          <a:prstGeom prst="rect">
            <a:avLst/>
          </a:prstGeom>
        </p:spPr>
        <p:txBody>
          <a:bodyPr vert="horz" wrap="square" lIns="0" tIns="12700" rIns="0" bIns="0" rtlCol="0">
            <a:spAutoFit/>
          </a:bodyPr>
          <a:lstStyle/>
          <a:p>
            <a:pPr marL="12700">
              <a:lnSpc>
                <a:spcPct val="100000"/>
              </a:lnSpc>
              <a:spcBef>
                <a:spcPts val="100"/>
              </a:spcBef>
            </a:pPr>
            <a:r>
              <a:rPr b="1" spc="-60" dirty="0">
                <a:latin typeface="Roboto Light" panose="02000000000000000000" pitchFamily="2" charset="0"/>
                <a:ea typeface="Roboto Light" panose="02000000000000000000" pitchFamily="2" charset="0"/>
              </a:rPr>
              <a:t>Encryption</a:t>
            </a:r>
            <a:r>
              <a:rPr b="1" spc="-10" dirty="0">
                <a:latin typeface="Roboto Light" panose="02000000000000000000" pitchFamily="2" charset="0"/>
                <a:ea typeface="Roboto Light" panose="02000000000000000000" pitchFamily="2" charset="0"/>
              </a:rPr>
              <a:t> </a:t>
            </a:r>
            <a:r>
              <a:rPr b="1" spc="-95" dirty="0">
                <a:latin typeface="Roboto Light" panose="02000000000000000000" pitchFamily="2" charset="0"/>
                <a:ea typeface="Roboto Light" panose="02000000000000000000" pitchFamily="2" charset="0"/>
              </a:rPr>
              <a:t>in</a:t>
            </a:r>
            <a:r>
              <a:rPr b="1" spc="-10" dirty="0">
                <a:latin typeface="Roboto Light" panose="02000000000000000000" pitchFamily="2" charset="0"/>
                <a:ea typeface="Roboto Light" panose="02000000000000000000" pitchFamily="2" charset="0"/>
              </a:rPr>
              <a:t> </a:t>
            </a:r>
            <a:r>
              <a:rPr b="1" spc="-110" dirty="0">
                <a:latin typeface="Roboto Light" panose="02000000000000000000" pitchFamily="2" charset="0"/>
                <a:ea typeface="Roboto Light" panose="02000000000000000000" pitchFamily="2" charset="0"/>
              </a:rPr>
              <a:t>transit</a:t>
            </a:r>
            <a:r>
              <a:rPr b="1" spc="-15" dirty="0">
                <a:latin typeface="Roboto Light" panose="02000000000000000000" pitchFamily="2" charset="0"/>
                <a:ea typeface="Roboto Light" panose="02000000000000000000" pitchFamily="2" charset="0"/>
              </a:rPr>
              <a:t> (SSL/TLS)</a:t>
            </a:r>
          </a:p>
        </p:txBody>
      </p:sp>
      <p:sp>
        <p:nvSpPr>
          <p:cNvPr id="5" name="object 5"/>
          <p:cNvSpPr txBox="1"/>
          <p:nvPr/>
        </p:nvSpPr>
        <p:spPr>
          <a:xfrm>
            <a:off x="916939" y="1376849"/>
            <a:ext cx="10162540" cy="4721164"/>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Amazon</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S3</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exposes:</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59"/>
              </a:spcBef>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HTTP</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endpoint: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non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encrypted</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55" dirty="0">
                <a:solidFill>
                  <a:srgbClr val="444949"/>
                </a:solidFill>
                <a:latin typeface="Roboto Light" panose="02000000000000000000" pitchFamily="2" charset="0"/>
                <a:ea typeface="Roboto Light" panose="02000000000000000000" pitchFamily="2" charset="0"/>
                <a:cs typeface="Gill Sans MT"/>
              </a:rPr>
              <a:t>HTT</a:t>
            </a:r>
            <a:r>
              <a:rPr sz="2400" spc="-40" dirty="0">
                <a:solidFill>
                  <a:srgbClr val="444949"/>
                </a:solidFill>
                <a:latin typeface="Roboto Light" panose="02000000000000000000" pitchFamily="2" charset="0"/>
                <a:ea typeface="Roboto Light" panose="02000000000000000000" pitchFamily="2" charset="0"/>
                <a:cs typeface="Gill Sans MT"/>
              </a:rPr>
              <a:t>P</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e</a:t>
            </a:r>
            <a:r>
              <a:rPr sz="2400" spc="-20" dirty="0">
                <a:solidFill>
                  <a:srgbClr val="444949"/>
                </a:solidFill>
                <a:latin typeface="Roboto Light" panose="02000000000000000000" pitchFamily="2" charset="0"/>
                <a:ea typeface="Roboto Light" panose="02000000000000000000" pitchFamily="2" charset="0"/>
                <a:cs typeface="Gill Sans MT"/>
              </a:rPr>
              <a:t>n</a:t>
            </a:r>
            <a:r>
              <a:rPr sz="2400" spc="-15" dirty="0">
                <a:solidFill>
                  <a:srgbClr val="444949"/>
                </a:solidFill>
                <a:latin typeface="Roboto Light" panose="02000000000000000000" pitchFamily="2" charset="0"/>
                <a:ea typeface="Roboto Light" panose="02000000000000000000" pitchFamily="2" charset="0"/>
                <a:cs typeface="Gill Sans MT"/>
              </a:rPr>
              <a:t>d</a:t>
            </a:r>
            <a:r>
              <a:rPr sz="2400" spc="20" dirty="0">
                <a:solidFill>
                  <a:srgbClr val="444949"/>
                </a:solidFill>
                <a:latin typeface="Roboto Light" panose="02000000000000000000" pitchFamily="2" charset="0"/>
                <a:ea typeface="Roboto Light" panose="02000000000000000000" pitchFamily="2" charset="0"/>
                <a:cs typeface="Gill Sans MT"/>
              </a:rPr>
              <a:t>p</a:t>
            </a:r>
            <a:r>
              <a:rPr sz="2400" spc="-75" dirty="0">
                <a:solidFill>
                  <a:srgbClr val="444949"/>
                </a:solidFill>
                <a:latin typeface="Roboto Light" panose="02000000000000000000" pitchFamily="2" charset="0"/>
                <a:ea typeface="Roboto Light" panose="02000000000000000000" pitchFamily="2" charset="0"/>
                <a:cs typeface="Gill Sans MT"/>
              </a:rPr>
              <a:t>oint</a:t>
            </a:r>
            <a:r>
              <a:rPr sz="2400" spc="-40" dirty="0">
                <a:solidFill>
                  <a:srgbClr val="444949"/>
                </a:solidFill>
                <a:latin typeface="Roboto Light" panose="02000000000000000000" pitchFamily="2" charset="0"/>
                <a:ea typeface="Roboto Light" panose="02000000000000000000" pitchFamily="2" charset="0"/>
                <a:cs typeface="Gill Sans MT"/>
              </a:rPr>
              <a: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e</a:t>
            </a:r>
            <a:r>
              <a:rPr sz="2400" spc="-85" dirty="0">
                <a:solidFill>
                  <a:srgbClr val="444949"/>
                </a:solidFill>
                <a:latin typeface="Roboto Light" panose="02000000000000000000" pitchFamily="2" charset="0"/>
                <a:ea typeface="Roboto Light" panose="02000000000000000000" pitchFamily="2" charset="0"/>
                <a:cs typeface="Gill Sans MT"/>
              </a:rPr>
              <a:t>nc</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spc="-20" dirty="0">
                <a:solidFill>
                  <a:srgbClr val="444949"/>
                </a:solidFill>
                <a:latin typeface="Roboto Light" panose="02000000000000000000" pitchFamily="2" charset="0"/>
                <a:ea typeface="Roboto Light" panose="02000000000000000000" pitchFamily="2" charset="0"/>
                <a:cs typeface="Gill Sans MT"/>
              </a:rPr>
              <a:t>y</a:t>
            </a:r>
            <a:r>
              <a:rPr sz="2400" spc="-15" dirty="0">
                <a:solidFill>
                  <a:srgbClr val="444949"/>
                </a:solidFill>
                <a:latin typeface="Roboto Light" panose="02000000000000000000" pitchFamily="2" charset="0"/>
                <a:ea typeface="Roboto Light" panose="02000000000000000000" pitchFamily="2" charset="0"/>
                <a:cs typeface="Gill Sans MT"/>
              </a:rPr>
              <a:t>p</a:t>
            </a:r>
            <a:r>
              <a:rPr sz="2400" spc="-50" dirty="0">
                <a:solidFill>
                  <a:srgbClr val="444949"/>
                </a:solidFill>
                <a:latin typeface="Roboto Light" panose="02000000000000000000" pitchFamily="2" charset="0"/>
                <a:ea typeface="Roboto Light" panose="02000000000000000000" pitchFamily="2" charset="0"/>
                <a:cs typeface="Gill Sans MT"/>
              </a:rPr>
              <a:t>tion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i</a:t>
            </a:r>
            <a:r>
              <a:rPr sz="2400" spc="-70" dirty="0">
                <a:solidFill>
                  <a:srgbClr val="444949"/>
                </a:solidFill>
                <a:latin typeface="Roboto Light" panose="02000000000000000000" pitchFamily="2" charset="0"/>
                <a:ea typeface="Roboto Light" panose="02000000000000000000" pitchFamily="2" charset="0"/>
                <a:cs typeface="Gill Sans MT"/>
              </a:rPr>
              <a:t>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flight</a:t>
            </a:r>
            <a:endParaRPr sz="2400" dirty="0">
              <a:latin typeface="Roboto Light" panose="02000000000000000000" pitchFamily="2" charset="0"/>
              <a:ea typeface="Roboto Light" panose="02000000000000000000" pitchFamily="2" charset="0"/>
              <a:cs typeface="Gill Sans MT"/>
            </a:endParaRPr>
          </a:p>
          <a:p>
            <a:pPr lvl="1">
              <a:lnSpc>
                <a:spcPct val="100000"/>
              </a:lnSpc>
              <a:spcBef>
                <a:spcPts val="15"/>
              </a:spcBef>
              <a:buClr>
                <a:srgbClr val="444949"/>
              </a:buClr>
              <a:buFont typeface="Arial"/>
              <a:buChar char="•"/>
            </a:pPr>
            <a:endParaRPr sz="320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155" dirty="0">
                <a:solidFill>
                  <a:srgbClr val="444949"/>
                </a:solidFill>
                <a:latin typeface="Roboto Light" panose="02000000000000000000" pitchFamily="2" charset="0"/>
                <a:ea typeface="Roboto Light" panose="02000000000000000000" pitchFamily="2" charset="0"/>
                <a:cs typeface="Gill Sans MT"/>
              </a:rPr>
              <a:t>You’re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free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use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endpoint</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you</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want,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but</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HTTPS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recommended</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Most</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clients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would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use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HTTPS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endpoint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default</a:t>
            </a:r>
            <a:endParaRPr sz="2800" dirty="0">
              <a:latin typeface="Roboto Light" panose="02000000000000000000" pitchFamily="2" charset="0"/>
              <a:ea typeface="Roboto Light" panose="02000000000000000000" pitchFamily="2" charset="0"/>
              <a:cs typeface="Gill Sans MT"/>
            </a:endParaRPr>
          </a:p>
          <a:p>
            <a:pPr>
              <a:lnSpc>
                <a:spcPct val="100000"/>
              </a:lnSpc>
              <a:spcBef>
                <a:spcPts val="55"/>
              </a:spcBef>
              <a:buClr>
                <a:srgbClr val="444949"/>
              </a:buClr>
              <a:buFont typeface="Arial"/>
              <a:buChar char="•"/>
            </a:pPr>
            <a:endParaRPr sz="4050" dirty="0">
              <a:latin typeface="Roboto Light" panose="02000000000000000000" pitchFamily="2" charset="0"/>
              <a:ea typeface="Roboto Light" panose="02000000000000000000" pitchFamily="2" charset="0"/>
              <a:cs typeface="Gill Sans MT"/>
            </a:endParaRPr>
          </a:p>
          <a:p>
            <a:pPr marL="241300" indent="-228600">
              <a:lnSpc>
                <a:spcPct val="100000"/>
              </a:lnSpc>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HTTPS</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20" dirty="0">
                <a:solidFill>
                  <a:srgbClr val="444949"/>
                </a:solidFill>
                <a:latin typeface="Roboto Light" panose="02000000000000000000" pitchFamily="2" charset="0"/>
                <a:ea typeface="Roboto Light" panose="02000000000000000000" pitchFamily="2" charset="0"/>
                <a:cs typeface="Gill Sans MT"/>
              </a:rPr>
              <a:t> mandatory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SSE-C</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En</a:t>
            </a:r>
            <a:r>
              <a:rPr sz="2800" spc="-45" dirty="0">
                <a:solidFill>
                  <a:srgbClr val="444949"/>
                </a:solidFill>
                <a:latin typeface="Roboto Light" panose="02000000000000000000" pitchFamily="2" charset="0"/>
                <a:ea typeface="Roboto Light" panose="02000000000000000000" pitchFamily="2" charset="0"/>
                <a:cs typeface="Gill Sans MT"/>
              </a:rPr>
              <a:t>c</a:t>
            </a:r>
            <a:r>
              <a:rPr sz="2800" spc="20" dirty="0">
                <a:solidFill>
                  <a:srgbClr val="444949"/>
                </a:solidFill>
                <a:latin typeface="Roboto Light" panose="02000000000000000000" pitchFamily="2" charset="0"/>
                <a:ea typeface="Roboto Light" panose="02000000000000000000" pitchFamily="2" charset="0"/>
                <a:cs typeface="Gill Sans MT"/>
              </a:rPr>
              <a:t>r</a:t>
            </a:r>
            <a:r>
              <a:rPr sz="2800" spc="-70" dirty="0">
                <a:solidFill>
                  <a:srgbClr val="444949"/>
                </a:solidFill>
                <a:latin typeface="Roboto Light" panose="02000000000000000000" pitchFamily="2" charset="0"/>
                <a:ea typeface="Roboto Light" panose="02000000000000000000" pitchFamily="2" charset="0"/>
                <a:cs typeface="Gill Sans MT"/>
              </a:rPr>
              <a:t>y</a:t>
            </a:r>
            <a:r>
              <a:rPr sz="2800" spc="20" dirty="0">
                <a:solidFill>
                  <a:srgbClr val="444949"/>
                </a:solidFill>
                <a:latin typeface="Roboto Light" panose="02000000000000000000" pitchFamily="2" charset="0"/>
                <a:ea typeface="Roboto Light" panose="02000000000000000000" pitchFamily="2" charset="0"/>
                <a:cs typeface="Gill Sans MT"/>
              </a:rPr>
              <a:t>p</a:t>
            </a:r>
            <a:r>
              <a:rPr sz="2800" spc="-85" dirty="0">
                <a:solidFill>
                  <a:srgbClr val="444949"/>
                </a:solidFill>
                <a:latin typeface="Roboto Light" panose="02000000000000000000" pitchFamily="2" charset="0"/>
                <a:ea typeface="Roboto Light" panose="02000000000000000000" pitchFamily="2" charset="0"/>
                <a:cs typeface="Gill Sans MT"/>
              </a:rPr>
              <a:t>t</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f</a:t>
            </a:r>
            <a:r>
              <a:rPr sz="2800" spc="-60" dirty="0">
                <a:solidFill>
                  <a:srgbClr val="444949"/>
                </a:solidFill>
                <a:latin typeface="Roboto Light" panose="02000000000000000000" pitchFamily="2" charset="0"/>
                <a:ea typeface="Roboto Light" panose="02000000000000000000" pitchFamily="2" charset="0"/>
                <a:cs typeface="Gill Sans MT"/>
              </a:rPr>
              <a:t>l</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5" dirty="0">
                <a:solidFill>
                  <a:srgbClr val="444949"/>
                </a:solidFill>
                <a:latin typeface="Roboto Light" panose="02000000000000000000" pitchFamily="2" charset="0"/>
                <a:ea typeface="Roboto Light" panose="02000000000000000000" pitchFamily="2" charset="0"/>
                <a:cs typeface="Gill Sans MT"/>
              </a:rPr>
              <a:t>g</a:t>
            </a:r>
            <a:r>
              <a:rPr sz="2800" spc="-60" dirty="0">
                <a:solidFill>
                  <a:srgbClr val="444949"/>
                </a:solidFill>
                <a:latin typeface="Roboto Light" panose="02000000000000000000" pitchFamily="2" charset="0"/>
                <a:ea typeface="Roboto Light" panose="02000000000000000000" pitchFamily="2" charset="0"/>
                <a:cs typeface="Gill Sans MT"/>
              </a:rPr>
              <a:t>ht</a:t>
            </a:r>
            <a:r>
              <a:rPr sz="2800"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i</a:t>
            </a:r>
            <a:r>
              <a:rPr sz="2800" spc="-90" dirty="0">
                <a:solidFill>
                  <a:srgbClr val="444949"/>
                </a:solidFill>
                <a:latin typeface="Roboto Light" panose="02000000000000000000" pitchFamily="2" charset="0"/>
                <a:ea typeface="Roboto Light" panose="02000000000000000000" pitchFamily="2" charset="0"/>
                <a:cs typeface="Gill Sans MT"/>
              </a:rPr>
              <a:t>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95" dirty="0">
                <a:solidFill>
                  <a:srgbClr val="444949"/>
                </a:solidFill>
                <a:latin typeface="Roboto Light" panose="02000000000000000000" pitchFamily="2" charset="0"/>
                <a:ea typeface="Roboto Light" panose="02000000000000000000" pitchFamily="2" charset="0"/>
                <a:cs typeface="Gill Sans MT"/>
              </a:rPr>
              <a:t>ls</a:t>
            </a:r>
            <a:r>
              <a:rPr sz="2800" spc="-30" dirty="0">
                <a:solidFill>
                  <a:srgbClr val="444949"/>
                </a:solidFill>
                <a:latin typeface="Roboto Light" panose="02000000000000000000" pitchFamily="2" charset="0"/>
                <a:ea typeface="Roboto Light" panose="02000000000000000000" pitchFamily="2" charset="0"/>
                <a:cs typeface="Gill Sans MT"/>
              </a:rPr>
              <a: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a:t>
            </a:r>
            <a:r>
              <a:rPr sz="2800" spc="5" dirty="0">
                <a:solidFill>
                  <a:srgbClr val="444949"/>
                </a:solidFill>
                <a:latin typeface="Roboto Light" panose="02000000000000000000" pitchFamily="2" charset="0"/>
                <a:ea typeface="Roboto Light" panose="02000000000000000000" pitchFamily="2" charset="0"/>
                <a:cs typeface="Gill Sans MT"/>
              </a:rPr>
              <a:t>a</a:t>
            </a:r>
            <a:r>
              <a:rPr sz="2800" spc="-95" dirty="0">
                <a:solidFill>
                  <a:srgbClr val="444949"/>
                </a:solidFill>
                <a:latin typeface="Roboto Light" panose="02000000000000000000" pitchFamily="2" charset="0"/>
                <a:ea typeface="Roboto Light" panose="02000000000000000000" pitchFamily="2" charset="0"/>
                <a:cs typeface="Gill Sans MT"/>
              </a:rPr>
              <a:t>ll</a:t>
            </a:r>
            <a:r>
              <a:rPr sz="2800" spc="-5" dirty="0">
                <a:solidFill>
                  <a:srgbClr val="444949"/>
                </a:solidFill>
                <a:latin typeface="Roboto Light" panose="02000000000000000000" pitchFamily="2" charset="0"/>
                <a:ea typeface="Roboto Light" panose="02000000000000000000" pitchFamily="2" charset="0"/>
                <a:cs typeface="Gill Sans MT"/>
              </a:rPr>
              <a:t>e</a:t>
            </a:r>
            <a:r>
              <a:rPr sz="2800" dirty="0">
                <a:solidFill>
                  <a:srgbClr val="444949"/>
                </a:solidFill>
                <a:latin typeface="Roboto Light" panose="02000000000000000000" pitchFamily="2" charset="0"/>
                <a:ea typeface="Roboto Light" panose="02000000000000000000" pitchFamily="2" charset="0"/>
                <a:cs typeface="Gill Sans MT"/>
              </a:rPr>
              <a:t>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SS</a:t>
            </a:r>
            <a:r>
              <a:rPr sz="2800" spc="-60" dirty="0">
                <a:solidFill>
                  <a:srgbClr val="444949"/>
                </a:solidFill>
                <a:latin typeface="Roboto Light" panose="02000000000000000000" pitchFamily="2" charset="0"/>
                <a:ea typeface="Roboto Light" panose="02000000000000000000" pitchFamily="2" charset="0"/>
                <a:cs typeface="Gill Sans MT"/>
              </a:rPr>
              <a:t>L</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t>
            </a:r>
            <a:r>
              <a:rPr sz="2800" spc="-400" dirty="0">
                <a:solidFill>
                  <a:srgbClr val="444949"/>
                </a:solidFill>
                <a:latin typeface="Roboto Light" panose="02000000000000000000" pitchFamily="2" charset="0"/>
                <a:ea typeface="Roboto Light" panose="02000000000000000000" pitchFamily="2" charset="0"/>
                <a:cs typeface="Gill Sans MT"/>
              </a:rPr>
              <a:t> </a:t>
            </a:r>
            <a:r>
              <a:rPr sz="2800" spc="-100" dirty="0">
                <a:solidFill>
                  <a:srgbClr val="444949"/>
                </a:solidFill>
                <a:latin typeface="Roboto Light" panose="02000000000000000000" pitchFamily="2" charset="0"/>
                <a:ea typeface="Roboto Light" panose="02000000000000000000" pitchFamily="2" charset="0"/>
                <a:cs typeface="Gill Sans MT"/>
              </a:rPr>
              <a:t>T</a:t>
            </a:r>
            <a:r>
              <a:rPr sz="2800" spc="-65" dirty="0">
                <a:solidFill>
                  <a:srgbClr val="444949"/>
                </a:solidFill>
                <a:latin typeface="Roboto Light" panose="02000000000000000000" pitchFamily="2" charset="0"/>
                <a:ea typeface="Roboto Light" panose="02000000000000000000" pitchFamily="2" charset="0"/>
                <a:cs typeface="Gill Sans MT"/>
              </a:rPr>
              <a:t>L</a:t>
            </a:r>
            <a:r>
              <a:rPr sz="2800" spc="30" dirty="0">
                <a:solidFill>
                  <a:srgbClr val="444949"/>
                </a:solidFill>
                <a:latin typeface="Roboto Light" panose="02000000000000000000" pitchFamily="2" charset="0"/>
                <a:ea typeface="Roboto Light" panose="02000000000000000000" pitchFamily="2" charset="0"/>
                <a:cs typeface="Gill Sans MT"/>
              </a:rPr>
              <a:t>S</a:t>
            </a:r>
            <a:endParaRPr sz="2800" dirty="0">
              <a:latin typeface="Roboto Light" panose="02000000000000000000" pitchFamily="2" charset="0"/>
              <a:ea typeface="Roboto Light" panose="02000000000000000000" pitchFamily="2" charset="0"/>
              <a:cs typeface="Gill Sans MT"/>
            </a:endParaRPr>
          </a:p>
        </p:txBody>
      </p:sp>
      <p:pic>
        <p:nvPicPr>
          <p:cNvPr id="6" name="object 6"/>
          <p:cNvPicPr/>
          <p:nvPr/>
        </p:nvPicPr>
        <p:blipFill>
          <a:blip r:embed="rId2" cstate="print"/>
          <a:stretch>
            <a:fillRect/>
          </a:stretch>
        </p:blipFill>
        <p:spPr>
          <a:xfrm>
            <a:off x="9939528" y="588263"/>
            <a:ext cx="1255776" cy="125272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2466340" cy="443711"/>
          </a:xfrm>
          <a:prstGeom prst="rect">
            <a:avLst/>
          </a:prstGeom>
        </p:spPr>
        <p:txBody>
          <a:bodyPr vert="horz" wrap="square" lIns="0" tIns="12700" rIns="0" bIns="0" rtlCol="0">
            <a:spAutoFit/>
          </a:bodyPr>
          <a:lstStyle/>
          <a:p>
            <a:pPr marL="12700">
              <a:lnSpc>
                <a:spcPct val="100000"/>
              </a:lnSpc>
              <a:spcBef>
                <a:spcPts val="100"/>
              </a:spcBef>
            </a:pPr>
            <a:r>
              <a:rPr b="1" spc="20" dirty="0">
                <a:latin typeface="Roboto Light" panose="02000000000000000000" pitchFamily="2" charset="0"/>
                <a:ea typeface="Roboto Light" panose="02000000000000000000" pitchFamily="2" charset="0"/>
              </a:rPr>
              <a:t>S3</a:t>
            </a:r>
            <a:r>
              <a:rPr b="1" spc="-85" dirty="0">
                <a:latin typeface="Roboto Light" panose="02000000000000000000" pitchFamily="2" charset="0"/>
                <a:ea typeface="Roboto Light" panose="02000000000000000000" pitchFamily="2" charset="0"/>
              </a:rPr>
              <a:t> </a:t>
            </a:r>
            <a:r>
              <a:rPr b="1" spc="-80" dirty="0">
                <a:latin typeface="Roboto Light" panose="02000000000000000000" pitchFamily="2" charset="0"/>
                <a:ea typeface="Roboto Light" panose="02000000000000000000" pitchFamily="2" charset="0"/>
              </a:rPr>
              <a:t>Security</a:t>
            </a:r>
          </a:p>
        </p:txBody>
      </p:sp>
      <p:sp>
        <p:nvSpPr>
          <p:cNvPr id="5" name="object 5"/>
          <p:cNvSpPr txBox="1"/>
          <p:nvPr/>
        </p:nvSpPr>
        <p:spPr>
          <a:xfrm>
            <a:off x="223935" y="1385176"/>
            <a:ext cx="11793894" cy="3895297"/>
          </a:xfrm>
          <a:prstGeom prst="rect">
            <a:avLst/>
          </a:prstGeom>
        </p:spPr>
        <p:txBody>
          <a:bodyPr vert="horz" wrap="square" lIns="0" tIns="12065" rIns="0" bIns="0" rtlCol="0">
            <a:spAutoFit/>
          </a:bodyPr>
          <a:lstStyle/>
          <a:p>
            <a:pPr marL="241300" indent="-228600">
              <a:lnSpc>
                <a:spcPts val="3275"/>
              </a:lnSpc>
              <a:spcBef>
                <a:spcPts val="95"/>
              </a:spcBef>
              <a:buSzPct val="101818"/>
              <a:buFont typeface="Arial"/>
              <a:buChar char="•"/>
              <a:tabLst>
                <a:tab pos="241300" algn="l"/>
              </a:tabLst>
            </a:pPr>
            <a:r>
              <a:rPr sz="4125" spc="-75" baseline="1010" dirty="0">
                <a:solidFill>
                  <a:srgbClr val="444949"/>
                </a:solidFill>
                <a:latin typeface="Roboto Light" panose="02000000000000000000" pitchFamily="2" charset="0"/>
                <a:ea typeface="Roboto Light" panose="02000000000000000000" pitchFamily="2" charset="0"/>
                <a:cs typeface="Gill Sans MT"/>
              </a:rPr>
              <a:t>User</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7" baseline="1010" dirty="0">
                <a:solidFill>
                  <a:srgbClr val="444949"/>
                </a:solidFill>
                <a:latin typeface="Roboto Light" panose="02000000000000000000" pitchFamily="2" charset="0"/>
                <a:ea typeface="Roboto Light" panose="02000000000000000000" pitchFamily="2" charset="0"/>
                <a:cs typeface="Gill Sans MT"/>
              </a:rPr>
              <a:t>based</a:t>
            </a:r>
            <a:endParaRPr sz="4125" baseline="1010" dirty="0">
              <a:latin typeface="Roboto Light" panose="02000000000000000000" pitchFamily="2" charset="0"/>
              <a:ea typeface="Roboto Light" panose="02000000000000000000" pitchFamily="2" charset="0"/>
              <a:cs typeface="Gill Sans MT"/>
            </a:endParaRPr>
          </a:p>
          <a:p>
            <a:pPr marL="698500" marR="214629" lvl="1" indent="-228600">
              <a:lnSpc>
                <a:spcPts val="2300"/>
              </a:lnSpc>
              <a:spcBef>
                <a:spcPts val="535"/>
              </a:spcBef>
              <a:buFont typeface="Arial"/>
              <a:buChar char="•"/>
              <a:tabLst>
                <a:tab pos="698500" algn="l"/>
              </a:tabLst>
            </a:pPr>
            <a:r>
              <a:rPr sz="2400" spc="-40" dirty="0">
                <a:solidFill>
                  <a:srgbClr val="444949"/>
                </a:solidFill>
                <a:latin typeface="Roboto Light" panose="02000000000000000000" pitchFamily="2" charset="0"/>
                <a:ea typeface="Roboto Light" panose="02000000000000000000" pitchFamily="2" charset="0"/>
                <a:cs typeface="Gill Sans MT"/>
              </a:rPr>
              <a:t>IAM</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policies</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which</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API</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calls</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should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be</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allowed</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for</a:t>
            </a:r>
            <a:r>
              <a:rPr sz="2400" dirty="0">
                <a:solidFill>
                  <a:srgbClr val="444949"/>
                </a:solidFill>
                <a:latin typeface="Roboto Light" panose="02000000000000000000" pitchFamily="2" charset="0"/>
                <a:ea typeface="Roboto Light" panose="02000000000000000000" pitchFamily="2" charset="0"/>
                <a:cs typeface="Gill Sans MT"/>
              </a:rPr>
              <a:t> a</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specific</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user</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from</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IAM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console</a:t>
            </a:r>
            <a:endParaRPr sz="2400" dirty="0">
              <a:latin typeface="Roboto Light" panose="02000000000000000000" pitchFamily="2" charset="0"/>
              <a:ea typeface="Roboto Light" panose="02000000000000000000" pitchFamily="2" charset="0"/>
              <a:cs typeface="Gill Sans MT"/>
            </a:endParaRPr>
          </a:p>
          <a:p>
            <a:pPr marL="241300" indent="-228600">
              <a:lnSpc>
                <a:spcPts val="3265"/>
              </a:lnSpc>
              <a:spcBef>
                <a:spcPts val="395"/>
              </a:spcBef>
              <a:buSzPct val="101818"/>
              <a:buFont typeface="Arial"/>
              <a:buChar char="•"/>
              <a:tabLst>
                <a:tab pos="241300" algn="l"/>
              </a:tabLst>
            </a:pPr>
            <a:r>
              <a:rPr sz="4125" spc="-52" baseline="1010" dirty="0">
                <a:solidFill>
                  <a:srgbClr val="444949"/>
                </a:solidFill>
                <a:latin typeface="Roboto Light" panose="02000000000000000000" pitchFamily="2" charset="0"/>
                <a:ea typeface="Roboto Light" panose="02000000000000000000" pitchFamily="2" charset="0"/>
                <a:cs typeface="Gill Sans MT"/>
              </a:rPr>
              <a:t>Resource</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22" baseline="1010" dirty="0">
                <a:solidFill>
                  <a:srgbClr val="444949"/>
                </a:solidFill>
                <a:latin typeface="Roboto Light" panose="02000000000000000000" pitchFamily="2" charset="0"/>
                <a:ea typeface="Roboto Light" panose="02000000000000000000" pitchFamily="2" charset="0"/>
                <a:cs typeface="Gill Sans MT"/>
              </a:rPr>
              <a:t>Based</a:t>
            </a:r>
            <a:endParaRPr sz="4125" baseline="1010" dirty="0">
              <a:latin typeface="Roboto Light" panose="02000000000000000000" pitchFamily="2" charset="0"/>
              <a:ea typeface="Roboto Light" panose="02000000000000000000" pitchFamily="2" charset="0"/>
              <a:cs typeface="Gill Sans MT"/>
            </a:endParaRPr>
          </a:p>
          <a:p>
            <a:pPr marL="698500" lvl="1" indent="-228600">
              <a:lnSpc>
                <a:spcPts val="2810"/>
              </a:lnSpc>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Bucket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Policies</a:t>
            </a:r>
            <a:r>
              <a:rPr sz="240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bucket</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wide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rules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from</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S3</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console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allows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cross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account</a:t>
            </a:r>
            <a:endParaRPr sz="2400" dirty="0">
              <a:latin typeface="Roboto Light" panose="02000000000000000000" pitchFamily="2" charset="0"/>
              <a:ea typeface="Roboto Light" panose="02000000000000000000" pitchFamily="2" charset="0"/>
              <a:cs typeface="Gill Sans MT"/>
            </a:endParaRPr>
          </a:p>
          <a:p>
            <a:pPr marL="698500" lvl="1" indent="-228600">
              <a:lnSpc>
                <a:spcPts val="2810"/>
              </a:lnSpc>
              <a:buFont typeface="Arial"/>
              <a:buChar char="•"/>
              <a:tabLst>
                <a:tab pos="698500" algn="l"/>
              </a:tabLst>
            </a:pPr>
            <a:r>
              <a:rPr sz="2400" spc="5" dirty="0">
                <a:solidFill>
                  <a:srgbClr val="444949"/>
                </a:solidFill>
                <a:latin typeface="Roboto Light" panose="02000000000000000000" pitchFamily="2" charset="0"/>
                <a:ea typeface="Roboto Light" panose="02000000000000000000" pitchFamily="2" charset="0"/>
                <a:cs typeface="Gill Sans MT"/>
              </a:rPr>
              <a:t>Ob</a:t>
            </a:r>
            <a:r>
              <a:rPr sz="2400" spc="-60" dirty="0">
                <a:solidFill>
                  <a:srgbClr val="444949"/>
                </a:solidFill>
                <a:latin typeface="Roboto Light" panose="02000000000000000000" pitchFamily="2" charset="0"/>
                <a:ea typeface="Roboto Light" panose="02000000000000000000" pitchFamily="2" charset="0"/>
                <a:cs typeface="Gill Sans MT"/>
              </a:rPr>
              <a:t>jec</a:t>
            </a:r>
            <a:r>
              <a:rPr sz="2400" spc="-50" dirty="0">
                <a:solidFill>
                  <a:srgbClr val="444949"/>
                </a:solidFill>
                <a:latin typeface="Roboto Light" panose="02000000000000000000" pitchFamily="2" charset="0"/>
                <a:ea typeface="Roboto Light" panose="02000000000000000000" pitchFamily="2" charset="0"/>
                <a:cs typeface="Gill Sans MT"/>
              </a:rPr>
              <a:t>t</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Acces</a:t>
            </a:r>
            <a:r>
              <a:rPr sz="2400" spc="-3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Control</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Lis</a:t>
            </a:r>
            <a:r>
              <a:rPr sz="2400" spc="-65" dirty="0">
                <a:solidFill>
                  <a:srgbClr val="444949"/>
                </a:solidFill>
                <a:latin typeface="Roboto Light" panose="02000000000000000000" pitchFamily="2" charset="0"/>
                <a:ea typeface="Roboto Light" panose="02000000000000000000" pitchFamily="2" charset="0"/>
                <a:cs typeface="Gill Sans MT"/>
              </a:rPr>
              <a:t>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a:t>
            </a:r>
            <a:r>
              <a:rPr sz="2400" spc="-125" dirty="0">
                <a:solidFill>
                  <a:srgbClr val="444949"/>
                </a:solidFill>
                <a:latin typeface="Roboto Light" panose="02000000000000000000" pitchFamily="2" charset="0"/>
                <a:ea typeface="Roboto Light" panose="02000000000000000000" pitchFamily="2" charset="0"/>
                <a:cs typeface="Gill Sans MT"/>
              </a:rPr>
              <a:t>A</a:t>
            </a:r>
            <a:r>
              <a:rPr sz="2400" spc="-35" dirty="0">
                <a:solidFill>
                  <a:srgbClr val="444949"/>
                </a:solidFill>
                <a:latin typeface="Roboto Light" panose="02000000000000000000" pitchFamily="2" charset="0"/>
                <a:ea typeface="Roboto Light" panose="02000000000000000000" pitchFamily="2" charset="0"/>
                <a:cs typeface="Gill Sans MT"/>
              </a:rPr>
              <a:t>CL)</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5" dirty="0">
                <a:solidFill>
                  <a:srgbClr val="444949"/>
                </a:solidFill>
                <a:latin typeface="Roboto Light" panose="02000000000000000000" pitchFamily="2" charset="0"/>
                <a:ea typeface="Roboto Light" panose="02000000000000000000" pitchFamily="2" charset="0"/>
                <a:cs typeface="Gill Sans MT"/>
              </a:rPr>
              <a:t>f</a:t>
            </a:r>
            <a:r>
              <a:rPr sz="2400" spc="-55" dirty="0">
                <a:solidFill>
                  <a:srgbClr val="444949"/>
                </a:solidFill>
                <a:latin typeface="Roboto Light" panose="02000000000000000000" pitchFamily="2" charset="0"/>
                <a:ea typeface="Roboto Light" panose="02000000000000000000" pitchFamily="2" charset="0"/>
                <a:cs typeface="Gill Sans MT"/>
              </a:rPr>
              <a:t>i</a:t>
            </a:r>
            <a:r>
              <a:rPr sz="2400" spc="-30" dirty="0">
                <a:solidFill>
                  <a:srgbClr val="444949"/>
                </a:solidFill>
                <a:latin typeface="Roboto Light" panose="02000000000000000000" pitchFamily="2" charset="0"/>
                <a:ea typeface="Roboto Light" panose="02000000000000000000" pitchFamily="2" charset="0"/>
                <a:cs typeface="Gill Sans MT"/>
              </a:rPr>
              <a:t>n</a:t>
            </a:r>
            <a:r>
              <a:rPr sz="2400" dirty="0">
                <a:solidFill>
                  <a:srgbClr val="444949"/>
                </a:solidFill>
                <a:latin typeface="Roboto Light" panose="02000000000000000000" pitchFamily="2" charset="0"/>
                <a:ea typeface="Roboto Light" panose="02000000000000000000" pitchFamily="2" charset="0"/>
                <a:cs typeface="Gill Sans MT"/>
              </a:rPr>
              <a:t>e</a:t>
            </a:r>
            <a:r>
              <a:rPr sz="2400" spc="-155" dirty="0">
                <a:solidFill>
                  <a:srgbClr val="444949"/>
                </a:solidFill>
                <a:latin typeface="Roboto Light" panose="02000000000000000000" pitchFamily="2" charset="0"/>
                <a:ea typeface="Roboto Light" panose="02000000000000000000" pitchFamily="2" charset="0"/>
                <a:cs typeface="Gill Sans MT"/>
              </a:rPr>
              <a:t>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g</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dirty="0">
                <a:solidFill>
                  <a:srgbClr val="444949"/>
                </a:solidFill>
                <a:latin typeface="Roboto Light" panose="02000000000000000000" pitchFamily="2" charset="0"/>
                <a:ea typeface="Roboto Light" panose="02000000000000000000" pitchFamily="2" charset="0"/>
                <a:cs typeface="Gill Sans MT"/>
              </a:rPr>
              <a:t>a</a:t>
            </a:r>
            <a:r>
              <a:rPr sz="2400" spc="-80" dirty="0">
                <a:solidFill>
                  <a:srgbClr val="444949"/>
                </a:solidFill>
                <a:latin typeface="Roboto Light" panose="02000000000000000000" pitchFamily="2" charset="0"/>
                <a:ea typeface="Roboto Light" panose="02000000000000000000" pitchFamily="2" charset="0"/>
                <a:cs typeface="Gill Sans MT"/>
              </a:rPr>
              <a:t>i</a:t>
            </a:r>
            <a:r>
              <a:rPr sz="2400" spc="-25" dirty="0">
                <a:solidFill>
                  <a:srgbClr val="444949"/>
                </a:solidFill>
                <a:latin typeface="Roboto Light" panose="02000000000000000000" pitchFamily="2" charset="0"/>
                <a:ea typeface="Roboto Light" panose="02000000000000000000" pitchFamily="2" charset="0"/>
                <a:cs typeface="Gill Sans MT"/>
              </a:rPr>
              <a:t>n</a:t>
            </a:r>
            <a:endParaRPr sz="2400" dirty="0">
              <a:latin typeface="Roboto Light" panose="02000000000000000000" pitchFamily="2" charset="0"/>
              <a:ea typeface="Roboto Light" panose="02000000000000000000" pitchFamily="2" charset="0"/>
              <a:cs typeface="Gill Sans MT"/>
            </a:endParaRPr>
          </a:p>
          <a:p>
            <a:pPr marL="698500" lvl="1" indent="-228600">
              <a:lnSpc>
                <a:spcPts val="2845"/>
              </a:lnSpc>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Bucket</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Control</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5" dirty="0">
                <a:solidFill>
                  <a:srgbClr val="444949"/>
                </a:solidFill>
                <a:latin typeface="Roboto Light" panose="02000000000000000000" pitchFamily="2" charset="0"/>
                <a:ea typeface="Roboto Light" panose="02000000000000000000" pitchFamily="2" charset="0"/>
                <a:cs typeface="Gill Sans MT"/>
              </a:rPr>
              <a:t>List</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(ACL)</a:t>
            </a:r>
            <a:r>
              <a:rPr sz="2400" dirty="0">
                <a:solidFill>
                  <a:srgbClr val="444949"/>
                </a:solidFill>
                <a:latin typeface="Roboto Light" panose="02000000000000000000" pitchFamily="2" charset="0"/>
                <a:ea typeface="Roboto Light" panose="02000000000000000000" pitchFamily="2" charset="0"/>
                <a:cs typeface="Gill Sans MT"/>
              </a:rPr>
              <a:t> – </a:t>
            </a:r>
            <a:r>
              <a:rPr sz="2400" spc="-60" dirty="0">
                <a:solidFill>
                  <a:srgbClr val="444949"/>
                </a:solidFill>
                <a:latin typeface="Roboto Light" panose="02000000000000000000" pitchFamily="2" charset="0"/>
                <a:ea typeface="Roboto Light" panose="02000000000000000000" pitchFamily="2" charset="0"/>
                <a:cs typeface="Gill Sans MT"/>
              </a:rPr>
              <a:t>less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common</a:t>
            </a:r>
            <a:endParaRPr sz="2400" dirty="0">
              <a:latin typeface="Roboto Light" panose="02000000000000000000" pitchFamily="2" charset="0"/>
              <a:ea typeface="Roboto Light" panose="02000000000000000000" pitchFamily="2" charset="0"/>
              <a:cs typeface="Gill Sans MT"/>
            </a:endParaRPr>
          </a:p>
          <a:p>
            <a:pPr lvl="1">
              <a:lnSpc>
                <a:spcPct val="100000"/>
              </a:lnSpc>
              <a:spcBef>
                <a:spcPts val="30"/>
              </a:spcBef>
              <a:buClr>
                <a:srgbClr val="444949"/>
              </a:buClr>
              <a:buFont typeface="Arial"/>
              <a:buChar char="•"/>
            </a:pPr>
            <a:endParaRPr sz="2650" dirty="0">
              <a:latin typeface="Roboto Light" panose="02000000000000000000" pitchFamily="2" charset="0"/>
              <a:ea typeface="Roboto Light" panose="02000000000000000000" pitchFamily="2" charset="0"/>
              <a:cs typeface="Gill Sans MT"/>
            </a:endParaRPr>
          </a:p>
          <a:p>
            <a:pPr marL="241300" indent="-228600">
              <a:lnSpc>
                <a:spcPts val="3329"/>
              </a:lnSpc>
              <a:buSzPct val="101818"/>
              <a:buFont typeface="Arial"/>
              <a:buChar char="•"/>
              <a:tabLst>
                <a:tab pos="241300" algn="l"/>
              </a:tabLst>
            </a:pPr>
            <a:r>
              <a:rPr sz="4125" spc="-44" baseline="1010" dirty="0">
                <a:solidFill>
                  <a:srgbClr val="444949"/>
                </a:solidFill>
                <a:latin typeface="Roboto Light" panose="02000000000000000000" pitchFamily="2" charset="0"/>
                <a:ea typeface="Roboto Light" panose="02000000000000000000" pitchFamily="2" charset="0"/>
                <a:cs typeface="Gill Sans MT"/>
              </a:rPr>
              <a:t>Note:</a:t>
            </a:r>
            <a:r>
              <a:rPr sz="4125" spc="22" baseline="101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IAM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principal</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can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S3</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object</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if</a:t>
            </a:r>
            <a:endParaRPr sz="2800" dirty="0">
              <a:latin typeface="Roboto Light" panose="02000000000000000000" pitchFamily="2" charset="0"/>
              <a:ea typeface="Roboto Light" panose="02000000000000000000" pitchFamily="2" charset="0"/>
              <a:cs typeface="Gill Sans MT"/>
            </a:endParaRPr>
          </a:p>
          <a:p>
            <a:pPr marL="698500" lvl="1" indent="-228600">
              <a:lnSpc>
                <a:spcPts val="2815"/>
              </a:lnSpc>
              <a:buFont typeface="Arial"/>
              <a:buChar char="•"/>
              <a:tabLst>
                <a:tab pos="698500" algn="l"/>
              </a:tabLst>
            </a:pPr>
            <a:r>
              <a:rPr sz="2400" spc="-35" dirty="0">
                <a:solidFill>
                  <a:srgbClr val="444949"/>
                </a:solidFill>
                <a:latin typeface="Roboto Light" panose="02000000000000000000" pitchFamily="2" charset="0"/>
                <a:ea typeface="Roboto Light" panose="02000000000000000000" pitchFamily="2" charset="0"/>
                <a:cs typeface="Gill Sans MT"/>
              </a:rPr>
              <a:t>the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user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IAM</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permissions</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allow</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it</a:t>
            </a:r>
            <a:r>
              <a:rPr sz="2400" dirty="0">
                <a:solidFill>
                  <a:srgbClr val="444949"/>
                </a:solidFill>
                <a:latin typeface="Roboto Light" panose="02000000000000000000" pitchFamily="2" charset="0"/>
                <a:ea typeface="Roboto Light" panose="02000000000000000000" pitchFamily="2" charset="0"/>
                <a:cs typeface="Gill Sans MT"/>
              </a:rPr>
              <a:t> </a:t>
            </a:r>
            <a:r>
              <a:rPr sz="2400" u="sng" spc="-4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resource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policy</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ALLOWS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it</a:t>
            </a:r>
            <a:endParaRPr sz="2400" dirty="0">
              <a:latin typeface="Roboto Light" panose="02000000000000000000" pitchFamily="2" charset="0"/>
              <a:ea typeface="Roboto Light" panose="02000000000000000000" pitchFamily="2" charset="0"/>
              <a:cs typeface="Gill Sans MT"/>
            </a:endParaRPr>
          </a:p>
          <a:p>
            <a:pPr marL="698500" lvl="1" indent="-228600">
              <a:lnSpc>
                <a:spcPts val="2845"/>
              </a:lnSpc>
              <a:buFont typeface="Arial"/>
              <a:buChar char="•"/>
              <a:tabLst>
                <a:tab pos="698500" algn="l"/>
              </a:tabLst>
            </a:pPr>
            <a:r>
              <a:rPr sz="2400" u="sng" spc="-20" dirty="0">
                <a:solidFill>
                  <a:srgbClr val="444949"/>
                </a:solidFill>
                <a:uFill>
                  <a:solidFill>
                    <a:srgbClr val="444949"/>
                  </a:solidFill>
                </a:uFill>
                <a:latin typeface="Roboto Light" panose="02000000000000000000" pitchFamily="2" charset="0"/>
                <a:ea typeface="Roboto Light" panose="02000000000000000000" pitchFamily="2" charset="0"/>
                <a:cs typeface="Gill Sans MT"/>
              </a:rPr>
              <a:t>AND</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there’s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no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explicit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DENY</a:t>
            </a:r>
            <a:endParaRPr sz="24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3925570" cy="443711"/>
          </a:xfrm>
          <a:prstGeom prst="rect">
            <a:avLst/>
          </a:prstGeom>
        </p:spPr>
        <p:txBody>
          <a:bodyPr vert="horz" wrap="square" lIns="0" tIns="12700" rIns="0" bIns="0" rtlCol="0">
            <a:spAutoFit/>
          </a:bodyPr>
          <a:lstStyle/>
          <a:p>
            <a:pPr marL="12700">
              <a:lnSpc>
                <a:spcPct val="100000"/>
              </a:lnSpc>
              <a:spcBef>
                <a:spcPts val="100"/>
              </a:spcBef>
            </a:pPr>
            <a:r>
              <a:rPr b="1" spc="20" dirty="0">
                <a:latin typeface="Roboto Light" panose="02000000000000000000" pitchFamily="2" charset="0"/>
                <a:ea typeface="Roboto Light" panose="02000000000000000000" pitchFamily="2" charset="0"/>
              </a:rPr>
              <a:t>S3</a:t>
            </a:r>
            <a:r>
              <a:rPr b="1" spc="-30" dirty="0">
                <a:latin typeface="Roboto Light" panose="02000000000000000000" pitchFamily="2" charset="0"/>
                <a:ea typeface="Roboto Light" panose="02000000000000000000" pitchFamily="2" charset="0"/>
              </a:rPr>
              <a:t> </a:t>
            </a:r>
            <a:r>
              <a:rPr b="1" spc="-114" dirty="0">
                <a:latin typeface="Roboto Light" panose="02000000000000000000" pitchFamily="2" charset="0"/>
                <a:ea typeface="Roboto Light" panose="02000000000000000000" pitchFamily="2" charset="0"/>
              </a:rPr>
              <a:t>Bucket</a:t>
            </a:r>
            <a:r>
              <a:rPr b="1" spc="-30" dirty="0">
                <a:latin typeface="Roboto Light" panose="02000000000000000000" pitchFamily="2" charset="0"/>
                <a:ea typeface="Roboto Light" panose="02000000000000000000" pitchFamily="2" charset="0"/>
              </a:rPr>
              <a:t> </a:t>
            </a:r>
            <a:r>
              <a:rPr b="1" spc="-120" dirty="0">
                <a:latin typeface="Roboto Light" panose="02000000000000000000" pitchFamily="2" charset="0"/>
                <a:ea typeface="Roboto Light" panose="02000000000000000000" pitchFamily="2" charset="0"/>
              </a:rPr>
              <a:t>Policies</a:t>
            </a:r>
          </a:p>
        </p:txBody>
      </p:sp>
      <p:sp>
        <p:nvSpPr>
          <p:cNvPr id="5" name="object 5"/>
          <p:cNvSpPr txBox="1"/>
          <p:nvPr/>
        </p:nvSpPr>
        <p:spPr>
          <a:xfrm>
            <a:off x="916939" y="1378203"/>
            <a:ext cx="5554980" cy="4745530"/>
          </a:xfrm>
          <a:prstGeom prst="rect">
            <a:avLst/>
          </a:prstGeom>
        </p:spPr>
        <p:txBody>
          <a:bodyPr vert="horz" wrap="square" lIns="0" tIns="12700" rIns="0" bIns="0" rtlCol="0">
            <a:spAutoFit/>
          </a:bodyPr>
          <a:lstStyle/>
          <a:p>
            <a:pPr marL="241300" indent="-228600">
              <a:lnSpc>
                <a:spcPts val="3329"/>
              </a:lnSpc>
              <a:spcBef>
                <a:spcPts val="100"/>
              </a:spcBef>
              <a:buFont typeface="Arial"/>
              <a:buChar char="•"/>
              <a:tabLst>
                <a:tab pos="241300" algn="l"/>
              </a:tabLst>
            </a:pPr>
            <a:r>
              <a:rPr sz="2800" spc="-30" dirty="0">
                <a:solidFill>
                  <a:srgbClr val="444949"/>
                </a:solidFill>
                <a:latin typeface="Roboto Light" panose="02000000000000000000" pitchFamily="2" charset="0"/>
                <a:ea typeface="Roboto Light" panose="02000000000000000000" pitchFamily="2" charset="0"/>
                <a:cs typeface="Gill Sans MT"/>
              </a:rPr>
              <a:t>JSON</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based</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policies</a:t>
            </a:r>
            <a:endParaRPr sz="2800" dirty="0">
              <a:latin typeface="Roboto Light" panose="02000000000000000000" pitchFamily="2" charset="0"/>
              <a:ea typeface="Roboto Light" panose="02000000000000000000" pitchFamily="2" charset="0"/>
              <a:cs typeface="Gill Sans MT"/>
            </a:endParaRPr>
          </a:p>
          <a:p>
            <a:pPr marL="698500" lvl="1" indent="-228600">
              <a:lnSpc>
                <a:spcPts val="2805"/>
              </a:lnSpc>
              <a:buFont typeface="Arial"/>
              <a:buChar char="•"/>
              <a:tabLst>
                <a:tab pos="698500" algn="l"/>
              </a:tabLst>
            </a:pPr>
            <a:r>
              <a:rPr sz="2400" spc="-70" dirty="0">
                <a:solidFill>
                  <a:srgbClr val="444949"/>
                </a:solidFill>
                <a:latin typeface="Roboto Light" panose="02000000000000000000" pitchFamily="2" charset="0"/>
                <a:ea typeface="Roboto Light" panose="02000000000000000000" pitchFamily="2" charset="0"/>
                <a:cs typeface="Gill Sans MT"/>
              </a:rPr>
              <a:t>Resources</a:t>
            </a:r>
            <a:r>
              <a:rPr sz="2400" spc="-30" dirty="0">
                <a:solidFill>
                  <a:srgbClr val="444949"/>
                </a:solidFill>
                <a:latin typeface="Roboto Light" panose="02000000000000000000" pitchFamily="2" charset="0"/>
                <a:ea typeface="Roboto Light" panose="02000000000000000000" pitchFamily="2" charset="0"/>
                <a:cs typeface="Gill Sans MT"/>
              </a:rPr>
              <a: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b</a:t>
            </a:r>
            <a:r>
              <a:rPr sz="2400" spc="-75" dirty="0">
                <a:solidFill>
                  <a:srgbClr val="444949"/>
                </a:solidFill>
                <a:latin typeface="Roboto Light" panose="02000000000000000000" pitchFamily="2" charset="0"/>
                <a:ea typeface="Roboto Light" panose="02000000000000000000" pitchFamily="2" charset="0"/>
                <a:cs typeface="Gill Sans MT"/>
              </a:rPr>
              <a:t>uc</a:t>
            </a:r>
            <a:r>
              <a:rPr sz="2400" spc="-95" dirty="0">
                <a:solidFill>
                  <a:srgbClr val="444949"/>
                </a:solidFill>
                <a:latin typeface="Roboto Light" panose="02000000000000000000" pitchFamily="2" charset="0"/>
                <a:ea typeface="Roboto Light" panose="02000000000000000000" pitchFamily="2" charset="0"/>
                <a:cs typeface="Gill Sans MT"/>
              </a:rPr>
              <a:t>k</a:t>
            </a:r>
            <a:r>
              <a:rPr sz="2400" spc="-60" dirty="0">
                <a:solidFill>
                  <a:srgbClr val="444949"/>
                </a:solidFill>
                <a:latin typeface="Roboto Light" panose="02000000000000000000" pitchFamily="2" charset="0"/>
                <a:ea typeface="Roboto Light" panose="02000000000000000000" pitchFamily="2" charset="0"/>
                <a:cs typeface="Gill Sans MT"/>
              </a:rPr>
              <a:t>et</a:t>
            </a:r>
            <a:r>
              <a:rPr sz="2400" spc="-50"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and</a:t>
            </a:r>
            <a:r>
              <a:rPr sz="2400" spc="-5" dirty="0">
                <a:solidFill>
                  <a:srgbClr val="444949"/>
                </a:solidFill>
                <a:latin typeface="Roboto Light" panose="02000000000000000000" pitchFamily="2" charset="0"/>
                <a:ea typeface="Roboto Light" panose="02000000000000000000" pitchFamily="2" charset="0"/>
                <a:cs typeface="Gill Sans MT"/>
              </a:rPr>
              <a:t> o</a:t>
            </a:r>
            <a:r>
              <a:rPr sz="2400" dirty="0">
                <a:solidFill>
                  <a:srgbClr val="444949"/>
                </a:solidFill>
                <a:latin typeface="Roboto Light" panose="02000000000000000000" pitchFamily="2" charset="0"/>
                <a:ea typeface="Roboto Light" panose="02000000000000000000" pitchFamily="2" charset="0"/>
                <a:cs typeface="Gill Sans MT"/>
              </a:rPr>
              <a:t>b</a:t>
            </a:r>
            <a:r>
              <a:rPr sz="2400" spc="-60" dirty="0">
                <a:solidFill>
                  <a:srgbClr val="444949"/>
                </a:solidFill>
                <a:latin typeface="Roboto Light" panose="02000000000000000000" pitchFamily="2" charset="0"/>
                <a:ea typeface="Roboto Light" panose="02000000000000000000" pitchFamily="2" charset="0"/>
                <a:cs typeface="Gill Sans MT"/>
              </a:rPr>
              <a:t>jects</a:t>
            </a:r>
            <a:endParaRPr sz="2400" dirty="0">
              <a:latin typeface="Roboto Light" panose="02000000000000000000" pitchFamily="2" charset="0"/>
              <a:ea typeface="Roboto Light" panose="02000000000000000000" pitchFamily="2" charset="0"/>
              <a:cs typeface="Gill Sans MT"/>
            </a:endParaRPr>
          </a:p>
          <a:p>
            <a:pPr marL="698500" lvl="1" indent="-228600">
              <a:lnSpc>
                <a:spcPts val="2795"/>
              </a:lnSpc>
              <a:buFont typeface="Arial"/>
              <a:buChar char="•"/>
              <a:tabLst>
                <a:tab pos="698500" algn="l"/>
              </a:tabLst>
            </a:pPr>
            <a:r>
              <a:rPr sz="2400" spc="-55" dirty="0">
                <a:solidFill>
                  <a:srgbClr val="444949"/>
                </a:solidFill>
                <a:latin typeface="Roboto Light" panose="02000000000000000000" pitchFamily="2" charset="0"/>
                <a:ea typeface="Roboto Light" panose="02000000000000000000" pitchFamily="2" charset="0"/>
                <a:cs typeface="Gill Sans MT"/>
              </a:rPr>
              <a:t>Action</a:t>
            </a:r>
            <a:r>
              <a:rPr sz="2400" spc="-40" dirty="0">
                <a:solidFill>
                  <a:srgbClr val="444949"/>
                </a:solidFill>
                <a:latin typeface="Roboto Light" panose="02000000000000000000" pitchFamily="2" charset="0"/>
                <a:ea typeface="Roboto Light" panose="02000000000000000000" pitchFamily="2" charset="0"/>
                <a:cs typeface="Gill Sans MT"/>
              </a:rPr>
              <a:t>s</a:t>
            </a:r>
            <a:r>
              <a:rPr sz="2400" spc="-105" dirty="0">
                <a:solidFill>
                  <a:srgbClr val="444949"/>
                </a:solidFill>
                <a:latin typeface="Roboto Light" panose="02000000000000000000" pitchFamily="2" charset="0"/>
                <a:ea typeface="Roboto Light" panose="02000000000000000000" pitchFamily="2" charset="0"/>
                <a:cs typeface="Gill Sans MT"/>
              </a:rPr>
              <a:t>:</a:t>
            </a:r>
            <a:r>
              <a:rPr sz="2400" spc="-20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S</a:t>
            </a:r>
            <a:r>
              <a:rPr sz="2400" spc="10" dirty="0">
                <a:solidFill>
                  <a:srgbClr val="444949"/>
                </a:solidFill>
                <a:latin typeface="Roboto Light" panose="02000000000000000000" pitchFamily="2" charset="0"/>
                <a:ea typeface="Roboto Light" panose="02000000000000000000" pitchFamily="2" charset="0"/>
                <a:cs typeface="Gill Sans MT"/>
              </a:rPr>
              <a:t>e</a:t>
            </a:r>
            <a:r>
              <a:rPr sz="2400" spc="-75" dirty="0">
                <a:solidFill>
                  <a:srgbClr val="444949"/>
                </a:solidFill>
                <a:latin typeface="Roboto Light" panose="02000000000000000000" pitchFamily="2" charset="0"/>
                <a:ea typeface="Roboto Light" panose="02000000000000000000" pitchFamily="2" charset="0"/>
                <a:cs typeface="Gill Sans MT"/>
              </a:rPr>
              <a:t>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a:t>
            </a:r>
            <a:r>
              <a:rPr sz="2400" spc="-15" dirty="0">
                <a:solidFill>
                  <a:srgbClr val="444949"/>
                </a:solidFill>
                <a:latin typeface="Roboto Light" panose="02000000000000000000" pitchFamily="2" charset="0"/>
                <a:ea typeface="Roboto Light" panose="02000000000000000000" pitchFamily="2" charset="0"/>
                <a:cs typeface="Gill Sans MT"/>
              </a:rPr>
              <a:t>f</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5" dirty="0">
                <a:solidFill>
                  <a:srgbClr val="444949"/>
                </a:solidFill>
                <a:latin typeface="Roboto Light" panose="02000000000000000000" pitchFamily="2" charset="0"/>
                <a:ea typeface="Roboto Light" panose="02000000000000000000" pitchFamily="2" charset="0"/>
                <a:cs typeface="Gill Sans MT"/>
              </a:rPr>
              <a:t>A</a:t>
            </a:r>
            <a:r>
              <a:rPr sz="2400" dirty="0">
                <a:solidFill>
                  <a:srgbClr val="444949"/>
                </a:solidFill>
                <a:latin typeface="Roboto Light" panose="02000000000000000000" pitchFamily="2" charset="0"/>
                <a:ea typeface="Roboto Light" panose="02000000000000000000" pitchFamily="2" charset="0"/>
                <a:cs typeface="Gill Sans MT"/>
              </a:rPr>
              <a:t>P</a:t>
            </a:r>
            <a:r>
              <a:rPr sz="2400" spc="-105" dirty="0">
                <a:solidFill>
                  <a:srgbClr val="444949"/>
                </a:solidFill>
                <a:latin typeface="Roboto Light" panose="02000000000000000000" pitchFamily="2" charset="0"/>
                <a:ea typeface="Roboto Light" panose="02000000000000000000" pitchFamily="2" charset="0"/>
                <a:cs typeface="Gill Sans MT"/>
              </a:rPr>
              <a:t>I</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All</a:t>
            </a:r>
            <a:r>
              <a:rPr sz="2400" spc="-100" dirty="0">
                <a:solidFill>
                  <a:srgbClr val="444949"/>
                </a:solidFill>
                <a:latin typeface="Roboto Light" panose="02000000000000000000" pitchFamily="2" charset="0"/>
                <a:ea typeface="Roboto Light" panose="02000000000000000000" pitchFamily="2" charset="0"/>
                <a:cs typeface="Gill Sans MT"/>
              </a:rPr>
              <a:t>o</a:t>
            </a:r>
            <a:r>
              <a:rPr sz="2400" spc="-30" dirty="0">
                <a:solidFill>
                  <a:srgbClr val="444949"/>
                </a:solidFill>
                <a:latin typeface="Roboto Light" panose="02000000000000000000" pitchFamily="2" charset="0"/>
                <a:ea typeface="Roboto Light" panose="02000000000000000000" pitchFamily="2" charset="0"/>
                <a:cs typeface="Gill Sans MT"/>
              </a:rPr>
              <a:t>w</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10" dirty="0">
                <a:solidFill>
                  <a:srgbClr val="444949"/>
                </a:solidFill>
                <a:latin typeface="Roboto Light" panose="02000000000000000000" pitchFamily="2" charset="0"/>
                <a:ea typeface="Roboto Light" panose="02000000000000000000" pitchFamily="2" charset="0"/>
                <a:cs typeface="Gill Sans MT"/>
              </a:rPr>
              <a:t>o</a:t>
            </a:r>
            <a:r>
              <a:rPr sz="2400" spc="-75" dirty="0">
                <a:solidFill>
                  <a:srgbClr val="444949"/>
                </a:solidFill>
                <a:latin typeface="Roboto Light" panose="02000000000000000000" pitchFamily="2" charset="0"/>
                <a:ea typeface="Roboto Light" panose="02000000000000000000" pitchFamily="2" charset="0"/>
                <a:cs typeface="Gill Sans MT"/>
              </a:rPr>
              <a:t>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D</a:t>
            </a:r>
            <a:r>
              <a:rPr sz="2400" spc="-10" dirty="0">
                <a:solidFill>
                  <a:srgbClr val="444949"/>
                </a:solidFill>
                <a:latin typeface="Roboto Light" panose="02000000000000000000" pitchFamily="2" charset="0"/>
                <a:ea typeface="Roboto Light" panose="02000000000000000000" pitchFamily="2" charset="0"/>
                <a:cs typeface="Gill Sans MT"/>
              </a:rPr>
              <a:t>e</a:t>
            </a:r>
            <a:r>
              <a:rPr sz="2400" spc="-65" dirty="0">
                <a:solidFill>
                  <a:srgbClr val="444949"/>
                </a:solidFill>
                <a:latin typeface="Roboto Light" panose="02000000000000000000" pitchFamily="2" charset="0"/>
                <a:ea typeface="Roboto Light" panose="02000000000000000000" pitchFamily="2" charset="0"/>
                <a:cs typeface="Gill Sans MT"/>
              </a:rPr>
              <a:t>n</a:t>
            </a:r>
            <a:r>
              <a:rPr sz="2400" spc="-55" dirty="0">
                <a:solidFill>
                  <a:srgbClr val="444949"/>
                </a:solidFill>
                <a:latin typeface="Roboto Light" panose="02000000000000000000" pitchFamily="2" charset="0"/>
                <a:ea typeface="Roboto Light" panose="02000000000000000000" pitchFamily="2" charset="0"/>
                <a:cs typeface="Gill Sans MT"/>
              </a:rPr>
              <a:t>y</a:t>
            </a:r>
            <a:endParaRPr sz="2400" dirty="0">
              <a:latin typeface="Roboto Light" panose="02000000000000000000" pitchFamily="2" charset="0"/>
              <a:ea typeface="Roboto Light" panose="02000000000000000000" pitchFamily="2" charset="0"/>
              <a:cs typeface="Gill Sans MT"/>
            </a:endParaRPr>
          </a:p>
          <a:p>
            <a:pPr marL="698500" lvl="1" indent="-228600">
              <a:lnSpc>
                <a:spcPts val="2810"/>
              </a:lnSpc>
              <a:buFont typeface="Arial"/>
              <a:buChar char="•"/>
              <a:tabLst>
                <a:tab pos="698500" algn="l"/>
              </a:tabLst>
            </a:pPr>
            <a:r>
              <a:rPr sz="2400" spc="-35" dirty="0">
                <a:solidFill>
                  <a:srgbClr val="444949"/>
                </a:solidFill>
                <a:latin typeface="Roboto Light" panose="02000000000000000000" pitchFamily="2" charset="0"/>
                <a:ea typeface="Roboto Light" panose="02000000000000000000" pitchFamily="2" charset="0"/>
                <a:cs typeface="Gill Sans MT"/>
              </a:rPr>
              <a:t>Ef</a:t>
            </a:r>
            <a:r>
              <a:rPr sz="2400" spc="-60" dirty="0">
                <a:solidFill>
                  <a:srgbClr val="444949"/>
                </a:solidFill>
                <a:latin typeface="Roboto Light" panose="02000000000000000000" pitchFamily="2" charset="0"/>
                <a:ea typeface="Roboto Light" panose="02000000000000000000" pitchFamily="2" charset="0"/>
                <a:cs typeface="Gill Sans MT"/>
              </a:rPr>
              <a:t>f</a:t>
            </a:r>
            <a:r>
              <a:rPr sz="2400" dirty="0">
                <a:solidFill>
                  <a:srgbClr val="444949"/>
                </a:solidFill>
                <a:latin typeface="Roboto Light" panose="02000000000000000000" pitchFamily="2" charset="0"/>
                <a:ea typeface="Roboto Light" panose="02000000000000000000" pitchFamily="2" charset="0"/>
                <a:cs typeface="Gill Sans MT"/>
              </a:rPr>
              <a:t>e</a:t>
            </a:r>
            <a:r>
              <a:rPr sz="2400" spc="-80" dirty="0">
                <a:solidFill>
                  <a:srgbClr val="444949"/>
                </a:solidFill>
                <a:latin typeface="Roboto Light" panose="02000000000000000000" pitchFamily="2" charset="0"/>
                <a:ea typeface="Roboto Light" panose="02000000000000000000" pitchFamily="2" charset="0"/>
                <a:cs typeface="Gill Sans MT"/>
              </a:rPr>
              <a:t>c</a:t>
            </a:r>
            <a:r>
              <a:rPr sz="2400" spc="-55" dirty="0">
                <a:solidFill>
                  <a:srgbClr val="444949"/>
                </a:solidFill>
                <a:latin typeface="Roboto Light" panose="02000000000000000000" pitchFamily="2" charset="0"/>
                <a:ea typeface="Roboto Light" panose="02000000000000000000" pitchFamily="2" charset="0"/>
                <a:cs typeface="Gill Sans MT"/>
              </a:rPr>
              <a:t>t</a:t>
            </a:r>
            <a:r>
              <a:rPr sz="2400" spc="-105" dirty="0">
                <a:solidFill>
                  <a:srgbClr val="444949"/>
                </a:solidFill>
                <a:latin typeface="Roboto Light" panose="02000000000000000000" pitchFamily="2" charset="0"/>
                <a:ea typeface="Roboto Light" panose="02000000000000000000" pitchFamily="2" charset="0"/>
                <a:cs typeface="Gill Sans MT"/>
              </a:rPr>
              <a:t>:</a:t>
            </a:r>
            <a:r>
              <a:rPr sz="2400" spc="-34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All</a:t>
            </a:r>
            <a:r>
              <a:rPr sz="2400" spc="-100" dirty="0">
                <a:solidFill>
                  <a:srgbClr val="444949"/>
                </a:solidFill>
                <a:latin typeface="Roboto Light" panose="02000000000000000000" pitchFamily="2" charset="0"/>
                <a:ea typeface="Roboto Light" panose="02000000000000000000" pitchFamily="2" charset="0"/>
                <a:cs typeface="Gill Sans MT"/>
              </a:rPr>
              <a:t>o</a:t>
            </a:r>
            <a:r>
              <a:rPr sz="2400" spc="-30" dirty="0">
                <a:solidFill>
                  <a:srgbClr val="444949"/>
                </a:solidFill>
                <a:latin typeface="Roboto Light" panose="02000000000000000000" pitchFamily="2" charset="0"/>
                <a:ea typeface="Roboto Light" panose="02000000000000000000" pitchFamily="2" charset="0"/>
                <a:cs typeface="Gill Sans MT"/>
              </a:rPr>
              <a:t>w</a:t>
            </a:r>
            <a:r>
              <a:rPr sz="2400" spc="-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D</a:t>
            </a:r>
            <a:r>
              <a:rPr sz="2400" spc="-10" dirty="0">
                <a:solidFill>
                  <a:srgbClr val="444949"/>
                </a:solidFill>
                <a:latin typeface="Roboto Light" panose="02000000000000000000" pitchFamily="2" charset="0"/>
                <a:ea typeface="Roboto Light" panose="02000000000000000000" pitchFamily="2" charset="0"/>
                <a:cs typeface="Gill Sans MT"/>
              </a:rPr>
              <a:t>e</a:t>
            </a:r>
            <a:r>
              <a:rPr sz="2400" spc="-65" dirty="0">
                <a:solidFill>
                  <a:srgbClr val="444949"/>
                </a:solidFill>
                <a:latin typeface="Roboto Light" panose="02000000000000000000" pitchFamily="2" charset="0"/>
                <a:ea typeface="Roboto Light" panose="02000000000000000000" pitchFamily="2" charset="0"/>
                <a:cs typeface="Gill Sans MT"/>
              </a:rPr>
              <a:t>n</a:t>
            </a:r>
            <a:r>
              <a:rPr sz="2400" spc="-55" dirty="0">
                <a:solidFill>
                  <a:srgbClr val="444949"/>
                </a:solidFill>
                <a:latin typeface="Roboto Light" panose="02000000000000000000" pitchFamily="2" charset="0"/>
                <a:ea typeface="Roboto Light" panose="02000000000000000000" pitchFamily="2" charset="0"/>
                <a:cs typeface="Gill Sans MT"/>
              </a:rPr>
              <a:t>y</a:t>
            </a:r>
            <a:endParaRPr sz="2400" dirty="0">
              <a:latin typeface="Roboto Light" panose="02000000000000000000" pitchFamily="2" charset="0"/>
              <a:ea typeface="Roboto Light" panose="02000000000000000000" pitchFamily="2" charset="0"/>
              <a:cs typeface="Gill Sans MT"/>
            </a:endParaRPr>
          </a:p>
          <a:p>
            <a:pPr marL="698500" marR="297180" lvl="1" indent="-228600">
              <a:lnSpc>
                <a:spcPts val="2300"/>
              </a:lnSpc>
              <a:spcBef>
                <a:spcPts val="525"/>
              </a:spcBef>
              <a:buFont typeface="Arial"/>
              <a:buChar char="•"/>
              <a:tabLst>
                <a:tab pos="698500" algn="l"/>
              </a:tabLst>
            </a:pPr>
            <a:r>
              <a:rPr sz="2400" spc="-40" dirty="0">
                <a:solidFill>
                  <a:srgbClr val="444949"/>
                </a:solidFill>
                <a:latin typeface="Roboto Light" panose="02000000000000000000" pitchFamily="2" charset="0"/>
                <a:ea typeface="Roboto Light" panose="02000000000000000000" pitchFamily="2" charset="0"/>
                <a:cs typeface="Gill Sans MT"/>
              </a:rPr>
              <a:t>Principal:The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account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or</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user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apply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policy</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endParaRPr sz="2400" dirty="0">
              <a:latin typeface="Roboto Light" panose="02000000000000000000" pitchFamily="2" charset="0"/>
              <a:ea typeface="Roboto Light" panose="02000000000000000000" pitchFamily="2" charset="0"/>
              <a:cs typeface="Gill Sans MT"/>
            </a:endParaRPr>
          </a:p>
          <a:p>
            <a:pPr lvl="1">
              <a:lnSpc>
                <a:spcPct val="100000"/>
              </a:lnSpc>
              <a:spcBef>
                <a:spcPts val="50"/>
              </a:spcBef>
              <a:buClr>
                <a:srgbClr val="444949"/>
              </a:buClr>
              <a:buFont typeface="Arial"/>
              <a:buChar char="•"/>
            </a:pPr>
            <a:endParaRPr sz="2650" dirty="0">
              <a:latin typeface="Roboto Light" panose="02000000000000000000" pitchFamily="2" charset="0"/>
              <a:ea typeface="Roboto Light" panose="02000000000000000000" pitchFamily="2" charset="0"/>
              <a:cs typeface="Gill Sans MT"/>
            </a:endParaRPr>
          </a:p>
          <a:p>
            <a:pPr marL="241300" indent="-228600">
              <a:lnSpc>
                <a:spcPts val="3329"/>
              </a:lnSpc>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Use</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S3</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bucket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policy</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to:</a:t>
            </a:r>
            <a:endParaRPr sz="2800" dirty="0">
              <a:latin typeface="Roboto Light" panose="02000000000000000000" pitchFamily="2" charset="0"/>
              <a:ea typeface="Roboto Light" panose="02000000000000000000" pitchFamily="2" charset="0"/>
              <a:cs typeface="Gill Sans MT"/>
            </a:endParaRPr>
          </a:p>
          <a:p>
            <a:pPr marL="698500" lvl="1" indent="-228600">
              <a:lnSpc>
                <a:spcPts val="2815"/>
              </a:lnSpc>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Grant</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public</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the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bucket</a:t>
            </a:r>
            <a:endParaRPr sz="2400" dirty="0">
              <a:latin typeface="Roboto Light" panose="02000000000000000000" pitchFamily="2" charset="0"/>
              <a:ea typeface="Roboto Light" panose="02000000000000000000" pitchFamily="2" charset="0"/>
              <a:cs typeface="Gill Sans MT"/>
            </a:endParaRPr>
          </a:p>
          <a:p>
            <a:pPr marL="698500" lvl="1" indent="-228600">
              <a:lnSpc>
                <a:spcPts val="2795"/>
              </a:lnSpc>
              <a:buFont typeface="Arial"/>
              <a:buChar char="•"/>
              <a:tabLst>
                <a:tab pos="698500" algn="l"/>
              </a:tabLst>
            </a:pPr>
            <a:r>
              <a:rPr sz="2400" spc="-65" dirty="0">
                <a:solidFill>
                  <a:srgbClr val="444949"/>
                </a:solidFill>
                <a:latin typeface="Roboto Light" panose="02000000000000000000" pitchFamily="2" charset="0"/>
                <a:ea typeface="Roboto Light" panose="02000000000000000000" pitchFamily="2" charset="0"/>
                <a:cs typeface="Gill Sans MT"/>
              </a:rPr>
              <a:t>Force</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objects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20"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be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encrypted</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upload</a:t>
            </a:r>
            <a:endParaRPr sz="2400" dirty="0">
              <a:latin typeface="Roboto Light" panose="02000000000000000000" pitchFamily="2" charset="0"/>
              <a:ea typeface="Roboto Light" panose="02000000000000000000" pitchFamily="2" charset="0"/>
              <a:cs typeface="Gill Sans MT"/>
            </a:endParaRPr>
          </a:p>
          <a:p>
            <a:pPr marL="698500" marR="58419" lvl="1" indent="-228600">
              <a:lnSpc>
                <a:spcPts val="2300"/>
              </a:lnSpc>
              <a:spcBef>
                <a:spcPts val="515"/>
              </a:spcBef>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Grant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another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account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(Cross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Account)</a:t>
            </a:r>
            <a:endParaRPr sz="2400" dirty="0">
              <a:latin typeface="Roboto Light" panose="02000000000000000000" pitchFamily="2" charset="0"/>
              <a:ea typeface="Roboto Light" panose="02000000000000000000" pitchFamily="2" charset="0"/>
              <a:cs typeface="Gill Sans MT"/>
            </a:endParaRPr>
          </a:p>
        </p:txBody>
      </p:sp>
      <p:grpSp>
        <p:nvGrpSpPr>
          <p:cNvPr id="6" name="object 6"/>
          <p:cNvGrpSpPr/>
          <p:nvPr/>
        </p:nvGrpSpPr>
        <p:grpSpPr>
          <a:xfrm>
            <a:off x="7074048" y="1737455"/>
            <a:ext cx="4463415" cy="3769995"/>
            <a:chOff x="7074048" y="1737455"/>
            <a:chExt cx="4463415" cy="3769995"/>
          </a:xfrm>
        </p:grpSpPr>
        <p:pic>
          <p:nvPicPr>
            <p:cNvPr id="7" name="object 7"/>
            <p:cNvPicPr/>
            <p:nvPr/>
          </p:nvPicPr>
          <p:blipFill>
            <a:blip r:embed="rId2" cstate="print"/>
            <a:stretch>
              <a:fillRect/>
            </a:stretch>
          </p:blipFill>
          <p:spPr>
            <a:xfrm>
              <a:off x="7167618" y="1841530"/>
              <a:ext cx="4165449" cy="3545622"/>
            </a:xfrm>
            <a:prstGeom prst="rect">
              <a:avLst/>
            </a:prstGeom>
          </p:spPr>
        </p:pic>
        <p:sp>
          <p:nvSpPr>
            <p:cNvPr id="8" name="object 8"/>
            <p:cNvSpPr/>
            <p:nvPr/>
          </p:nvSpPr>
          <p:spPr>
            <a:xfrm>
              <a:off x="7078811" y="1742217"/>
              <a:ext cx="4453890" cy="3760470"/>
            </a:xfrm>
            <a:custGeom>
              <a:avLst/>
              <a:gdLst/>
              <a:ahLst/>
              <a:cxnLst/>
              <a:rect l="l" t="t" r="r" b="b"/>
              <a:pathLst>
                <a:path w="4453890" h="3760470">
                  <a:moveTo>
                    <a:pt x="0" y="0"/>
                  </a:moveTo>
                  <a:lnTo>
                    <a:pt x="4453372" y="0"/>
                  </a:lnTo>
                  <a:lnTo>
                    <a:pt x="4453372" y="3760006"/>
                  </a:lnTo>
                  <a:lnTo>
                    <a:pt x="0" y="3760006"/>
                  </a:lnTo>
                  <a:lnTo>
                    <a:pt x="0" y="0"/>
                  </a:lnTo>
                  <a:close/>
                </a:path>
              </a:pathLst>
            </a:custGeom>
            <a:ln w="9525">
              <a:solidFill>
                <a:srgbClr val="444949"/>
              </a:solidFill>
            </a:ln>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435975" cy="443711"/>
          </a:xfrm>
          <a:prstGeom prst="rect">
            <a:avLst/>
          </a:prstGeom>
        </p:spPr>
        <p:txBody>
          <a:bodyPr vert="horz" wrap="square" lIns="0" tIns="12700" rIns="0" bIns="0" rtlCol="0">
            <a:spAutoFit/>
          </a:bodyPr>
          <a:lstStyle/>
          <a:p>
            <a:pPr marL="12700">
              <a:lnSpc>
                <a:spcPct val="100000"/>
              </a:lnSpc>
              <a:spcBef>
                <a:spcPts val="100"/>
              </a:spcBef>
            </a:pPr>
            <a:r>
              <a:rPr b="1" spc="-100" dirty="0">
                <a:latin typeface="Roboto Light" panose="02000000000000000000" pitchFamily="2" charset="0"/>
                <a:ea typeface="Roboto Light" panose="02000000000000000000" pitchFamily="2" charset="0"/>
              </a:rPr>
              <a:t>B</a:t>
            </a:r>
            <a:r>
              <a:rPr b="1" spc="-85" dirty="0">
                <a:latin typeface="Roboto Light" panose="02000000000000000000" pitchFamily="2" charset="0"/>
                <a:ea typeface="Roboto Light" panose="02000000000000000000" pitchFamily="2" charset="0"/>
              </a:rPr>
              <a:t>u</a:t>
            </a:r>
            <a:r>
              <a:rPr b="1" spc="-155" dirty="0">
                <a:latin typeface="Roboto Light" panose="02000000000000000000" pitchFamily="2" charset="0"/>
                <a:ea typeface="Roboto Light" panose="02000000000000000000" pitchFamily="2" charset="0"/>
              </a:rPr>
              <a:t>c</a:t>
            </a:r>
            <a:r>
              <a:rPr b="1" spc="-220" dirty="0">
                <a:latin typeface="Roboto Light" panose="02000000000000000000" pitchFamily="2" charset="0"/>
                <a:ea typeface="Roboto Light" panose="02000000000000000000" pitchFamily="2" charset="0"/>
              </a:rPr>
              <a:t>k</a:t>
            </a:r>
            <a:r>
              <a:rPr b="1" spc="5" dirty="0">
                <a:latin typeface="Roboto Light" panose="02000000000000000000" pitchFamily="2" charset="0"/>
                <a:ea typeface="Roboto Light" panose="02000000000000000000" pitchFamily="2" charset="0"/>
              </a:rPr>
              <a:t>e</a:t>
            </a:r>
            <a:r>
              <a:rPr b="1" spc="-140" dirty="0">
                <a:latin typeface="Roboto Light" panose="02000000000000000000" pitchFamily="2" charset="0"/>
                <a:ea typeface="Roboto Light" panose="02000000000000000000" pitchFamily="2" charset="0"/>
              </a:rPr>
              <a:t>t</a:t>
            </a:r>
            <a:r>
              <a:rPr b="1" spc="-5" dirty="0">
                <a:latin typeface="Roboto Light" panose="02000000000000000000" pitchFamily="2" charset="0"/>
                <a:ea typeface="Roboto Light" panose="02000000000000000000" pitchFamily="2" charset="0"/>
              </a:rPr>
              <a:t> </a:t>
            </a:r>
            <a:r>
              <a:rPr b="1" spc="-135" dirty="0">
                <a:latin typeface="Roboto Light" panose="02000000000000000000" pitchFamily="2" charset="0"/>
                <a:ea typeface="Roboto Light" panose="02000000000000000000" pitchFamily="2" charset="0"/>
              </a:rPr>
              <a:t>s</a:t>
            </a:r>
            <a:r>
              <a:rPr b="1" spc="5" dirty="0">
                <a:latin typeface="Roboto Light" panose="02000000000000000000" pitchFamily="2" charset="0"/>
                <a:ea typeface="Roboto Light" panose="02000000000000000000" pitchFamily="2" charset="0"/>
              </a:rPr>
              <a:t>e</a:t>
            </a:r>
            <a:r>
              <a:rPr b="1" spc="-145" dirty="0">
                <a:latin typeface="Roboto Light" panose="02000000000000000000" pitchFamily="2" charset="0"/>
                <a:ea typeface="Roboto Light" panose="02000000000000000000" pitchFamily="2" charset="0"/>
              </a:rPr>
              <a:t>tti</a:t>
            </a:r>
            <a:r>
              <a:rPr b="1" spc="-45" dirty="0">
                <a:latin typeface="Roboto Light" panose="02000000000000000000" pitchFamily="2" charset="0"/>
                <a:ea typeface="Roboto Light" panose="02000000000000000000" pitchFamily="2" charset="0"/>
              </a:rPr>
              <a:t>n</a:t>
            </a:r>
            <a:r>
              <a:rPr b="1" spc="-5" dirty="0">
                <a:latin typeface="Roboto Light" panose="02000000000000000000" pitchFamily="2" charset="0"/>
                <a:ea typeface="Roboto Light" panose="02000000000000000000" pitchFamily="2" charset="0"/>
              </a:rPr>
              <a:t>g</a:t>
            </a:r>
            <a:r>
              <a:rPr b="1" spc="-140" dirty="0">
                <a:latin typeface="Roboto Light" panose="02000000000000000000" pitchFamily="2" charset="0"/>
                <a:ea typeface="Roboto Light" panose="02000000000000000000" pitchFamily="2" charset="0"/>
              </a:rPr>
              <a:t>s</a:t>
            </a:r>
            <a:r>
              <a:rPr b="1" spc="5" dirty="0">
                <a:latin typeface="Roboto Light" panose="02000000000000000000" pitchFamily="2" charset="0"/>
                <a:ea typeface="Roboto Light" panose="02000000000000000000" pitchFamily="2" charset="0"/>
              </a:rPr>
              <a:t> </a:t>
            </a:r>
            <a:r>
              <a:rPr b="1" spc="-85" dirty="0">
                <a:latin typeface="Roboto Light" panose="02000000000000000000" pitchFamily="2" charset="0"/>
                <a:ea typeface="Roboto Light" panose="02000000000000000000" pitchFamily="2" charset="0"/>
              </a:rPr>
              <a:t>f</a:t>
            </a:r>
            <a:r>
              <a:rPr b="1" spc="-160" dirty="0">
                <a:latin typeface="Roboto Light" panose="02000000000000000000" pitchFamily="2" charset="0"/>
                <a:ea typeface="Roboto Light" panose="02000000000000000000" pitchFamily="2" charset="0"/>
              </a:rPr>
              <a:t>or</a:t>
            </a:r>
            <a:r>
              <a:rPr b="1" spc="-5" dirty="0">
                <a:latin typeface="Roboto Light" panose="02000000000000000000" pitchFamily="2" charset="0"/>
                <a:ea typeface="Roboto Light" panose="02000000000000000000" pitchFamily="2" charset="0"/>
              </a:rPr>
              <a:t> </a:t>
            </a:r>
            <a:r>
              <a:rPr b="1" spc="-204" dirty="0">
                <a:latin typeface="Roboto Light" panose="02000000000000000000" pitchFamily="2" charset="0"/>
                <a:ea typeface="Roboto Light" panose="02000000000000000000" pitchFamily="2" charset="0"/>
              </a:rPr>
              <a:t>B</a:t>
            </a:r>
            <a:r>
              <a:rPr b="1" spc="-85" dirty="0">
                <a:latin typeface="Roboto Light" panose="02000000000000000000" pitchFamily="2" charset="0"/>
                <a:ea typeface="Roboto Light" panose="02000000000000000000" pitchFamily="2" charset="0"/>
              </a:rPr>
              <a:t>l</a:t>
            </a:r>
            <a:r>
              <a:rPr b="1" spc="-125" dirty="0">
                <a:latin typeface="Roboto Light" panose="02000000000000000000" pitchFamily="2" charset="0"/>
                <a:ea typeface="Roboto Light" panose="02000000000000000000" pitchFamily="2" charset="0"/>
              </a:rPr>
              <a:t>ock</a:t>
            </a:r>
            <a:r>
              <a:rPr b="1" spc="-5" dirty="0">
                <a:latin typeface="Roboto Light" panose="02000000000000000000" pitchFamily="2" charset="0"/>
                <a:ea typeface="Roboto Light" panose="02000000000000000000" pitchFamily="2" charset="0"/>
              </a:rPr>
              <a:t> </a:t>
            </a:r>
            <a:r>
              <a:rPr b="1" spc="-10" dirty="0">
                <a:latin typeface="Roboto Light" panose="02000000000000000000" pitchFamily="2" charset="0"/>
                <a:ea typeface="Roboto Light" panose="02000000000000000000" pitchFamily="2" charset="0"/>
              </a:rPr>
              <a:t>P</a:t>
            </a:r>
            <a:r>
              <a:rPr b="1" spc="-45" dirty="0">
                <a:latin typeface="Roboto Light" panose="02000000000000000000" pitchFamily="2" charset="0"/>
                <a:ea typeface="Roboto Light" panose="02000000000000000000" pitchFamily="2" charset="0"/>
              </a:rPr>
              <a:t>u</a:t>
            </a:r>
            <a:r>
              <a:rPr b="1" spc="-35" dirty="0">
                <a:latin typeface="Roboto Light" panose="02000000000000000000" pitchFamily="2" charset="0"/>
                <a:ea typeface="Roboto Light" panose="02000000000000000000" pitchFamily="2" charset="0"/>
              </a:rPr>
              <a:t>b</a:t>
            </a:r>
            <a:r>
              <a:rPr b="1" spc="-145" dirty="0">
                <a:latin typeface="Roboto Light" panose="02000000000000000000" pitchFamily="2" charset="0"/>
                <a:ea typeface="Roboto Light" panose="02000000000000000000" pitchFamily="2" charset="0"/>
              </a:rPr>
              <a:t>li</a:t>
            </a:r>
            <a:r>
              <a:rPr b="1" spc="-95" dirty="0">
                <a:latin typeface="Roboto Light" panose="02000000000000000000" pitchFamily="2" charset="0"/>
                <a:ea typeface="Roboto Light" panose="02000000000000000000" pitchFamily="2" charset="0"/>
              </a:rPr>
              <a:t>c</a:t>
            </a:r>
            <a:r>
              <a:rPr b="1" spc="-265" dirty="0">
                <a:latin typeface="Roboto Light" panose="02000000000000000000" pitchFamily="2" charset="0"/>
                <a:ea typeface="Roboto Light" panose="02000000000000000000" pitchFamily="2" charset="0"/>
              </a:rPr>
              <a:t> </a:t>
            </a:r>
            <a:r>
              <a:rPr b="1" spc="-50" dirty="0">
                <a:latin typeface="Roboto Light" panose="02000000000000000000" pitchFamily="2" charset="0"/>
                <a:ea typeface="Roboto Light" panose="02000000000000000000" pitchFamily="2" charset="0"/>
              </a:rPr>
              <a:t>Acc</a:t>
            </a:r>
            <a:r>
              <a:rPr b="1" spc="-40" dirty="0">
                <a:latin typeface="Roboto Light" panose="02000000000000000000" pitchFamily="2" charset="0"/>
                <a:ea typeface="Roboto Light" panose="02000000000000000000" pitchFamily="2" charset="0"/>
              </a:rPr>
              <a:t>e</a:t>
            </a:r>
            <a:r>
              <a:rPr b="1" spc="-135" dirty="0">
                <a:latin typeface="Roboto Light" panose="02000000000000000000" pitchFamily="2" charset="0"/>
                <a:ea typeface="Roboto Light" panose="02000000000000000000" pitchFamily="2" charset="0"/>
              </a:rPr>
              <a:t>s</a:t>
            </a:r>
            <a:r>
              <a:rPr b="1" spc="-140" dirty="0">
                <a:latin typeface="Roboto Light" panose="02000000000000000000" pitchFamily="2" charset="0"/>
                <a:ea typeface="Roboto Light" panose="02000000000000000000" pitchFamily="2" charset="0"/>
              </a:rPr>
              <a:t>s</a:t>
            </a:r>
          </a:p>
        </p:txBody>
      </p:sp>
      <p:sp>
        <p:nvSpPr>
          <p:cNvPr id="5" name="object 5"/>
          <p:cNvSpPr txBox="1"/>
          <p:nvPr/>
        </p:nvSpPr>
        <p:spPr>
          <a:xfrm>
            <a:off x="916939" y="1378203"/>
            <a:ext cx="9036050" cy="5191165"/>
          </a:xfrm>
          <a:prstGeom prst="rect">
            <a:avLst/>
          </a:prstGeom>
        </p:spPr>
        <p:txBody>
          <a:bodyPr vert="horz" wrap="square" lIns="0" tIns="12700" rIns="0" bIns="0" rtlCol="0">
            <a:spAutoFit/>
          </a:bodyPr>
          <a:lstStyle/>
          <a:p>
            <a:pPr marL="241300" indent="-228600">
              <a:lnSpc>
                <a:spcPts val="3329"/>
              </a:lnSpc>
              <a:spcBef>
                <a:spcPts val="100"/>
              </a:spcBef>
              <a:buFont typeface="Arial"/>
              <a:buChar char="•"/>
              <a:tabLst>
                <a:tab pos="241300" algn="l"/>
              </a:tabLst>
            </a:pPr>
            <a:r>
              <a:rPr sz="2800" spc="-85" dirty="0">
                <a:solidFill>
                  <a:srgbClr val="444949"/>
                </a:solidFill>
                <a:latin typeface="Roboto Light" panose="02000000000000000000" pitchFamily="2" charset="0"/>
                <a:ea typeface="Roboto Light" panose="02000000000000000000" pitchFamily="2" charset="0"/>
                <a:cs typeface="Gill Sans MT"/>
              </a:rPr>
              <a:t>Block</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public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to</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buckets</a:t>
            </a:r>
            <a:r>
              <a:rPr sz="2800" spc="-10" dirty="0">
                <a:solidFill>
                  <a:srgbClr val="444949"/>
                </a:solidFill>
                <a:latin typeface="Roboto Light" panose="02000000000000000000" pitchFamily="2" charset="0"/>
                <a:ea typeface="Roboto Light" panose="02000000000000000000" pitchFamily="2" charset="0"/>
                <a:cs typeface="Gill Sans MT"/>
              </a:rPr>
              <a:t> and </a:t>
            </a:r>
            <a:r>
              <a:rPr sz="2800" spc="-50" dirty="0">
                <a:solidFill>
                  <a:srgbClr val="444949"/>
                </a:solidFill>
                <a:latin typeface="Roboto Light" panose="02000000000000000000" pitchFamily="2" charset="0"/>
                <a:ea typeface="Roboto Light" panose="02000000000000000000" pitchFamily="2" charset="0"/>
                <a:cs typeface="Gill Sans MT"/>
              </a:rPr>
              <a:t>objects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granted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through</a:t>
            </a:r>
            <a:endParaRPr sz="2800" dirty="0">
              <a:latin typeface="Roboto Light" panose="02000000000000000000" pitchFamily="2" charset="0"/>
              <a:ea typeface="Roboto Light" panose="02000000000000000000" pitchFamily="2" charset="0"/>
              <a:cs typeface="Gill Sans MT"/>
            </a:endParaRPr>
          </a:p>
          <a:p>
            <a:pPr marL="698500" lvl="1" indent="-228600">
              <a:lnSpc>
                <a:spcPts val="2805"/>
              </a:lnSpc>
              <a:buFont typeface="Arial"/>
              <a:buChar char="•"/>
              <a:tabLst>
                <a:tab pos="698500" algn="l"/>
              </a:tabLst>
            </a:pPr>
            <a:r>
              <a:rPr sz="2800" i="1" spc="-15" dirty="0">
                <a:solidFill>
                  <a:srgbClr val="444949"/>
                </a:solidFill>
                <a:latin typeface="Roboto Light" panose="02000000000000000000" pitchFamily="2" charset="0"/>
                <a:ea typeface="Roboto Light" panose="02000000000000000000" pitchFamily="2" charset="0"/>
                <a:cs typeface="Gill Sans MT"/>
              </a:rPr>
              <a:t>new </a:t>
            </a:r>
            <a:r>
              <a:rPr sz="2800" spc="-45" dirty="0">
                <a:solidFill>
                  <a:srgbClr val="444949"/>
                </a:solidFill>
                <a:latin typeface="Roboto Light" panose="02000000000000000000" pitchFamily="2" charset="0"/>
                <a:ea typeface="Roboto Light" panose="02000000000000000000" pitchFamily="2" charset="0"/>
                <a:cs typeface="Gill Sans MT"/>
              </a:rPr>
              <a:t>access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control</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lists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(ACLs)</a:t>
            </a:r>
            <a:endParaRPr sz="2800" dirty="0">
              <a:latin typeface="Roboto Light" panose="02000000000000000000" pitchFamily="2" charset="0"/>
              <a:ea typeface="Roboto Light" panose="02000000000000000000" pitchFamily="2" charset="0"/>
              <a:cs typeface="Gill Sans MT"/>
            </a:endParaRPr>
          </a:p>
          <a:p>
            <a:pPr marL="698500" lvl="1" indent="-228600">
              <a:lnSpc>
                <a:spcPts val="2795"/>
              </a:lnSpc>
              <a:buFont typeface="Arial"/>
              <a:buChar char="•"/>
              <a:tabLst>
                <a:tab pos="698500" algn="l"/>
              </a:tabLst>
            </a:pPr>
            <a:r>
              <a:rPr sz="2800" i="1" spc="-5" dirty="0">
                <a:solidFill>
                  <a:srgbClr val="444949"/>
                </a:solidFill>
                <a:latin typeface="Roboto Light" panose="02000000000000000000" pitchFamily="2" charset="0"/>
                <a:ea typeface="Roboto Light" panose="02000000000000000000" pitchFamily="2" charset="0"/>
                <a:cs typeface="Gill Sans MT"/>
              </a:rPr>
              <a:t>any </a:t>
            </a:r>
            <a:r>
              <a:rPr sz="2800" spc="-45" dirty="0">
                <a:solidFill>
                  <a:srgbClr val="444949"/>
                </a:solidFill>
                <a:latin typeface="Roboto Light" panose="02000000000000000000" pitchFamily="2" charset="0"/>
                <a:ea typeface="Roboto Light" panose="02000000000000000000" pitchFamily="2" charset="0"/>
                <a:cs typeface="Gill Sans MT"/>
              </a:rPr>
              <a:t>access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control</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lists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(ACLs)</a:t>
            </a:r>
            <a:endParaRPr sz="2800" dirty="0">
              <a:latin typeface="Roboto Light" panose="02000000000000000000" pitchFamily="2" charset="0"/>
              <a:ea typeface="Roboto Light" panose="02000000000000000000" pitchFamily="2" charset="0"/>
              <a:cs typeface="Gill Sans MT"/>
            </a:endParaRPr>
          </a:p>
          <a:p>
            <a:pPr marL="698500" lvl="1" indent="-228600">
              <a:lnSpc>
                <a:spcPts val="2845"/>
              </a:lnSpc>
              <a:buFont typeface="Arial"/>
              <a:buChar char="•"/>
              <a:tabLst>
                <a:tab pos="698500" algn="l"/>
              </a:tabLst>
            </a:pPr>
            <a:r>
              <a:rPr sz="2800" i="1" spc="-15" dirty="0">
                <a:solidFill>
                  <a:srgbClr val="444949"/>
                </a:solidFill>
                <a:latin typeface="Roboto Light" panose="02000000000000000000" pitchFamily="2" charset="0"/>
                <a:ea typeface="Roboto Light" panose="02000000000000000000" pitchFamily="2" charset="0"/>
                <a:cs typeface="Gill Sans MT"/>
              </a:rPr>
              <a:t>new </a:t>
            </a:r>
            <a:r>
              <a:rPr sz="2800" spc="-40" dirty="0">
                <a:solidFill>
                  <a:srgbClr val="444949"/>
                </a:solidFill>
                <a:latin typeface="Roboto Light" panose="02000000000000000000" pitchFamily="2" charset="0"/>
                <a:ea typeface="Roboto Light" panose="02000000000000000000" pitchFamily="2" charset="0"/>
                <a:cs typeface="Gill Sans MT"/>
              </a:rPr>
              <a:t>public</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bucket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or</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access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point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policies</a:t>
            </a:r>
            <a:endParaRPr sz="2800" dirty="0">
              <a:latin typeface="Roboto Light" panose="02000000000000000000" pitchFamily="2" charset="0"/>
              <a:ea typeface="Roboto Light" panose="02000000000000000000" pitchFamily="2" charset="0"/>
              <a:cs typeface="Gill Sans MT"/>
            </a:endParaRPr>
          </a:p>
          <a:p>
            <a:pPr marL="241300" marR="293370" indent="-228600">
              <a:lnSpc>
                <a:spcPts val="2710"/>
              </a:lnSpc>
              <a:spcBef>
                <a:spcPts val="950"/>
              </a:spcBef>
              <a:buFont typeface="Arial"/>
              <a:buChar char="•"/>
              <a:tabLst>
                <a:tab pos="241300" algn="l"/>
              </a:tabLst>
            </a:pPr>
            <a:r>
              <a:rPr sz="2800" spc="-85" dirty="0">
                <a:solidFill>
                  <a:srgbClr val="444949"/>
                </a:solidFill>
                <a:latin typeface="Roboto Light" panose="02000000000000000000" pitchFamily="2" charset="0"/>
                <a:ea typeface="Roboto Light" panose="02000000000000000000" pitchFamily="2" charset="0"/>
                <a:cs typeface="Gill Sans MT"/>
              </a:rPr>
              <a:t>Block</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public</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and</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cross-account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buckets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and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objects </a:t>
            </a:r>
            <a:r>
              <a:rPr sz="2800" spc="-76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through</a:t>
            </a:r>
            <a:r>
              <a:rPr sz="2800" spc="-5" dirty="0">
                <a:solidFill>
                  <a:srgbClr val="444949"/>
                </a:solidFill>
                <a:latin typeface="Roboto Light" panose="02000000000000000000" pitchFamily="2" charset="0"/>
                <a:ea typeface="Roboto Light" panose="02000000000000000000" pitchFamily="2" charset="0"/>
                <a:cs typeface="Gill Sans MT"/>
              </a:rPr>
              <a:t> </a:t>
            </a:r>
            <a:r>
              <a:rPr sz="2800" i="1" spc="-5" dirty="0">
                <a:solidFill>
                  <a:srgbClr val="444949"/>
                </a:solidFill>
                <a:latin typeface="Roboto Light" panose="02000000000000000000" pitchFamily="2" charset="0"/>
                <a:ea typeface="Roboto Light" panose="02000000000000000000" pitchFamily="2" charset="0"/>
                <a:cs typeface="Gill Sans MT"/>
              </a:rPr>
              <a:t>any </a:t>
            </a:r>
            <a:r>
              <a:rPr sz="2800" spc="-45" dirty="0">
                <a:solidFill>
                  <a:srgbClr val="444949"/>
                </a:solidFill>
                <a:latin typeface="Roboto Light" panose="02000000000000000000" pitchFamily="2" charset="0"/>
                <a:ea typeface="Roboto Light" panose="02000000000000000000" pitchFamily="2" charset="0"/>
                <a:cs typeface="Gill Sans MT"/>
              </a:rPr>
              <a:t>public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bucket</a:t>
            </a:r>
            <a:r>
              <a:rPr sz="2800" dirty="0">
                <a:solidFill>
                  <a:srgbClr val="444949"/>
                </a:solidFill>
                <a:latin typeface="Roboto Light" panose="02000000000000000000" pitchFamily="2" charset="0"/>
                <a:ea typeface="Roboto Light" panose="02000000000000000000" pitchFamily="2" charset="0"/>
                <a:cs typeface="Gill Sans MT"/>
              </a:rPr>
              <a:t> </a:t>
            </a:r>
            <a:r>
              <a:rPr sz="2800" spc="-110" dirty="0">
                <a:solidFill>
                  <a:srgbClr val="444949"/>
                </a:solidFill>
                <a:latin typeface="Roboto Light" panose="02000000000000000000" pitchFamily="2" charset="0"/>
                <a:ea typeface="Roboto Light" panose="02000000000000000000" pitchFamily="2" charset="0"/>
                <a:cs typeface="Gill Sans MT"/>
              </a:rPr>
              <a:t>or</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point</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policies</a:t>
            </a:r>
            <a:endParaRPr sz="2800" dirty="0">
              <a:latin typeface="Roboto Light" panose="02000000000000000000" pitchFamily="2" charset="0"/>
              <a:ea typeface="Roboto Light" panose="02000000000000000000" pitchFamily="2" charset="0"/>
              <a:cs typeface="Gill Sans MT"/>
            </a:endParaRPr>
          </a:p>
          <a:p>
            <a:pPr>
              <a:lnSpc>
                <a:spcPct val="100000"/>
              </a:lnSpc>
              <a:spcBef>
                <a:spcPts val="45"/>
              </a:spcBef>
              <a:buClr>
                <a:srgbClr val="444949"/>
              </a:buClr>
              <a:buFont typeface="Arial"/>
              <a:buChar char="•"/>
            </a:pP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buSzPct val="101818"/>
              <a:buFont typeface="Arial"/>
              <a:buChar char="•"/>
              <a:tabLst>
                <a:tab pos="241300" algn="l"/>
              </a:tabLst>
            </a:pPr>
            <a:r>
              <a:rPr sz="2800" spc="-30" baseline="1010" dirty="0">
                <a:solidFill>
                  <a:srgbClr val="444949"/>
                </a:solidFill>
                <a:latin typeface="Roboto Light" panose="02000000000000000000" pitchFamily="2" charset="0"/>
                <a:ea typeface="Roboto Light" panose="02000000000000000000" pitchFamily="2" charset="0"/>
                <a:cs typeface="Gill Sans MT"/>
              </a:rPr>
              <a:t>These</a:t>
            </a:r>
            <a:r>
              <a:rPr sz="2800" baseline="1010" dirty="0">
                <a:solidFill>
                  <a:srgbClr val="444949"/>
                </a:solidFill>
                <a:latin typeface="Roboto Light" panose="02000000000000000000" pitchFamily="2" charset="0"/>
                <a:ea typeface="Roboto Light" panose="02000000000000000000" pitchFamily="2" charset="0"/>
                <a:cs typeface="Gill Sans MT"/>
              </a:rPr>
              <a:t> </a:t>
            </a:r>
            <a:r>
              <a:rPr sz="2800" spc="-60" baseline="1010" dirty="0">
                <a:solidFill>
                  <a:srgbClr val="444949"/>
                </a:solidFill>
                <a:latin typeface="Roboto Light" panose="02000000000000000000" pitchFamily="2" charset="0"/>
                <a:ea typeface="Roboto Light" panose="02000000000000000000" pitchFamily="2" charset="0"/>
                <a:cs typeface="Gill Sans MT"/>
              </a:rPr>
              <a:t>settings</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spc="-60" baseline="1010" dirty="0">
                <a:solidFill>
                  <a:srgbClr val="444949"/>
                </a:solidFill>
                <a:latin typeface="Roboto Light" panose="02000000000000000000" pitchFamily="2" charset="0"/>
                <a:ea typeface="Roboto Light" panose="02000000000000000000" pitchFamily="2" charset="0"/>
                <a:cs typeface="Gill Sans MT"/>
              </a:rPr>
              <a:t>were</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spc="-37" baseline="1010" dirty="0">
                <a:solidFill>
                  <a:srgbClr val="444949"/>
                </a:solidFill>
                <a:latin typeface="Roboto Light" panose="02000000000000000000" pitchFamily="2" charset="0"/>
                <a:ea typeface="Roboto Light" panose="02000000000000000000" pitchFamily="2" charset="0"/>
                <a:cs typeface="Gill Sans MT"/>
              </a:rPr>
              <a:t>created</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spc="-52" baseline="1010" dirty="0">
                <a:solidFill>
                  <a:srgbClr val="444949"/>
                </a:solidFill>
                <a:latin typeface="Roboto Light" panose="02000000000000000000" pitchFamily="2" charset="0"/>
                <a:ea typeface="Roboto Light" panose="02000000000000000000" pitchFamily="2" charset="0"/>
                <a:cs typeface="Gill Sans MT"/>
              </a:rPr>
              <a:t>to</a:t>
            </a:r>
            <a:r>
              <a:rPr sz="2800" spc="22" baseline="1010" dirty="0">
                <a:solidFill>
                  <a:srgbClr val="444949"/>
                </a:solidFill>
                <a:latin typeface="Roboto Light" panose="02000000000000000000" pitchFamily="2" charset="0"/>
                <a:ea typeface="Roboto Light" panose="02000000000000000000" pitchFamily="2" charset="0"/>
                <a:cs typeface="Gill Sans MT"/>
              </a:rPr>
              <a:t> </a:t>
            </a:r>
            <a:r>
              <a:rPr sz="2800" spc="-44" baseline="1010" dirty="0">
                <a:solidFill>
                  <a:srgbClr val="444949"/>
                </a:solidFill>
                <a:latin typeface="Roboto Light" panose="02000000000000000000" pitchFamily="2" charset="0"/>
                <a:ea typeface="Roboto Light" panose="02000000000000000000" pitchFamily="2" charset="0"/>
                <a:cs typeface="Gill Sans MT"/>
              </a:rPr>
              <a:t>prevent</a:t>
            </a:r>
            <a:r>
              <a:rPr sz="2800" spc="22" baseline="1010" dirty="0">
                <a:solidFill>
                  <a:srgbClr val="444949"/>
                </a:solidFill>
                <a:latin typeface="Roboto Light" panose="02000000000000000000" pitchFamily="2" charset="0"/>
                <a:ea typeface="Roboto Light" panose="02000000000000000000" pitchFamily="2" charset="0"/>
                <a:cs typeface="Gill Sans MT"/>
              </a:rPr>
              <a:t> </a:t>
            </a:r>
            <a:r>
              <a:rPr sz="2800" baseline="1010" dirty="0">
                <a:solidFill>
                  <a:srgbClr val="444949"/>
                </a:solidFill>
                <a:latin typeface="Roboto Light" panose="02000000000000000000" pitchFamily="2" charset="0"/>
                <a:ea typeface="Roboto Light" panose="02000000000000000000" pitchFamily="2" charset="0"/>
                <a:cs typeface="Gill Sans MT"/>
              </a:rPr>
              <a:t>company</a:t>
            </a:r>
            <a:r>
              <a:rPr sz="2800" spc="22" baseline="1010" dirty="0">
                <a:solidFill>
                  <a:srgbClr val="444949"/>
                </a:solidFill>
                <a:latin typeface="Roboto Light" panose="02000000000000000000" pitchFamily="2" charset="0"/>
                <a:ea typeface="Roboto Light" panose="02000000000000000000" pitchFamily="2" charset="0"/>
                <a:cs typeface="Gill Sans MT"/>
              </a:rPr>
              <a:t> </a:t>
            </a:r>
            <a:r>
              <a:rPr sz="2800" baseline="1010" dirty="0">
                <a:solidFill>
                  <a:srgbClr val="444949"/>
                </a:solidFill>
                <a:latin typeface="Roboto Light" panose="02000000000000000000" pitchFamily="2" charset="0"/>
                <a:ea typeface="Roboto Light" panose="02000000000000000000" pitchFamily="2" charset="0"/>
                <a:cs typeface="Gill Sans MT"/>
              </a:rPr>
              <a:t>data</a:t>
            </a:r>
            <a:r>
              <a:rPr sz="2800" spc="22" baseline="1010" dirty="0">
                <a:solidFill>
                  <a:srgbClr val="444949"/>
                </a:solidFill>
                <a:latin typeface="Roboto Light" panose="02000000000000000000" pitchFamily="2" charset="0"/>
                <a:ea typeface="Roboto Light" panose="02000000000000000000" pitchFamily="2" charset="0"/>
                <a:cs typeface="Gill Sans MT"/>
              </a:rPr>
              <a:t> </a:t>
            </a:r>
            <a:r>
              <a:rPr sz="2800" spc="-67" baseline="1010" dirty="0">
                <a:solidFill>
                  <a:srgbClr val="444949"/>
                </a:solidFill>
                <a:latin typeface="Roboto Light" panose="02000000000000000000" pitchFamily="2" charset="0"/>
                <a:ea typeface="Roboto Light" panose="02000000000000000000" pitchFamily="2" charset="0"/>
                <a:cs typeface="Gill Sans MT"/>
              </a:rPr>
              <a:t>leaks</a:t>
            </a:r>
            <a:endParaRPr sz="2800" baseline="101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45"/>
              </a:spcBef>
              <a:buFont typeface="Arial"/>
              <a:buChar char="•"/>
              <a:tabLst>
                <a:tab pos="241300" algn="l"/>
              </a:tabLst>
            </a:pPr>
            <a:r>
              <a:rPr sz="2800" spc="-70" dirty="0">
                <a:solidFill>
                  <a:srgbClr val="444949"/>
                </a:solidFill>
                <a:latin typeface="Roboto Light" panose="02000000000000000000" pitchFamily="2" charset="0"/>
                <a:ea typeface="Roboto Light" panose="02000000000000000000" pitchFamily="2" charset="0"/>
                <a:cs typeface="Gill Sans MT"/>
              </a:rPr>
              <a:t>If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you</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know</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5" dirty="0">
                <a:solidFill>
                  <a:srgbClr val="444949"/>
                </a:solidFill>
                <a:latin typeface="Roboto Light" panose="02000000000000000000" pitchFamily="2" charset="0"/>
                <a:ea typeface="Roboto Light" panose="02000000000000000000" pitchFamily="2" charset="0"/>
                <a:cs typeface="Gill Sans MT"/>
              </a:rPr>
              <a:t>your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bucket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should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never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public,</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leave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these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on</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Can</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set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account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level</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3677380" y="0"/>
            <a:ext cx="4151003" cy="1188720"/>
          </a:xfrm>
          <a:solidFill>
            <a:srgbClr val="FFC000"/>
          </a:solidFill>
        </p:spPr>
        <p:txBody>
          <a:bodyPr>
            <a:normAutofit/>
          </a:bodyPr>
          <a:lstStyle/>
          <a:p>
            <a:r>
              <a:rPr lang="en-US" sz="4000" dirty="0">
                <a:latin typeface="Roboto Light" panose="02000000000000000000" pitchFamily="2" charset="0"/>
                <a:ea typeface="Roboto Light" panose="02000000000000000000" pitchFamily="2" charset="0"/>
                <a:cs typeface="Calibri Light" panose="020F0302020204030204" pitchFamily="34" charset="0"/>
              </a:rPr>
              <a:t>OBJECTS</a:t>
            </a:r>
            <a:endParaRPr lang="en-IN" sz="4000"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are the fundamental entities stored in Amazon S3. Objects consist of object data and metadata. The data portion is opaque to Amazon S3. The metadata is a set of name-value pairs that describe the object. These include some default metadata, such as the date last modified, and standard HTTP metadata, such as Content-Type. You can also specify custom metadata at the time the object is stored.</a:t>
            </a:r>
            <a:endPar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An object is uniquely identified within a bucket by a key (name) and a version 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An object consist of the followings :</a:t>
            </a:r>
          </a:p>
          <a:p>
            <a:pPr eaLnBrk="0" fontAlgn="base" hangingPunct="0">
              <a:spcBef>
                <a:spcPct val="0"/>
              </a:spcBef>
              <a:spcAft>
                <a:spcPct val="0"/>
              </a:spcAft>
              <a:buClrTx/>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Key</a:t>
            </a:r>
          </a:p>
          <a:p>
            <a:pPr eaLnBrk="0" fontAlgn="base" hangingPunct="0">
              <a:spcBef>
                <a:spcPct val="0"/>
              </a:spcBef>
              <a:spcAft>
                <a:spcPct val="0"/>
              </a:spcAft>
              <a:buClrTx/>
            </a:pP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Version ID</a:t>
            </a:r>
          </a:p>
          <a:p>
            <a:pPr eaLnBrk="0" fontAlgn="base" hangingPunct="0">
              <a:spcBef>
                <a:spcPct val="0"/>
              </a:spcBef>
              <a:spcAft>
                <a:spcPct val="0"/>
              </a:spcAft>
              <a:buClrTx/>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Value</a:t>
            </a:r>
          </a:p>
          <a:p>
            <a:pPr eaLnBrk="0" fontAlgn="base" hangingPunct="0">
              <a:spcBef>
                <a:spcPct val="0"/>
              </a:spcBef>
              <a:spcAft>
                <a:spcPct val="0"/>
              </a:spcAft>
              <a:buClrTx/>
            </a:pP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Metadata</a:t>
            </a:r>
          </a:p>
          <a:p>
            <a:pPr eaLnBrk="0" fontAlgn="base" hangingPunct="0">
              <a:spcBef>
                <a:spcPct val="0"/>
              </a:spcBef>
              <a:spcAft>
                <a:spcPct val="0"/>
              </a:spcAft>
              <a:buClrTx/>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Subresources </a:t>
            </a: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a:t>
            </a:r>
          </a:p>
          <a:p>
            <a:pPr marL="0" indent="0" eaLnBrk="0" fontAlgn="base" hangingPunct="0">
              <a:spcBef>
                <a:spcPct val="0"/>
              </a:spcBef>
              <a:spcAft>
                <a:spcPct val="0"/>
              </a:spcAft>
              <a:buClrTx/>
              <a:buNone/>
            </a:pP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AC</a:t>
            </a: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L</a:t>
            </a:r>
          </a:p>
          <a:p>
            <a:pPr marL="0" indent="0" eaLnBrk="0" fontAlgn="base" hangingPunct="0">
              <a:spcBef>
                <a:spcPct val="0"/>
              </a:spcBef>
              <a:spcAft>
                <a:spcPct val="0"/>
              </a:spcAft>
              <a:buClrTx/>
              <a:buNone/>
            </a:pP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                                </a:t>
            </a:r>
            <a:r>
              <a:rPr kumimoji="0" lang="en-US" altLang="en-US" sz="2000" b="0" i="0" u="none" strike="noStrike" cap="none" normalizeH="0" baseline="0" dirty="0">
                <a:ln>
                  <a:noFill/>
                </a:ln>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Torrents</a:t>
            </a:r>
          </a:p>
          <a:p>
            <a:pPr eaLnBrk="0" fontAlgn="base" hangingPunct="0">
              <a:spcBef>
                <a:spcPct val="0"/>
              </a:spcBef>
              <a:spcAft>
                <a:spcPct val="0"/>
              </a:spcAft>
              <a:buClrTx/>
            </a:pPr>
            <a:r>
              <a:rPr lang="en-US" altLang="en-US" sz="2000"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Access Control Information</a:t>
            </a:r>
            <a:endParaRPr kumimoji="0" lang="en-US" altLang="en-US" sz="2000" b="0" i="0" u="none" strike="noStrike" cap="none" normalizeH="0" baseline="0" dirty="0">
              <a:ln>
                <a:noFill/>
              </a:ln>
              <a:solidFill>
                <a:schemeClr val="tx1"/>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sz="2000"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439681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4310380" cy="443711"/>
          </a:xfrm>
          <a:prstGeom prst="rect">
            <a:avLst/>
          </a:prstGeom>
        </p:spPr>
        <p:txBody>
          <a:bodyPr vert="horz" wrap="square" lIns="0" tIns="12700" rIns="0" bIns="0" rtlCol="0">
            <a:spAutoFit/>
          </a:bodyPr>
          <a:lstStyle/>
          <a:p>
            <a:pPr marL="12700">
              <a:lnSpc>
                <a:spcPct val="100000"/>
              </a:lnSpc>
              <a:spcBef>
                <a:spcPts val="100"/>
              </a:spcBef>
            </a:pPr>
            <a:r>
              <a:rPr b="1" spc="20" dirty="0">
                <a:latin typeface="Roboto Light" panose="02000000000000000000" pitchFamily="2" charset="0"/>
                <a:ea typeface="Roboto Light" panose="02000000000000000000" pitchFamily="2" charset="0"/>
              </a:rPr>
              <a:t>S3</a:t>
            </a:r>
            <a:r>
              <a:rPr b="1" spc="-25" dirty="0">
                <a:latin typeface="Roboto Light" panose="02000000000000000000" pitchFamily="2" charset="0"/>
                <a:ea typeface="Roboto Light" panose="02000000000000000000" pitchFamily="2" charset="0"/>
              </a:rPr>
              <a:t> </a:t>
            </a:r>
            <a:r>
              <a:rPr b="1" spc="-80" dirty="0">
                <a:latin typeface="Roboto Light" panose="02000000000000000000" pitchFamily="2" charset="0"/>
                <a:ea typeface="Roboto Light" panose="02000000000000000000" pitchFamily="2" charset="0"/>
              </a:rPr>
              <a:t>Security</a:t>
            </a:r>
            <a:r>
              <a:rPr b="1" spc="-25" dirty="0">
                <a:latin typeface="Roboto Light" panose="02000000000000000000" pitchFamily="2" charset="0"/>
                <a:ea typeface="Roboto Light" panose="02000000000000000000" pitchFamily="2" charset="0"/>
              </a:rPr>
              <a:t> </a:t>
            </a:r>
            <a:r>
              <a:rPr b="1" spc="-50" dirty="0">
                <a:latin typeface="Roboto Light" panose="02000000000000000000" pitchFamily="2" charset="0"/>
                <a:ea typeface="Roboto Light" panose="02000000000000000000" pitchFamily="2" charset="0"/>
              </a:rPr>
              <a:t>-</a:t>
            </a:r>
            <a:r>
              <a:rPr b="1" spc="-25" dirty="0">
                <a:latin typeface="Roboto Light" panose="02000000000000000000" pitchFamily="2" charset="0"/>
                <a:ea typeface="Roboto Light" panose="02000000000000000000" pitchFamily="2" charset="0"/>
              </a:rPr>
              <a:t> </a:t>
            </a:r>
            <a:r>
              <a:rPr b="1" spc="-95" dirty="0">
                <a:latin typeface="Roboto Light" panose="02000000000000000000" pitchFamily="2" charset="0"/>
                <a:ea typeface="Roboto Light" panose="02000000000000000000" pitchFamily="2" charset="0"/>
              </a:rPr>
              <a:t>Other</a:t>
            </a:r>
          </a:p>
        </p:txBody>
      </p:sp>
      <p:sp>
        <p:nvSpPr>
          <p:cNvPr id="4" name="object 4"/>
          <p:cNvSpPr txBox="1"/>
          <p:nvPr/>
        </p:nvSpPr>
        <p:spPr>
          <a:xfrm>
            <a:off x="916939" y="1376849"/>
            <a:ext cx="10212705" cy="4182555"/>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Networking:</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59"/>
              </a:spcBef>
              <a:buFont typeface="Arial"/>
              <a:buChar char="•"/>
              <a:tabLst>
                <a:tab pos="698500" algn="l"/>
              </a:tabLst>
            </a:pPr>
            <a:r>
              <a:rPr sz="2400" spc="-15" dirty="0">
                <a:solidFill>
                  <a:srgbClr val="444949"/>
                </a:solidFill>
                <a:latin typeface="Roboto Light" panose="02000000000000000000" pitchFamily="2" charset="0"/>
                <a:ea typeface="Roboto Light" panose="02000000000000000000" pitchFamily="2" charset="0"/>
                <a:cs typeface="Gill Sans MT"/>
              </a:rPr>
              <a:t>Supports</a:t>
            </a:r>
            <a:r>
              <a:rPr sz="2400" spc="-34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VPC</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Endpoints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(for</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instances</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34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VPC</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without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www</a:t>
            </a:r>
            <a:r>
              <a:rPr sz="240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internet)</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35" dirty="0">
                <a:solidFill>
                  <a:srgbClr val="444949"/>
                </a:solidFill>
                <a:latin typeface="Roboto Light" panose="02000000000000000000" pitchFamily="2" charset="0"/>
                <a:ea typeface="Roboto Light" panose="02000000000000000000" pitchFamily="2" charset="0"/>
                <a:cs typeface="Gill Sans MT"/>
              </a:rPr>
              <a:t>Logging</a:t>
            </a:r>
            <a:r>
              <a:rPr sz="2800" spc="-10" dirty="0">
                <a:solidFill>
                  <a:srgbClr val="444949"/>
                </a:solidFill>
                <a:latin typeface="Roboto Light" panose="02000000000000000000" pitchFamily="2" charset="0"/>
                <a:ea typeface="Roboto Light" panose="02000000000000000000" pitchFamily="2" charset="0"/>
                <a:cs typeface="Gill Sans MT"/>
              </a:rPr>
              <a:t> and</a:t>
            </a:r>
            <a:r>
              <a:rPr sz="2800" spc="-18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Audit:</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54"/>
              </a:spcBef>
              <a:buFont typeface="Arial"/>
              <a:buChar char="•"/>
              <a:tabLst>
                <a:tab pos="698500" algn="l"/>
              </a:tabLst>
            </a:pPr>
            <a:r>
              <a:rPr sz="2400" spc="10" dirty="0">
                <a:solidFill>
                  <a:srgbClr val="444949"/>
                </a:solidFill>
                <a:latin typeface="Roboto Light" panose="02000000000000000000" pitchFamily="2" charset="0"/>
                <a:ea typeface="Roboto Light" panose="02000000000000000000" pitchFamily="2" charset="0"/>
                <a:cs typeface="Gill Sans MT"/>
              </a:rPr>
              <a:t>S3</a:t>
            </a:r>
            <a:r>
              <a:rPr sz="2400" spc="-15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Access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Logs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be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stored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other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S3</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bucket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19"/>
              </a:spcBef>
              <a:buFont typeface="Arial"/>
              <a:buChar char="•"/>
              <a:tabLst>
                <a:tab pos="698500" algn="l"/>
              </a:tabLst>
            </a:pPr>
            <a:r>
              <a:rPr sz="2400" spc="-5" dirty="0">
                <a:solidFill>
                  <a:srgbClr val="444949"/>
                </a:solidFill>
                <a:latin typeface="Roboto Light" panose="02000000000000000000" pitchFamily="2" charset="0"/>
                <a:ea typeface="Roboto Light" panose="02000000000000000000" pitchFamily="2" charset="0"/>
                <a:cs typeface="Gill Sans MT"/>
              </a:rPr>
              <a:t>A</a:t>
            </a:r>
            <a:r>
              <a:rPr sz="2400" dirty="0">
                <a:solidFill>
                  <a:srgbClr val="444949"/>
                </a:solidFill>
                <a:latin typeface="Roboto Light" panose="02000000000000000000" pitchFamily="2" charset="0"/>
                <a:ea typeface="Roboto Light" panose="02000000000000000000" pitchFamily="2" charset="0"/>
                <a:cs typeface="Gill Sans MT"/>
              </a:rPr>
              <a:t>P</a:t>
            </a:r>
            <a:r>
              <a:rPr sz="2400" spc="-105" dirty="0">
                <a:solidFill>
                  <a:srgbClr val="444949"/>
                </a:solidFill>
                <a:latin typeface="Roboto Light" panose="02000000000000000000" pitchFamily="2" charset="0"/>
                <a:ea typeface="Roboto Light" panose="02000000000000000000" pitchFamily="2" charset="0"/>
                <a:cs typeface="Gill Sans MT"/>
              </a:rPr>
              <a:t>I</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call</a:t>
            </a:r>
            <a:r>
              <a:rPr sz="2400" spc="-65" dirty="0">
                <a:solidFill>
                  <a:srgbClr val="444949"/>
                </a:solidFill>
                <a:latin typeface="Roboto Light" panose="02000000000000000000" pitchFamily="2" charset="0"/>
                <a:ea typeface="Roboto Light" panose="02000000000000000000" pitchFamily="2" charset="0"/>
                <a:cs typeface="Gill Sans MT"/>
              </a:rPr>
              <a: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b</a:t>
            </a:r>
            <a:r>
              <a:rPr sz="2400" dirty="0">
                <a:solidFill>
                  <a:srgbClr val="444949"/>
                </a:solidFill>
                <a:latin typeface="Roboto Light" panose="02000000000000000000" pitchFamily="2" charset="0"/>
                <a:ea typeface="Roboto Light" panose="02000000000000000000" pitchFamily="2" charset="0"/>
                <a:cs typeface="Gill Sans MT"/>
              </a:rPr>
              <a: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5" dirty="0">
                <a:solidFill>
                  <a:srgbClr val="444949"/>
                </a:solidFill>
                <a:latin typeface="Roboto Light" panose="02000000000000000000" pitchFamily="2" charset="0"/>
                <a:ea typeface="Roboto Light" panose="02000000000000000000" pitchFamily="2" charset="0"/>
                <a:cs typeface="Gill Sans MT"/>
              </a:rPr>
              <a:t>logge</a:t>
            </a:r>
            <a:r>
              <a:rPr sz="2400" dirty="0">
                <a:solidFill>
                  <a:srgbClr val="444949"/>
                </a:solidFill>
                <a:latin typeface="Roboto Light" panose="02000000000000000000" pitchFamily="2" charset="0"/>
                <a:ea typeface="Roboto Light" panose="02000000000000000000" pitchFamily="2" charset="0"/>
                <a:cs typeface="Gill Sans MT"/>
              </a:rPr>
              <a:t>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i</a:t>
            </a:r>
            <a:r>
              <a:rPr sz="2400" spc="-70" dirty="0">
                <a:solidFill>
                  <a:srgbClr val="444949"/>
                </a:solidFill>
                <a:latin typeface="Roboto Light" panose="02000000000000000000" pitchFamily="2" charset="0"/>
                <a:ea typeface="Roboto Light" panose="02000000000000000000" pitchFamily="2" charset="0"/>
                <a:cs typeface="Gill Sans MT"/>
              </a:rPr>
              <a:t>n</a:t>
            </a:r>
            <a:r>
              <a:rPr sz="2400" spc="-150" dirty="0">
                <a:solidFill>
                  <a:srgbClr val="444949"/>
                </a:solidFill>
                <a:latin typeface="Roboto Light" panose="02000000000000000000" pitchFamily="2" charset="0"/>
                <a:ea typeface="Roboto Light" panose="02000000000000000000" pitchFamily="2" charset="0"/>
                <a:cs typeface="Gill Sans MT"/>
              </a:rPr>
              <a:t> </a:t>
            </a:r>
            <a:r>
              <a:rPr sz="2400" spc="-125" dirty="0">
                <a:solidFill>
                  <a:srgbClr val="444949"/>
                </a:solidFill>
                <a:latin typeface="Roboto Light" panose="02000000000000000000" pitchFamily="2" charset="0"/>
                <a:ea typeface="Roboto Light" panose="02000000000000000000" pitchFamily="2" charset="0"/>
                <a:cs typeface="Gill Sans MT"/>
              </a:rPr>
              <a:t>A</a:t>
            </a:r>
            <a:r>
              <a:rPr sz="2400" spc="-30" dirty="0">
                <a:solidFill>
                  <a:srgbClr val="444949"/>
                </a:solidFill>
                <a:latin typeface="Roboto Light" panose="02000000000000000000" pitchFamily="2" charset="0"/>
                <a:ea typeface="Roboto Light" panose="02000000000000000000" pitchFamily="2" charset="0"/>
                <a:cs typeface="Gill Sans MT"/>
              </a:rPr>
              <a:t>W</a:t>
            </a:r>
            <a:r>
              <a:rPr sz="2400" spc="25" dirty="0">
                <a:solidFill>
                  <a:srgbClr val="444949"/>
                </a:solidFill>
                <a:latin typeface="Roboto Light" panose="02000000000000000000" pitchFamily="2" charset="0"/>
                <a:ea typeface="Roboto Light" panose="02000000000000000000" pitchFamily="2" charset="0"/>
                <a:cs typeface="Gill Sans MT"/>
              </a:rPr>
              <a: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Cloud</a:t>
            </a:r>
            <a:r>
              <a:rPr sz="2400" spc="-320" dirty="0">
                <a:solidFill>
                  <a:srgbClr val="444949"/>
                </a:solidFill>
                <a:latin typeface="Roboto Light" panose="02000000000000000000" pitchFamily="2" charset="0"/>
                <a:ea typeface="Roboto Light" panose="02000000000000000000" pitchFamily="2" charset="0"/>
                <a:cs typeface="Gill Sans MT"/>
              </a:rPr>
              <a:t>T</a:t>
            </a:r>
            <a:r>
              <a:rPr sz="2400" spc="-95" dirty="0">
                <a:solidFill>
                  <a:srgbClr val="444949"/>
                </a:solidFill>
                <a:latin typeface="Roboto Light" panose="02000000000000000000" pitchFamily="2" charset="0"/>
                <a:ea typeface="Roboto Light" panose="02000000000000000000" pitchFamily="2" charset="0"/>
                <a:cs typeface="Gill Sans MT"/>
              </a:rPr>
              <a:t>r</a:t>
            </a:r>
            <a:r>
              <a:rPr sz="2400" spc="-55" dirty="0">
                <a:solidFill>
                  <a:srgbClr val="444949"/>
                </a:solidFill>
                <a:latin typeface="Roboto Light" panose="02000000000000000000" pitchFamily="2" charset="0"/>
                <a:ea typeface="Roboto Light" panose="02000000000000000000" pitchFamily="2" charset="0"/>
                <a:cs typeface="Gill Sans MT"/>
              </a:rPr>
              <a:t>ail</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80" dirty="0">
                <a:solidFill>
                  <a:srgbClr val="444949"/>
                </a:solidFill>
                <a:latin typeface="Roboto Light" panose="02000000000000000000" pitchFamily="2" charset="0"/>
                <a:ea typeface="Roboto Light" panose="02000000000000000000" pitchFamily="2" charset="0"/>
                <a:cs typeface="Gill Sans MT"/>
              </a:rPr>
              <a:t>User</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Security:</a:t>
            </a:r>
            <a:endParaRPr sz="2800" dirty="0">
              <a:latin typeface="Roboto Light" panose="02000000000000000000" pitchFamily="2" charset="0"/>
              <a:ea typeface="Roboto Light" panose="02000000000000000000" pitchFamily="2" charset="0"/>
              <a:cs typeface="Gill Sans MT"/>
            </a:endParaRPr>
          </a:p>
          <a:p>
            <a:pPr marL="698500" marR="439420" lvl="1" indent="-228600">
              <a:lnSpc>
                <a:spcPts val="2590"/>
              </a:lnSpc>
              <a:spcBef>
                <a:spcPts val="585"/>
              </a:spcBef>
              <a:buFont typeface="Arial"/>
              <a:buChar char="•"/>
              <a:tabLst>
                <a:tab pos="698500" algn="l"/>
              </a:tabLst>
            </a:pPr>
            <a:r>
              <a:rPr sz="2400" spc="-60" dirty="0">
                <a:solidFill>
                  <a:srgbClr val="444949"/>
                </a:solidFill>
                <a:latin typeface="Roboto Light" panose="02000000000000000000" pitchFamily="2" charset="0"/>
                <a:ea typeface="Roboto Light" panose="02000000000000000000" pitchFamily="2" charset="0"/>
                <a:cs typeface="Gill Sans MT"/>
              </a:rPr>
              <a:t>MFA</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Delete:</a:t>
            </a:r>
            <a:r>
              <a:rPr sz="2400" spc="-18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MFA</a:t>
            </a:r>
            <a:r>
              <a:rPr sz="240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(multi</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factor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authentication)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0" dirty="0">
                <a:solidFill>
                  <a:srgbClr val="444949"/>
                </a:solidFill>
                <a:latin typeface="Roboto Light" panose="02000000000000000000" pitchFamily="2" charset="0"/>
                <a:ea typeface="Roboto Light" panose="02000000000000000000" pitchFamily="2" charset="0"/>
                <a:cs typeface="Gill Sans MT"/>
              </a:rPr>
              <a:t>be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required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versioned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buckets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to</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delete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objects</a:t>
            </a:r>
            <a:endParaRPr sz="2400" dirty="0">
              <a:latin typeface="Roboto Light" panose="02000000000000000000" pitchFamily="2" charset="0"/>
              <a:ea typeface="Roboto Light" panose="02000000000000000000" pitchFamily="2" charset="0"/>
              <a:cs typeface="Gill Sans MT"/>
            </a:endParaRPr>
          </a:p>
          <a:p>
            <a:pPr marL="698500" marR="5080" lvl="1" indent="-228600">
              <a:lnSpc>
                <a:spcPts val="2590"/>
              </a:lnSpc>
              <a:spcBef>
                <a:spcPts val="509"/>
              </a:spcBef>
              <a:buFont typeface="Arial"/>
              <a:buChar char="•"/>
              <a:tabLst>
                <a:tab pos="698500" algn="l"/>
              </a:tabLst>
            </a:pPr>
            <a:r>
              <a:rPr sz="2400" spc="-30" dirty="0">
                <a:solidFill>
                  <a:srgbClr val="444949"/>
                </a:solidFill>
                <a:latin typeface="Roboto Light" panose="02000000000000000000" pitchFamily="2" charset="0"/>
                <a:ea typeface="Roboto Light" panose="02000000000000000000" pitchFamily="2" charset="0"/>
                <a:cs typeface="Gill Sans MT"/>
              </a:rPr>
              <a:t>Pre-Signed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70" dirty="0">
                <a:solidFill>
                  <a:srgbClr val="444949"/>
                </a:solidFill>
                <a:latin typeface="Roboto Light" panose="02000000000000000000" pitchFamily="2" charset="0"/>
                <a:ea typeface="Roboto Light" panose="02000000000000000000" pitchFamily="2" charset="0"/>
                <a:cs typeface="Gill Sans MT"/>
              </a:rPr>
              <a:t>URLs:</a:t>
            </a:r>
            <a:r>
              <a:rPr sz="2400" spc="-195"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URLs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that</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are</a:t>
            </a:r>
            <a:r>
              <a:rPr sz="240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valid</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only</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for</a:t>
            </a:r>
            <a:r>
              <a:rPr sz="2400" dirty="0">
                <a:solidFill>
                  <a:srgbClr val="444949"/>
                </a:solidFill>
                <a:latin typeface="Roboto Light" panose="02000000000000000000" pitchFamily="2" charset="0"/>
                <a:ea typeface="Roboto Light" panose="02000000000000000000" pitchFamily="2" charset="0"/>
                <a:cs typeface="Gill Sans MT"/>
              </a:rPr>
              <a:t> a </a:t>
            </a:r>
            <a:r>
              <a:rPr sz="2400" spc="-50" dirty="0">
                <a:solidFill>
                  <a:srgbClr val="444949"/>
                </a:solidFill>
                <a:latin typeface="Roboto Light" panose="02000000000000000000" pitchFamily="2" charset="0"/>
                <a:ea typeface="Roboto Light" panose="02000000000000000000" pitchFamily="2" charset="0"/>
                <a:cs typeface="Gill Sans MT"/>
              </a:rPr>
              <a:t>limited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time</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(ex:</a:t>
            </a:r>
            <a:r>
              <a:rPr sz="2400" spc="-19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premium</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video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service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for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logged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in</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users)</a:t>
            </a:r>
            <a:endParaRPr sz="24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2693670" cy="443711"/>
          </a:xfrm>
          <a:prstGeom prst="rect">
            <a:avLst/>
          </a:prstGeom>
        </p:spPr>
        <p:txBody>
          <a:bodyPr vert="horz" wrap="square" lIns="0" tIns="12700" rIns="0" bIns="0" rtlCol="0">
            <a:spAutoFit/>
          </a:bodyPr>
          <a:lstStyle/>
          <a:p>
            <a:pPr marL="12700">
              <a:lnSpc>
                <a:spcPct val="100000"/>
              </a:lnSpc>
              <a:spcBef>
                <a:spcPts val="100"/>
              </a:spcBef>
            </a:pPr>
            <a:r>
              <a:rPr b="1" spc="40" dirty="0">
                <a:latin typeface="Roboto Light" panose="02000000000000000000" pitchFamily="2" charset="0"/>
                <a:ea typeface="Roboto Light" panose="02000000000000000000" pitchFamily="2" charset="0"/>
              </a:rPr>
              <a:t>S</a:t>
            </a:r>
            <a:r>
              <a:rPr b="1" dirty="0">
                <a:latin typeface="Roboto Light" panose="02000000000000000000" pitchFamily="2" charset="0"/>
                <a:ea typeface="Roboto Light" panose="02000000000000000000" pitchFamily="2" charset="0"/>
              </a:rPr>
              <a:t>3</a:t>
            </a:r>
            <a:r>
              <a:rPr b="1" spc="-440" dirty="0">
                <a:latin typeface="Roboto Light" panose="02000000000000000000" pitchFamily="2" charset="0"/>
                <a:ea typeface="Roboto Light" panose="02000000000000000000" pitchFamily="2" charset="0"/>
              </a:rPr>
              <a:t> </a:t>
            </a:r>
            <a:r>
              <a:rPr b="1" spc="-355" dirty="0">
                <a:latin typeface="Roboto Light" panose="02000000000000000000" pitchFamily="2" charset="0"/>
                <a:ea typeface="Roboto Light" panose="02000000000000000000" pitchFamily="2" charset="0"/>
              </a:rPr>
              <a:t>W</a:t>
            </a:r>
            <a:r>
              <a:rPr b="1" dirty="0">
                <a:latin typeface="Roboto Light" panose="02000000000000000000" pitchFamily="2" charset="0"/>
                <a:ea typeface="Roboto Light" panose="02000000000000000000" pitchFamily="2" charset="0"/>
              </a:rPr>
              <a:t>e</a:t>
            </a:r>
            <a:r>
              <a:rPr b="1" spc="30" dirty="0">
                <a:latin typeface="Roboto Light" panose="02000000000000000000" pitchFamily="2" charset="0"/>
                <a:ea typeface="Roboto Light" panose="02000000000000000000" pitchFamily="2" charset="0"/>
              </a:rPr>
              <a:t>b</a:t>
            </a:r>
            <a:r>
              <a:rPr b="1" spc="-140" dirty="0">
                <a:latin typeface="Roboto Light" panose="02000000000000000000" pitchFamily="2" charset="0"/>
                <a:ea typeface="Roboto Light" panose="02000000000000000000" pitchFamily="2" charset="0"/>
              </a:rPr>
              <a:t>s</a:t>
            </a:r>
            <a:r>
              <a:rPr b="1" spc="-145" dirty="0">
                <a:latin typeface="Roboto Light" panose="02000000000000000000" pitchFamily="2" charset="0"/>
                <a:ea typeface="Roboto Light" panose="02000000000000000000" pitchFamily="2" charset="0"/>
              </a:rPr>
              <a:t>it</a:t>
            </a:r>
            <a:r>
              <a:rPr b="1" dirty="0">
                <a:latin typeface="Roboto Light" panose="02000000000000000000" pitchFamily="2" charset="0"/>
                <a:ea typeface="Roboto Light" panose="02000000000000000000" pitchFamily="2" charset="0"/>
              </a:rPr>
              <a:t>e</a:t>
            </a:r>
            <a:r>
              <a:rPr b="1" spc="-140" dirty="0">
                <a:latin typeface="Roboto Light" panose="02000000000000000000" pitchFamily="2" charset="0"/>
                <a:ea typeface="Roboto Light" panose="02000000000000000000" pitchFamily="2" charset="0"/>
              </a:rPr>
              <a:t>s</a:t>
            </a:r>
          </a:p>
        </p:txBody>
      </p:sp>
      <p:sp>
        <p:nvSpPr>
          <p:cNvPr id="4" name="object 4"/>
          <p:cNvSpPr txBox="1"/>
          <p:nvPr/>
        </p:nvSpPr>
        <p:spPr>
          <a:xfrm>
            <a:off x="916939" y="1332483"/>
            <a:ext cx="9975215" cy="4109458"/>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10" dirty="0">
                <a:solidFill>
                  <a:srgbClr val="444949"/>
                </a:solidFill>
                <a:latin typeface="Roboto Light" panose="02000000000000000000" pitchFamily="2" charset="0"/>
                <a:ea typeface="Roboto Light" panose="02000000000000000000" pitchFamily="2" charset="0"/>
                <a:cs typeface="Gill Sans MT"/>
              </a:rPr>
              <a:t>S3</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can</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host</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static</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websites</a:t>
            </a:r>
            <a:r>
              <a:rPr sz="2800" spc="-10" dirty="0">
                <a:solidFill>
                  <a:srgbClr val="444949"/>
                </a:solidFill>
                <a:latin typeface="Roboto Light" panose="02000000000000000000" pitchFamily="2" charset="0"/>
                <a:ea typeface="Roboto Light" panose="02000000000000000000" pitchFamily="2" charset="0"/>
                <a:cs typeface="Gill Sans MT"/>
              </a:rPr>
              <a:t> and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have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them</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accessible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www</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The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website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URL</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will</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be:</a:t>
            </a:r>
            <a:endParaRPr sz="2800" dirty="0">
              <a:latin typeface="Roboto Light" panose="02000000000000000000" pitchFamily="2" charset="0"/>
              <a:ea typeface="Roboto Light" panose="02000000000000000000" pitchFamily="2" charset="0"/>
              <a:cs typeface="Gill Sans MT"/>
            </a:endParaRPr>
          </a:p>
          <a:p>
            <a:pPr marL="469900" marR="1991360" lvl="1">
              <a:lnSpc>
                <a:spcPts val="3120"/>
              </a:lnSpc>
              <a:spcBef>
                <a:spcPts val="135"/>
              </a:spcBef>
              <a:buFont typeface="Arial"/>
              <a:buChar char="•"/>
              <a:tabLst>
                <a:tab pos="698500" algn="l"/>
              </a:tabLst>
            </a:pPr>
            <a:r>
              <a:rPr sz="2400" spc="-25" dirty="0">
                <a:solidFill>
                  <a:srgbClr val="444949"/>
                </a:solidFill>
                <a:latin typeface="Roboto Light" panose="02000000000000000000" pitchFamily="2" charset="0"/>
                <a:ea typeface="Roboto Light" panose="02000000000000000000" pitchFamily="2" charset="0"/>
                <a:cs typeface="Gill Sans MT"/>
              </a:rPr>
              <a:t>&lt;bucket-name&gt;.s3-website-&lt;AWS-region&gt;.amazonaws.com </a:t>
            </a:r>
            <a:r>
              <a:rPr sz="2400" spc="-65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OR</a:t>
            </a:r>
            <a:endParaRPr sz="2400" dirty="0">
              <a:latin typeface="Roboto Light" panose="02000000000000000000" pitchFamily="2" charset="0"/>
              <a:ea typeface="Roboto Light" panose="02000000000000000000" pitchFamily="2" charset="0"/>
              <a:cs typeface="Gill Sans MT"/>
            </a:endParaRPr>
          </a:p>
          <a:p>
            <a:pPr marL="782320" lvl="1" indent="-313055">
              <a:lnSpc>
                <a:spcPct val="100000"/>
              </a:lnSpc>
              <a:spcBef>
                <a:spcPts val="75"/>
              </a:spcBef>
              <a:buFont typeface="Arial"/>
              <a:buChar char="•"/>
              <a:tabLst>
                <a:tab pos="782320" algn="l"/>
                <a:tab pos="782955" algn="l"/>
              </a:tabLst>
            </a:pPr>
            <a:r>
              <a:rPr sz="2400" spc="-25" dirty="0">
                <a:solidFill>
                  <a:srgbClr val="444949"/>
                </a:solidFill>
                <a:latin typeface="Roboto Light" panose="02000000000000000000" pitchFamily="2" charset="0"/>
                <a:ea typeface="Roboto Light" panose="02000000000000000000" pitchFamily="2" charset="0"/>
                <a:cs typeface="Gill Sans MT"/>
              </a:rPr>
              <a:t>&lt;bucket-name&gt;.s3-website.&lt;AWS-region&gt;.amazonaws.com</a:t>
            </a:r>
            <a:endParaRPr sz="2400" dirty="0">
              <a:latin typeface="Roboto Light" panose="02000000000000000000" pitchFamily="2" charset="0"/>
              <a:ea typeface="Roboto Light" panose="02000000000000000000" pitchFamily="2" charset="0"/>
              <a:cs typeface="Gill Sans MT"/>
            </a:endParaRPr>
          </a:p>
          <a:p>
            <a:pPr lvl="1">
              <a:lnSpc>
                <a:spcPct val="100000"/>
              </a:lnSpc>
              <a:buClr>
                <a:srgbClr val="444949"/>
              </a:buClr>
              <a:buFont typeface="Arial"/>
              <a:buChar char="•"/>
            </a:pPr>
            <a:endParaRPr sz="2700" dirty="0">
              <a:latin typeface="Roboto Light" panose="02000000000000000000" pitchFamily="2" charset="0"/>
              <a:ea typeface="Roboto Light" panose="02000000000000000000" pitchFamily="2" charset="0"/>
              <a:cs typeface="Gill Sans MT"/>
            </a:endParaRPr>
          </a:p>
          <a:p>
            <a:pPr marL="241300" marR="5080" indent="-228600">
              <a:lnSpc>
                <a:spcPts val="3000"/>
              </a:lnSpc>
              <a:spcBef>
                <a:spcPts val="1980"/>
              </a:spcBef>
              <a:buFont typeface="Arial"/>
              <a:buChar char="•"/>
              <a:tabLst>
                <a:tab pos="241300" algn="l"/>
              </a:tabLst>
            </a:pPr>
            <a:r>
              <a:rPr sz="2800" spc="-70" dirty="0">
                <a:solidFill>
                  <a:srgbClr val="444949"/>
                </a:solidFill>
                <a:latin typeface="Roboto Light" panose="02000000000000000000" pitchFamily="2" charset="0"/>
                <a:ea typeface="Roboto Light" panose="02000000000000000000" pitchFamily="2" charset="0"/>
                <a:cs typeface="Gill Sans MT"/>
              </a:rPr>
              <a:t>If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you</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get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403 </a:t>
            </a:r>
            <a:r>
              <a:rPr sz="2800" spc="-35" dirty="0">
                <a:solidFill>
                  <a:srgbClr val="444949"/>
                </a:solidFill>
                <a:latin typeface="Roboto Light" panose="02000000000000000000" pitchFamily="2" charset="0"/>
                <a:ea typeface="Roboto Light" panose="02000000000000000000" pitchFamily="2" charset="0"/>
                <a:cs typeface="Gill Sans MT"/>
              </a:rPr>
              <a:t>(Forbidden)</a:t>
            </a:r>
            <a:r>
              <a:rPr sz="2800" dirty="0">
                <a:solidFill>
                  <a:srgbClr val="444949"/>
                </a:solidFill>
                <a:latin typeface="Roboto Light" panose="02000000000000000000" pitchFamily="2" charset="0"/>
                <a:ea typeface="Roboto Light" panose="02000000000000000000" pitchFamily="2" charset="0"/>
                <a:cs typeface="Gill Sans MT"/>
              </a:rPr>
              <a:t> </a:t>
            </a:r>
            <a:r>
              <a:rPr sz="2800" spc="-145" dirty="0">
                <a:solidFill>
                  <a:srgbClr val="444949"/>
                </a:solidFill>
                <a:latin typeface="Roboto Light" panose="02000000000000000000" pitchFamily="2" charset="0"/>
                <a:ea typeface="Roboto Light" panose="02000000000000000000" pitchFamily="2" charset="0"/>
                <a:cs typeface="Gill Sans MT"/>
              </a:rPr>
              <a:t>error,</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make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sure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bucket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policy</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allows </a:t>
            </a:r>
            <a:r>
              <a:rPr sz="2800" spc="-76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public</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reads!</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4035425" cy="443711"/>
          </a:xfrm>
          <a:prstGeom prst="rect">
            <a:avLst/>
          </a:prstGeom>
        </p:spPr>
        <p:txBody>
          <a:bodyPr vert="horz" wrap="square" lIns="0" tIns="12700" rIns="0" bIns="0" rtlCol="0">
            <a:spAutoFit/>
          </a:bodyPr>
          <a:lstStyle/>
          <a:p>
            <a:pPr marL="12700">
              <a:lnSpc>
                <a:spcPct val="100000"/>
              </a:lnSpc>
              <a:spcBef>
                <a:spcPts val="100"/>
              </a:spcBef>
            </a:pPr>
            <a:r>
              <a:rPr b="1" spc="-60" dirty="0">
                <a:latin typeface="Roboto Light" panose="02000000000000000000" pitchFamily="2" charset="0"/>
                <a:ea typeface="Roboto Light" panose="02000000000000000000" pitchFamily="2" charset="0"/>
              </a:rPr>
              <a:t>CORS</a:t>
            </a:r>
            <a:r>
              <a:rPr b="1" spc="-25" dirty="0">
                <a:latin typeface="Roboto Light" panose="02000000000000000000" pitchFamily="2" charset="0"/>
                <a:ea typeface="Roboto Light" panose="02000000000000000000" pitchFamily="2" charset="0"/>
              </a:rPr>
              <a:t> </a:t>
            </a:r>
            <a:r>
              <a:rPr b="1" spc="-50" dirty="0">
                <a:latin typeface="Roboto Light" panose="02000000000000000000" pitchFamily="2" charset="0"/>
                <a:ea typeface="Roboto Light" panose="02000000000000000000" pitchFamily="2" charset="0"/>
              </a:rPr>
              <a:t>-</a:t>
            </a:r>
            <a:r>
              <a:rPr b="1" spc="-20" dirty="0">
                <a:latin typeface="Roboto Light" panose="02000000000000000000" pitchFamily="2" charset="0"/>
                <a:ea typeface="Roboto Light" panose="02000000000000000000" pitchFamily="2" charset="0"/>
              </a:rPr>
              <a:t> </a:t>
            </a:r>
            <a:r>
              <a:rPr b="1" spc="-50" dirty="0">
                <a:latin typeface="Roboto Light" panose="02000000000000000000" pitchFamily="2" charset="0"/>
                <a:ea typeface="Roboto Light" panose="02000000000000000000" pitchFamily="2" charset="0"/>
              </a:rPr>
              <a:t>Explained</a:t>
            </a:r>
          </a:p>
        </p:txBody>
      </p:sp>
      <p:sp>
        <p:nvSpPr>
          <p:cNvPr id="4" name="object 4"/>
          <p:cNvSpPr txBox="1"/>
          <p:nvPr/>
        </p:nvSpPr>
        <p:spPr>
          <a:xfrm>
            <a:off x="916938" y="1376849"/>
            <a:ext cx="10364470" cy="4726294"/>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spc="-20" dirty="0">
                <a:solidFill>
                  <a:srgbClr val="444949"/>
                </a:solidFill>
                <a:latin typeface="Roboto Light" panose="02000000000000000000" pitchFamily="2" charset="0"/>
                <a:ea typeface="Roboto Light" panose="02000000000000000000" pitchFamily="2" charset="0"/>
                <a:cs typeface="Gill Sans MT"/>
              </a:rPr>
              <a:t>An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baseline="1010" dirty="0">
                <a:solidFill>
                  <a:srgbClr val="444949"/>
                </a:solidFill>
                <a:latin typeface="Roboto Light" panose="02000000000000000000" pitchFamily="2" charset="0"/>
                <a:ea typeface="Roboto Light" panose="02000000000000000000" pitchFamily="2" charset="0"/>
                <a:cs typeface="Gill Sans MT"/>
              </a:rPr>
              <a:t>origin</a:t>
            </a:r>
            <a:r>
              <a:rPr sz="2800" spc="15" baseline="101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is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35" dirty="0">
                <a:solidFill>
                  <a:srgbClr val="444949"/>
                </a:solidFill>
                <a:latin typeface="Roboto Light" panose="02000000000000000000" pitchFamily="2" charset="0"/>
                <a:ea typeface="Roboto Light" panose="02000000000000000000" pitchFamily="2" charset="0"/>
                <a:cs typeface="Gill Sans MT"/>
              </a:rPr>
              <a:t>scheme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(protocol),</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host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(domain)</a:t>
            </a:r>
            <a:r>
              <a:rPr sz="2800"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and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port</a:t>
            </a:r>
            <a:endParaRPr sz="2800" dirty="0">
              <a:latin typeface="Roboto Light" panose="02000000000000000000" pitchFamily="2" charset="0"/>
              <a:ea typeface="Roboto Light" panose="02000000000000000000" pitchFamily="2" charset="0"/>
              <a:cs typeface="Gill Sans MT"/>
            </a:endParaRPr>
          </a:p>
          <a:p>
            <a:pPr marL="698500" lvl="1" indent="-229235">
              <a:lnSpc>
                <a:spcPct val="100000"/>
              </a:lnSpc>
              <a:spcBef>
                <a:spcPts val="259"/>
              </a:spcBef>
              <a:buFont typeface="Arial"/>
              <a:buChar char="•"/>
              <a:tabLst>
                <a:tab pos="698500" algn="l"/>
              </a:tabLst>
            </a:pPr>
            <a:r>
              <a:rPr sz="2800" spc="-70" dirty="0">
                <a:solidFill>
                  <a:srgbClr val="444949"/>
                </a:solidFill>
                <a:latin typeface="Roboto Light" panose="02000000000000000000" pitchFamily="2" charset="0"/>
                <a:ea typeface="Roboto Light" panose="02000000000000000000" pitchFamily="2" charset="0"/>
                <a:cs typeface="Gill Sans MT"/>
              </a:rPr>
              <a:t>E.g.:</a:t>
            </a:r>
            <a:r>
              <a:rPr sz="2800" spc="-200" dirty="0">
                <a:solidFill>
                  <a:srgbClr val="0563C1"/>
                </a:solidFill>
                <a:latin typeface="Roboto Light" panose="02000000000000000000" pitchFamily="2" charset="0"/>
                <a:ea typeface="Roboto Light" panose="02000000000000000000" pitchFamily="2" charset="0"/>
                <a:cs typeface="Gill Sans MT"/>
              </a:rPr>
              <a:t> </a:t>
            </a:r>
            <a:r>
              <a:rPr sz="2800" u="sng" spc="-40" dirty="0">
                <a:solidFill>
                  <a:srgbClr val="0563C1"/>
                </a:solidFill>
                <a:uFill>
                  <a:solidFill>
                    <a:srgbClr val="0563C1"/>
                  </a:solidFill>
                </a:uFill>
                <a:latin typeface="Roboto Light" panose="02000000000000000000" pitchFamily="2" charset="0"/>
                <a:ea typeface="Roboto Light" panose="02000000000000000000" pitchFamily="2" charset="0"/>
                <a:cs typeface="Gill Sans MT"/>
              </a:rPr>
              <a:t>https://www.example.com</a:t>
            </a:r>
            <a:r>
              <a:rPr sz="2800" spc="-15" dirty="0">
                <a:solidFill>
                  <a:srgbClr val="0563C1"/>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(implied</a:t>
            </a:r>
            <a:r>
              <a:rPr sz="280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port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is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443 </a:t>
            </a:r>
            <a:r>
              <a:rPr sz="2800" spc="-80"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HTTPS,</a:t>
            </a:r>
            <a:r>
              <a:rPr sz="2800" spc="-19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80</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HTTP)</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40" dirty="0">
                <a:solidFill>
                  <a:srgbClr val="444949"/>
                </a:solidFill>
                <a:latin typeface="Roboto Light" panose="02000000000000000000" pitchFamily="2" charset="0"/>
                <a:ea typeface="Roboto Light" panose="02000000000000000000" pitchFamily="2" charset="0"/>
                <a:cs typeface="Gill Sans MT"/>
              </a:rPr>
              <a:t>CORS</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means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Cross-Origin</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Resource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Sharing</a:t>
            </a:r>
            <a:endParaRPr sz="2800" dirty="0">
              <a:latin typeface="Roboto Light" panose="02000000000000000000" pitchFamily="2" charset="0"/>
              <a:ea typeface="Roboto Light" panose="02000000000000000000" pitchFamily="2" charset="0"/>
              <a:cs typeface="Gill Sans MT"/>
            </a:endParaRPr>
          </a:p>
          <a:p>
            <a:pPr marL="241300" marR="5080" indent="-228600">
              <a:lnSpc>
                <a:spcPts val="3000"/>
              </a:lnSpc>
              <a:spcBef>
                <a:spcPts val="1145"/>
              </a:spcBef>
              <a:buSzPct val="101818"/>
              <a:buFont typeface="Arial"/>
              <a:buChar char="•"/>
              <a:tabLst>
                <a:tab pos="241300" algn="l"/>
              </a:tabLst>
            </a:pPr>
            <a:r>
              <a:rPr sz="2800" spc="-52" baseline="1010" dirty="0">
                <a:solidFill>
                  <a:srgbClr val="444949"/>
                </a:solidFill>
                <a:latin typeface="Roboto Light" panose="02000000000000000000" pitchFamily="2" charset="0"/>
                <a:ea typeface="Roboto Light" panose="02000000000000000000" pitchFamily="2" charset="0"/>
                <a:cs typeface="Gill Sans MT"/>
              </a:rPr>
              <a:t>Web</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spc="-104" baseline="1010" dirty="0">
                <a:solidFill>
                  <a:srgbClr val="444949"/>
                </a:solidFill>
                <a:latin typeface="Roboto Light" panose="02000000000000000000" pitchFamily="2" charset="0"/>
                <a:ea typeface="Roboto Light" panose="02000000000000000000" pitchFamily="2" charset="0"/>
                <a:cs typeface="Gill Sans MT"/>
              </a:rPr>
              <a:t>Browser</a:t>
            </a:r>
            <a:r>
              <a:rPr sz="2800" spc="30" baseline="1010" dirty="0">
                <a:solidFill>
                  <a:srgbClr val="444949"/>
                </a:solidFill>
                <a:latin typeface="Roboto Light" panose="02000000000000000000" pitchFamily="2" charset="0"/>
                <a:ea typeface="Roboto Light" panose="02000000000000000000" pitchFamily="2" charset="0"/>
                <a:cs typeface="Gill Sans MT"/>
              </a:rPr>
              <a:t> </a:t>
            </a:r>
            <a:r>
              <a:rPr sz="2800" spc="-15" dirty="0">
                <a:solidFill>
                  <a:srgbClr val="444949"/>
                </a:solidFill>
                <a:latin typeface="Roboto Light" panose="02000000000000000000" pitchFamily="2" charset="0"/>
                <a:ea typeface="Roboto Light" panose="02000000000000000000" pitchFamily="2" charset="0"/>
                <a:cs typeface="Gill Sans MT"/>
              </a:rPr>
              <a:t>based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mechanism</a:t>
            </a:r>
            <a:r>
              <a:rPr sz="280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allow</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requests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to</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other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origins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0" dirty="0">
                <a:solidFill>
                  <a:srgbClr val="444949"/>
                </a:solidFill>
                <a:latin typeface="Roboto Light" panose="02000000000000000000" pitchFamily="2" charset="0"/>
                <a:ea typeface="Roboto Light" panose="02000000000000000000" pitchFamily="2" charset="0"/>
                <a:cs typeface="Gill Sans MT"/>
              </a:rPr>
              <a:t>while </a:t>
            </a:r>
            <a:r>
              <a:rPr sz="2800" spc="-76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visiting</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main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origin</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10"/>
              </a:spcBef>
              <a:buFont typeface="Arial"/>
              <a:buChar char="•"/>
              <a:tabLst>
                <a:tab pos="241300" algn="l"/>
              </a:tabLst>
            </a:pPr>
            <a:r>
              <a:rPr sz="2800" spc="10" dirty="0">
                <a:solidFill>
                  <a:srgbClr val="444949"/>
                </a:solidFill>
                <a:latin typeface="Roboto Light" panose="02000000000000000000" pitchFamily="2" charset="0"/>
                <a:ea typeface="Roboto Light" panose="02000000000000000000" pitchFamily="2" charset="0"/>
                <a:cs typeface="Gill Sans MT"/>
              </a:rPr>
              <a:t>S</a:t>
            </a:r>
            <a:r>
              <a:rPr sz="2800" spc="15" dirty="0">
                <a:solidFill>
                  <a:srgbClr val="444949"/>
                </a:solidFill>
                <a:latin typeface="Roboto Light" panose="02000000000000000000" pitchFamily="2" charset="0"/>
                <a:ea typeface="Roboto Light" panose="02000000000000000000" pitchFamily="2" charset="0"/>
                <a:cs typeface="Gill Sans MT"/>
              </a:rPr>
              <a:t>a</a:t>
            </a:r>
            <a:r>
              <a:rPr sz="2800" dirty="0">
                <a:solidFill>
                  <a:srgbClr val="444949"/>
                </a:solidFill>
                <a:latin typeface="Roboto Light" panose="02000000000000000000" pitchFamily="2" charset="0"/>
                <a:ea typeface="Roboto Light" panose="02000000000000000000" pitchFamily="2" charset="0"/>
                <a:cs typeface="Gill Sans MT"/>
              </a:rPr>
              <a:t>me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o</a:t>
            </a:r>
            <a:r>
              <a:rPr sz="2800" spc="-110" dirty="0">
                <a:solidFill>
                  <a:srgbClr val="444949"/>
                </a:solidFill>
                <a:latin typeface="Roboto Light" panose="02000000000000000000" pitchFamily="2" charset="0"/>
                <a:ea typeface="Roboto Light" panose="02000000000000000000" pitchFamily="2" charset="0"/>
                <a:cs typeface="Gill Sans MT"/>
              </a:rPr>
              <a:t>r</a:t>
            </a:r>
            <a:r>
              <a:rPr sz="2800" spc="-35" dirty="0">
                <a:solidFill>
                  <a:srgbClr val="444949"/>
                </a:solidFill>
                <a:latin typeface="Roboto Light" panose="02000000000000000000" pitchFamily="2" charset="0"/>
                <a:ea typeface="Roboto Light" panose="02000000000000000000" pitchFamily="2" charset="0"/>
                <a:cs typeface="Gill Sans MT"/>
              </a:rPr>
              <a:t>i</a:t>
            </a:r>
            <a:r>
              <a:rPr sz="2800" spc="-60" dirty="0">
                <a:solidFill>
                  <a:srgbClr val="444949"/>
                </a:solidFill>
                <a:latin typeface="Roboto Light" panose="02000000000000000000" pitchFamily="2" charset="0"/>
                <a:ea typeface="Roboto Light" panose="02000000000000000000" pitchFamily="2" charset="0"/>
                <a:cs typeface="Gill Sans MT"/>
              </a:rPr>
              <a:t>g</a:t>
            </a:r>
            <a:r>
              <a:rPr sz="2800" spc="-40" dirty="0">
                <a:solidFill>
                  <a:srgbClr val="444949"/>
                </a:solidFill>
                <a:latin typeface="Roboto Light" panose="02000000000000000000" pitchFamily="2" charset="0"/>
                <a:ea typeface="Roboto Light" panose="02000000000000000000" pitchFamily="2" charset="0"/>
                <a:cs typeface="Gill Sans MT"/>
              </a:rPr>
              <a:t>i</a:t>
            </a:r>
            <a:r>
              <a:rPr sz="2800" spc="-80" dirty="0">
                <a:solidFill>
                  <a:srgbClr val="444949"/>
                </a:solidFill>
                <a:latin typeface="Roboto Light" panose="02000000000000000000" pitchFamily="2" charset="0"/>
                <a:ea typeface="Roboto Light" panose="02000000000000000000" pitchFamily="2" charset="0"/>
                <a:cs typeface="Gill Sans MT"/>
              </a:rPr>
              <a:t>n</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u="sng" spc="-6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h</a:t>
            </a:r>
            <a:r>
              <a:rPr sz="2800" u="sng" spc="-3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t</a:t>
            </a:r>
            <a:r>
              <a:rPr sz="2800" u="sng" spc="-10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t</a:t>
            </a:r>
            <a:r>
              <a:rPr sz="2800" u="sng" spc="6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p</a:t>
            </a:r>
            <a:r>
              <a:rPr sz="2800" u="sng" spc="-15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15"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2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e</a:t>
            </a:r>
            <a:r>
              <a:rPr sz="2800" u="sng" spc="-60"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x</a:t>
            </a:r>
            <a:r>
              <a:rPr sz="2800" u="sng" spc="3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a:t>
            </a:r>
            <a:r>
              <a:rPr sz="2800" u="sng" spc="8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m</a:t>
            </a:r>
            <a:r>
              <a:rPr sz="2800" u="sng" spc="4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p</a:t>
            </a:r>
            <a:r>
              <a:rPr sz="2800" u="sng" spc="-12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l</a:t>
            </a:r>
            <a:r>
              <a:rPr sz="2800" u="sng" spc="14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e</a:t>
            </a:r>
            <a:r>
              <a:rPr sz="2800" u="sng" spc="-15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5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c</a:t>
            </a:r>
            <a:r>
              <a:rPr sz="2800" u="sng" spc="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o</a:t>
            </a:r>
            <a:r>
              <a:rPr sz="2800" u="sng" spc="4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m</a:t>
            </a:r>
            <a:r>
              <a:rPr sz="2800" u="sng"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/a</a:t>
            </a:r>
            <a:r>
              <a:rPr sz="2800" u="sng" spc="20"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pp</a:t>
            </a:r>
            <a:r>
              <a:rPr sz="2800" u="sng"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1</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&amp;</a:t>
            </a:r>
            <a:r>
              <a:rPr sz="2800" spc="-5" dirty="0">
                <a:solidFill>
                  <a:srgbClr val="444949"/>
                </a:solidFill>
                <a:latin typeface="Roboto Light" panose="02000000000000000000" pitchFamily="2" charset="0"/>
                <a:ea typeface="Roboto Light" panose="02000000000000000000" pitchFamily="2" charset="0"/>
                <a:cs typeface="Gill Sans MT"/>
              </a:rPr>
              <a:t> </a:t>
            </a:r>
            <a:r>
              <a:rPr sz="2800" u="sng" spc="-6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h</a:t>
            </a:r>
            <a:r>
              <a:rPr sz="2800" u="sng" spc="-3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t</a:t>
            </a:r>
            <a:r>
              <a:rPr sz="2800" u="sng" spc="-10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t</a:t>
            </a:r>
            <a:r>
              <a:rPr sz="2800" u="sng" spc="6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p</a:t>
            </a:r>
            <a:r>
              <a:rPr sz="2800" u="sng" spc="-15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15"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2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e</a:t>
            </a:r>
            <a:r>
              <a:rPr sz="2800" u="sng" spc="-60"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x</a:t>
            </a:r>
            <a:r>
              <a:rPr sz="2800" u="sng" spc="3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a:t>
            </a:r>
            <a:r>
              <a:rPr sz="2800" u="sng" spc="8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m</a:t>
            </a:r>
            <a:r>
              <a:rPr sz="2800" u="sng" spc="4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p</a:t>
            </a:r>
            <a:r>
              <a:rPr sz="2800" u="sng" spc="-12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l</a:t>
            </a:r>
            <a:r>
              <a:rPr sz="2800" u="sng" spc="14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e</a:t>
            </a:r>
            <a:r>
              <a:rPr sz="2800" u="sng" spc="-15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a:t>
            </a:r>
            <a:r>
              <a:rPr sz="2800" u="sng" spc="-52"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c</a:t>
            </a:r>
            <a:r>
              <a:rPr sz="2800" u="sng" spc="7"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o</a:t>
            </a:r>
            <a:r>
              <a:rPr sz="2800" u="sng" spc="44" baseline="1010" dirty="0">
                <a:solidFill>
                  <a:srgbClr val="F69802"/>
                </a:solidFill>
                <a:uFill>
                  <a:solidFill>
                    <a:srgbClr val="F69802"/>
                  </a:solidFill>
                </a:uFill>
                <a:latin typeface="Roboto Light" panose="02000000000000000000" pitchFamily="2" charset="0"/>
                <a:ea typeface="Roboto Light" panose="02000000000000000000" pitchFamily="2" charset="0"/>
                <a:cs typeface="Gill Sans MT"/>
              </a:rPr>
              <a:t>m</a:t>
            </a:r>
            <a:r>
              <a:rPr sz="2800" u="sng"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/a</a:t>
            </a:r>
            <a:r>
              <a:rPr sz="2800" u="sng" spc="20"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pp</a:t>
            </a:r>
            <a:r>
              <a:rPr sz="2800" u="sng" dirty="0">
                <a:solidFill>
                  <a:srgbClr val="444949"/>
                </a:solidFill>
                <a:uFill>
                  <a:solidFill>
                    <a:srgbClr val="F69802"/>
                  </a:solidFill>
                </a:uFill>
                <a:latin typeface="Roboto Light" panose="02000000000000000000" pitchFamily="2" charset="0"/>
                <a:ea typeface="Roboto Light" panose="02000000000000000000" pitchFamily="2" charset="0"/>
                <a:cs typeface="Gill Sans MT"/>
              </a:rPr>
              <a:t>2</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20"/>
              </a:spcBef>
              <a:buFont typeface="Arial"/>
              <a:buChar char="•"/>
              <a:tabLst>
                <a:tab pos="241300" algn="l"/>
              </a:tabLst>
            </a:pPr>
            <a:r>
              <a:rPr sz="2800" spc="-60" dirty="0">
                <a:solidFill>
                  <a:srgbClr val="444949"/>
                </a:solidFill>
                <a:latin typeface="Roboto Light" panose="02000000000000000000" pitchFamily="2" charset="0"/>
                <a:ea typeface="Roboto Light" panose="02000000000000000000" pitchFamily="2" charset="0"/>
                <a:cs typeface="Gill Sans MT"/>
              </a:rPr>
              <a:t>Different</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origins:</a:t>
            </a:r>
            <a:r>
              <a:rPr sz="2800" spc="-225" dirty="0">
                <a:solidFill>
                  <a:srgbClr val="70AD47"/>
                </a:solidFill>
                <a:latin typeface="Roboto Light" panose="02000000000000000000" pitchFamily="2" charset="0"/>
                <a:ea typeface="Roboto Light" panose="02000000000000000000" pitchFamily="2" charset="0"/>
                <a:cs typeface="Gill Sans MT"/>
              </a:rPr>
              <a:t> </a:t>
            </a:r>
            <a:r>
              <a:rPr sz="2800" u="sng" spc="-30" baseline="1010" dirty="0">
                <a:solidFill>
                  <a:srgbClr val="70AD47"/>
                </a:solidFill>
                <a:uFill>
                  <a:solidFill>
                    <a:srgbClr val="70AD47"/>
                  </a:solidFill>
                </a:uFill>
                <a:latin typeface="Roboto Light" panose="02000000000000000000" pitchFamily="2" charset="0"/>
                <a:ea typeface="Roboto Light" panose="02000000000000000000" pitchFamily="2" charset="0"/>
                <a:cs typeface="Gill Sans MT"/>
              </a:rPr>
              <a:t>http://www.example.com</a:t>
            </a:r>
            <a:r>
              <a:rPr sz="2800" spc="7" baseline="1010" dirty="0">
                <a:solidFill>
                  <a:srgbClr val="70AD47"/>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&amp;</a:t>
            </a:r>
            <a:r>
              <a:rPr sz="2800" dirty="0">
                <a:solidFill>
                  <a:srgbClr val="5091D0"/>
                </a:solidFill>
                <a:latin typeface="Roboto Light" panose="02000000000000000000" pitchFamily="2" charset="0"/>
                <a:ea typeface="Roboto Light" panose="02000000000000000000" pitchFamily="2" charset="0"/>
                <a:cs typeface="Gill Sans MT"/>
              </a:rPr>
              <a:t> </a:t>
            </a:r>
            <a:r>
              <a:rPr sz="2800" u="sng" spc="-44" baseline="1010" dirty="0">
                <a:solidFill>
                  <a:srgbClr val="5091D0"/>
                </a:solidFill>
                <a:uFill>
                  <a:solidFill>
                    <a:srgbClr val="5091D0"/>
                  </a:solidFill>
                </a:uFill>
                <a:latin typeface="Roboto Light" panose="02000000000000000000" pitchFamily="2" charset="0"/>
                <a:ea typeface="Roboto Light" panose="02000000000000000000" pitchFamily="2" charset="0"/>
                <a:cs typeface="Gill Sans MT"/>
              </a:rPr>
              <a:t>http://other.example.com</a:t>
            </a:r>
            <a:endParaRPr sz="2800" baseline="1010" dirty="0">
              <a:latin typeface="Roboto Light" panose="02000000000000000000" pitchFamily="2" charset="0"/>
              <a:ea typeface="Roboto Light" panose="02000000000000000000" pitchFamily="2" charset="0"/>
              <a:cs typeface="Gill Sans MT"/>
            </a:endParaRPr>
          </a:p>
          <a:p>
            <a:pPr marL="241300" marR="691515" indent="-228600">
              <a:lnSpc>
                <a:spcPts val="3000"/>
              </a:lnSpc>
              <a:spcBef>
                <a:spcPts val="1145"/>
              </a:spcBef>
              <a:buFont typeface="Arial"/>
              <a:buChar char="•"/>
              <a:tabLst>
                <a:tab pos="241300" algn="l"/>
              </a:tabLst>
            </a:pPr>
            <a:r>
              <a:rPr sz="2800" spc="-45"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requests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won’t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be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fulfilled</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unless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other</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origin</a:t>
            </a:r>
            <a:r>
              <a:rPr sz="2800"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allows</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 </a:t>
            </a:r>
            <a:r>
              <a:rPr sz="2800" spc="-765"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r</a:t>
            </a:r>
            <a:r>
              <a:rPr sz="2800" spc="-105" dirty="0">
                <a:solidFill>
                  <a:srgbClr val="444949"/>
                </a:solidFill>
                <a:latin typeface="Roboto Light" panose="02000000000000000000" pitchFamily="2" charset="0"/>
                <a:ea typeface="Roboto Light" panose="02000000000000000000" pitchFamily="2" charset="0"/>
                <a:cs typeface="Gill Sans MT"/>
              </a:rPr>
              <a:t>e</a:t>
            </a:r>
            <a:r>
              <a:rPr sz="2800" spc="20" dirty="0">
                <a:solidFill>
                  <a:srgbClr val="444949"/>
                </a:solidFill>
                <a:latin typeface="Roboto Light" panose="02000000000000000000" pitchFamily="2" charset="0"/>
                <a:ea typeface="Roboto Light" panose="02000000000000000000" pitchFamily="2" charset="0"/>
                <a:cs typeface="Gill Sans MT"/>
              </a:rPr>
              <a:t>q</a:t>
            </a:r>
            <a:r>
              <a:rPr sz="2800" spc="-30" dirty="0">
                <a:solidFill>
                  <a:srgbClr val="444949"/>
                </a:solidFill>
                <a:latin typeface="Roboto Light" panose="02000000000000000000" pitchFamily="2" charset="0"/>
                <a:ea typeface="Roboto Light" panose="02000000000000000000" pitchFamily="2" charset="0"/>
                <a:cs typeface="Gill Sans MT"/>
              </a:rPr>
              <a:t>u</a:t>
            </a:r>
            <a:r>
              <a:rPr sz="2800" spc="-5" dirty="0">
                <a:solidFill>
                  <a:srgbClr val="444949"/>
                </a:solidFill>
                <a:latin typeface="Roboto Light" panose="02000000000000000000" pitchFamily="2" charset="0"/>
                <a:ea typeface="Roboto Light" panose="02000000000000000000" pitchFamily="2" charset="0"/>
                <a:cs typeface="Gill Sans MT"/>
              </a:rPr>
              <a:t>e</a:t>
            </a:r>
            <a:r>
              <a:rPr sz="2800" spc="-95" dirty="0">
                <a:solidFill>
                  <a:srgbClr val="444949"/>
                </a:solidFill>
                <a:latin typeface="Roboto Light" panose="02000000000000000000" pitchFamily="2" charset="0"/>
                <a:ea typeface="Roboto Light" panose="02000000000000000000" pitchFamily="2" charset="0"/>
                <a:cs typeface="Gill Sans MT"/>
              </a:rPr>
              <a:t>s</a:t>
            </a:r>
            <a:r>
              <a:rPr sz="2800" spc="-80" dirty="0">
                <a:solidFill>
                  <a:srgbClr val="444949"/>
                </a:solidFill>
                <a:latin typeface="Roboto Light" panose="02000000000000000000" pitchFamily="2" charset="0"/>
                <a:ea typeface="Roboto Light" panose="02000000000000000000" pitchFamily="2" charset="0"/>
                <a:cs typeface="Gill Sans MT"/>
              </a:rPr>
              <a:t>t</a:t>
            </a:r>
            <a:r>
              <a:rPr sz="2800" spc="-100" dirty="0">
                <a:solidFill>
                  <a:srgbClr val="444949"/>
                </a:solidFill>
                <a:latin typeface="Roboto Light" panose="02000000000000000000" pitchFamily="2" charset="0"/>
                <a:ea typeface="Roboto Light" panose="02000000000000000000" pitchFamily="2" charset="0"/>
                <a:cs typeface="Gill Sans MT"/>
              </a:rPr>
              <a:t>s</a:t>
            </a:r>
            <a:r>
              <a:rPr sz="2800" spc="-120" dirty="0">
                <a:solidFill>
                  <a:srgbClr val="444949"/>
                </a:solidFill>
                <a:latin typeface="Roboto Light" panose="02000000000000000000" pitchFamily="2" charset="0"/>
                <a:ea typeface="Roboto Light" panose="02000000000000000000" pitchFamily="2" charset="0"/>
                <a:cs typeface="Gill Sans MT"/>
              </a:rPr>
              <a: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u</a:t>
            </a:r>
            <a:r>
              <a:rPr sz="2800" spc="-95" dirty="0">
                <a:solidFill>
                  <a:srgbClr val="444949"/>
                </a:solidFill>
                <a:latin typeface="Roboto Light" panose="02000000000000000000" pitchFamily="2" charset="0"/>
                <a:ea typeface="Roboto Light" panose="02000000000000000000" pitchFamily="2" charset="0"/>
                <a:cs typeface="Gill Sans MT"/>
              </a:rPr>
              <a:t>si</a:t>
            </a:r>
            <a:r>
              <a:rPr sz="2800" spc="-30" dirty="0">
                <a:solidFill>
                  <a:srgbClr val="444949"/>
                </a:solidFill>
                <a:latin typeface="Roboto Light" panose="02000000000000000000" pitchFamily="2" charset="0"/>
                <a:ea typeface="Roboto Light" panose="02000000000000000000" pitchFamily="2" charset="0"/>
                <a:cs typeface="Gill Sans MT"/>
              </a:rPr>
              <a:t>n</a:t>
            </a:r>
            <a:r>
              <a:rPr sz="2800" dirty="0">
                <a:solidFill>
                  <a:srgbClr val="444949"/>
                </a:solidFill>
                <a:latin typeface="Roboto Light" panose="02000000000000000000" pitchFamily="2" charset="0"/>
                <a:ea typeface="Roboto Light" panose="02000000000000000000" pitchFamily="2" charset="0"/>
                <a:cs typeface="Gill Sans MT"/>
              </a:rPr>
              <a:t>g </a:t>
            </a:r>
            <a:r>
              <a:rPr sz="2800" spc="-7" baseline="1010" dirty="0">
                <a:solidFill>
                  <a:srgbClr val="444949"/>
                </a:solidFill>
                <a:latin typeface="Roboto Light" panose="02000000000000000000" pitchFamily="2" charset="0"/>
                <a:ea typeface="Roboto Light" panose="02000000000000000000" pitchFamily="2" charset="0"/>
                <a:cs typeface="Gill Sans MT"/>
              </a:rPr>
              <a:t>CO</a:t>
            </a:r>
            <a:r>
              <a:rPr sz="2800" spc="-82" baseline="1010" dirty="0">
                <a:solidFill>
                  <a:srgbClr val="444949"/>
                </a:solidFill>
                <a:latin typeface="Roboto Light" panose="02000000000000000000" pitchFamily="2" charset="0"/>
                <a:ea typeface="Roboto Light" panose="02000000000000000000" pitchFamily="2" charset="0"/>
                <a:cs typeface="Gill Sans MT"/>
              </a:rPr>
              <a:t>R</a:t>
            </a:r>
            <a:r>
              <a:rPr sz="2800" spc="75" baseline="1010" dirty="0">
                <a:solidFill>
                  <a:srgbClr val="444949"/>
                </a:solidFill>
                <a:latin typeface="Roboto Light" panose="02000000000000000000" pitchFamily="2" charset="0"/>
                <a:ea typeface="Roboto Light" panose="02000000000000000000" pitchFamily="2" charset="0"/>
                <a:cs typeface="Gill Sans MT"/>
              </a:rPr>
              <a:t>S</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baseline="1010" dirty="0">
                <a:solidFill>
                  <a:srgbClr val="444949"/>
                </a:solidFill>
                <a:latin typeface="Roboto Light" panose="02000000000000000000" pitchFamily="2" charset="0"/>
                <a:ea typeface="Roboto Light" panose="02000000000000000000" pitchFamily="2" charset="0"/>
                <a:cs typeface="Gill Sans MT"/>
              </a:rPr>
              <a:t>H</a:t>
            </a:r>
            <a:r>
              <a:rPr sz="2800" spc="22" baseline="1010" dirty="0">
                <a:solidFill>
                  <a:srgbClr val="444949"/>
                </a:solidFill>
                <a:latin typeface="Roboto Light" panose="02000000000000000000" pitchFamily="2" charset="0"/>
                <a:ea typeface="Roboto Light" panose="02000000000000000000" pitchFamily="2" charset="0"/>
                <a:cs typeface="Gill Sans MT"/>
              </a:rPr>
              <a:t>e</a:t>
            </a:r>
            <a:r>
              <a:rPr sz="2800" spc="37" baseline="1010" dirty="0">
                <a:solidFill>
                  <a:srgbClr val="444949"/>
                </a:solidFill>
                <a:latin typeface="Roboto Light" panose="02000000000000000000" pitchFamily="2" charset="0"/>
                <a:ea typeface="Roboto Light" panose="02000000000000000000" pitchFamily="2" charset="0"/>
                <a:cs typeface="Gill Sans MT"/>
              </a:rPr>
              <a:t>a</a:t>
            </a:r>
            <a:r>
              <a:rPr sz="2800" spc="22" baseline="1010" dirty="0">
                <a:solidFill>
                  <a:srgbClr val="444949"/>
                </a:solidFill>
                <a:latin typeface="Roboto Light" panose="02000000000000000000" pitchFamily="2" charset="0"/>
                <a:ea typeface="Roboto Light" panose="02000000000000000000" pitchFamily="2" charset="0"/>
                <a:cs typeface="Gill Sans MT"/>
              </a:rPr>
              <a:t>de</a:t>
            </a:r>
            <a:r>
              <a:rPr sz="2800" spc="-67" baseline="1010" dirty="0">
                <a:solidFill>
                  <a:srgbClr val="444949"/>
                </a:solidFill>
                <a:latin typeface="Roboto Light" panose="02000000000000000000" pitchFamily="2" charset="0"/>
                <a:ea typeface="Roboto Light" panose="02000000000000000000" pitchFamily="2" charset="0"/>
                <a:cs typeface="Gill Sans MT"/>
              </a:rPr>
              <a:t>r</a:t>
            </a:r>
            <a:r>
              <a:rPr sz="2800" spc="-104" baseline="1010" dirty="0">
                <a:solidFill>
                  <a:srgbClr val="444949"/>
                </a:solidFill>
                <a:latin typeface="Roboto Light" panose="02000000000000000000" pitchFamily="2" charset="0"/>
                <a:ea typeface="Roboto Light" panose="02000000000000000000" pitchFamily="2" charset="0"/>
                <a:cs typeface="Gill Sans MT"/>
              </a:rPr>
              <a:t>s</a:t>
            </a:r>
            <a:r>
              <a:rPr sz="2800" spc="7" baseline="1010" dirty="0">
                <a:solidFill>
                  <a:srgbClr val="444949"/>
                </a:solidFill>
                <a:latin typeface="Roboto Light" panose="02000000000000000000" pitchFamily="2" charset="0"/>
                <a:ea typeface="Roboto Light" panose="02000000000000000000" pitchFamily="2" charset="0"/>
                <a:cs typeface="Gill Sans MT"/>
              </a:rPr>
              <a:t> </a:t>
            </a:r>
            <a:r>
              <a:rPr sz="2800" spc="37" baseline="1010" dirty="0">
                <a:solidFill>
                  <a:srgbClr val="444949"/>
                </a:solidFill>
                <a:latin typeface="Roboto Light" panose="02000000000000000000" pitchFamily="2" charset="0"/>
                <a:ea typeface="Roboto Light" panose="02000000000000000000" pitchFamily="2" charset="0"/>
                <a:cs typeface="Gill Sans MT"/>
              </a:rPr>
              <a:t>(</a:t>
            </a:r>
            <a:r>
              <a:rPr sz="2800" spc="52" baseline="1010" dirty="0">
                <a:solidFill>
                  <a:srgbClr val="444949"/>
                </a:solidFill>
                <a:latin typeface="Roboto Light" panose="02000000000000000000" pitchFamily="2" charset="0"/>
                <a:ea typeface="Roboto Light" panose="02000000000000000000" pitchFamily="2" charset="0"/>
                <a:cs typeface="Gill Sans MT"/>
              </a:rPr>
              <a:t>e</a:t>
            </a:r>
            <a:r>
              <a:rPr sz="2800" spc="-60" baseline="1010" dirty="0">
                <a:solidFill>
                  <a:srgbClr val="444949"/>
                </a:solidFill>
                <a:latin typeface="Roboto Light" panose="02000000000000000000" pitchFamily="2" charset="0"/>
                <a:ea typeface="Roboto Light" panose="02000000000000000000" pitchFamily="2" charset="0"/>
                <a:cs typeface="Gill Sans MT"/>
              </a:rPr>
              <a:t>x</a:t>
            </a:r>
            <a:r>
              <a:rPr sz="2800" spc="-165" baseline="1010" dirty="0">
                <a:solidFill>
                  <a:srgbClr val="444949"/>
                </a:solidFill>
                <a:latin typeface="Roboto Light" panose="02000000000000000000" pitchFamily="2" charset="0"/>
                <a:ea typeface="Roboto Light" panose="02000000000000000000" pitchFamily="2" charset="0"/>
                <a:cs typeface="Gill Sans MT"/>
              </a:rPr>
              <a:t>:</a:t>
            </a:r>
            <a:r>
              <a:rPr sz="2800" spc="-569" baseline="1010" dirty="0">
                <a:solidFill>
                  <a:srgbClr val="444949"/>
                </a:solidFill>
                <a:latin typeface="Roboto Light" panose="02000000000000000000" pitchFamily="2" charset="0"/>
                <a:ea typeface="Roboto Light" panose="02000000000000000000" pitchFamily="2" charset="0"/>
                <a:cs typeface="Gill Sans MT"/>
              </a:rPr>
              <a:t> </a:t>
            </a:r>
            <a:r>
              <a:rPr sz="2800" spc="52" baseline="1010" dirty="0">
                <a:solidFill>
                  <a:srgbClr val="444949"/>
                </a:solidFill>
                <a:latin typeface="Roboto Light" panose="02000000000000000000" pitchFamily="2" charset="0"/>
                <a:ea typeface="Roboto Light" panose="02000000000000000000" pitchFamily="2" charset="0"/>
                <a:cs typeface="Gill Sans MT"/>
              </a:rPr>
              <a:t>A</a:t>
            </a:r>
            <a:r>
              <a:rPr sz="2800" spc="-52" baseline="1010" dirty="0">
                <a:solidFill>
                  <a:srgbClr val="444949"/>
                </a:solidFill>
                <a:latin typeface="Roboto Light" panose="02000000000000000000" pitchFamily="2" charset="0"/>
                <a:ea typeface="Roboto Light" panose="02000000000000000000" pitchFamily="2" charset="0"/>
                <a:cs typeface="Gill Sans MT"/>
              </a:rPr>
              <a:t>cc</a:t>
            </a:r>
            <a:r>
              <a:rPr sz="2800" spc="22" baseline="1010" dirty="0">
                <a:solidFill>
                  <a:srgbClr val="444949"/>
                </a:solidFill>
                <a:latin typeface="Roboto Light" panose="02000000000000000000" pitchFamily="2" charset="0"/>
                <a:ea typeface="Roboto Light" panose="02000000000000000000" pitchFamily="2" charset="0"/>
                <a:cs typeface="Gill Sans MT"/>
              </a:rPr>
              <a:t>e</a:t>
            </a:r>
            <a:r>
              <a:rPr sz="2800" spc="-112" baseline="1010" dirty="0">
                <a:solidFill>
                  <a:srgbClr val="444949"/>
                </a:solidFill>
                <a:latin typeface="Roboto Light" panose="02000000000000000000" pitchFamily="2" charset="0"/>
                <a:ea typeface="Roboto Light" panose="02000000000000000000" pitchFamily="2" charset="0"/>
                <a:cs typeface="Gill Sans MT"/>
              </a:rPr>
              <a:t>s</a:t>
            </a:r>
            <a:r>
              <a:rPr sz="2800" spc="-104" baseline="1010" dirty="0">
                <a:solidFill>
                  <a:srgbClr val="444949"/>
                </a:solidFill>
                <a:latin typeface="Roboto Light" panose="02000000000000000000" pitchFamily="2" charset="0"/>
                <a:ea typeface="Roboto Light" panose="02000000000000000000" pitchFamily="2" charset="0"/>
                <a:cs typeface="Gill Sans MT"/>
              </a:rPr>
              <a:t>s</a:t>
            </a:r>
            <a:r>
              <a:rPr sz="2800" spc="-30" baseline="1010" dirty="0">
                <a:solidFill>
                  <a:srgbClr val="444949"/>
                </a:solidFill>
                <a:latin typeface="Roboto Light" panose="02000000000000000000" pitchFamily="2" charset="0"/>
                <a:ea typeface="Roboto Light" panose="02000000000000000000" pitchFamily="2" charset="0"/>
                <a:cs typeface="Gill Sans MT"/>
              </a:rPr>
              <a:t>-</a:t>
            </a:r>
            <a:r>
              <a:rPr sz="2800" spc="-37" baseline="1010" dirty="0">
                <a:solidFill>
                  <a:srgbClr val="444949"/>
                </a:solidFill>
                <a:latin typeface="Roboto Light" panose="02000000000000000000" pitchFamily="2" charset="0"/>
                <a:ea typeface="Roboto Light" panose="02000000000000000000" pitchFamily="2" charset="0"/>
                <a:cs typeface="Gill Sans MT"/>
              </a:rPr>
              <a:t>Co</a:t>
            </a:r>
            <a:r>
              <a:rPr sz="2800" spc="-7" baseline="1010" dirty="0">
                <a:solidFill>
                  <a:srgbClr val="444949"/>
                </a:solidFill>
                <a:latin typeface="Roboto Light" panose="02000000000000000000" pitchFamily="2" charset="0"/>
                <a:ea typeface="Roboto Light" panose="02000000000000000000" pitchFamily="2" charset="0"/>
                <a:cs typeface="Gill Sans MT"/>
              </a:rPr>
              <a:t>n</a:t>
            </a:r>
            <a:r>
              <a:rPr sz="2800" spc="-112" baseline="1010" dirty="0">
                <a:solidFill>
                  <a:srgbClr val="444949"/>
                </a:solidFill>
                <a:latin typeface="Roboto Light" panose="02000000000000000000" pitchFamily="2" charset="0"/>
                <a:ea typeface="Roboto Light" panose="02000000000000000000" pitchFamily="2" charset="0"/>
                <a:cs typeface="Gill Sans MT"/>
              </a:rPr>
              <a:t>tro</a:t>
            </a:r>
            <a:r>
              <a:rPr sz="2800" spc="-127" baseline="1010" dirty="0">
                <a:solidFill>
                  <a:srgbClr val="444949"/>
                </a:solidFill>
                <a:latin typeface="Roboto Light" panose="02000000000000000000" pitchFamily="2" charset="0"/>
                <a:ea typeface="Roboto Light" panose="02000000000000000000" pitchFamily="2" charset="0"/>
                <a:cs typeface="Gill Sans MT"/>
              </a:rPr>
              <a:t>l</a:t>
            </a:r>
            <a:r>
              <a:rPr sz="2800" spc="-30" baseline="1010" dirty="0">
                <a:solidFill>
                  <a:srgbClr val="444949"/>
                </a:solidFill>
                <a:latin typeface="Roboto Light" panose="02000000000000000000" pitchFamily="2" charset="0"/>
                <a:ea typeface="Roboto Light" panose="02000000000000000000" pitchFamily="2" charset="0"/>
                <a:cs typeface="Gill Sans MT"/>
              </a:rPr>
              <a:t>-</a:t>
            </a:r>
            <a:r>
              <a:rPr sz="2800" spc="-44" baseline="1010" dirty="0">
                <a:solidFill>
                  <a:srgbClr val="444949"/>
                </a:solidFill>
                <a:latin typeface="Roboto Light" panose="02000000000000000000" pitchFamily="2" charset="0"/>
                <a:ea typeface="Roboto Light" panose="02000000000000000000" pitchFamily="2" charset="0"/>
                <a:cs typeface="Gill Sans MT"/>
              </a:rPr>
              <a:t>A</a:t>
            </a:r>
            <a:r>
              <a:rPr sz="2800" spc="-30" baseline="1010" dirty="0">
                <a:solidFill>
                  <a:srgbClr val="444949"/>
                </a:solidFill>
                <a:latin typeface="Roboto Light" panose="02000000000000000000" pitchFamily="2" charset="0"/>
                <a:ea typeface="Roboto Light" panose="02000000000000000000" pitchFamily="2" charset="0"/>
                <a:cs typeface="Gill Sans MT"/>
              </a:rPr>
              <a:t>l</a:t>
            </a:r>
            <a:r>
              <a:rPr sz="2800" spc="-127" baseline="1010" dirty="0">
                <a:solidFill>
                  <a:srgbClr val="444949"/>
                </a:solidFill>
                <a:latin typeface="Roboto Light" panose="02000000000000000000" pitchFamily="2" charset="0"/>
                <a:ea typeface="Roboto Light" panose="02000000000000000000" pitchFamily="2" charset="0"/>
                <a:cs typeface="Gill Sans MT"/>
              </a:rPr>
              <a:t>l</a:t>
            </a:r>
            <a:r>
              <a:rPr sz="2800" spc="-52" baseline="1010" dirty="0">
                <a:solidFill>
                  <a:srgbClr val="444949"/>
                </a:solidFill>
                <a:latin typeface="Roboto Light" panose="02000000000000000000" pitchFamily="2" charset="0"/>
                <a:ea typeface="Roboto Light" panose="02000000000000000000" pitchFamily="2" charset="0"/>
                <a:cs typeface="Gill Sans MT"/>
              </a:rPr>
              <a:t>o</a:t>
            </a:r>
            <a:r>
              <a:rPr sz="2800" baseline="1010" dirty="0">
                <a:solidFill>
                  <a:srgbClr val="444949"/>
                </a:solidFill>
                <a:latin typeface="Roboto Light" panose="02000000000000000000" pitchFamily="2" charset="0"/>
                <a:ea typeface="Roboto Light" panose="02000000000000000000" pitchFamily="2" charset="0"/>
                <a:cs typeface="Gill Sans MT"/>
              </a:rPr>
              <a:t>w</a:t>
            </a:r>
            <a:r>
              <a:rPr sz="2800" spc="-30" baseline="1010" dirty="0">
                <a:solidFill>
                  <a:srgbClr val="444949"/>
                </a:solidFill>
                <a:latin typeface="Roboto Light" panose="02000000000000000000" pitchFamily="2" charset="0"/>
                <a:ea typeface="Roboto Light" panose="02000000000000000000" pitchFamily="2" charset="0"/>
                <a:cs typeface="Gill Sans MT"/>
              </a:rPr>
              <a:t>-</a:t>
            </a:r>
            <a:r>
              <a:rPr sz="2800" spc="-112" baseline="1010" dirty="0">
                <a:solidFill>
                  <a:srgbClr val="444949"/>
                </a:solidFill>
                <a:latin typeface="Roboto Light" panose="02000000000000000000" pitchFamily="2" charset="0"/>
                <a:ea typeface="Roboto Light" panose="02000000000000000000" pitchFamily="2" charset="0"/>
                <a:cs typeface="Gill Sans MT"/>
              </a:rPr>
              <a:t>O</a:t>
            </a:r>
            <a:r>
              <a:rPr sz="2800" spc="44" baseline="1010" dirty="0">
                <a:solidFill>
                  <a:srgbClr val="444949"/>
                </a:solidFill>
                <a:latin typeface="Roboto Light" panose="02000000000000000000" pitchFamily="2" charset="0"/>
                <a:ea typeface="Roboto Light" panose="02000000000000000000" pitchFamily="2" charset="0"/>
                <a:cs typeface="Gill Sans MT"/>
              </a:rPr>
              <a:t>r</a:t>
            </a:r>
            <a:r>
              <a:rPr sz="2800" spc="-127" baseline="1010" dirty="0">
                <a:solidFill>
                  <a:srgbClr val="444949"/>
                </a:solidFill>
                <a:latin typeface="Roboto Light" panose="02000000000000000000" pitchFamily="2" charset="0"/>
                <a:ea typeface="Roboto Light" panose="02000000000000000000" pitchFamily="2" charset="0"/>
                <a:cs typeface="Gill Sans MT"/>
              </a:rPr>
              <a:t>i</a:t>
            </a:r>
            <a:r>
              <a:rPr sz="2800" spc="37" baseline="1010" dirty="0">
                <a:solidFill>
                  <a:srgbClr val="444949"/>
                </a:solidFill>
                <a:latin typeface="Roboto Light" panose="02000000000000000000" pitchFamily="2" charset="0"/>
                <a:ea typeface="Roboto Light" panose="02000000000000000000" pitchFamily="2" charset="0"/>
                <a:cs typeface="Gill Sans MT"/>
              </a:rPr>
              <a:t>g</a:t>
            </a:r>
            <a:r>
              <a:rPr sz="2800" spc="-127" baseline="1010" dirty="0">
                <a:solidFill>
                  <a:srgbClr val="444949"/>
                </a:solidFill>
                <a:latin typeface="Roboto Light" panose="02000000000000000000" pitchFamily="2" charset="0"/>
                <a:ea typeface="Roboto Light" panose="02000000000000000000" pitchFamily="2" charset="0"/>
                <a:cs typeface="Gill Sans MT"/>
              </a:rPr>
              <a:t>i</a:t>
            </a:r>
            <a:r>
              <a:rPr sz="2800" spc="-7" baseline="1010" dirty="0">
                <a:solidFill>
                  <a:srgbClr val="444949"/>
                </a:solidFill>
                <a:latin typeface="Roboto Light" panose="02000000000000000000" pitchFamily="2" charset="0"/>
                <a:ea typeface="Roboto Light" panose="02000000000000000000" pitchFamily="2" charset="0"/>
                <a:cs typeface="Gill Sans MT"/>
              </a:rPr>
              <a:t>n</a:t>
            </a:r>
            <a:r>
              <a:rPr sz="2800" spc="60" baseline="1010" dirty="0">
                <a:solidFill>
                  <a:srgbClr val="444949"/>
                </a:solidFill>
                <a:latin typeface="Roboto Light" panose="02000000000000000000" pitchFamily="2" charset="0"/>
                <a:ea typeface="Roboto Light" panose="02000000000000000000" pitchFamily="2" charset="0"/>
                <a:cs typeface="Gill Sans MT"/>
              </a:rPr>
              <a:t>)</a:t>
            </a:r>
            <a:endParaRPr sz="2800" baseline="101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4068930" y="3274992"/>
            <a:ext cx="6011545" cy="646430"/>
            <a:chOff x="4068930" y="3274992"/>
            <a:chExt cx="6011545" cy="646430"/>
          </a:xfrm>
        </p:grpSpPr>
        <p:sp>
          <p:nvSpPr>
            <p:cNvPr id="5" name="object 5"/>
            <p:cNvSpPr/>
            <p:nvPr/>
          </p:nvSpPr>
          <p:spPr>
            <a:xfrm>
              <a:off x="4068930" y="3536779"/>
              <a:ext cx="6011545" cy="76200"/>
            </a:xfrm>
            <a:custGeom>
              <a:avLst/>
              <a:gdLst/>
              <a:ahLst/>
              <a:cxnLst/>
              <a:rect l="l" t="t" r="r" b="b"/>
              <a:pathLst>
                <a:path w="6011545" h="76200">
                  <a:moveTo>
                    <a:pt x="76200" y="0"/>
                  </a:moveTo>
                  <a:lnTo>
                    <a:pt x="0" y="38100"/>
                  </a:lnTo>
                  <a:lnTo>
                    <a:pt x="76200" y="76200"/>
                  </a:lnTo>
                  <a:lnTo>
                    <a:pt x="76200" y="41275"/>
                  </a:lnTo>
                  <a:lnTo>
                    <a:pt x="63491" y="41275"/>
                  </a:lnTo>
                  <a:lnTo>
                    <a:pt x="63491" y="34925"/>
                  </a:lnTo>
                  <a:lnTo>
                    <a:pt x="76200" y="34924"/>
                  </a:lnTo>
                  <a:lnTo>
                    <a:pt x="76200" y="0"/>
                  </a:lnTo>
                  <a:close/>
                </a:path>
                <a:path w="6011545" h="76200">
                  <a:moveTo>
                    <a:pt x="76200" y="34924"/>
                  </a:moveTo>
                  <a:lnTo>
                    <a:pt x="63491" y="34925"/>
                  </a:lnTo>
                  <a:lnTo>
                    <a:pt x="63491" y="41275"/>
                  </a:lnTo>
                  <a:lnTo>
                    <a:pt x="76200" y="41274"/>
                  </a:lnTo>
                  <a:lnTo>
                    <a:pt x="76200" y="34924"/>
                  </a:lnTo>
                  <a:close/>
                </a:path>
                <a:path w="6011545" h="76200">
                  <a:moveTo>
                    <a:pt x="76200" y="41274"/>
                  </a:moveTo>
                  <a:lnTo>
                    <a:pt x="63491" y="41275"/>
                  </a:lnTo>
                  <a:lnTo>
                    <a:pt x="76200" y="41275"/>
                  </a:lnTo>
                  <a:close/>
                </a:path>
                <a:path w="6011545" h="76200">
                  <a:moveTo>
                    <a:pt x="6011332" y="34923"/>
                  </a:moveTo>
                  <a:lnTo>
                    <a:pt x="76200" y="34924"/>
                  </a:lnTo>
                  <a:lnTo>
                    <a:pt x="76200" y="41274"/>
                  </a:lnTo>
                  <a:lnTo>
                    <a:pt x="6011332" y="41273"/>
                  </a:lnTo>
                  <a:lnTo>
                    <a:pt x="6011332" y="3492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6" name="object 6"/>
            <p:cNvSpPr/>
            <p:nvPr/>
          </p:nvSpPr>
          <p:spPr>
            <a:xfrm>
              <a:off x="4287463" y="3274992"/>
              <a:ext cx="5574665" cy="646430"/>
            </a:xfrm>
            <a:custGeom>
              <a:avLst/>
              <a:gdLst/>
              <a:ahLst/>
              <a:cxnLst/>
              <a:rect l="l" t="t" r="r" b="b"/>
              <a:pathLst>
                <a:path w="5574665" h="646429">
                  <a:moveTo>
                    <a:pt x="5574267" y="0"/>
                  </a:moveTo>
                  <a:lnTo>
                    <a:pt x="0" y="0"/>
                  </a:lnTo>
                  <a:lnTo>
                    <a:pt x="0" y="646330"/>
                  </a:lnTo>
                  <a:lnTo>
                    <a:pt x="5574267" y="646330"/>
                  </a:lnTo>
                  <a:lnTo>
                    <a:pt x="5574267"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7" name="object 7"/>
          <p:cNvSpPr txBox="1"/>
          <p:nvPr/>
        </p:nvSpPr>
        <p:spPr>
          <a:xfrm>
            <a:off x="4287463" y="3274992"/>
            <a:ext cx="5566722" cy="570669"/>
          </a:xfrm>
          <a:prstGeom prst="rect">
            <a:avLst/>
          </a:prstGeom>
          <a:ln w="12700">
            <a:solidFill>
              <a:srgbClr val="444949"/>
            </a:solidFill>
          </a:ln>
        </p:spPr>
        <p:txBody>
          <a:bodyPr vert="horz" wrap="square" lIns="0" tIns="31750" rIns="0" bIns="0" rtlCol="0">
            <a:spAutoFit/>
          </a:bodyPr>
          <a:lstStyle/>
          <a:p>
            <a:pPr marL="90805">
              <a:lnSpc>
                <a:spcPts val="2135"/>
              </a:lnSpc>
              <a:spcBef>
                <a:spcPts val="250"/>
              </a:spcBef>
            </a:pPr>
            <a:r>
              <a:rPr sz="1800" spc="-10" dirty="0">
                <a:solidFill>
                  <a:srgbClr val="444949"/>
                </a:solidFill>
                <a:latin typeface="Roboto Light" panose="02000000000000000000" pitchFamily="2" charset="0"/>
                <a:ea typeface="Roboto Light" panose="02000000000000000000" pitchFamily="2" charset="0"/>
                <a:cs typeface="Calibri"/>
              </a:rPr>
              <a:t>Access-Control-Allow-Origin:</a:t>
            </a:r>
            <a:r>
              <a:rPr sz="1800" spc="15" dirty="0">
                <a:solidFill>
                  <a:srgbClr val="444949"/>
                </a:solidFill>
                <a:latin typeface="Roboto Light" panose="02000000000000000000" pitchFamily="2" charset="0"/>
                <a:ea typeface="Roboto Light" panose="02000000000000000000" pitchFamily="2" charset="0"/>
                <a:cs typeface="Calibri"/>
              </a:rPr>
              <a:t> </a:t>
            </a:r>
            <a:r>
              <a:rPr sz="1800" b="1" spc="-15" dirty="0">
                <a:solidFill>
                  <a:srgbClr val="70AD47"/>
                </a:solidFill>
                <a:latin typeface="Roboto Light" panose="02000000000000000000" pitchFamily="2" charset="0"/>
                <a:ea typeface="Roboto Light" panose="02000000000000000000" pitchFamily="2" charset="0"/>
                <a:cs typeface="Calibri"/>
              </a:rPr>
              <a:t>https://</a:t>
            </a:r>
            <a:r>
              <a:rPr sz="1800" b="1" spc="-15" dirty="0">
                <a:solidFill>
                  <a:srgbClr val="70AD47"/>
                </a:solidFill>
                <a:latin typeface="Roboto Light" panose="02000000000000000000" pitchFamily="2" charset="0"/>
                <a:ea typeface="Roboto Light" panose="02000000000000000000" pitchFamily="2" charset="0"/>
                <a:cs typeface="Calibri"/>
                <a:hlinkClick r:id="rId2"/>
              </a:rPr>
              <a:t>www.example.com</a:t>
            </a:r>
            <a:endParaRPr sz="1800" dirty="0">
              <a:latin typeface="Roboto Light" panose="02000000000000000000" pitchFamily="2" charset="0"/>
              <a:ea typeface="Roboto Light" panose="02000000000000000000" pitchFamily="2" charset="0"/>
              <a:cs typeface="Calibri"/>
            </a:endParaRPr>
          </a:p>
          <a:p>
            <a:pPr marL="90805">
              <a:lnSpc>
                <a:spcPts val="2135"/>
              </a:lnSpc>
            </a:pPr>
            <a:r>
              <a:rPr sz="1800" spc="-10" dirty="0">
                <a:solidFill>
                  <a:srgbClr val="444949"/>
                </a:solidFill>
                <a:latin typeface="Roboto Light" panose="02000000000000000000" pitchFamily="2" charset="0"/>
                <a:ea typeface="Roboto Light" panose="02000000000000000000" pitchFamily="2" charset="0"/>
                <a:cs typeface="Calibri"/>
              </a:rPr>
              <a:t>Access-Control-Allow-Methods:</a:t>
            </a:r>
            <a:r>
              <a:rPr sz="1800" spc="15" dirty="0">
                <a:solidFill>
                  <a:srgbClr val="444949"/>
                </a:solidFill>
                <a:latin typeface="Roboto Light" panose="02000000000000000000" pitchFamily="2" charset="0"/>
                <a:ea typeface="Roboto Light" panose="02000000000000000000" pitchFamily="2" charset="0"/>
                <a:cs typeface="Calibri"/>
              </a:rPr>
              <a:t> </a:t>
            </a:r>
            <a:r>
              <a:rPr sz="1800" spc="-50" dirty="0">
                <a:solidFill>
                  <a:srgbClr val="444949"/>
                </a:solidFill>
                <a:latin typeface="Roboto Light" panose="02000000000000000000" pitchFamily="2" charset="0"/>
                <a:ea typeface="Roboto Light" panose="02000000000000000000" pitchFamily="2" charset="0"/>
                <a:cs typeface="Calibri"/>
              </a:rPr>
              <a:t>GET,</a:t>
            </a:r>
            <a:r>
              <a:rPr sz="1800" spc="10" dirty="0">
                <a:solidFill>
                  <a:srgbClr val="444949"/>
                </a:solidFill>
                <a:latin typeface="Roboto Light" panose="02000000000000000000" pitchFamily="2" charset="0"/>
                <a:ea typeface="Roboto Light" panose="02000000000000000000" pitchFamily="2" charset="0"/>
                <a:cs typeface="Calibri"/>
              </a:rPr>
              <a:t> </a:t>
            </a:r>
            <a:r>
              <a:rPr sz="1800" spc="-50" dirty="0">
                <a:solidFill>
                  <a:srgbClr val="444949"/>
                </a:solidFill>
                <a:latin typeface="Roboto Light" panose="02000000000000000000" pitchFamily="2" charset="0"/>
                <a:ea typeface="Roboto Light" panose="02000000000000000000" pitchFamily="2" charset="0"/>
                <a:cs typeface="Calibri"/>
              </a:rPr>
              <a:t>PUT,</a:t>
            </a:r>
            <a:r>
              <a:rPr sz="1800" spc="1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DELETE</a:t>
            </a:r>
            <a:endParaRPr sz="1800" dirty="0">
              <a:latin typeface="Roboto Light" panose="02000000000000000000" pitchFamily="2" charset="0"/>
              <a:ea typeface="Roboto Light" panose="02000000000000000000" pitchFamily="2" charset="0"/>
              <a:cs typeface="Calibri"/>
            </a:endParaRPr>
          </a:p>
        </p:txBody>
      </p:sp>
      <p:sp>
        <p:nvSpPr>
          <p:cNvPr id="8" name="object 8"/>
          <p:cNvSpPr txBox="1">
            <a:spLocks noGrp="1"/>
          </p:cNvSpPr>
          <p:nvPr>
            <p:ph type="title"/>
          </p:nvPr>
        </p:nvSpPr>
        <p:spPr>
          <a:xfrm>
            <a:off x="916939" y="493407"/>
            <a:ext cx="3901440" cy="443711"/>
          </a:xfrm>
          <a:prstGeom prst="rect">
            <a:avLst/>
          </a:prstGeom>
        </p:spPr>
        <p:txBody>
          <a:bodyPr vert="horz" wrap="square" lIns="0" tIns="12700" rIns="0" bIns="0" rtlCol="0">
            <a:spAutoFit/>
          </a:bodyPr>
          <a:lstStyle/>
          <a:p>
            <a:pPr marL="12700">
              <a:lnSpc>
                <a:spcPct val="100000"/>
              </a:lnSpc>
              <a:spcBef>
                <a:spcPts val="100"/>
              </a:spcBef>
            </a:pPr>
            <a:r>
              <a:rPr b="1" spc="-60" dirty="0">
                <a:latin typeface="Roboto Light" panose="02000000000000000000" pitchFamily="2" charset="0"/>
                <a:ea typeface="Roboto Light" panose="02000000000000000000" pitchFamily="2" charset="0"/>
              </a:rPr>
              <a:t>CORS</a:t>
            </a:r>
            <a:r>
              <a:rPr b="1" spc="-40" dirty="0">
                <a:latin typeface="Roboto Light" panose="02000000000000000000" pitchFamily="2" charset="0"/>
                <a:ea typeface="Roboto Light" panose="02000000000000000000" pitchFamily="2" charset="0"/>
              </a:rPr>
              <a:t> </a:t>
            </a:r>
            <a:r>
              <a:rPr b="1" dirty="0">
                <a:latin typeface="Roboto Light" panose="02000000000000000000" pitchFamily="2" charset="0"/>
                <a:ea typeface="Roboto Light" panose="02000000000000000000" pitchFamily="2" charset="0"/>
              </a:rPr>
              <a:t>–</a:t>
            </a:r>
            <a:r>
              <a:rPr b="1" spc="-30" dirty="0">
                <a:latin typeface="Roboto Light" panose="02000000000000000000" pitchFamily="2" charset="0"/>
                <a:ea typeface="Roboto Light" panose="02000000000000000000" pitchFamily="2" charset="0"/>
              </a:rPr>
              <a:t> </a:t>
            </a:r>
            <a:r>
              <a:rPr b="1" spc="-55" dirty="0">
                <a:latin typeface="Roboto Light" panose="02000000000000000000" pitchFamily="2" charset="0"/>
                <a:ea typeface="Roboto Light" panose="02000000000000000000" pitchFamily="2" charset="0"/>
              </a:rPr>
              <a:t>Diagram</a:t>
            </a:r>
          </a:p>
        </p:txBody>
      </p:sp>
      <p:pic>
        <p:nvPicPr>
          <p:cNvPr id="9" name="object 9"/>
          <p:cNvPicPr/>
          <p:nvPr/>
        </p:nvPicPr>
        <p:blipFill>
          <a:blip r:embed="rId3" cstate="print"/>
          <a:stretch>
            <a:fillRect/>
          </a:stretch>
        </p:blipFill>
        <p:spPr>
          <a:xfrm>
            <a:off x="463295" y="2791967"/>
            <a:ext cx="1627632" cy="1627631"/>
          </a:xfrm>
          <a:prstGeom prst="rect">
            <a:avLst/>
          </a:prstGeom>
        </p:spPr>
      </p:pic>
      <p:sp>
        <p:nvSpPr>
          <p:cNvPr id="10" name="object 10"/>
          <p:cNvSpPr txBox="1"/>
          <p:nvPr/>
        </p:nvSpPr>
        <p:spPr>
          <a:xfrm>
            <a:off x="190138" y="2120900"/>
            <a:ext cx="2935458" cy="567463"/>
          </a:xfrm>
          <a:prstGeom prst="rect">
            <a:avLst/>
          </a:prstGeom>
        </p:spPr>
        <p:txBody>
          <a:bodyPr vert="horz" wrap="square" lIns="0" tIns="28575" rIns="0" bIns="0" rtlCol="0">
            <a:spAutoFit/>
          </a:bodyPr>
          <a:lstStyle/>
          <a:p>
            <a:pPr marL="12700" marR="5080" indent="1024255">
              <a:lnSpc>
                <a:spcPts val="2090"/>
              </a:lnSpc>
              <a:spcBef>
                <a:spcPts val="225"/>
              </a:spcBef>
            </a:pPr>
            <a:r>
              <a:rPr sz="1800" b="1" u="sng" spc="-10"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Origin </a:t>
            </a:r>
            <a:r>
              <a:rPr sz="1800" b="1" spc="-5" dirty="0">
                <a:solidFill>
                  <a:srgbClr val="444949"/>
                </a:solidFill>
                <a:latin typeface="Roboto Light" panose="02000000000000000000" pitchFamily="2" charset="0"/>
                <a:ea typeface="Roboto Light" panose="02000000000000000000" pitchFamily="2" charset="0"/>
                <a:cs typeface="Calibri"/>
              </a:rPr>
              <a:t> </a:t>
            </a:r>
            <a:r>
              <a:rPr sz="1800" b="1" spc="-20" dirty="0">
                <a:solidFill>
                  <a:srgbClr val="70AD47"/>
                </a:solidFill>
                <a:latin typeface="Roboto Light" panose="02000000000000000000" pitchFamily="2" charset="0"/>
                <a:ea typeface="Roboto Light" panose="02000000000000000000" pitchFamily="2" charset="0"/>
                <a:cs typeface="Calibri"/>
              </a:rPr>
              <a:t>ht</a:t>
            </a:r>
            <a:r>
              <a:rPr sz="1800" b="1" dirty="0">
                <a:solidFill>
                  <a:srgbClr val="70AD47"/>
                </a:solidFill>
                <a:latin typeface="Roboto Light" panose="02000000000000000000" pitchFamily="2" charset="0"/>
                <a:ea typeface="Roboto Light" panose="02000000000000000000" pitchFamily="2" charset="0"/>
                <a:cs typeface="Calibri"/>
              </a:rPr>
              <a:t>t</a:t>
            </a:r>
            <a:r>
              <a:rPr sz="1800" b="1" spc="-15" dirty="0">
                <a:solidFill>
                  <a:srgbClr val="70AD47"/>
                </a:solidFill>
                <a:latin typeface="Roboto Light" panose="02000000000000000000" pitchFamily="2" charset="0"/>
                <a:ea typeface="Roboto Light" panose="02000000000000000000" pitchFamily="2" charset="0"/>
                <a:cs typeface="Calibri"/>
              </a:rPr>
              <a:t>p</a:t>
            </a:r>
            <a:r>
              <a:rPr sz="1800" b="1" spc="-10" dirty="0">
                <a:solidFill>
                  <a:srgbClr val="70AD47"/>
                </a:solidFill>
                <a:latin typeface="Roboto Light" panose="02000000000000000000" pitchFamily="2" charset="0"/>
                <a:ea typeface="Roboto Light" panose="02000000000000000000" pitchFamily="2" charset="0"/>
                <a:cs typeface="Calibri"/>
              </a:rPr>
              <a:t>s</a:t>
            </a:r>
            <a:r>
              <a:rPr sz="1800" b="1" dirty="0">
                <a:solidFill>
                  <a:srgbClr val="70AD47"/>
                </a:solidFill>
                <a:latin typeface="Roboto Light" panose="02000000000000000000" pitchFamily="2" charset="0"/>
                <a:ea typeface="Roboto Light" panose="02000000000000000000" pitchFamily="2" charset="0"/>
                <a:cs typeface="Calibri"/>
              </a:rPr>
              <a:t>://</a:t>
            </a:r>
            <a:r>
              <a:rPr sz="1800" b="1" spc="5" dirty="0">
                <a:solidFill>
                  <a:srgbClr val="70AD47"/>
                </a:solidFill>
                <a:latin typeface="Roboto Light" panose="02000000000000000000" pitchFamily="2" charset="0"/>
                <a:ea typeface="Roboto Light" panose="02000000000000000000" pitchFamily="2" charset="0"/>
                <a:cs typeface="Calibri"/>
                <a:hlinkClick r:id="rId2"/>
              </a:rPr>
              <a:t>ww</a:t>
            </a:r>
            <a:r>
              <a:rPr sz="1800" b="1" spc="-110" dirty="0">
                <a:solidFill>
                  <a:srgbClr val="70AD47"/>
                </a:solidFill>
                <a:latin typeface="Roboto Light" panose="02000000000000000000" pitchFamily="2" charset="0"/>
                <a:ea typeface="Roboto Light" panose="02000000000000000000" pitchFamily="2" charset="0"/>
                <a:cs typeface="Calibri"/>
                <a:hlinkClick r:id="rId2"/>
              </a:rPr>
              <a:t>w</a:t>
            </a:r>
            <a:r>
              <a:rPr sz="1800" b="1" spc="-10" dirty="0">
                <a:solidFill>
                  <a:srgbClr val="70AD47"/>
                </a:solidFill>
                <a:latin typeface="Roboto Light" panose="02000000000000000000" pitchFamily="2" charset="0"/>
                <a:ea typeface="Roboto Light" panose="02000000000000000000" pitchFamily="2" charset="0"/>
                <a:cs typeface="Calibri"/>
                <a:hlinkClick r:id="rId2"/>
              </a:rPr>
              <a:t>.</a:t>
            </a:r>
            <a:r>
              <a:rPr sz="1800" b="1" spc="-40" dirty="0">
                <a:solidFill>
                  <a:srgbClr val="70AD47"/>
                </a:solidFill>
                <a:latin typeface="Roboto Light" panose="02000000000000000000" pitchFamily="2" charset="0"/>
                <a:ea typeface="Roboto Light" panose="02000000000000000000" pitchFamily="2" charset="0"/>
                <a:cs typeface="Calibri"/>
                <a:hlinkClick r:id="rId2"/>
              </a:rPr>
              <a:t>e</a:t>
            </a:r>
            <a:r>
              <a:rPr sz="1800" b="1" spc="-30" dirty="0">
                <a:solidFill>
                  <a:srgbClr val="70AD47"/>
                </a:solidFill>
                <a:latin typeface="Roboto Light" panose="02000000000000000000" pitchFamily="2" charset="0"/>
                <a:ea typeface="Roboto Light" panose="02000000000000000000" pitchFamily="2" charset="0"/>
                <a:cs typeface="Calibri"/>
                <a:hlinkClick r:id="rId2"/>
              </a:rPr>
              <a:t>x</a:t>
            </a:r>
            <a:r>
              <a:rPr sz="1800" b="1" spc="-5" dirty="0">
                <a:solidFill>
                  <a:srgbClr val="70AD47"/>
                </a:solidFill>
                <a:latin typeface="Roboto Light" panose="02000000000000000000" pitchFamily="2" charset="0"/>
                <a:ea typeface="Roboto Light" panose="02000000000000000000" pitchFamily="2" charset="0"/>
                <a:cs typeface="Calibri"/>
                <a:hlinkClick r:id="rId2"/>
              </a:rPr>
              <a:t>ampl</a:t>
            </a:r>
            <a:r>
              <a:rPr sz="1800" b="1" spc="-10" dirty="0">
                <a:solidFill>
                  <a:srgbClr val="70AD47"/>
                </a:solidFill>
                <a:latin typeface="Roboto Light" panose="02000000000000000000" pitchFamily="2" charset="0"/>
                <a:ea typeface="Roboto Light" panose="02000000000000000000" pitchFamily="2" charset="0"/>
                <a:cs typeface="Calibri"/>
                <a:hlinkClick r:id="rId2"/>
              </a:rPr>
              <a:t>e.</a:t>
            </a:r>
            <a:r>
              <a:rPr sz="1800" b="1" spc="-15" dirty="0">
                <a:solidFill>
                  <a:srgbClr val="70AD47"/>
                </a:solidFill>
                <a:latin typeface="Roboto Light" panose="02000000000000000000" pitchFamily="2" charset="0"/>
                <a:ea typeface="Roboto Light" panose="02000000000000000000" pitchFamily="2" charset="0"/>
                <a:cs typeface="Calibri"/>
                <a:hlinkClick r:id="rId2"/>
              </a:rPr>
              <a:t>c</a:t>
            </a:r>
            <a:r>
              <a:rPr sz="1800" b="1" spc="-5" dirty="0">
                <a:solidFill>
                  <a:srgbClr val="70AD47"/>
                </a:solidFill>
                <a:latin typeface="Roboto Light" panose="02000000000000000000" pitchFamily="2" charset="0"/>
                <a:ea typeface="Roboto Light" panose="02000000000000000000" pitchFamily="2" charset="0"/>
                <a:cs typeface="Calibri"/>
                <a:hlinkClick r:id="rId2"/>
              </a:rPr>
              <a:t>o</a:t>
            </a:r>
            <a:r>
              <a:rPr sz="1800" b="1" dirty="0">
                <a:solidFill>
                  <a:srgbClr val="70AD47"/>
                </a:solidFill>
                <a:latin typeface="Roboto Light" panose="02000000000000000000" pitchFamily="2" charset="0"/>
                <a:ea typeface="Roboto Light" panose="02000000000000000000" pitchFamily="2" charset="0"/>
                <a:cs typeface="Calibri"/>
                <a:hlinkClick r:id="rId2"/>
              </a:rPr>
              <a:t>m</a:t>
            </a:r>
            <a:endParaRPr sz="1800" dirty="0">
              <a:latin typeface="Roboto Light" panose="02000000000000000000" pitchFamily="2" charset="0"/>
              <a:ea typeface="Roboto Light" panose="02000000000000000000" pitchFamily="2" charset="0"/>
              <a:cs typeface="Calibri"/>
            </a:endParaRPr>
          </a:p>
        </p:txBody>
      </p:sp>
      <p:sp>
        <p:nvSpPr>
          <p:cNvPr id="11" name="object 11"/>
          <p:cNvSpPr txBox="1"/>
          <p:nvPr/>
        </p:nvSpPr>
        <p:spPr>
          <a:xfrm>
            <a:off x="719874" y="4437379"/>
            <a:ext cx="1627631" cy="289823"/>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44949"/>
                </a:solidFill>
                <a:latin typeface="Roboto Light" panose="02000000000000000000" pitchFamily="2" charset="0"/>
                <a:ea typeface="Roboto Light" panose="02000000000000000000" pitchFamily="2" charset="0"/>
                <a:cs typeface="Calibri"/>
              </a:rPr>
              <a:t>Web</a:t>
            </a:r>
            <a:r>
              <a:rPr sz="1800" spc="-5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Server</a:t>
            </a:r>
            <a:endParaRPr sz="1800" dirty="0">
              <a:latin typeface="Roboto Light" panose="02000000000000000000" pitchFamily="2" charset="0"/>
              <a:ea typeface="Roboto Light" panose="02000000000000000000" pitchFamily="2" charset="0"/>
              <a:cs typeface="Calibri"/>
            </a:endParaRPr>
          </a:p>
        </p:txBody>
      </p:sp>
      <p:pic>
        <p:nvPicPr>
          <p:cNvPr id="12" name="object 12"/>
          <p:cNvPicPr/>
          <p:nvPr/>
        </p:nvPicPr>
        <p:blipFill>
          <a:blip r:embed="rId4" cstate="print"/>
          <a:stretch>
            <a:fillRect/>
          </a:stretch>
        </p:blipFill>
        <p:spPr>
          <a:xfrm>
            <a:off x="3008376" y="3130295"/>
            <a:ext cx="947927" cy="947927"/>
          </a:xfrm>
          <a:prstGeom prst="rect">
            <a:avLst/>
          </a:prstGeom>
        </p:spPr>
      </p:pic>
      <p:sp>
        <p:nvSpPr>
          <p:cNvPr id="13" name="object 13"/>
          <p:cNvSpPr txBox="1"/>
          <p:nvPr/>
        </p:nvSpPr>
        <p:spPr>
          <a:xfrm>
            <a:off x="3653925" y="4099052"/>
            <a:ext cx="129794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444949"/>
                </a:solidFill>
                <a:latin typeface="Roboto Light" panose="02000000000000000000" pitchFamily="2" charset="0"/>
                <a:ea typeface="Roboto Light" panose="02000000000000000000" pitchFamily="2" charset="0"/>
                <a:cs typeface="Calibri"/>
              </a:rPr>
              <a:t>Web</a:t>
            </a:r>
            <a:r>
              <a:rPr sz="1800" b="1" spc="-70"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Browser</a:t>
            </a:r>
            <a:endParaRPr sz="1800">
              <a:latin typeface="Roboto Light" panose="02000000000000000000" pitchFamily="2" charset="0"/>
              <a:ea typeface="Roboto Light" panose="02000000000000000000" pitchFamily="2" charset="0"/>
              <a:cs typeface="Calibri"/>
            </a:endParaRPr>
          </a:p>
        </p:txBody>
      </p:sp>
      <p:grpSp>
        <p:nvGrpSpPr>
          <p:cNvPr id="14" name="object 14"/>
          <p:cNvGrpSpPr/>
          <p:nvPr/>
        </p:nvGrpSpPr>
        <p:grpSpPr>
          <a:xfrm>
            <a:off x="2090068" y="2761488"/>
            <a:ext cx="9392285" cy="1628139"/>
            <a:chOff x="2090068" y="2761488"/>
            <a:chExt cx="9392285" cy="1628139"/>
          </a:xfrm>
        </p:grpSpPr>
        <p:pic>
          <p:nvPicPr>
            <p:cNvPr id="15" name="object 15"/>
            <p:cNvPicPr/>
            <p:nvPr/>
          </p:nvPicPr>
          <p:blipFill>
            <a:blip r:embed="rId5" cstate="print"/>
            <a:stretch>
              <a:fillRect/>
            </a:stretch>
          </p:blipFill>
          <p:spPr>
            <a:xfrm>
              <a:off x="9854184" y="2761488"/>
              <a:ext cx="1627631" cy="1627632"/>
            </a:xfrm>
            <a:prstGeom prst="rect">
              <a:avLst/>
            </a:prstGeom>
          </p:spPr>
        </p:pic>
        <p:sp>
          <p:nvSpPr>
            <p:cNvPr id="16" name="object 16"/>
            <p:cNvSpPr/>
            <p:nvPr/>
          </p:nvSpPr>
          <p:spPr>
            <a:xfrm>
              <a:off x="2090068" y="3567301"/>
              <a:ext cx="918844" cy="76200"/>
            </a:xfrm>
            <a:custGeom>
              <a:avLst/>
              <a:gdLst/>
              <a:ahLst/>
              <a:cxnLst/>
              <a:rect l="l" t="t" r="r" b="b"/>
              <a:pathLst>
                <a:path w="918844" h="76200">
                  <a:moveTo>
                    <a:pt x="76200" y="1"/>
                  </a:moveTo>
                  <a:lnTo>
                    <a:pt x="0" y="38101"/>
                  </a:lnTo>
                  <a:lnTo>
                    <a:pt x="76200" y="76201"/>
                  </a:lnTo>
                  <a:lnTo>
                    <a:pt x="76200" y="41276"/>
                  </a:lnTo>
                  <a:lnTo>
                    <a:pt x="63500" y="41276"/>
                  </a:lnTo>
                  <a:lnTo>
                    <a:pt x="63500" y="34926"/>
                  </a:lnTo>
                  <a:lnTo>
                    <a:pt x="76200" y="34926"/>
                  </a:lnTo>
                  <a:lnTo>
                    <a:pt x="76200" y="1"/>
                  </a:lnTo>
                  <a:close/>
                </a:path>
                <a:path w="918844" h="76200">
                  <a:moveTo>
                    <a:pt x="912489" y="34925"/>
                  </a:moveTo>
                  <a:lnTo>
                    <a:pt x="855339" y="34925"/>
                  </a:lnTo>
                  <a:lnTo>
                    <a:pt x="855339" y="41275"/>
                  </a:lnTo>
                  <a:lnTo>
                    <a:pt x="842639" y="41275"/>
                  </a:lnTo>
                  <a:lnTo>
                    <a:pt x="842639" y="76200"/>
                  </a:lnTo>
                  <a:lnTo>
                    <a:pt x="918839" y="38100"/>
                  </a:lnTo>
                  <a:lnTo>
                    <a:pt x="912489" y="34925"/>
                  </a:lnTo>
                  <a:close/>
                </a:path>
                <a:path w="918844" h="76200">
                  <a:moveTo>
                    <a:pt x="76200" y="34926"/>
                  </a:moveTo>
                  <a:lnTo>
                    <a:pt x="63500" y="34926"/>
                  </a:lnTo>
                  <a:lnTo>
                    <a:pt x="63500" y="41276"/>
                  </a:lnTo>
                  <a:lnTo>
                    <a:pt x="76200" y="41276"/>
                  </a:lnTo>
                  <a:lnTo>
                    <a:pt x="76200" y="34926"/>
                  </a:lnTo>
                  <a:close/>
                </a:path>
                <a:path w="918844" h="76200">
                  <a:moveTo>
                    <a:pt x="76200" y="41276"/>
                  </a:moveTo>
                  <a:lnTo>
                    <a:pt x="63500" y="41276"/>
                  </a:lnTo>
                  <a:lnTo>
                    <a:pt x="76200" y="41276"/>
                  </a:lnTo>
                  <a:close/>
                </a:path>
                <a:path w="918844" h="76200">
                  <a:moveTo>
                    <a:pt x="842639" y="34925"/>
                  </a:moveTo>
                  <a:lnTo>
                    <a:pt x="76200" y="34926"/>
                  </a:lnTo>
                  <a:lnTo>
                    <a:pt x="76200" y="41276"/>
                  </a:lnTo>
                  <a:lnTo>
                    <a:pt x="842639" y="41275"/>
                  </a:lnTo>
                  <a:lnTo>
                    <a:pt x="842639" y="34925"/>
                  </a:lnTo>
                  <a:close/>
                </a:path>
                <a:path w="918844" h="76200">
                  <a:moveTo>
                    <a:pt x="855339" y="34925"/>
                  </a:moveTo>
                  <a:lnTo>
                    <a:pt x="842639" y="34925"/>
                  </a:lnTo>
                  <a:lnTo>
                    <a:pt x="842639" y="41275"/>
                  </a:lnTo>
                  <a:lnTo>
                    <a:pt x="855339" y="41275"/>
                  </a:lnTo>
                  <a:lnTo>
                    <a:pt x="855339" y="34925"/>
                  </a:lnTo>
                  <a:close/>
                </a:path>
                <a:path w="918844" h="76200">
                  <a:moveTo>
                    <a:pt x="842639" y="0"/>
                  </a:moveTo>
                  <a:lnTo>
                    <a:pt x="842639" y="34925"/>
                  </a:lnTo>
                  <a:lnTo>
                    <a:pt x="912489" y="34925"/>
                  </a:lnTo>
                  <a:lnTo>
                    <a:pt x="842639" y="0"/>
                  </a:lnTo>
                  <a:close/>
                </a:path>
              </a:pathLst>
            </a:custGeom>
            <a:solidFill>
              <a:srgbClr val="70AD47"/>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17" name="object 17"/>
          <p:cNvSpPr txBox="1"/>
          <p:nvPr/>
        </p:nvSpPr>
        <p:spPr>
          <a:xfrm>
            <a:off x="9494211" y="2102611"/>
            <a:ext cx="2294890" cy="568325"/>
          </a:xfrm>
          <a:prstGeom prst="rect">
            <a:avLst/>
          </a:prstGeom>
        </p:spPr>
        <p:txBody>
          <a:bodyPr vert="horz" wrap="square" lIns="0" tIns="26670" rIns="0" bIns="0" rtlCol="0">
            <a:spAutoFit/>
          </a:bodyPr>
          <a:lstStyle/>
          <a:p>
            <a:pPr marL="12700" marR="5080" indent="568960">
              <a:lnSpc>
                <a:spcPts val="2110"/>
              </a:lnSpc>
              <a:spcBef>
                <a:spcPts val="210"/>
              </a:spcBef>
            </a:pPr>
            <a:r>
              <a:rPr sz="1800" b="1" u="sng" spc="-10"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Cross </a:t>
            </a:r>
            <a:r>
              <a:rPr sz="1800" b="1" u="sng" spc="-5" dirty="0">
                <a:solidFill>
                  <a:srgbClr val="444949"/>
                </a:solidFill>
                <a:uFill>
                  <a:solidFill>
                    <a:srgbClr val="444949"/>
                  </a:solidFill>
                </a:uFill>
                <a:latin typeface="Roboto Light" panose="02000000000000000000" pitchFamily="2" charset="0"/>
                <a:ea typeface="Roboto Light" panose="02000000000000000000" pitchFamily="2" charset="0"/>
                <a:cs typeface="Calibri"/>
              </a:rPr>
              <a:t>Origin </a:t>
            </a:r>
            <a:r>
              <a:rPr sz="1800" b="1" dirty="0">
                <a:solidFill>
                  <a:srgbClr val="444949"/>
                </a:solidFill>
                <a:latin typeface="Roboto Light" panose="02000000000000000000" pitchFamily="2" charset="0"/>
                <a:ea typeface="Roboto Light" panose="02000000000000000000" pitchFamily="2" charset="0"/>
                <a:cs typeface="Calibri"/>
              </a:rPr>
              <a:t> </a:t>
            </a:r>
            <a:r>
              <a:rPr sz="1800" b="1" spc="-20" dirty="0">
                <a:solidFill>
                  <a:srgbClr val="5091D0"/>
                </a:solidFill>
                <a:latin typeface="Roboto Light" panose="02000000000000000000" pitchFamily="2" charset="0"/>
                <a:ea typeface="Roboto Light" panose="02000000000000000000" pitchFamily="2" charset="0"/>
                <a:cs typeface="Calibri"/>
              </a:rPr>
              <a:t>ht</a:t>
            </a:r>
            <a:r>
              <a:rPr sz="1800" b="1" dirty="0">
                <a:solidFill>
                  <a:srgbClr val="5091D0"/>
                </a:solidFill>
                <a:latin typeface="Roboto Light" panose="02000000000000000000" pitchFamily="2" charset="0"/>
                <a:ea typeface="Roboto Light" panose="02000000000000000000" pitchFamily="2" charset="0"/>
                <a:cs typeface="Calibri"/>
              </a:rPr>
              <a:t>t</a:t>
            </a:r>
            <a:r>
              <a:rPr sz="1800" b="1" spc="-15" dirty="0">
                <a:solidFill>
                  <a:srgbClr val="5091D0"/>
                </a:solidFill>
                <a:latin typeface="Roboto Light" panose="02000000000000000000" pitchFamily="2" charset="0"/>
                <a:ea typeface="Roboto Light" panose="02000000000000000000" pitchFamily="2" charset="0"/>
                <a:cs typeface="Calibri"/>
              </a:rPr>
              <a:t>p</a:t>
            </a:r>
            <a:r>
              <a:rPr sz="1800" b="1" spc="-10" dirty="0">
                <a:solidFill>
                  <a:srgbClr val="5091D0"/>
                </a:solidFill>
                <a:latin typeface="Roboto Light" panose="02000000000000000000" pitchFamily="2" charset="0"/>
                <a:ea typeface="Roboto Light" panose="02000000000000000000" pitchFamily="2" charset="0"/>
                <a:cs typeface="Calibri"/>
              </a:rPr>
              <a:t>s</a:t>
            </a:r>
            <a:r>
              <a:rPr sz="1800" b="1" dirty="0">
                <a:solidFill>
                  <a:srgbClr val="5091D0"/>
                </a:solidFill>
                <a:latin typeface="Roboto Light" panose="02000000000000000000" pitchFamily="2" charset="0"/>
                <a:ea typeface="Roboto Light" panose="02000000000000000000" pitchFamily="2" charset="0"/>
                <a:cs typeface="Calibri"/>
              </a:rPr>
              <a:t>://</a:t>
            </a:r>
            <a:r>
              <a:rPr sz="1800" b="1" spc="5" dirty="0">
                <a:solidFill>
                  <a:srgbClr val="5091D0"/>
                </a:solidFill>
                <a:latin typeface="Roboto Light" panose="02000000000000000000" pitchFamily="2" charset="0"/>
                <a:ea typeface="Roboto Light" panose="02000000000000000000" pitchFamily="2" charset="0"/>
                <a:cs typeface="Calibri"/>
                <a:hlinkClick r:id="rId6"/>
              </a:rPr>
              <a:t>ww</a:t>
            </a:r>
            <a:r>
              <a:rPr sz="1800" b="1" spc="-110" dirty="0">
                <a:solidFill>
                  <a:srgbClr val="5091D0"/>
                </a:solidFill>
                <a:latin typeface="Roboto Light" panose="02000000000000000000" pitchFamily="2" charset="0"/>
                <a:ea typeface="Roboto Light" panose="02000000000000000000" pitchFamily="2" charset="0"/>
                <a:cs typeface="Calibri"/>
                <a:hlinkClick r:id="rId6"/>
              </a:rPr>
              <a:t>w</a:t>
            </a:r>
            <a:r>
              <a:rPr sz="1800" b="1" spc="-10" dirty="0">
                <a:solidFill>
                  <a:srgbClr val="5091D0"/>
                </a:solidFill>
                <a:latin typeface="Roboto Light" panose="02000000000000000000" pitchFamily="2" charset="0"/>
                <a:ea typeface="Roboto Light" panose="02000000000000000000" pitchFamily="2" charset="0"/>
                <a:cs typeface="Calibri"/>
                <a:hlinkClick r:id="rId6"/>
              </a:rPr>
              <a:t>.</a:t>
            </a:r>
            <a:r>
              <a:rPr sz="1800" b="1" spc="-5" dirty="0">
                <a:solidFill>
                  <a:srgbClr val="5091D0"/>
                </a:solidFill>
                <a:latin typeface="Roboto Light" panose="02000000000000000000" pitchFamily="2" charset="0"/>
                <a:ea typeface="Roboto Light" panose="02000000000000000000" pitchFamily="2" charset="0"/>
                <a:cs typeface="Calibri"/>
                <a:hlinkClick r:id="rId6"/>
              </a:rPr>
              <a:t>o</a:t>
            </a:r>
            <a:r>
              <a:rPr sz="1800" b="1" dirty="0">
                <a:solidFill>
                  <a:srgbClr val="5091D0"/>
                </a:solidFill>
                <a:latin typeface="Roboto Light" panose="02000000000000000000" pitchFamily="2" charset="0"/>
                <a:ea typeface="Roboto Light" panose="02000000000000000000" pitchFamily="2" charset="0"/>
                <a:cs typeface="Calibri"/>
                <a:hlinkClick r:id="rId6"/>
              </a:rPr>
              <a:t>t</a:t>
            </a:r>
            <a:r>
              <a:rPr sz="1800" b="1" spc="-5" dirty="0">
                <a:solidFill>
                  <a:srgbClr val="5091D0"/>
                </a:solidFill>
                <a:latin typeface="Roboto Light" panose="02000000000000000000" pitchFamily="2" charset="0"/>
                <a:ea typeface="Roboto Light" panose="02000000000000000000" pitchFamily="2" charset="0"/>
                <a:cs typeface="Calibri"/>
                <a:hlinkClick r:id="rId6"/>
              </a:rPr>
              <a:t>h</a:t>
            </a:r>
            <a:r>
              <a:rPr sz="1800" b="1" spc="-10" dirty="0">
                <a:solidFill>
                  <a:srgbClr val="5091D0"/>
                </a:solidFill>
                <a:latin typeface="Roboto Light" panose="02000000000000000000" pitchFamily="2" charset="0"/>
                <a:ea typeface="Roboto Light" panose="02000000000000000000" pitchFamily="2" charset="0"/>
                <a:cs typeface="Calibri"/>
                <a:hlinkClick r:id="rId6"/>
              </a:rPr>
              <a:t>e</a:t>
            </a:r>
            <a:r>
              <a:rPr sz="1800" b="1" spc="-165" dirty="0">
                <a:solidFill>
                  <a:srgbClr val="5091D0"/>
                </a:solidFill>
                <a:latin typeface="Roboto Light" panose="02000000000000000000" pitchFamily="2" charset="0"/>
                <a:ea typeface="Roboto Light" panose="02000000000000000000" pitchFamily="2" charset="0"/>
                <a:cs typeface="Calibri"/>
                <a:hlinkClick r:id="rId6"/>
              </a:rPr>
              <a:t>r</a:t>
            </a:r>
            <a:r>
              <a:rPr sz="1800" b="1" spc="-10" dirty="0">
                <a:solidFill>
                  <a:srgbClr val="5091D0"/>
                </a:solidFill>
                <a:latin typeface="Roboto Light" panose="02000000000000000000" pitchFamily="2" charset="0"/>
                <a:ea typeface="Roboto Light" panose="02000000000000000000" pitchFamily="2" charset="0"/>
                <a:cs typeface="Calibri"/>
                <a:hlinkClick r:id="rId6"/>
              </a:rPr>
              <a:t>.</a:t>
            </a:r>
            <a:r>
              <a:rPr sz="1800" b="1" spc="-15" dirty="0">
                <a:solidFill>
                  <a:srgbClr val="5091D0"/>
                </a:solidFill>
                <a:latin typeface="Roboto Light" panose="02000000000000000000" pitchFamily="2" charset="0"/>
                <a:ea typeface="Roboto Light" panose="02000000000000000000" pitchFamily="2" charset="0"/>
                <a:cs typeface="Calibri"/>
                <a:hlinkClick r:id="rId6"/>
              </a:rPr>
              <a:t>c</a:t>
            </a:r>
            <a:r>
              <a:rPr sz="1800" b="1" spc="-5" dirty="0">
                <a:solidFill>
                  <a:srgbClr val="5091D0"/>
                </a:solidFill>
                <a:latin typeface="Roboto Light" panose="02000000000000000000" pitchFamily="2" charset="0"/>
                <a:ea typeface="Roboto Light" panose="02000000000000000000" pitchFamily="2" charset="0"/>
                <a:cs typeface="Calibri"/>
                <a:hlinkClick r:id="rId6"/>
              </a:rPr>
              <a:t>o</a:t>
            </a:r>
            <a:r>
              <a:rPr sz="1800" b="1" dirty="0">
                <a:solidFill>
                  <a:srgbClr val="5091D0"/>
                </a:solidFill>
                <a:latin typeface="Roboto Light" panose="02000000000000000000" pitchFamily="2" charset="0"/>
                <a:ea typeface="Roboto Light" panose="02000000000000000000" pitchFamily="2" charset="0"/>
                <a:cs typeface="Calibri"/>
                <a:hlinkClick r:id="rId6"/>
              </a:rPr>
              <a:t>m</a:t>
            </a:r>
            <a:endParaRPr sz="1800">
              <a:latin typeface="Roboto Light" panose="02000000000000000000" pitchFamily="2" charset="0"/>
              <a:ea typeface="Roboto Light" panose="02000000000000000000" pitchFamily="2" charset="0"/>
              <a:cs typeface="Calibri"/>
            </a:endParaRPr>
          </a:p>
        </p:txBody>
      </p:sp>
      <p:grpSp>
        <p:nvGrpSpPr>
          <p:cNvPr id="18" name="object 18"/>
          <p:cNvGrpSpPr/>
          <p:nvPr/>
        </p:nvGrpSpPr>
        <p:grpSpPr>
          <a:xfrm>
            <a:off x="3478456" y="1446551"/>
            <a:ext cx="7227570" cy="1686560"/>
            <a:chOff x="3478456" y="1446551"/>
            <a:chExt cx="7227570" cy="1686560"/>
          </a:xfrm>
        </p:grpSpPr>
        <p:sp>
          <p:nvSpPr>
            <p:cNvPr id="19" name="object 19"/>
            <p:cNvSpPr/>
            <p:nvPr/>
          </p:nvSpPr>
          <p:spPr>
            <a:xfrm>
              <a:off x="3478456" y="1851644"/>
              <a:ext cx="7227570" cy="1281430"/>
            </a:xfrm>
            <a:custGeom>
              <a:avLst/>
              <a:gdLst/>
              <a:ahLst/>
              <a:cxnLst/>
              <a:rect l="l" t="t" r="r" b="b"/>
              <a:pathLst>
                <a:path w="7227570" h="1281430">
                  <a:moveTo>
                    <a:pt x="7192283" y="0"/>
                  </a:moveTo>
                  <a:lnTo>
                    <a:pt x="0" y="0"/>
                  </a:lnTo>
                  <a:lnTo>
                    <a:pt x="0" y="1281033"/>
                  </a:lnTo>
                  <a:lnTo>
                    <a:pt x="6350" y="1281033"/>
                  </a:lnTo>
                  <a:lnTo>
                    <a:pt x="6350" y="6350"/>
                  </a:lnTo>
                  <a:lnTo>
                    <a:pt x="3175" y="6350"/>
                  </a:lnTo>
                  <a:lnTo>
                    <a:pt x="6350" y="3175"/>
                  </a:lnTo>
                  <a:lnTo>
                    <a:pt x="7192283" y="3175"/>
                  </a:lnTo>
                  <a:lnTo>
                    <a:pt x="7192283" y="0"/>
                  </a:lnTo>
                  <a:close/>
                </a:path>
                <a:path w="7227570" h="1281430">
                  <a:moveTo>
                    <a:pt x="7185933" y="155575"/>
                  </a:moveTo>
                  <a:lnTo>
                    <a:pt x="7151008" y="155575"/>
                  </a:lnTo>
                  <a:lnTo>
                    <a:pt x="7189108" y="231775"/>
                  </a:lnTo>
                  <a:lnTo>
                    <a:pt x="7220858" y="168275"/>
                  </a:lnTo>
                  <a:lnTo>
                    <a:pt x="7185933" y="168275"/>
                  </a:lnTo>
                  <a:lnTo>
                    <a:pt x="7185933" y="155575"/>
                  </a:lnTo>
                  <a:close/>
                </a:path>
                <a:path w="7227570" h="1281430">
                  <a:moveTo>
                    <a:pt x="7185933" y="3175"/>
                  </a:moveTo>
                  <a:lnTo>
                    <a:pt x="7185933" y="168275"/>
                  </a:lnTo>
                  <a:lnTo>
                    <a:pt x="7192283" y="168275"/>
                  </a:lnTo>
                  <a:lnTo>
                    <a:pt x="7192283" y="6350"/>
                  </a:lnTo>
                  <a:lnTo>
                    <a:pt x="7189108" y="6350"/>
                  </a:lnTo>
                  <a:lnTo>
                    <a:pt x="7185933" y="3175"/>
                  </a:lnTo>
                  <a:close/>
                </a:path>
                <a:path w="7227570" h="1281430">
                  <a:moveTo>
                    <a:pt x="7227208" y="155575"/>
                  </a:moveTo>
                  <a:lnTo>
                    <a:pt x="7192283" y="155575"/>
                  </a:lnTo>
                  <a:lnTo>
                    <a:pt x="7192283" y="168275"/>
                  </a:lnTo>
                  <a:lnTo>
                    <a:pt x="7220858" y="168275"/>
                  </a:lnTo>
                  <a:lnTo>
                    <a:pt x="7227208" y="155575"/>
                  </a:lnTo>
                  <a:close/>
                </a:path>
                <a:path w="7227570" h="1281430">
                  <a:moveTo>
                    <a:pt x="6350" y="3175"/>
                  </a:moveTo>
                  <a:lnTo>
                    <a:pt x="3175" y="6350"/>
                  </a:lnTo>
                  <a:lnTo>
                    <a:pt x="6350" y="6350"/>
                  </a:lnTo>
                  <a:lnTo>
                    <a:pt x="6350" y="3175"/>
                  </a:lnTo>
                  <a:close/>
                </a:path>
                <a:path w="7227570" h="1281430">
                  <a:moveTo>
                    <a:pt x="7185933" y="3175"/>
                  </a:moveTo>
                  <a:lnTo>
                    <a:pt x="6350" y="3175"/>
                  </a:lnTo>
                  <a:lnTo>
                    <a:pt x="6350" y="6350"/>
                  </a:lnTo>
                  <a:lnTo>
                    <a:pt x="7185933" y="6350"/>
                  </a:lnTo>
                  <a:lnTo>
                    <a:pt x="7185933" y="3175"/>
                  </a:lnTo>
                  <a:close/>
                </a:path>
                <a:path w="7227570" h="1281430">
                  <a:moveTo>
                    <a:pt x="7192283" y="3175"/>
                  </a:moveTo>
                  <a:lnTo>
                    <a:pt x="7185933" y="3175"/>
                  </a:lnTo>
                  <a:lnTo>
                    <a:pt x="7189108" y="6350"/>
                  </a:lnTo>
                  <a:lnTo>
                    <a:pt x="7192283" y="6350"/>
                  </a:lnTo>
                  <a:lnTo>
                    <a:pt x="7192283" y="3175"/>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20" name="object 20"/>
            <p:cNvSpPr/>
            <p:nvPr/>
          </p:nvSpPr>
          <p:spPr>
            <a:xfrm>
              <a:off x="5027320" y="1446551"/>
              <a:ext cx="3569970" cy="923925"/>
            </a:xfrm>
            <a:custGeom>
              <a:avLst/>
              <a:gdLst/>
              <a:ahLst/>
              <a:cxnLst/>
              <a:rect l="l" t="t" r="r" b="b"/>
              <a:pathLst>
                <a:path w="3569970" h="923925">
                  <a:moveTo>
                    <a:pt x="3569462" y="0"/>
                  </a:moveTo>
                  <a:lnTo>
                    <a:pt x="0" y="0"/>
                  </a:lnTo>
                  <a:lnTo>
                    <a:pt x="0" y="923330"/>
                  </a:lnTo>
                  <a:lnTo>
                    <a:pt x="3569462" y="923330"/>
                  </a:lnTo>
                  <a:lnTo>
                    <a:pt x="3569462"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1" name="object 21"/>
          <p:cNvSpPr txBox="1"/>
          <p:nvPr/>
        </p:nvSpPr>
        <p:spPr>
          <a:xfrm>
            <a:off x="5106060" y="1075435"/>
            <a:ext cx="2442405"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Preflight</a:t>
            </a:r>
            <a:r>
              <a:rPr sz="1800" b="1" spc="-55" dirty="0">
                <a:solidFill>
                  <a:srgbClr val="444949"/>
                </a:solidFill>
                <a:latin typeface="Roboto Light" panose="02000000000000000000" pitchFamily="2" charset="0"/>
                <a:ea typeface="Roboto Light" panose="02000000000000000000" pitchFamily="2" charset="0"/>
                <a:cs typeface="Calibri"/>
              </a:rPr>
              <a:t> </a:t>
            </a:r>
            <a:r>
              <a:rPr sz="1800" b="1" spc="-15" dirty="0">
                <a:solidFill>
                  <a:srgbClr val="444949"/>
                </a:solidFill>
                <a:latin typeface="Roboto Light" panose="02000000000000000000" pitchFamily="2" charset="0"/>
                <a:ea typeface="Roboto Light" panose="02000000000000000000" pitchFamily="2" charset="0"/>
                <a:cs typeface="Calibri"/>
              </a:rPr>
              <a:t>Request</a:t>
            </a:r>
            <a:endParaRPr sz="1800" dirty="0">
              <a:latin typeface="Roboto Light" panose="02000000000000000000" pitchFamily="2" charset="0"/>
              <a:ea typeface="Roboto Light" panose="02000000000000000000" pitchFamily="2" charset="0"/>
              <a:cs typeface="Calibri"/>
            </a:endParaRPr>
          </a:p>
        </p:txBody>
      </p:sp>
      <p:sp>
        <p:nvSpPr>
          <p:cNvPr id="22" name="object 22"/>
          <p:cNvSpPr txBox="1"/>
          <p:nvPr/>
        </p:nvSpPr>
        <p:spPr>
          <a:xfrm>
            <a:off x="5027320" y="1446551"/>
            <a:ext cx="3569970" cy="847668"/>
          </a:xfrm>
          <a:prstGeom prst="rect">
            <a:avLst/>
          </a:prstGeom>
          <a:ln w="12700">
            <a:solidFill>
              <a:srgbClr val="444949"/>
            </a:solidFill>
          </a:ln>
        </p:spPr>
        <p:txBody>
          <a:bodyPr vert="horz" wrap="square" lIns="0" tIns="31750" rIns="0" bIns="0" rtlCol="0">
            <a:spAutoFit/>
          </a:bodyPr>
          <a:lstStyle/>
          <a:p>
            <a:pPr marL="91440">
              <a:lnSpc>
                <a:spcPts val="2135"/>
              </a:lnSpc>
              <a:spcBef>
                <a:spcPts val="250"/>
              </a:spcBef>
            </a:pPr>
            <a:r>
              <a:rPr sz="1800" spc="-10" dirty="0">
                <a:solidFill>
                  <a:srgbClr val="444949"/>
                </a:solidFill>
                <a:latin typeface="Roboto Light" panose="02000000000000000000" pitchFamily="2" charset="0"/>
                <a:ea typeface="Roboto Light" panose="02000000000000000000" pitchFamily="2" charset="0"/>
                <a:cs typeface="Calibri"/>
              </a:rPr>
              <a:t>OPTIONS </a:t>
            </a:r>
            <a:r>
              <a:rPr sz="1800" dirty="0">
                <a:solidFill>
                  <a:srgbClr val="444949"/>
                </a:solidFill>
                <a:latin typeface="Roboto Light" panose="02000000000000000000" pitchFamily="2" charset="0"/>
                <a:ea typeface="Roboto Light" panose="02000000000000000000" pitchFamily="2" charset="0"/>
                <a:cs typeface="Calibri"/>
              </a:rPr>
              <a:t>/</a:t>
            </a:r>
            <a:endParaRPr sz="1800" dirty="0">
              <a:latin typeface="Roboto Light" panose="02000000000000000000" pitchFamily="2" charset="0"/>
              <a:ea typeface="Roboto Light" panose="02000000000000000000" pitchFamily="2" charset="0"/>
              <a:cs typeface="Calibri"/>
            </a:endParaRPr>
          </a:p>
          <a:p>
            <a:pPr marL="91440">
              <a:lnSpc>
                <a:spcPts val="2135"/>
              </a:lnSpc>
            </a:pPr>
            <a:r>
              <a:rPr sz="1800" spc="-10" dirty="0">
                <a:solidFill>
                  <a:srgbClr val="444949"/>
                </a:solidFill>
                <a:latin typeface="Roboto Light" panose="02000000000000000000" pitchFamily="2" charset="0"/>
                <a:ea typeface="Roboto Light" panose="02000000000000000000" pitchFamily="2" charset="0"/>
                <a:cs typeface="Calibri"/>
              </a:rPr>
              <a:t>Host:</a:t>
            </a:r>
            <a:r>
              <a:rPr sz="1800" spc="-5" dirty="0">
                <a:solidFill>
                  <a:srgbClr val="444949"/>
                </a:solidFill>
                <a:latin typeface="Roboto Light" panose="02000000000000000000" pitchFamily="2" charset="0"/>
                <a:ea typeface="Roboto Light" panose="02000000000000000000" pitchFamily="2" charset="0"/>
                <a:cs typeface="Calibri"/>
              </a:rPr>
              <a:t> </a:t>
            </a:r>
            <a:r>
              <a:rPr sz="1800" spc="-25" dirty="0">
                <a:solidFill>
                  <a:srgbClr val="444949"/>
                </a:solidFill>
                <a:latin typeface="Roboto Light" panose="02000000000000000000" pitchFamily="2" charset="0"/>
                <a:ea typeface="Roboto Light" panose="02000000000000000000" pitchFamily="2" charset="0"/>
                <a:cs typeface="Calibri"/>
                <a:hlinkClick r:id="rId6"/>
              </a:rPr>
              <a:t>www.other.com</a:t>
            </a:r>
            <a:endParaRPr sz="1800" dirty="0">
              <a:latin typeface="Roboto Light" panose="02000000000000000000" pitchFamily="2" charset="0"/>
              <a:ea typeface="Roboto Light" panose="02000000000000000000" pitchFamily="2" charset="0"/>
              <a:cs typeface="Calibri"/>
            </a:endParaRPr>
          </a:p>
          <a:p>
            <a:pPr marL="91440">
              <a:lnSpc>
                <a:spcPct val="100000"/>
              </a:lnSpc>
              <a:spcBef>
                <a:spcPts val="45"/>
              </a:spcBef>
            </a:pPr>
            <a:r>
              <a:rPr sz="1800" spc="-5" dirty="0">
                <a:solidFill>
                  <a:srgbClr val="444949"/>
                </a:solidFill>
                <a:latin typeface="Roboto Light" panose="02000000000000000000" pitchFamily="2" charset="0"/>
                <a:ea typeface="Roboto Light" panose="02000000000000000000" pitchFamily="2" charset="0"/>
                <a:cs typeface="Calibri"/>
              </a:rPr>
              <a:t>Origin: </a:t>
            </a:r>
            <a:r>
              <a:rPr sz="1800" b="1" spc="-15" dirty="0">
                <a:solidFill>
                  <a:srgbClr val="70AD47"/>
                </a:solidFill>
                <a:latin typeface="Roboto Light" panose="02000000000000000000" pitchFamily="2" charset="0"/>
                <a:ea typeface="Roboto Light" panose="02000000000000000000" pitchFamily="2" charset="0"/>
                <a:cs typeface="Calibri"/>
              </a:rPr>
              <a:t>https://</a:t>
            </a:r>
            <a:r>
              <a:rPr sz="1800" b="1" spc="-15" dirty="0">
                <a:solidFill>
                  <a:srgbClr val="70AD47"/>
                </a:solidFill>
                <a:latin typeface="Roboto Light" panose="02000000000000000000" pitchFamily="2" charset="0"/>
                <a:ea typeface="Roboto Light" panose="02000000000000000000" pitchFamily="2" charset="0"/>
                <a:cs typeface="Calibri"/>
                <a:hlinkClick r:id="rId2"/>
              </a:rPr>
              <a:t>www.example.com</a:t>
            </a:r>
            <a:endParaRPr sz="1800" dirty="0">
              <a:latin typeface="Roboto Light" panose="02000000000000000000" pitchFamily="2" charset="0"/>
              <a:ea typeface="Roboto Light" panose="02000000000000000000" pitchFamily="2" charset="0"/>
              <a:cs typeface="Calibri"/>
            </a:endParaRPr>
          </a:p>
        </p:txBody>
      </p:sp>
      <p:sp>
        <p:nvSpPr>
          <p:cNvPr id="23" name="object 23"/>
          <p:cNvSpPr txBox="1"/>
          <p:nvPr/>
        </p:nvSpPr>
        <p:spPr>
          <a:xfrm>
            <a:off x="4301073" y="2849371"/>
            <a:ext cx="2211694"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Preflight</a:t>
            </a:r>
            <a:r>
              <a:rPr sz="1800" b="1" spc="-70"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Response</a:t>
            </a:r>
            <a:endParaRPr sz="1800" dirty="0">
              <a:latin typeface="Roboto Light" panose="02000000000000000000" pitchFamily="2" charset="0"/>
              <a:ea typeface="Roboto Light" panose="02000000000000000000" pitchFamily="2" charset="0"/>
              <a:cs typeface="Calibri"/>
            </a:endParaRPr>
          </a:p>
        </p:txBody>
      </p:sp>
      <p:grpSp>
        <p:nvGrpSpPr>
          <p:cNvPr id="24" name="object 24"/>
          <p:cNvGrpSpPr/>
          <p:nvPr/>
        </p:nvGrpSpPr>
        <p:grpSpPr>
          <a:xfrm>
            <a:off x="3443531" y="4078125"/>
            <a:ext cx="7262495" cy="1516380"/>
            <a:chOff x="3443531" y="4078125"/>
            <a:chExt cx="7262495" cy="1516380"/>
          </a:xfrm>
        </p:grpSpPr>
        <p:sp>
          <p:nvSpPr>
            <p:cNvPr id="25" name="object 25"/>
            <p:cNvSpPr/>
            <p:nvPr/>
          </p:nvSpPr>
          <p:spPr>
            <a:xfrm>
              <a:off x="3443531" y="4078125"/>
              <a:ext cx="7262495" cy="1116965"/>
            </a:xfrm>
            <a:custGeom>
              <a:avLst/>
              <a:gdLst/>
              <a:ahLst/>
              <a:cxnLst/>
              <a:rect l="l" t="t" r="r" b="b"/>
              <a:pathLst>
                <a:path w="7262495" h="1116964">
                  <a:moveTo>
                    <a:pt x="41275" y="63499"/>
                  </a:moveTo>
                  <a:lnTo>
                    <a:pt x="34925" y="63499"/>
                  </a:lnTo>
                  <a:lnTo>
                    <a:pt x="34925" y="1116930"/>
                  </a:lnTo>
                  <a:lnTo>
                    <a:pt x="7227205" y="1116930"/>
                  </a:lnTo>
                  <a:lnTo>
                    <a:pt x="7227205" y="1113755"/>
                  </a:lnTo>
                  <a:lnTo>
                    <a:pt x="41275" y="1113755"/>
                  </a:lnTo>
                  <a:lnTo>
                    <a:pt x="38100" y="1110580"/>
                  </a:lnTo>
                  <a:lnTo>
                    <a:pt x="41275" y="1110580"/>
                  </a:lnTo>
                  <a:lnTo>
                    <a:pt x="41275" y="63499"/>
                  </a:lnTo>
                  <a:close/>
                </a:path>
                <a:path w="7262495" h="1116964">
                  <a:moveTo>
                    <a:pt x="41275" y="1110580"/>
                  </a:moveTo>
                  <a:lnTo>
                    <a:pt x="38100" y="1110580"/>
                  </a:lnTo>
                  <a:lnTo>
                    <a:pt x="41275" y="1113755"/>
                  </a:lnTo>
                  <a:lnTo>
                    <a:pt x="41275" y="1110580"/>
                  </a:lnTo>
                  <a:close/>
                </a:path>
                <a:path w="7262495" h="1116964">
                  <a:moveTo>
                    <a:pt x="7220855" y="1110580"/>
                  </a:moveTo>
                  <a:lnTo>
                    <a:pt x="41275" y="1110580"/>
                  </a:lnTo>
                  <a:lnTo>
                    <a:pt x="41275" y="1113755"/>
                  </a:lnTo>
                  <a:lnTo>
                    <a:pt x="7220855" y="1113755"/>
                  </a:lnTo>
                  <a:lnTo>
                    <a:pt x="7220855" y="1110580"/>
                  </a:lnTo>
                  <a:close/>
                </a:path>
                <a:path w="7262495" h="1116964">
                  <a:moveTo>
                    <a:pt x="7227205" y="372921"/>
                  </a:moveTo>
                  <a:lnTo>
                    <a:pt x="7220855" y="372921"/>
                  </a:lnTo>
                  <a:lnTo>
                    <a:pt x="7220855" y="1113755"/>
                  </a:lnTo>
                  <a:lnTo>
                    <a:pt x="7224030" y="1110580"/>
                  </a:lnTo>
                  <a:lnTo>
                    <a:pt x="7227205" y="1110580"/>
                  </a:lnTo>
                  <a:lnTo>
                    <a:pt x="7227205" y="372921"/>
                  </a:lnTo>
                  <a:close/>
                </a:path>
                <a:path w="7262495" h="1116964">
                  <a:moveTo>
                    <a:pt x="7227205" y="1110580"/>
                  </a:moveTo>
                  <a:lnTo>
                    <a:pt x="7224030" y="1110580"/>
                  </a:lnTo>
                  <a:lnTo>
                    <a:pt x="7220855" y="1113755"/>
                  </a:lnTo>
                  <a:lnTo>
                    <a:pt x="7227205" y="1113755"/>
                  </a:lnTo>
                  <a:lnTo>
                    <a:pt x="7227205" y="1110580"/>
                  </a:lnTo>
                  <a:close/>
                </a:path>
                <a:path w="7262495" h="1116964">
                  <a:moveTo>
                    <a:pt x="7224030" y="309421"/>
                  </a:moveTo>
                  <a:lnTo>
                    <a:pt x="7185930" y="385621"/>
                  </a:lnTo>
                  <a:lnTo>
                    <a:pt x="7220855" y="385621"/>
                  </a:lnTo>
                  <a:lnTo>
                    <a:pt x="7220855" y="372921"/>
                  </a:lnTo>
                  <a:lnTo>
                    <a:pt x="7255780" y="372921"/>
                  </a:lnTo>
                  <a:lnTo>
                    <a:pt x="7224030" y="309421"/>
                  </a:lnTo>
                  <a:close/>
                </a:path>
                <a:path w="7262495" h="1116964">
                  <a:moveTo>
                    <a:pt x="7255780" y="372921"/>
                  </a:moveTo>
                  <a:lnTo>
                    <a:pt x="7227205" y="372921"/>
                  </a:lnTo>
                  <a:lnTo>
                    <a:pt x="7227205" y="385621"/>
                  </a:lnTo>
                  <a:lnTo>
                    <a:pt x="7262130" y="385621"/>
                  </a:lnTo>
                  <a:lnTo>
                    <a:pt x="7255780" y="372921"/>
                  </a:lnTo>
                  <a:close/>
                </a:path>
                <a:path w="7262495" h="1116964">
                  <a:moveTo>
                    <a:pt x="38100" y="0"/>
                  </a:moveTo>
                  <a:lnTo>
                    <a:pt x="0" y="76199"/>
                  </a:lnTo>
                  <a:lnTo>
                    <a:pt x="34925" y="76199"/>
                  </a:lnTo>
                  <a:lnTo>
                    <a:pt x="34925" y="63499"/>
                  </a:lnTo>
                  <a:lnTo>
                    <a:pt x="69850" y="63499"/>
                  </a:lnTo>
                  <a:lnTo>
                    <a:pt x="38100" y="0"/>
                  </a:lnTo>
                  <a:close/>
                </a:path>
                <a:path w="7262495" h="1116964">
                  <a:moveTo>
                    <a:pt x="69850" y="63499"/>
                  </a:moveTo>
                  <a:lnTo>
                    <a:pt x="41275" y="63499"/>
                  </a:lnTo>
                  <a:lnTo>
                    <a:pt x="41275" y="76199"/>
                  </a:lnTo>
                  <a:lnTo>
                    <a:pt x="76200" y="76199"/>
                  </a:lnTo>
                  <a:lnTo>
                    <a:pt x="69850" y="63499"/>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26" name="object 26"/>
            <p:cNvSpPr/>
            <p:nvPr/>
          </p:nvSpPr>
          <p:spPr>
            <a:xfrm>
              <a:off x="5043730" y="4670558"/>
              <a:ext cx="3569970" cy="923925"/>
            </a:xfrm>
            <a:custGeom>
              <a:avLst/>
              <a:gdLst/>
              <a:ahLst/>
              <a:cxnLst/>
              <a:rect l="l" t="t" r="r" b="b"/>
              <a:pathLst>
                <a:path w="3569970" h="923925">
                  <a:moveTo>
                    <a:pt x="3569460" y="0"/>
                  </a:moveTo>
                  <a:lnTo>
                    <a:pt x="0" y="0"/>
                  </a:lnTo>
                  <a:lnTo>
                    <a:pt x="0" y="923329"/>
                  </a:lnTo>
                  <a:lnTo>
                    <a:pt x="3569460" y="923329"/>
                  </a:lnTo>
                  <a:lnTo>
                    <a:pt x="3569460" y="0"/>
                  </a:lnTo>
                  <a:close/>
                </a:path>
              </a:pathLst>
            </a:custGeom>
            <a:solidFill>
              <a:srgbClr val="FFFFFF"/>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grpSp>
      <p:sp>
        <p:nvSpPr>
          <p:cNvPr id="27" name="object 27"/>
          <p:cNvSpPr txBox="1"/>
          <p:nvPr/>
        </p:nvSpPr>
        <p:spPr>
          <a:xfrm>
            <a:off x="5122469" y="5677916"/>
            <a:ext cx="5012055" cy="820738"/>
          </a:xfrm>
          <a:prstGeom prst="rect">
            <a:avLst/>
          </a:prstGeom>
        </p:spPr>
        <p:txBody>
          <a:bodyPr vert="horz" wrap="square" lIns="0" tIns="12700" rIns="0" bIns="0" rtlCol="0">
            <a:spAutoFit/>
          </a:bodyPr>
          <a:lstStyle/>
          <a:p>
            <a:pPr marL="12700">
              <a:lnSpc>
                <a:spcPts val="2135"/>
              </a:lnSpc>
              <a:spcBef>
                <a:spcPts val="100"/>
              </a:spcBef>
            </a:pPr>
            <a:r>
              <a:rPr sz="1800" b="1" spc="-15" dirty="0">
                <a:solidFill>
                  <a:srgbClr val="444949"/>
                </a:solidFill>
                <a:latin typeface="Roboto Light" panose="02000000000000000000" pitchFamily="2" charset="0"/>
                <a:ea typeface="Roboto Light" panose="02000000000000000000" pitchFamily="2" charset="0"/>
                <a:cs typeface="Calibri"/>
              </a:rPr>
              <a:t>CORS</a:t>
            </a:r>
            <a:r>
              <a:rPr sz="1800" b="1" spc="5"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Headers</a:t>
            </a:r>
            <a:r>
              <a:rPr sz="1800" b="1" dirty="0">
                <a:solidFill>
                  <a:srgbClr val="444949"/>
                </a:solidFill>
                <a:latin typeface="Roboto Light" panose="02000000000000000000" pitchFamily="2" charset="0"/>
                <a:ea typeface="Roboto Light" panose="02000000000000000000" pitchFamily="2" charset="0"/>
                <a:cs typeface="Calibri"/>
              </a:rPr>
              <a:t> </a:t>
            </a:r>
            <a:r>
              <a:rPr sz="1800" b="1" spc="-15" dirty="0">
                <a:solidFill>
                  <a:srgbClr val="444949"/>
                </a:solidFill>
                <a:latin typeface="Roboto Light" panose="02000000000000000000" pitchFamily="2" charset="0"/>
                <a:ea typeface="Roboto Light" panose="02000000000000000000" pitchFamily="2" charset="0"/>
                <a:cs typeface="Calibri"/>
              </a:rPr>
              <a:t>received</a:t>
            </a:r>
            <a:r>
              <a:rPr sz="1800" b="1"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previously</a:t>
            </a:r>
            <a:r>
              <a:rPr sz="1800" b="1" dirty="0">
                <a:solidFill>
                  <a:srgbClr val="444949"/>
                </a:solidFill>
                <a:latin typeface="Roboto Light" panose="02000000000000000000" pitchFamily="2" charset="0"/>
                <a:ea typeface="Roboto Light" panose="02000000000000000000" pitchFamily="2" charset="0"/>
                <a:cs typeface="Calibri"/>
              </a:rPr>
              <a:t> </a:t>
            </a:r>
            <a:r>
              <a:rPr sz="1800" b="1" spc="-10" dirty="0">
                <a:solidFill>
                  <a:srgbClr val="444949"/>
                </a:solidFill>
                <a:latin typeface="Roboto Light" panose="02000000000000000000" pitchFamily="2" charset="0"/>
                <a:ea typeface="Roboto Light" panose="02000000000000000000" pitchFamily="2" charset="0"/>
                <a:cs typeface="Calibri"/>
              </a:rPr>
              <a:t>allowed</a:t>
            </a:r>
            <a:r>
              <a:rPr sz="1800" b="1" dirty="0">
                <a:solidFill>
                  <a:srgbClr val="444949"/>
                </a:solidFill>
                <a:latin typeface="Roboto Light" panose="02000000000000000000" pitchFamily="2" charset="0"/>
                <a:ea typeface="Roboto Light" panose="02000000000000000000" pitchFamily="2" charset="0"/>
                <a:cs typeface="Calibri"/>
              </a:rPr>
              <a:t> </a:t>
            </a:r>
            <a:r>
              <a:rPr sz="1800" b="1" spc="-5" dirty="0">
                <a:solidFill>
                  <a:srgbClr val="444949"/>
                </a:solidFill>
                <a:latin typeface="Roboto Light" panose="02000000000000000000" pitchFamily="2" charset="0"/>
                <a:ea typeface="Roboto Light" panose="02000000000000000000" pitchFamily="2" charset="0"/>
                <a:cs typeface="Calibri"/>
              </a:rPr>
              <a:t>the origin</a:t>
            </a:r>
            <a:endParaRPr sz="1800">
              <a:latin typeface="Roboto Light" panose="02000000000000000000" pitchFamily="2" charset="0"/>
              <a:ea typeface="Roboto Light" panose="02000000000000000000" pitchFamily="2" charset="0"/>
              <a:cs typeface="Calibri"/>
            </a:endParaRPr>
          </a:p>
          <a:p>
            <a:pPr marL="12700">
              <a:lnSpc>
                <a:spcPts val="2135"/>
              </a:lnSpc>
            </a:pPr>
            <a:r>
              <a:rPr sz="1800" dirty="0">
                <a:solidFill>
                  <a:srgbClr val="444949"/>
                </a:solidFill>
                <a:latin typeface="Roboto Light" panose="02000000000000000000" pitchFamily="2" charset="0"/>
                <a:ea typeface="Roboto Light" panose="02000000000000000000" pitchFamily="2" charset="0"/>
                <a:cs typeface="Calibri"/>
              </a:rPr>
              <a:t>The</a:t>
            </a:r>
            <a:r>
              <a:rPr sz="1800" spc="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web</a:t>
            </a:r>
            <a:r>
              <a:rPr sz="1800" spc="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browser</a:t>
            </a:r>
            <a:r>
              <a:rPr sz="1800" spc="-5" dirty="0">
                <a:solidFill>
                  <a:srgbClr val="444949"/>
                </a:solidFill>
                <a:latin typeface="Roboto Light" panose="02000000000000000000" pitchFamily="2" charset="0"/>
                <a:ea typeface="Roboto Light" panose="02000000000000000000" pitchFamily="2" charset="0"/>
                <a:cs typeface="Calibri"/>
              </a:rPr>
              <a:t> can</a:t>
            </a:r>
            <a:r>
              <a:rPr sz="1800" spc="10"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now</a:t>
            </a:r>
            <a:r>
              <a:rPr sz="1800" dirty="0">
                <a:solidFill>
                  <a:srgbClr val="444949"/>
                </a:solidFill>
                <a:latin typeface="Roboto Light" panose="02000000000000000000" pitchFamily="2" charset="0"/>
                <a:ea typeface="Roboto Light" panose="02000000000000000000" pitchFamily="2" charset="0"/>
                <a:cs typeface="Calibri"/>
              </a:rPr>
              <a:t> </a:t>
            </a:r>
            <a:r>
              <a:rPr sz="1800" spc="-20" dirty="0">
                <a:solidFill>
                  <a:srgbClr val="444949"/>
                </a:solidFill>
                <a:latin typeface="Roboto Light" panose="02000000000000000000" pitchFamily="2" charset="0"/>
                <a:ea typeface="Roboto Light" panose="02000000000000000000" pitchFamily="2" charset="0"/>
                <a:cs typeface="Calibri"/>
              </a:rPr>
              <a:t>make</a:t>
            </a:r>
            <a:r>
              <a:rPr sz="1800" spc="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the</a:t>
            </a:r>
            <a:r>
              <a:rPr sz="1800" spc="10"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requests</a:t>
            </a:r>
            <a:endParaRPr sz="1800">
              <a:latin typeface="Roboto Light" panose="02000000000000000000" pitchFamily="2" charset="0"/>
              <a:ea typeface="Roboto Light" panose="02000000000000000000" pitchFamily="2" charset="0"/>
              <a:cs typeface="Calibri"/>
            </a:endParaRPr>
          </a:p>
        </p:txBody>
      </p:sp>
      <p:sp>
        <p:nvSpPr>
          <p:cNvPr id="28" name="object 28"/>
          <p:cNvSpPr txBox="1"/>
          <p:nvPr/>
        </p:nvSpPr>
        <p:spPr>
          <a:xfrm>
            <a:off x="5043730" y="4670558"/>
            <a:ext cx="3569970" cy="848308"/>
          </a:xfrm>
          <a:prstGeom prst="rect">
            <a:avLst/>
          </a:prstGeom>
          <a:ln w="12700">
            <a:solidFill>
              <a:srgbClr val="444949"/>
            </a:solidFill>
          </a:ln>
        </p:spPr>
        <p:txBody>
          <a:bodyPr vert="horz" wrap="square" lIns="0" tIns="32384" rIns="0" bIns="0" rtlCol="0">
            <a:spAutoFit/>
          </a:bodyPr>
          <a:lstStyle/>
          <a:p>
            <a:pPr marL="91440">
              <a:lnSpc>
                <a:spcPts val="2135"/>
              </a:lnSpc>
              <a:spcBef>
                <a:spcPts val="254"/>
              </a:spcBef>
            </a:pPr>
            <a:r>
              <a:rPr sz="1800" spc="-5" dirty="0">
                <a:solidFill>
                  <a:srgbClr val="444949"/>
                </a:solidFill>
                <a:latin typeface="Roboto Light" panose="02000000000000000000" pitchFamily="2" charset="0"/>
                <a:ea typeface="Roboto Light" panose="02000000000000000000" pitchFamily="2" charset="0"/>
                <a:cs typeface="Calibri"/>
              </a:rPr>
              <a:t>GET</a:t>
            </a:r>
            <a:r>
              <a:rPr sz="1800" spc="-2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t>
            </a:r>
            <a:endParaRPr sz="1800">
              <a:latin typeface="Roboto Light" panose="02000000000000000000" pitchFamily="2" charset="0"/>
              <a:ea typeface="Roboto Light" panose="02000000000000000000" pitchFamily="2" charset="0"/>
              <a:cs typeface="Calibri"/>
            </a:endParaRPr>
          </a:p>
          <a:p>
            <a:pPr marL="91440">
              <a:lnSpc>
                <a:spcPts val="2135"/>
              </a:lnSpc>
            </a:pPr>
            <a:r>
              <a:rPr sz="1800" spc="-10" dirty="0">
                <a:solidFill>
                  <a:srgbClr val="444949"/>
                </a:solidFill>
                <a:latin typeface="Roboto Light" panose="02000000000000000000" pitchFamily="2" charset="0"/>
                <a:ea typeface="Roboto Light" panose="02000000000000000000" pitchFamily="2" charset="0"/>
                <a:cs typeface="Calibri"/>
              </a:rPr>
              <a:t>Host:</a:t>
            </a:r>
            <a:r>
              <a:rPr sz="1800" spc="-5" dirty="0">
                <a:solidFill>
                  <a:srgbClr val="444949"/>
                </a:solidFill>
                <a:latin typeface="Roboto Light" panose="02000000000000000000" pitchFamily="2" charset="0"/>
                <a:ea typeface="Roboto Light" panose="02000000000000000000" pitchFamily="2" charset="0"/>
                <a:cs typeface="Calibri"/>
              </a:rPr>
              <a:t> </a:t>
            </a:r>
            <a:r>
              <a:rPr sz="1800" spc="-25" dirty="0">
                <a:solidFill>
                  <a:srgbClr val="444949"/>
                </a:solidFill>
                <a:latin typeface="Roboto Light" panose="02000000000000000000" pitchFamily="2" charset="0"/>
                <a:ea typeface="Roboto Light" panose="02000000000000000000" pitchFamily="2" charset="0"/>
                <a:cs typeface="Calibri"/>
                <a:hlinkClick r:id="rId6"/>
              </a:rPr>
              <a:t>www.other.com</a:t>
            </a:r>
            <a:endParaRPr sz="1800">
              <a:latin typeface="Roboto Light" panose="02000000000000000000" pitchFamily="2" charset="0"/>
              <a:ea typeface="Roboto Light" panose="02000000000000000000" pitchFamily="2" charset="0"/>
              <a:cs typeface="Calibri"/>
            </a:endParaRPr>
          </a:p>
          <a:p>
            <a:pPr marL="91440">
              <a:lnSpc>
                <a:spcPct val="100000"/>
              </a:lnSpc>
              <a:spcBef>
                <a:spcPts val="25"/>
              </a:spcBef>
            </a:pPr>
            <a:r>
              <a:rPr sz="1800" spc="-5" dirty="0">
                <a:solidFill>
                  <a:srgbClr val="444949"/>
                </a:solidFill>
                <a:latin typeface="Roboto Light" panose="02000000000000000000" pitchFamily="2" charset="0"/>
                <a:ea typeface="Roboto Light" panose="02000000000000000000" pitchFamily="2" charset="0"/>
                <a:cs typeface="Calibri"/>
              </a:rPr>
              <a:t>Origin: </a:t>
            </a:r>
            <a:r>
              <a:rPr sz="1800" b="1" spc="-15" dirty="0">
                <a:solidFill>
                  <a:srgbClr val="70AD47"/>
                </a:solidFill>
                <a:latin typeface="Roboto Light" panose="02000000000000000000" pitchFamily="2" charset="0"/>
                <a:ea typeface="Roboto Light" panose="02000000000000000000" pitchFamily="2" charset="0"/>
                <a:cs typeface="Calibri"/>
              </a:rPr>
              <a:t>https://</a:t>
            </a:r>
            <a:r>
              <a:rPr sz="1800" b="1" spc="-15" dirty="0">
                <a:solidFill>
                  <a:srgbClr val="70AD47"/>
                </a:solidFill>
                <a:latin typeface="Roboto Light" panose="02000000000000000000" pitchFamily="2" charset="0"/>
                <a:ea typeface="Roboto Light" panose="02000000000000000000" pitchFamily="2" charset="0"/>
                <a:cs typeface="Calibri"/>
                <a:hlinkClick r:id="rId2"/>
              </a:rPr>
              <a:t>www.example.com</a:t>
            </a:r>
            <a:endParaRPr sz="180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2143760" cy="443711"/>
          </a:xfrm>
          <a:prstGeom prst="rect">
            <a:avLst/>
          </a:prstGeom>
        </p:spPr>
        <p:txBody>
          <a:bodyPr vert="horz" wrap="square" lIns="0" tIns="12700" rIns="0" bIns="0" rtlCol="0">
            <a:spAutoFit/>
          </a:bodyPr>
          <a:lstStyle/>
          <a:p>
            <a:pPr marL="12700">
              <a:lnSpc>
                <a:spcPct val="100000"/>
              </a:lnSpc>
              <a:spcBef>
                <a:spcPts val="100"/>
              </a:spcBef>
            </a:pPr>
            <a:r>
              <a:rPr b="1" spc="20" dirty="0">
                <a:latin typeface="Roboto Light" panose="02000000000000000000" pitchFamily="2" charset="0"/>
                <a:ea typeface="Roboto Light" panose="02000000000000000000" pitchFamily="2" charset="0"/>
              </a:rPr>
              <a:t>S3</a:t>
            </a:r>
            <a:r>
              <a:rPr b="1" spc="-80" dirty="0">
                <a:latin typeface="Roboto Light" panose="02000000000000000000" pitchFamily="2" charset="0"/>
                <a:ea typeface="Roboto Light" panose="02000000000000000000" pitchFamily="2" charset="0"/>
              </a:rPr>
              <a:t> </a:t>
            </a:r>
            <a:r>
              <a:rPr b="1" spc="-60" dirty="0">
                <a:latin typeface="Roboto Light" panose="02000000000000000000" pitchFamily="2" charset="0"/>
                <a:ea typeface="Roboto Light" panose="02000000000000000000" pitchFamily="2" charset="0"/>
              </a:rPr>
              <a:t>CORS</a:t>
            </a:r>
          </a:p>
        </p:txBody>
      </p:sp>
      <p:sp>
        <p:nvSpPr>
          <p:cNvPr id="5" name="object 5"/>
          <p:cNvSpPr txBox="1"/>
          <p:nvPr/>
        </p:nvSpPr>
        <p:spPr>
          <a:xfrm>
            <a:off x="916939" y="1414779"/>
            <a:ext cx="9620885" cy="186372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70" dirty="0">
                <a:solidFill>
                  <a:srgbClr val="444949"/>
                </a:solidFill>
                <a:latin typeface="Roboto Light" panose="02000000000000000000" pitchFamily="2" charset="0"/>
                <a:ea typeface="Roboto Light" panose="02000000000000000000" pitchFamily="2" charset="0"/>
                <a:cs typeface="Gill Sans MT"/>
              </a:rPr>
              <a:t>If</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65" dirty="0">
                <a:solidFill>
                  <a:srgbClr val="444949"/>
                </a:solidFill>
                <a:latin typeface="Roboto Light" panose="02000000000000000000" pitchFamily="2" charset="0"/>
                <a:ea typeface="Roboto Light" panose="02000000000000000000" pitchFamily="2" charset="0"/>
                <a:cs typeface="Gill Sans MT"/>
              </a:rPr>
              <a:t>client</a:t>
            </a:r>
            <a:r>
              <a:rPr sz="2800" dirty="0">
                <a:solidFill>
                  <a:srgbClr val="444949"/>
                </a:solidFill>
                <a:latin typeface="Roboto Light" panose="02000000000000000000" pitchFamily="2" charset="0"/>
                <a:ea typeface="Roboto Light" panose="02000000000000000000" pitchFamily="2" charset="0"/>
                <a:cs typeface="Gill Sans MT"/>
              </a:rPr>
              <a:t> </a:t>
            </a:r>
            <a:r>
              <a:rPr sz="2800" spc="-35" dirty="0">
                <a:solidFill>
                  <a:srgbClr val="444949"/>
                </a:solidFill>
                <a:latin typeface="Roboto Light" panose="02000000000000000000" pitchFamily="2" charset="0"/>
                <a:ea typeface="Roboto Light" panose="02000000000000000000" pitchFamily="2" charset="0"/>
                <a:cs typeface="Gill Sans MT"/>
              </a:rPr>
              <a:t>does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75" dirty="0">
                <a:solidFill>
                  <a:srgbClr val="444949"/>
                </a:solidFill>
                <a:latin typeface="Roboto Light" panose="02000000000000000000" pitchFamily="2" charset="0"/>
                <a:ea typeface="Roboto Light" panose="02000000000000000000" pitchFamily="2" charset="0"/>
                <a:cs typeface="Gill Sans MT"/>
              </a:rPr>
              <a:t>cross-origin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request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on</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our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S3</a:t>
            </a:r>
            <a:r>
              <a:rPr sz="2800" dirty="0">
                <a:solidFill>
                  <a:srgbClr val="444949"/>
                </a:solidFill>
                <a:latin typeface="Roboto Light" panose="02000000000000000000" pitchFamily="2" charset="0"/>
                <a:ea typeface="Roboto Light" panose="02000000000000000000" pitchFamily="2" charset="0"/>
                <a:cs typeface="Gill Sans MT"/>
              </a:rPr>
              <a:t> </a:t>
            </a:r>
            <a:r>
              <a:rPr sz="2800" spc="-70" dirty="0">
                <a:solidFill>
                  <a:srgbClr val="444949"/>
                </a:solidFill>
                <a:latin typeface="Roboto Light" panose="02000000000000000000" pitchFamily="2" charset="0"/>
                <a:ea typeface="Roboto Light" panose="02000000000000000000" pitchFamily="2" charset="0"/>
                <a:cs typeface="Gill Sans MT"/>
              </a:rPr>
              <a:t>bucket,</a:t>
            </a:r>
            <a:r>
              <a:rPr sz="2800" spc="-22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we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10" dirty="0">
                <a:solidFill>
                  <a:srgbClr val="444949"/>
                </a:solidFill>
                <a:latin typeface="Roboto Light" panose="02000000000000000000" pitchFamily="2" charset="0"/>
                <a:ea typeface="Roboto Light" panose="02000000000000000000" pitchFamily="2" charset="0"/>
                <a:cs typeface="Gill Sans MT"/>
              </a:rPr>
              <a:t>need </a:t>
            </a:r>
            <a:r>
              <a:rPr sz="2800" spc="-55" dirty="0">
                <a:solidFill>
                  <a:srgbClr val="444949"/>
                </a:solidFill>
                <a:latin typeface="Roboto Light" panose="02000000000000000000" pitchFamily="2" charset="0"/>
                <a:ea typeface="Roboto Light" panose="02000000000000000000" pitchFamily="2" charset="0"/>
                <a:cs typeface="Gill Sans MT"/>
              </a:rPr>
              <a:t>to </a:t>
            </a:r>
            <a:r>
              <a:rPr sz="2800" spc="-760" dirty="0">
                <a:solidFill>
                  <a:srgbClr val="444949"/>
                </a:solidFill>
                <a:latin typeface="Roboto Light" panose="02000000000000000000" pitchFamily="2" charset="0"/>
                <a:ea typeface="Roboto Light" panose="02000000000000000000" pitchFamily="2" charset="0"/>
                <a:cs typeface="Gill Sans MT"/>
              </a:rPr>
              <a:t> </a:t>
            </a:r>
            <a:r>
              <a:rPr sz="2800" spc="-25" dirty="0">
                <a:solidFill>
                  <a:srgbClr val="444949"/>
                </a:solidFill>
                <a:latin typeface="Roboto Light" panose="02000000000000000000" pitchFamily="2" charset="0"/>
                <a:ea typeface="Roboto Light" panose="02000000000000000000" pitchFamily="2" charset="0"/>
                <a:cs typeface="Gill Sans MT"/>
              </a:rPr>
              <a:t>enable</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the</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correct</a:t>
            </a:r>
            <a:r>
              <a:rPr sz="280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CORS</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headers</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5"/>
              </a:spcBef>
              <a:buFont typeface="Arial"/>
              <a:buChar char="•"/>
              <a:tabLst>
                <a:tab pos="241300" algn="l"/>
              </a:tabLst>
            </a:pPr>
            <a:r>
              <a:rPr sz="2800" spc="-130" dirty="0">
                <a:solidFill>
                  <a:srgbClr val="444949"/>
                </a:solidFill>
                <a:latin typeface="Roboto Light" panose="02000000000000000000" pitchFamily="2" charset="0"/>
                <a:ea typeface="Roboto Light" panose="02000000000000000000" pitchFamily="2" charset="0"/>
                <a:cs typeface="Gill Sans MT"/>
              </a:rPr>
              <a:t>It’s</a:t>
            </a:r>
            <a:r>
              <a:rPr sz="2800" spc="-15" dirty="0">
                <a:solidFill>
                  <a:srgbClr val="444949"/>
                </a:solidFill>
                <a:latin typeface="Roboto Light" panose="02000000000000000000" pitchFamily="2" charset="0"/>
                <a:ea typeface="Roboto Light" panose="02000000000000000000" pitchFamily="2" charset="0"/>
                <a:cs typeface="Gill Sans MT"/>
              </a:rPr>
              <a:t> </a:t>
            </a:r>
            <a:r>
              <a:rPr sz="2800" dirty="0">
                <a:solidFill>
                  <a:srgbClr val="444949"/>
                </a:solidFill>
                <a:latin typeface="Roboto Light" panose="02000000000000000000" pitchFamily="2" charset="0"/>
                <a:ea typeface="Roboto Light" panose="02000000000000000000" pitchFamily="2" charset="0"/>
                <a:cs typeface="Gill Sans MT"/>
              </a:rPr>
              <a:t>a </a:t>
            </a:r>
            <a:r>
              <a:rPr sz="2800" spc="-45" dirty="0">
                <a:solidFill>
                  <a:srgbClr val="444949"/>
                </a:solidFill>
                <a:latin typeface="Roboto Light" panose="02000000000000000000" pitchFamily="2" charset="0"/>
                <a:ea typeface="Roboto Light" panose="02000000000000000000" pitchFamily="2" charset="0"/>
                <a:cs typeface="Gill Sans MT"/>
              </a:rPr>
              <a:t>popular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20" dirty="0">
                <a:solidFill>
                  <a:srgbClr val="444949"/>
                </a:solidFill>
                <a:latin typeface="Roboto Light" panose="02000000000000000000" pitchFamily="2" charset="0"/>
                <a:ea typeface="Roboto Light" panose="02000000000000000000" pitchFamily="2" charset="0"/>
                <a:cs typeface="Gill Sans MT"/>
              </a:rPr>
              <a:t>exam</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question</a:t>
            </a:r>
            <a:endParaRPr sz="28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45"/>
              </a:spcBef>
              <a:buFont typeface="Arial"/>
              <a:buChar char="•"/>
              <a:tabLst>
                <a:tab pos="241300" algn="l"/>
              </a:tabLst>
            </a:pPr>
            <a:r>
              <a:rPr sz="2800" spc="-170" dirty="0">
                <a:solidFill>
                  <a:srgbClr val="444949"/>
                </a:solidFill>
                <a:latin typeface="Roboto Light" panose="02000000000000000000" pitchFamily="2" charset="0"/>
                <a:ea typeface="Roboto Light" panose="02000000000000000000" pitchFamily="2" charset="0"/>
                <a:cs typeface="Gill Sans MT"/>
              </a:rPr>
              <a:t>You</a:t>
            </a:r>
            <a:r>
              <a:rPr sz="2800"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can</a:t>
            </a:r>
            <a:r>
              <a:rPr sz="280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allow</a:t>
            </a:r>
            <a:r>
              <a:rPr sz="2800"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 </a:t>
            </a:r>
            <a:r>
              <a:rPr sz="2800" spc="-60" dirty="0">
                <a:solidFill>
                  <a:srgbClr val="444949"/>
                </a:solidFill>
                <a:latin typeface="Roboto Light" panose="02000000000000000000" pitchFamily="2" charset="0"/>
                <a:ea typeface="Roboto Light" panose="02000000000000000000" pitchFamily="2" charset="0"/>
                <a:cs typeface="Gill Sans MT"/>
              </a:rPr>
              <a:t>specific</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origin</a:t>
            </a:r>
            <a:r>
              <a:rPr sz="2800" dirty="0">
                <a:solidFill>
                  <a:srgbClr val="444949"/>
                </a:solidFill>
                <a:latin typeface="Roboto Light" panose="02000000000000000000" pitchFamily="2" charset="0"/>
                <a:ea typeface="Roboto Light" panose="02000000000000000000" pitchFamily="2" charset="0"/>
                <a:cs typeface="Gill Sans MT"/>
              </a:rPr>
              <a:t> </a:t>
            </a:r>
            <a:r>
              <a:rPr sz="2800" spc="-105" dirty="0">
                <a:solidFill>
                  <a:srgbClr val="444949"/>
                </a:solidFill>
                <a:latin typeface="Roboto Light" panose="02000000000000000000" pitchFamily="2" charset="0"/>
                <a:ea typeface="Roboto Light" panose="02000000000000000000" pitchFamily="2" charset="0"/>
                <a:cs typeface="Gill Sans MT"/>
              </a:rPr>
              <a:t>or</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90" dirty="0">
                <a:solidFill>
                  <a:srgbClr val="444949"/>
                </a:solidFill>
                <a:latin typeface="Roboto Light" panose="02000000000000000000" pitchFamily="2" charset="0"/>
                <a:ea typeface="Roboto Light" panose="02000000000000000000" pitchFamily="2" charset="0"/>
                <a:cs typeface="Gill Sans MT"/>
              </a:rPr>
              <a:t>for</a:t>
            </a:r>
            <a:r>
              <a:rPr sz="2800" dirty="0">
                <a:solidFill>
                  <a:srgbClr val="444949"/>
                </a:solidFill>
                <a:latin typeface="Roboto Light" panose="02000000000000000000" pitchFamily="2" charset="0"/>
                <a:ea typeface="Roboto Light" panose="02000000000000000000" pitchFamily="2" charset="0"/>
                <a:cs typeface="Gill Sans MT"/>
              </a:rPr>
              <a:t> </a:t>
            </a:r>
            <a:r>
              <a:rPr sz="2800" spc="145" dirty="0">
                <a:solidFill>
                  <a:srgbClr val="444949"/>
                </a:solidFill>
                <a:latin typeface="Roboto Light" panose="02000000000000000000" pitchFamily="2" charset="0"/>
                <a:ea typeface="Roboto Light" panose="02000000000000000000" pitchFamily="2" charset="0"/>
                <a:cs typeface="Gill Sans MT"/>
              </a:rPr>
              <a:t>*</a:t>
            </a:r>
            <a:r>
              <a:rPr sz="2800" spc="-10"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(all</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55" dirty="0">
                <a:solidFill>
                  <a:srgbClr val="444949"/>
                </a:solidFill>
                <a:latin typeface="Roboto Light" panose="02000000000000000000" pitchFamily="2" charset="0"/>
                <a:ea typeface="Roboto Light" panose="02000000000000000000" pitchFamily="2" charset="0"/>
                <a:cs typeface="Gill Sans MT"/>
              </a:rPr>
              <a:t>origins)</a:t>
            </a:r>
            <a:endParaRPr sz="2800" dirty="0">
              <a:latin typeface="Roboto Light" panose="02000000000000000000" pitchFamily="2" charset="0"/>
              <a:ea typeface="Roboto Light" panose="02000000000000000000" pitchFamily="2" charset="0"/>
              <a:cs typeface="Gill Sans MT"/>
            </a:endParaRPr>
          </a:p>
        </p:txBody>
      </p:sp>
      <p:sp>
        <p:nvSpPr>
          <p:cNvPr id="6" name="object 6"/>
          <p:cNvSpPr txBox="1"/>
          <p:nvPr/>
        </p:nvSpPr>
        <p:spPr>
          <a:xfrm>
            <a:off x="9569450" y="3739388"/>
            <a:ext cx="1964055" cy="820738"/>
          </a:xfrm>
          <a:prstGeom prst="rect">
            <a:avLst/>
          </a:prstGeom>
        </p:spPr>
        <p:txBody>
          <a:bodyPr vert="horz" wrap="square" lIns="0" tIns="12700" rIns="0" bIns="0" rtlCol="0">
            <a:spAutoFit/>
          </a:bodyPr>
          <a:lstStyle/>
          <a:p>
            <a:pPr marL="12700">
              <a:lnSpc>
                <a:spcPts val="2125"/>
              </a:lnSpc>
              <a:spcBef>
                <a:spcPts val="100"/>
              </a:spcBef>
            </a:pPr>
            <a:r>
              <a:rPr sz="1800" spc="-15" dirty="0">
                <a:solidFill>
                  <a:srgbClr val="444949"/>
                </a:solidFill>
                <a:latin typeface="Roboto Light" panose="02000000000000000000" pitchFamily="2" charset="0"/>
                <a:ea typeface="Roboto Light" panose="02000000000000000000" pitchFamily="2" charset="0"/>
                <a:cs typeface="Calibri"/>
              </a:rPr>
              <a:t>bucket-html</a:t>
            </a:r>
            <a:endParaRPr sz="1800">
              <a:latin typeface="Roboto Light" panose="02000000000000000000" pitchFamily="2" charset="0"/>
              <a:ea typeface="Roboto Light" panose="02000000000000000000" pitchFamily="2" charset="0"/>
              <a:cs typeface="Calibri"/>
            </a:endParaRPr>
          </a:p>
          <a:p>
            <a:pPr marL="12700">
              <a:lnSpc>
                <a:spcPts val="2125"/>
              </a:lnSpc>
            </a:pPr>
            <a:r>
              <a:rPr sz="1800" spc="-5" dirty="0">
                <a:solidFill>
                  <a:srgbClr val="444949"/>
                </a:solidFill>
                <a:latin typeface="Roboto Light" panose="02000000000000000000" pitchFamily="2" charset="0"/>
                <a:ea typeface="Roboto Light" panose="02000000000000000000" pitchFamily="2" charset="0"/>
                <a:cs typeface="Calibri"/>
              </a:rPr>
              <a:t>Enabled</a:t>
            </a:r>
            <a:r>
              <a:rPr sz="1800" spc="-1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as</a:t>
            </a:r>
            <a:r>
              <a:rPr sz="1800" spc="-2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a:t>
            </a:r>
            <a:r>
              <a:rPr sz="1800" spc="-10" dirty="0">
                <a:solidFill>
                  <a:srgbClr val="444949"/>
                </a:solidFill>
                <a:latin typeface="Roboto Light" panose="02000000000000000000" pitchFamily="2" charset="0"/>
                <a:ea typeface="Roboto Light" panose="02000000000000000000" pitchFamily="2" charset="0"/>
                <a:cs typeface="Calibri"/>
              </a:rPr>
              <a:t> website</a:t>
            </a:r>
            <a:endParaRPr sz="1800">
              <a:latin typeface="Roboto Light" panose="02000000000000000000" pitchFamily="2" charset="0"/>
              <a:ea typeface="Roboto Light" panose="02000000000000000000" pitchFamily="2" charset="0"/>
              <a:cs typeface="Calibri"/>
            </a:endParaRPr>
          </a:p>
        </p:txBody>
      </p:sp>
      <p:sp>
        <p:nvSpPr>
          <p:cNvPr id="7" name="object 7"/>
          <p:cNvSpPr txBox="1"/>
          <p:nvPr/>
        </p:nvSpPr>
        <p:spPr>
          <a:xfrm>
            <a:off x="9661564" y="5345683"/>
            <a:ext cx="1964055" cy="1386277"/>
          </a:xfrm>
          <a:prstGeom prst="rect">
            <a:avLst/>
          </a:prstGeom>
        </p:spPr>
        <p:txBody>
          <a:bodyPr vert="horz" wrap="square" lIns="0" tIns="26670" rIns="0" bIns="0" rtlCol="0">
            <a:spAutoFit/>
          </a:bodyPr>
          <a:lstStyle/>
          <a:p>
            <a:pPr marL="12700" marR="691515">
              <a:lnSpc>
                <a:spcPts val="2110"/>
              </a:lnSpc>
              <a:spcBef>
                <a:spcPts val="210"/>
              </a:spcBef>
            </a:pPr>
            <a:r>
              <a:rPr sz="1800" dirty="0">
                <a:solidFill>
                  <a:srgbClr val="444949"/>
                </a:solidFill>
                <a:latin typeface="Roboto Light" panose="02000000000000000000" pitchFamily="2" charset="0"/>
                <a:ea typeface="Roboto Light" panose="02000000000000000000" pitchFamily="2" charset="0"/>
                <a:cs typeface="Calibri"/>
              </a:rPr>
              <a:t>buc</a:t>
            </a:r>
            <a:r>
              <a:rPr sz="1800" spc="-65" dirty="0">
                <a:solidFill>
                  <a:srgbClr val="444949"/>
                </a:solidFill>
                <a:latin typeface="Roboto Light" panose="02000000000000000000" pitchFamily="2" charset="0"/>
                <a:ea typeface="Roboto Light" panose="02000000000000000000" pitchFamily="2" charset="0"/>
                <a:cs typeface="Calibri"/>
              </a:rPr>
              <a:t>k</a:t>
            </a:r>
            <a:r>
              <a:rPr sz="1800" spc="-5" dirty="0">
                <a:solidFill>
                  <a:srgbClr val="444949"/>
                </a:solidFill>
                <a:latin typeface="Roboto Light" panose="02000000000000000000" pitchFamily="2" charset="0"/>
                <a:ea typeface="Roboto Light" panose="02000000000000000000" pitchFamily="2" charset="0"/>
                <a:cs typeface="Calibri"/>
              </a:rPr>
              <a:t>e</a:t>
            </a:r>
            <a:r>
              <a:rPr sz="1800" spc="-60" dirty="0">
                <a:solidFill>
                  <a:srgbClr val="444949"/>
                </a:solidFill>
                <a:latin typeface="Roboto Light" panose="02000000000000000000" pitchFamily="2" charset="0"/>
                <a:ea typeface="Roboto Light" panose="02000000000000000000" pitchFamily="2" charset="0"/>
                <a:cs typeface="Calibri"/>
              </a:rPr>
              <a:t>t</a:t>
            </a:r>
            <a:r>
              <a:rPr sz="1800" spc="-5" dirty="0">
                <a:solidFill>
                  <a:srgbClr val="444949"/>
                </a:solidFill>
                <a:latin typeface="Roboto Light" panose="02000000000000000000" pitchFamily="2" charset="0"/>
                <a:ea typeface="Roboto Light" panose="02000000000000000000" pitchFamily="2" charset="0"/>
                <a:cs typeface="Calibri"/>
              </a:rPr>
              <a:t>-</a:t>
            </a:r>
            <a:r>
              <a:rPr sz="1800" dirty="0">
                <a:solidFill>
                  <a:srgbClr val="444949"/>
                </a:solidFill>
                <a:latin typeface="Roboto Light" panose="02000000000000000000" pitchFamily="2" charset="0"/>
                <a:ea typeface="Roboto Light" panose="02000000000000000000" pitchFamily="2" charset="0"/>
                <a:cs typeface="Calibri"/>
              </a:rPr>
              <a:t>a</a:t>
            </a:r>
            <a:r>
              <a:rPr sz="1800" spc="-5" dirty="0">
                <a:solidFill>
                  <a:srgbClr val="444949"/>
                </a:solidFill>
                <a:latin typeface="Roboto Light" panose="02000000000000000000" pitchFamily="2" charset="0"/>
                <a:ea typeface="Roboto Light" panose="02000000000000000000" pitchFamily="2" charset="0"/>
                <a:cs typeface="Calibri"/>
              </a:rPr>
              <a:t>ss</a:t>
            </a:r>
            <a:r>
              <a:rPr sz="1800" spc="-10" dirty="0">
                <a:solidFill>
                  <a:srgbClr val="444949"/>
                </a:solidFill>
                <a:latin typeface="Roboto Light" panose="02000000000000000000" pitchFamily="2" charset="0"/>
                <a:ea typeface="Roboto Light" panose="02000000000000000000" pitchFamily="2" charset="0"/>
                <a:cs typeface="Calibri"/>
              </a:rPr>
              <a:t>e</a:t>
            </a:r>
            <a:r>
              <a:rPr sz="1800" spc="-5" dirty="0">
                <a:solidFill>
                  <a:srgbClr val="444949"/>
                </a:solidFill>
                <a:latin typeface="Roboto Light" panose="02000000000000000000" pitchFamily="2" charset="0"/>
                <a:ea typeface="Roboto Light" panose="02000000000000000000" pitchFamily="2" charset="0"/>
                <a:cs typeface="Calibri"/>
              </a:rPr>
              <a:t>t</a:t>
            </a:r>
            <a:r>
              <a:rPr sz="1800" dirty="0">
                <a:solidFill>
                  <a:srgbClr val="444949"/>
                </a:solidFill>
                <a:latin typeface="Roboto Light" panose="02000000000000000000" pitchFamily="2" charset="0"/>
                <a:ea typeface="Roboto Light" panose="02000000000000000000" pitchFamily="2" charset="0"/>
                <a:cs typeface="Calibri"/>
              </a:rPr>
              <a:t>s  </a:t>
            </a:r>
            <a:r>
              <a:rPr sz="1800" spc="-10" dirty="0">
                <a:solidFill>
                  <a:srgbClr val="444949"/>
                </a:solidFill>
                <a:latin typeface="Roboto Light" panose="02000000000000000000" pitchFamily="2" charset="0"/>
                <a:ea typeface="Roboto Light" panose="02000000000000000000" pitchFamily="2" charset="0"/>
                <a:cs typeface="Calibri"/>
              </a:rPr>
              <a:t>Cross</a:t>
            </a:r>
            <a:r>
              <a:rPr sz="1800" spc="-25" dirty="0">
                <a:solidFill>
                  <a:srgbClr val="444949"/>
                </a:solidFill>
                <a:latin typeface="Roboto Light" panose="02000000000000000000" pitchFamily="2" charset="0"/>
                <a:ea typeface="Roboto Light" panose="02000000000000000000" pitchFamily="2" charset="0"/>
                <a:cs typeface="Calibri"/>
              </a:rPr>
              <a:t> </a:t>
            </a:r>
            <a:r>
              <a:rPr sz="1800" spc="-5" dirty="0">
                <a:solidFill>
                  <a:srgbClr val="444949"/>
                </a:solidFill>
                <a:latin typeface="Roboto Light" panose="02000000000000000000" pitchFamily="2" charset="0"/>
                <a:ea typeface="Roboto Light" panose="02000000000000000000" pitchFamily="2" charset="0"/>
                <a:cs typeface="Calibri"/>
              </a:rPr>
              <a:t>Origin</a:t>
            </a:r>
            <a:endParaRPr sz="1800">
              <a:latin typeface="Roboto Light" panose="02000000000000000000" pitchFamily="2" charset="0"/>
              <a:ea typeface="Roboto Light" panose="02000000000000000000" pitchFamily="2" charset="0"/>
              <a:cs typeface="Calibri"/>
            </a:endParaRPr>
          </a:p>
          <a:p>
            <a:pPr marL="12700">
              <a:lnSpc>
                <a:spcPts val="2150"/>
              </a:lnSpc>
            </a:pPr>
            <a:r>
              <a:rPr sz="1800" spc="-5" dirty="0">
                <a:solidFill>
                  <a:srgbClr val="444949"/>
                </a:solidFill>
                <a:latin typeface="Roboto Light" panose="02000000000000000000" pitchFamily="2" charset="0"/>
                <a:ea typeface="Roboto Light" panose="02000000000000000000" pitchFamily="2" charset="0"/>
                <a:cs typeface="Calibri"/>
              </a:rPr>
              <a:t>Enabled</a:t>
            </a:r>
            <a:r>
              <a:rPr sz="1800" spc="-1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as</a:t>
            </a:r>
            <a:r>
              <a:rPr sz="1800" spc="-20" dirty="0">
                <a:solidFill>
                  <a:srgbClr val="444949"/>
                </a:solidFill>
                <a:latin typeface="Roboto Light" panose="02000000000000000000" pitchFamily="2" charset="0"/>
                <a:ea typeface="Roboto Light" panose="02000000000000000000" pitchFamily="2" charset="0"/>
                <a:cs typeface="Calibri"/>
              </a:rPr>
              <a:t> </a:t>
            </a:r>
            <a:r>
              <a:rPr sz="1800" dirty="0">
                <a:solidFill>
                  <a:srgbClr val="444949"/>
                </a:solidFill>
                <a:latin typeface="Roboto Light" panose="02000000000000000000" pitchFamily="2" charset="0"/>
                <a:ea typeface="Roboto Light" panose="02000000000000000000" pitchFamily="2" charset="0"/>
                <a:cs typeface="Calibri"/>
              </a:rPr>
              <a:t>a</a:t>
            </a:r>
            <a:r>
              <a:rPr sz="1800" spc="-10" dirty="0">
                <a:solidFill>
                  <a:srgbClr val="444949"/>
                </a:solidFill>
                <a:latin typeface="Roboto Light" panose="02000000000000000000" pitchFamily="2" charset="0"/>
                <a:ea typeface="Roboto Light" panose="02000000000000000000" pitchFamily="2" charset="0"/>
                <a:cs typeface="Calibri"/>
              </a:rPr>
              <a:t> website</a:t>
            </a:r>
            <a:endParaRPr sz="1800">
              <a:latin typeface="Roboto Light" panose="02000000000000000000" pitchFamily="2" charset="0"/>
              <a:ea typeface="Roboto Light" panose="02000000000000000000" pitchFamily="2" charset="0"/>
              <a:cs typeface="Calibri"/>
            </a:endParaRPr>
          </a:p>
        </p:txBody>
      </p:sp>
      <p:sp>
        <p:nvSpPr>
          <p:cNvPr id="8" name="object 8"/>
          <p:cNvSpPr/>
          <p:nvPr/>
        </p:nvSpPr>
        <p:spPr>
          <a:xfrm>
            <a:off x="3268133" y="3956161"/>
            <a:ext cx="4775200" cy="76200"/>
          </a:xfrm>
          <a:custGeom>
            <a:avLst/>
            <a:gdLst/>
            <a:ahLst/>
            <a:cxnLst/>
            <a:rect l="l" t="t" r="r" b="b"/>
            <a:pathLst>
              <a:path w="4775200" h="76200">
                <a:moveTo>
                  <a:pt x="4699000" y="41274"/>
                </a:moveTo>
                <a:lnTo>
                  <a:pt x="4699000" y="76200"/>
                </a:lnTo>
                <a:lnTo>
                  <a:pt x="4768850" y="41275"/>
                </a:lnTo>
                <a:lnTo>
                  <a:pt x="4699000" y="41274"/>
                </a:lnTo>
                <a:close/>
              </a:path>
              <a:path w="4775200" h="76200">
                <a:moveTo>
                  <a:pt x="4699000" y="34924"/>
                </a:moveTo>
                <a:lnTo>
                  <a:pt x="4699000" y="41274"/>
                </a:lnTo>
                <a:lnTo>
                  <a:pt x="4711696" y="41275"/>
                </a:lnTo>
                <a:lnTo>
                  <a:pt x="4711696" y="34925"/>
                </a:lnTo>
                <a:lnTo>
                  <a:pt x="4699000" y="34924"/>
                </a:lnTo>
                <a:close/>
              </a:path>
              <a:path w="4775200" h="76200">
                <a:moveTo>
                  <a:pt x="4699000" y="0"/>
                </a:moveTo>
                <a:lnTo>
                  <a:pt x="4699000" y="34924"/>
                </a:lnTo>
                <a:lnTo>
                  <a:pt x="4711696" y="34925"/>
                </a:lnTo>
                <a:lnTo>
                  <a:pt x="4711696" y="41275"/>
                </a:lnTo>
                <a:lnTo>
                  <a:pt x="4768852" y="41273"/>
                </a:lnTo>
                <a:lnTo>
                  <a:pt x="4775200" y="38100"/>
                </a:lnTo>
                <a:lnTo>
                  <a:pt x="4699000" y="0"/>
                </a:lnTo>
                <a:close/>
              </a:path>
              <a:path w="4775200" h="76200">
                <a:moveTo>
                  <a:pt x="0" y="34923"/>
                </a:moveTo>
                <a:lnTo>
                  <a:pt x="0" y="41273"/>
                </a:lnTo>
                <a:lnTo>
                  <a:pt x="4699000" y="41274"/>
                </a:lnTo>
                <a:lnTo>
                  <a:pt x="4699000" y="34924"/>
                </a:lnTo>
                <a:lnTo>
                  <a:pt x="0" y="3492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9" name="object 9"/>
          <p:cNvSpPr txBox="1"/>
          <p:nvPr/>
        </p:nvSpPr>
        <p:spPr>
          <a:xfrm>
            <a:off x="5172634" y="3420026"/>
            <a:ext cx="1434465"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GET</a:t>
            </a:r>
            <a:r>
              <a:rPr sz="1800" spc="-4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index.html</a:t>
            </a:r>
            <a:endParaRPr sz="1800" dirty="0">
              <a:latin typeface="Roboto Light" panose="02000000000000000000" pitchFamily="2" charset="0"/>
              <a:ea typeface="Roboto Light" panose="02000000000000000000" pitchFamily="2" charset="0"/>
              <a:cs typeface="Calibri"/>
            </a:endParaRPr>
          </a:p>
        </p:txBody>
      </p:sp>
      <p:sp>
        <p:nvSpPr>
          <p:cNvPr id="10" name="object 10"/>
          <p:cNvSpPr txBox="1"/>
          <p:nvPr/>
        </p:nvSpPr>
        <p:spPr>
          <a:xfrm>
            <a:off x="3265746" y="4601971"/>
            <a:ext cx="7693293" cy="551433"/>
          </a:xfrm>
          <a:prstGeom prst="rect">
            <a:avLst/>
          </a:prstGeom>
        </p:spPr>
        <p:txBody>
          <a:bodyPr vert="horz" wrap="square" lIns="0" tIns="12700" rIns="0" bIns="0" rtlCol="0">
            <a:spAutoFit/>
          </a:bodyPr>
          <a:lstStyle/>
          <a:p>
            <a:pPr marL="12700">
              <a:lnSpc>
                <a:spcPts val="2135"/>
              </a:lnSpc>
              <a:spcBef>
                <a:spcPts val="100"/>
              </a:spcBef>
            </a:pPr>
            <a:r>
              <a:rPr sz="1800" spc="-5" dirty="0">
                <a:solidFill>
                  <a:srgbClr val="444949"/>
                </a:solidFill>
                <a:latin typeface="Roboto Light" panose="02000000000000000000" pitchFamily="2" charset="0"/>
                <a:ea typeface="Roboto Light" panose="02000000000000000000" pitchFamily="2" charset="0"/>
                <a:cs typeface="Calibri"/>
              </a:rPr>
              <a:t>GET</a:t>
            </a:r>
            <a:r>
              <a:rPr sz="1800" spc="-15"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rPr>
              <a:t>coffee.jpg</a:t>
            </a:r>
            <a:endParaRPr sz="1800" dirty="0">
              <a:latin typeface="Roboto Light" panose="02000000000000000000" pitchFamily="2" charset="0"/>
              <a:ea typeface="Roboto Light" panose="02000000000000000000" pitchFamily="2" charset="0"/>
              <a:cs typeface="Calibri"/>
            </a:endParaRPr>
          </a:p>
          <a:p>
            <a:pPr marL="12700">
              <a:lnSpc>
                <a:spcPts val="2135"/>
              </a:lnSpc>
            </a:pPr>
            <a:r>
              <a:rPr sz="1800" spc="-5" dirty="0">
                <a:solidFill>
                  <a:srgbClr val="444949"/>
                </a:solidFill>
                <a:latin typeface="Roboto Light" panose="02000000000000000000" pitchFamily="2" charset="0"/>
                <a:ea typeface="Roboto Light" panose="02000000000000000000" pitchFamily="2" charset="0"/>
                <a:cs typeface="Calibri"/>
              </a:rPr>
              <a:t>ORIGIN:</a:t>
            </a:r>
            <a:r>
              <a:rPr sz="1800" spc="-40" dirty="0">
                <a:solidFill>
                  <a:srgbClr val="444949"/>
                </a:solidFill>
                <a:latin typeface="Roboto Light" panose="02000000000000000000" pitchFamily="2" charset="0"/>
                <a:ea typeface="Roboto Light" panose="02000000000000000000" pitchFamily="2" charset="0"/>
                <a:cs typeface="Calibri"/>
              </a:rPr>
              <a:t> </a:t>
            </a:r>
            <a:r>
              <a:rPr sz="1800" spc="-10" dirty="0">
                <a:solidFill>
                  <a:srgbClr val="444949"/>
                </a:solidFill>
                <a:latin typeface="Roboto Light" panose="02000000000000000000" pitchFamily="2" charset="0"/>
                <a:ea typeface="Roboto Light" panose="02000000000000000000" pitchFamily="2" charset="0"/>
                <a:cs typeface="Calibri"/>
                <a:hlinkClick r:id="rId2"/>
              </a:rPr>
              <a:t>http://bucket-html.s3-website.eu-west-3.amazonaws.com</a:t>
            </a:r>
            <a:endParaRPr sz="1800" dirty="0">
              <a:latin typeface="Roboto Light" panose="02000000000000000000" pitchFamily="2" charset="0"/>
              <a:ea typeface="Roboto Light" panose="02000000000000000000" pitchFamily="2" charset="0"/>
              <a:cs typeface="Calibri"/>
            </a:endParaRPr>
          </a:p>
        </p:txBody>
      </p:sp>
      <p:sp>
        <p:nvSpPr>
          <p:cNvPr id="11" name="object 11"/>
          <p:cNvSpPr/>
          <p:nvPr/>
        </p:nvSpPr>
        <p:spPr>
          <a:xfrm>
            <a:off x="3268133" y="5331306"/>
            <a:ext cx="4775200" cy="76200"/>
          </a:xfrm>
          <a:custGeom>
            <a:avLst/>
            <a:gdLst/>
            <a:ahLst/>
            <a:cxnLst/>
            <a:rect l="l" t="t" r="r" b="b"/>
            <a:pathLst>
              <a:path w="4775200" h="76200">
                <a:moveTo>
                  <a:pt x="4699000" y="41274"/>
                </a:moveTo>
                <a:lnTo>
                  <a:pt x="4699000" y="76200"/>
                </a:lnTo>
                <a:lnTo>
                  <a:pt x="4768850" y="41275"/>
                </a:lnTo>
                <a:lnTo>
                  <a:pt x="4699000" y="41274"/>
                </a:lnTo>
                <a:close/>
              </a:path>
              <a:path w="4775200" h="76200">
                <a:moveTo>
                  <a:pt x="4699000" y="34924"/>
                </a:moveTo>
                <a:lnTo>
                  <a:pt x="4699000" y="41274"/>
                </a:lnTo>
                <a:lnTo>
                  <a:pt x="4711696" y="41275"/>
                </a:lnTo>
                <a:lnTo>
                  <a:pt x="4711696" y="34925"/>
                </a:lnTo>
                <a:lnTo>
                  <a:pt x="4699000" y="34924"/>
                </a:lnTo>
                <a:close/>
              </a:path>
              <a:path w="4775200" h="76200">
                <a:moveTo>
                  <a:pt x="4699000" y="0"/>
                </a:moveTo>
                <a:lnTo>
                  <a:pt x="4699000" y="34924"/>
                </a:lnTo>
                <a:lnTo>
                  <a:pt x="4711696" y="34925"/>
                </a:lnTo>
                <a:lnTo>
                  <a:pt x="4711696" y="41275"/>
                </a:lnTo>
                <a:lnTo>
                  <a:pt x="4768852" y="41273"/>
                </a:lnTo>
                <a:lnTo>
                  <a:pt x="4775200" y="38100"/>
                </a:lnTo>
                <a:lnTo>
                  <a:pt x="4699000" y="0"/>
                </a:lnTo>
                <a:close/>
              </a:path>
              <a:path w="4775200" h="76200">
                <a:moveTo>
                  <a:pt x="0" y="34923"/>
                </a:moveTo>
                <a:lnTo>
                  <a:pt x="0" y="41273"/>
                </a:lnTo>
                <a:lnTo>
                  <a:pt x="4699000" y="41274"/>
                </a:lnTo>
                <a:lnTo>
                  <a:pt x="4699000" y="34924"/>
                </a:lnTo>
                <a:lnTo>
                  <a:pt x="0" y="3492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2" name="object 12"/>
          <p:cNvSpPr txBox="1"/>
          <p:nvPr/>
        </p:nvSpPr>
        <p:spPr>
          <a:xfrm>
            <a:off x="2936068" y="5559044"/>
            <a:ext cx="5403850" cy="820738"/>
          </a:xfrm>
          <a:prstGeom prst="rect">
            <a:avLst/>
          </a:prstGeom>
        </p:spPr>
        <p:txBody>
          <a:bodyPr vert="horz" wrap="square" lIns="0" tIns="12700" rIns="0" bIns="0" rtlCol="0">
            <a:spAutoFit/>
          </a:bodyPr>
          <a:lstStyle/>
          <a:p>
            <a:pPr marL="12700">
              <a:lnSpc>
                <a:spcPts val="2135"/>
              </a:lnSpc>
              <a:spcBef>
                <a:spcPts val="100"/>
              </a:spcBef>
            </a:pPr>
            <a:r>
              <a:rPr sz="1800" b="1" spc="-10" dirty="0">
                <a:solidFill>
                  <a:srgbClr val="444949"/>
                </a:solidFill>
                <a:latin typeface="Roboto Light" panose="02000000000000000000" pitchFamily="2" charset="0"/>
                <a:ea typeface="Roboto Light" panose="02000000000000000000" pitchFamily="2" charset="0"/>
                <a:cs typeface="Calibri"/>
              </a:rPr>
              <a:t>Access-Control-Allow-Origin:</a:t>
            </a:r>
            <a:endParaRPr sz="1800">
              <a:latin typeface="Roboto Light" panose="02000000000000000000" pitchFamily="2" charset="0"/>
              <a:ea typeface="Roboto Light" panose="02000000000000000000" pitchFamily="2" charset="0"/>
              <a:cs typeface="Calibri"/>
            </a:endParaRPr>
          </a:p>
          <a:p>
            <a:pPr marL="12700">
              <a:lnSpc>
                <a:spcPts val="2135"/>
              </a:lnSpc>
            </a:pPr>
            <a:r>
              <a:rPr sz="1800" spc="-10" dirty="0">
                <a:solidFill>
                  <a:srgbClr val="444949"/>
                </a:solidFill>
                <a:latin typeface="Roboto Light" panose="02000000000000000000" pitchFamily="2" charset="0"/>
                <a:ea typeface="Roboto Light" panose="02000000000000000000" pitchFamily="2" charset="0"/>
                <a:cs typeface="Calibri"/>
                <a:hlinkClick r:id="rId2"/>
              </a:rPr>
              <a:t>http://bucket-html.s3-website.eu-west-3.amazonaws.com</a:t>
            </a:r>
            <a:endParaRPr sz="1800">
              <a:latin typeface="Roboto Light" panose="02000000000000000000" pitchFamily="2" charset="0"/>
              <a:ea typeface="Roboto Light" panose="02000000000000000000" pitchFamily="2" charset="0"/>
              <a:cs typeface="Calibri"/>
            </a:endParaRPr>
          </a:p>
        </p:txBody>
      </p:sp>
      <p:sp>
        <p:nvSpPr>
          <p:cNvPr id="13" name="object 13"/>
          <p:cNvSpPr/>
          <p:nvPr/>
        </p:nvSpPr>
        <p:spPr>
          <a:xfrm>
            <a:off x="3268134" y="4097964"/>
            <a:ext cx="4657090" cy="76200"/>
          </a:xfrm>
          <a:custGeom>
            <a:avLst/>
            <a:gdLst/>
            <a:ahLst/>
            <a:cxnLst/>
            <a:rect l="l" t="t" r="r" b="b"/>
            <a:pathLst>
              <a:path w="4657090" h="76200">
                <a:moveTo>
                  <a:pt x="76200" y="0"/>
                </a:moveTo>
                <a:lnTo>
                  <a:pt x="0" y="38100"/>
                </a:lnTo>
                <a:lnTo>
                  <a:pt x="76200" y="76200"/>
                </a:lnTo>
                <a:lnTo>
                  <a:pt x="76200" y="41275"/>
                </a:lnTo>
                <a:lnTo>
                  <a:pt x="63503" y="41275"/>
                </a:lnTo>
                <a:lnTo>
                  <a:pt x="63503" y="34925"/>
                </a:lnTo>
                <a:lnTo>
                  <a:pt x="76200" y="34924"/>
                </a:lnTo>
                <a:lnTo>
                  <a:pt x="76200" y="0"/>
                </a:lnTo>
                <a:close/>
              </a:path>
              <a:path w="4657090" h="76200">
                <a:moveTo>
                  <a:pt x="76200" y="34924"/>
                </a:moveTo>
                <a:lnTo>
                  <a:pt x="63503" y="34925"/>
                </a:lnTo>
                <a:lnTo>
                  <a:pt x="63503" y="41275"/>
                </a:lnTo>
                <a:lnTo>
                  <a:pt x="76200" y="41274"/>
                </a:lnTo>
                <a:lnTo>
                  <a:pt x="76200" y="34924"/>
                </a:lnTo>
                <a:close/>
              </a:path>
              <a:path w="4657090" h="76200">
                <a:moveTo>
                  <a:pt x="76200" y="41274"/>
                </a:moveTo>
                <a:lnTo>
                  <a:pt x="63503" y="41275"/>
                </a:lnTo>
                <a:lnTo>
                  <a:pt x="76200" y="41275"/>
                </a:lnTo>
                <a:close/>
              </a:path>
              <a:path w="4657090" h="76200">
                <a:moveTo>
                  <a:pt x="4656665" y="34923"/>
                </a:moveTo>
                <a:lnTo>
                  <a:pt x="76200" y="34924"/>
                </a:lnTo>
                <a:lnTo>
                  <a:pt x="76200" y="41274"/>
                </a:lnTo>
                <a:lnTo>
                  <a:pt x="4656665" y="41273"/>
                </a:lnTo>
                <a:lnTo>
                  <a:pt x="4656665" y="3492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sp>
        <p:nvSpPr>
          <p:cNvPr id="14" name="object 14"/>
          <p:cNvSpPr/>
          <p:nvPr/>
        </p:nvSpPr>
        <p:spPr>
          <a:xfrm>
            <a:off x="3187006" y="5501463"/>
            <a:ext cx="4856480" cy="76200"/>
          </a:xfrm>
          <a:custGeom>
            <a:avLst/>
            <a:gdLst/>
            <a:ahLst/>
            <a:cxnLst/>
            <a:rect l="l" t="t" r="r" b="b"/>
            <a:pathLst>
              <a:path w="4856480" h="76200">
                <a:moveTo>
                  <a:pt x="76200" y="0"/>
                </a:moveTo>
                <a:lnTo>
                  <a:pt x="0" y="38099"/>
                </a:lnTo>
                <a:lnTo>
                  <a:pt x="76200" y="76199"/>
                </a:lnTo>
                <a:lnTo>
                  <a:pt x="76200" y="41274"/>
                </a:lnTo>
                <a:lnTo>
                  <a:pt x="63503" y="41274"/>
                </a:lnTo>
                <a:lnTo>
                  <a:pt x="63503" y="34924"/>
                </a:lnTo>
                <a:lnTo>
                  <a:pt x="76200" y="34924"/>
                </a:lnTo>
                <a:lnTo>
                  <a:pt x="76200" y="0"/>
                </a:lnTo>
                <a:close/>
              </a:path>
              <a:path w="4856480" h="76200">
                <a:moveTo>
                  <a:pt x="76200" y="34924"/>
                </a:moveTo>
                <a:lnTo>
                  <a:pt x="63503" y="34924"/>
                </a:lnTo>
                <a:lnTo>
                  <a:pt x="63503" y="41274"/>
                </a:lnTo>
                <a:lnTo>
                  <a:pt x="76200" y="41274"/>
                </a:lnTo>
                <a:lnTo>
                  <a:pt x="76200" y="34924"/>
                </a:lnTo>
                <a:close/>
              </a:path>
              <a:path w="4856480" h="76200">
                <a:moveTo>
                  <a:pt x="76200" y="41274"/>
                </a:moveTo>
                <a:lnTo>
                  <a:pt x="63503" y="41274"/>
                </a:lnTo>
                <a:lnTo>
                  <a:pt x="76200" y="41274"/>
                </a:lnTo>
                <a:close/>
              </a:path>
              <a:path w="4856480" h="76200">
                <a:moveTo>
                  <a:pt x="4856326" y="34923"/>
                </a:moveTo>
                <a:lnTo>
                  <a:pt x="76200" y="34924"/>
                </a:lnTo>
                <a:lnTo>
                  <a:pt x="76200" y="41274"/>
                </a:lnTo>
                <a:lnTo>
                  <a:pt x="4856326" y="41273"/>
                </a:lnTo>
                <a:lnTo>
                  <a:pt x="4856326" y="34923"/>
                </a:lnTo>
                <a:close/>
              </a:path>
            </a:pathLst>
          </a:custGeom>
          <a:solidFill>
            <a:srgbClr val="5091D0"/>
          </a:solidFill>
        </p:spPr>
        <p:txBody>
          <a:bodyPr wrap="square" lIns="0" tIns="0" rIns="0" bIns="0" rtlCol="0"/>
          <a:lstStyle/>
          <a:p>
            <a:endParaRPr>
              <a:latin typeface="Roboto Light" panose="02000000000000000000" pitchFamily="2" charset="0"/>
              <a:ea typeface="Roboto Light" panose="02000000000000000000" pitchFamily="2" charset="0"/>
            </a:endParaRPr>
          </a:p>
        </p:txBody>
      </p:sp>
      <p:pic>
        <p:nvPicPr>
          <p:cNvPr id="15" name="object 15"/>
          <p:cNvPicPr/>
          <p:nvPr/>
        </p:nvPicPr>
        <p:blipFill>
          <a:blip r:embed="rId3" cstate="print"/>
          <a:stretch>
            <a:fillRect/>
          </a:stretch>
        </p:blipFill>
        <p:spPr>
          <a:xfrm>
            <a:off x="8406383" y="3505200"/>
            <a:ext cx="1027176" cy="1027176"/>
          </a:xfrm>
          <a:prstGeom prst="rect">
            <a:avLst/>
          </a:prstGeom>
        </p:spPr>
      </p:pic>
      <p:grpSp>
        <p:nvGrpSpPr>
          <p:cNvPr id="16" name="object 16"/>
          <p:cNvGrpSpPr/>
          <p:nvPr/>
        </p:nvGrpSpPr>
        <p:grpSpPr>
          <a:xfrm>
            <a:off x="1423416" y="4005071"/>
            <a:ext cx="8074659" cy="2182495"/>
            <a:chOff x="1423416" y="4005071"/>
            <a:chExt cx="8074659" cy="2182495"/>
          </a:xfrm>
        </p:grpSpPr>
        <p:pic>
          <p:nvPicPr>
            <p:cNvPr id="17" name="object 17"/>
            <p:cNvPicPr/>
            <p:nvPr/>
          </p:nvPicPr>
          <p:blipFill>
            <a:blip r:embed="rId4" cstate="print"/>
            <a:stretch>
              <a:fillRect/>
            </a:stretch>
          </p:blipFill>
          <p:spPr>
            <a:xfrm>
              <a:off x="8470392" y="5160263"/>
              <a:ext cx="1027176" cy="1027175"/>
            </a:xfrm>
            <a:prstGeom prst="rect">
              <a:avLst/>
            </a:prstGeom>
          </p:spPr>
        </p:pic>
        <p:pic>
          <p:nvPicPr>
            <p:cNvPr id="18" name="object 18"/>
            <p:cNvPicPr/>
            <p:nvPr/>
          </p:nvPicPr>
          <p:blipFill>
            <a:blip r:embed="rId5" cstate="print"/>
            <a:stretch>
              <a:fillRect/>
            </a:stretch>
          </p:blipFill>
          <p:spPr>
            <a:xfrm>
              <a:off x="1423416" y="4005071"/>
              <a:ext cx="1392936" cy="1395983"/>
            </a:xfrm>
            <a:prstGeom prst="rect">
              <a:avLst/>
            </a:prstGeom>
          </p:spPr>
        </p:pic>
      </p:grpSp>
      <p:sp>
        <p:nvSpPr>
          <p:cNvPr id="19" name="object 19"/>
          <p:cNvSpPr txBox="1"/>
          <p:nvPr/>
        </p:nvSpPr>
        <p:spPr>
          <a:xfrm>
            <a:off x="342134" y="4172204"/>
            <a:ext cx="1081282" cy="565539"/>
          </a:xfrm>
          <a:prstGeom prst="rect">
            <a:avLst/>
          </a:prstGeom>
        </p:spPr>
        <p:txBody>
          <a:bodyPr vert="horz" wrap="square" lIns="0" tIns="26670" rIns="0" bIns="0" rtlCol="0">
            <a:spAutoFit/>
          </a:bodyPr>
          <a:lstStyle/>
          <a:p>
            <a:pPr marL="12700" marR="5080">
              <a:lnSpc>
                <a:spcPts val="2110"/>
              </a:lnSpc>
              <a:spcBef>
                <a:spcPts val="210"/>
              </a:spcBef>
            </a:pPr>
            <a:r>
              <a:rPr sz="1800" b="1" spc="-25" dirty="0">
                <a:solidFill>
                  <a:srgbClr val="444949"/>
                </a:solidFill>
                <a:latin typeface="Roboto Light" panose="02000000000000000000" pitchFamily="2" charset="0"/>
                <a:ea typeface="Roboto Light" panose="02000000000000000000" pitchFamily="2" charset="0"/>
                <a:cs typeface="Calibri"/>
              </a:rPr>
              <a:t>Web </a:t>
            </a:r>
            <a:r>
              <a:rPr sz="1800" b="1" spc="-20" dirty="0">
                <a:solidFill>
                  <a:srgbClr val="444949"/>
                </a:solidFill>
                <a:latin typeface="Roboto Light" panose="02000000000000000000" pitchFamily="2" charset="0"/>
                <a:ea typeface="Roboto Light" panose="02000000000000000000" pitchFamily="2" charset="0"/>
                <a:cs typeface="Calibri"/>
              </a:rPr>
              <a:t> </a:t>
            </a:r>
            <a:r>
              <a:rPr sz="1800" b="1" dirty="0">
                <a:solidFill>
                  <a:srgbClr val="444949"/>
                </a:solidFill>
                <a:latin typeface="Roboto Light" panose="02000000000000000000" pitchFamily="2" charset="0"/>
                <a:ea typeface="Roboto Light" panose="02000000000000000000" pitchFamily="2" charset="0"/>
                <a:cs typeface="Calibri"/>
              </a:rPr>
              <a:t>B</a:t>
            </a:r>
            <a:r>
              <a:rPr sz="1800" b="1" spc="-25" dirty="0">
                <a:solidFill>
                  <a:srgbClr val="444949"/>
                </a:solidFill>
                <a:latin typeface="Roboto Light" panose="02000000000000000000" pitchFamily="2" charset="0"/>
                <a:ea typeface="Roboto Light" panose="02000000000000000000" pitchFamily="2" charset="0"/>
                <a:cs typeface="Calibri"/>
              </a:rPr>
              <a:t>r</a:t>
            </a:r>
            <a:r>
              <a:rPr sz="1800" b="1" spc="-10" dirty="0">
                <a:solidFill>
                  <a:srgbClr val="444949"/>
                </a:solidFill>
                <a:latin typeface="Roboto Light" panose="02000000000000000000" pitchFamily="2" charset="0"/>
                <a:ea typeface="Roboto Light" panose="02000000000000000000" pitchFamily="2" charset="0"/>
                <a:cs typeface="Calibri"/>
              </a:rPr>
              <a:t>o</a:t>
            </a:r>
            <a:r>
              <a:rPr sz="1800" b="1" spc="-20" dirty="0">
                <a:solidFill>
                  <a:srgbClr val="444949"/>
                </a:solidFill>
                <a:latin typeface="Roboto Light" panose="02000000000000000000" pitchFamily="2" charset="0"/>
                <a:ea typeface="Roboto Light" panose="02000000000000000000" pitchFamily="2" charset="0"/>
                <a:cs typeface="Calibri"/>
              </a:rPr>
              <a:t>w</a:t>
            </a:r>
            <a:r>
              <a:rPr sz="1800" b="1" spc="-10" dirty="0">
                <a:solidFill>
                  <a:srgbClr val="444949"/>
                </a:solidFill>
                <a:latin typeface="Roboto Light" panose="02000000000000000000" pitchFamily="2" charset="0"/>
                <a:ea typeface="Roboto Light" panose="02000000000000000000" pitchFamily="2" charset="0"/>
                <a:cs typeface="Calibri"/>
              </a:rPr>
              <a:t>se</a:t>
            </a:r>
            <a:r>
              <a:rPr sz="1800" b="1" dirty="0">
                <a:solidFill>
                  <a:srgbClr val="444949"/>
                </a:solidFill>
                <a:latin typeface="Roboto Light" panose="02000000000000000000" pitchFamily="2" charset="0"/>
                <a:ea typeface="Roboto Light" panose="02000000000000000000" pitchFamily="2" charset="0"/>
                <a:cs typeface="Calibri"/>
              </a:rPr>
              <a:t>r</a:t>
            </a:r>
            <a:endParaRPr sz="1800" dirty="0">
              <a:latin typeface="Roboto Light" panose="02000000000000000000" pitchFamily="2" charset="0"/>
              <a:ea typeface="Roboto Light" panose="02000000000000000000" pitchFamily="2" charset="0"/>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7228205" cy="443711"/>
          </a:xfrm>
          <a:prstGeom prst="rect">
            <a:avLst/>
          </a:prstGeom>
        </p:spPr>
        <p:txBody>
          <a:bodyPr vert="horz" wrap="square" lIns="0" tIns="12700" rIns="0" bIns="0" rtlCol="0">
            <a:spAutoFit/>
          </a:bodyPr>
          <a:lstStyle/>
          <a:p>
            <a:pPr marL="12700">
              <a:lnSpc>
                <a:spcPct val="100000"/>
              </a:lnSpc>
              <a:spcBef>
                <a:spcPts val="100"/>
              </a:spcBef>
            </a:pPr>
            <a:r>
              <a:rPr b="1" spc="-45" dirty="0">
                <a:latin typeface="Roboto Light" panose="02000000000000000000" pitchFamily="2" charset="0"/>
                <a:ea typeface="Roboto Light" panose="02000000000000000000" pitchFamily="2" charset="0"/>
              </a:rPr>
              <a:t>Amazon</a:t>
            </a:r>
            <a:r>
              <a:rPr b="1" spc="-5" dirty="0">
                <a:latin typeface="Roboto Light" panose="02000000000000000000" pitchFamily="2" charset="0"/>
                <a:ea typeface="Roboto Light" panose="02000000000000000000" pitchFamily="2" charset="0"/>
              </a:rPr>
              <a:t> </a:t>
            </a:r>
            <a:r>
              <a:rPr b="1" spc="20" dirty="0">
                <a:latin typeface="Roboto Light" panose="02000000000000000000" pitchFamily="2" charset="0"/>
                <a:ea typeface="Roboto Light" panose="02000000000000000000" pitchFamily="2" charset="0"/>
              </a:rPr>
              <a:t>S3</a:t>
            </a:r>
            <a:r>
              <a:rPr b="1" spc="-10" dirty="0">
                <a:latin typeface="Roboto Light" panose="02000000000000000000" pitchFamily="2" charset="0"/>
                <a:ea typeface="Roboto Light" panose="02000000000000000000" pitchFamily="2" charset="0"/>
              </a:rPr>
              <a:t> </a:t>
            </a:r>
            <a:r>
              <a:rPr b="1" spc="-50" dirty="0">
                <a:latin typeface="Roboto Light" panose="02000000000000000000" pitchFamily="2" charset="0"/>
                <a:ea typeface="Roboto Light" panose="02000000000000000000" pitchFamily="2" charset="0"/>
              </a:rPr>
              <a:t>-</a:t>
            </a:r>
            <a:r>
              <a:rPr b="1" spc="-5" dirty="0">
                <a:latin typeface="Roboto Light" panose="02000000000000000000" pitchFamily="2" charset="0"/>
                <a:ea typeface="Roboto Light" panose="02000000000000000000" pitchFamily="2" charset="0"/>
              </a:rPr>
              <a:t> </a:t>
            </a:r>
            <a:r>
              <a:rPr b="1" spc="-95" dirty="0">
                <a:latin typeface="Roboto Light" panose="02000000000000000000" pitchFamily="2" charset="0"/>
                <a:ea typeface="Roboto Light" panose="02000000000000000000" pitchFamily="2" charset="0"/>
              </a:rPr>
              <a:t>Consistency</a:t>
            </a:r>
            <a:r>
              <a:rPr b="1" spc="-5" dirty="0">
                <a:latin typeface="Roboto Light" panose="02000000000000000000" pitchFamily="2" charset="0"/>
                <a:ea typeface="Roboto Light" panose="02000000000000000000" pitchFamily="2" charset="0"/>
              </a:rPr>
              <a:t> </a:t>
            </a:r>
            <a:r>
              <a:rPr b="1" spc="-40" dirty="0">
                <a:latin typeface="Roboto Light" panose="02000000000000000000" pitchFamily="2" charset="0"/>
                <a:ea typeface="Roboto Light" panose="02000000000000000000" pitchFamily="2" charset="0"/>
              </a:rPr>
              <a:t>Model</a:t>
            </a:r>
          </a:p>
        </p:txBody>
      </p:sp>
      <p:sp>
        <p:nvSpPr>
          <p:cNvPr id="4" name="object 4"/>
          <p:cNvSpPr txBox="1"/>
          <p:nvPr/>
        </p:nvSpPr>
        <p:spPr>
          <a:xfrm>
            <a:off x="916939" y="1339702"/>
            <a:ext cx="9982200" cy="4288790"/>
          </a:xfrm>
          <a:prstGeom prst="rect">
            <a:avLst/>
          </a:prstGeom>
        </p:spPr>
        <p:txBody>
          <a:bodyPr vert="horz" wrap="square" lIns="0" tIns="93980" rIns="0" bIns="0" rtlCol="0">
            <a:spAutoFit/>
          </a:bodyPr>
          <a:lstStyle/>
          <a:p>
            <a:pPr marL="241300" indent="-228600">
              <a:lnSpc>
                <a:spcPct val="100000"/>
              </a:lnSpc>
              <a:spcBef>
                <a:spcPts val="740"/>
              </a:spcBef>
              <a:buSzPct val="101818"/>
              <a:buFont typeface="Arial"/>
              <a:buChar char="•"/>
              <a:tabLst>
                <a:tab pos="241300" algn="l"/>
              </a:tabLst>
            </a:pPr>
            <a:r>
              <a:rPr sz="4125" spc="-37" baseline="1010" dirty="0">
                <a:solidFill>
                  <a:srgbClr val="444949"/>
                </a:solidFill>
                <a:latin typeface="Roboto Light" panose="02000000000000000000" pitchFamily="2" charset="0"/>
                <a:ea typeface="Roboto Light" panose="02000000000000000000" pitchFamily="2" charset="0"/>
                <a:cs typeface="Gill Sans MT"/>
              </a:rPr>
              <a:t>Strong</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52" baseline="1010" dirty="0">
                <a:solidFill>
                  <a:srgbClr val="444949"/>
                </a:solidFill>
                <a:latin typeface="Roboto Light" panose="02000000000000000000" pitchFamily="2" charset="0"/>
                <a:ea typeface="Roboto Light" panose="02000000000000000000" pitchFamily="2" charset="0"/>
                <a:cs typeface="Gill Sans MT"/>
              </a:rPr>
              <a:t>consistency</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37" baseline="1010" dirty="0">
                <a:solidFill>
                  <a:srgbClr val="444949"/>
                </a:solidFill>
                <a:latin typeface="Roboto Light" panose="02000000000000000000" pitchFamily="2" charset="0"/>
                <a:ea typeface="Roboto Light" panose="02000000000000000000" pitchFamily="2" charset="0"/>
                <a:cs typeface="Gill Sans MT"/>
              </a:rPr>
              <a:t>as</a:t>
            </a:r>
            <a:r>
              <a:rPr sz="4125" baseline="1010" dirty="0">
                <a:solidFill>
                  <a:srgbClr val="444949"/>
                </a:solidFill>
                <a:latin typeface="Roboto Light" panose="02000000000000000000" pitchFamily="2" charset="0"/>
                <a:ea typeface="Roboto Light" panose="02000000000000000000" pitchFamily="2" charset="0"/>
                <a:cs typeface="Gill Sans MT"/>
              </a:rPr>
              <a:t> </a:t>
            </a:r>
            <a:r>
              <a:rPr sz="4125" spc="-7" baseline="1010" dirty="0">
                <a:solidFill>
                  <a:srgbClr val="444949"/>
                </a:solidFill>
                <a:latin typeface="Roboto Light" panose="02000000000000000000" pitchFamily="2" charset="0"/>
                <a:ea typeface="Roboto Light" panose="02000000000000000000" pitchFamily="2" charset="0"/>
                <a:cs typeface="Gill Sans MT"/>
              </a:rPr>
              <a:t>of</a:t>
            </a:r>
            <a:r>
              <a:rPr sz="4125" spc="7" baseline="1010" dirty="0">
                <a:solidFill>
                  <a:srgbClr val="444949"/>
                </a:solidFill>
                <a:latin typeface="Roboto Light" panose="02000000000000000000" pitchFamily="2" charset="0"/>
                <a:ea typeface="Roboto Light" panose="02000000000000000000" pitchFamily="2" charset="0"/>
                <a:cs typeface="Gill Sans MT"/>
              </a:rPr>
              <a:t> </a:t>
            </a:r>
            <a:r>
              <a:rPr sz="4125" spc="-7" baseline="1010" dirty="0">
                <a:solidFill>
                  <a:srgbClr val="444949"/>
                </a:solidFill>
                <a:latin typeface="Roboto Light" panose="02000000000000000000" pitchFamily="2" charset="0"/>
                <a:ea typeface="Roboto Light" panose="02000000000000000000" pitchFamily="2" charset="0"/>
                <a:cs typeface="Gill Sans MT"/>
              </a:rPr>
              <a:t>Dec</a:t>
            </a:r>
            <a:r>
              <a:rPr sz="4125" spc="15" baseline="1010" dirty="0">
                <a:solidFill>
                  <a:srgbClr val="444949"/>
                </a:solidFill>
                <a:latin typeface="Roboto Light" panose="02000000000000000000" pitchFamily="2" charset="0"/>
                <a:ea typeface="Roboto Light" panose="02000000000000000000" pitchFamily="2" charset="0"/>
                <a:cs typeface="Gill Sans MT"/>
              </a:rPr>
              <a:t> </a:t>
            </a:r>
            <a:r>
              <a:rPr sz="4125" spc="-7" baseline="1010" dirty="0">
                <a:solidFill>
                  <a:srgbClr val="444949"/>
                </a:solidFill>
                <a:latin typeface="Roboto Light" panose="02000000000000000000" pitchFamily="2" charset="0"/>
                <a:ea typeface="Roboto Light" panose="02000000000000000000" pitchFamily="2" charset="0"/>
                <a:cs typeface="Gill Sans MT"/>
              </a:rPr>
              <a:t>2020:</a:t>
            </a:r>
            <a:endParaRPr sz="4125" baseline="101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660"/>
              </a:spcBef>
              <a:buFont typeface="Arial"/>
              <a:buChar char="•"/>
              <a:tabLst>
                <a:tab pos="241300" algn="l"/>
              </a:tabLst>
            </a:pPr>
            <a:r>
              <a:rPr sz="2800" spc="-65" dirty="0">
                <a:solidFill>
                  <a:srgbClr val="444949"/>
                </a:solidFill>
                <a:latin typeface="Roboto Light" panose="02000000000000000000" pitchFamily="2" charset="0"/>
                <a:ea typeface="Roboto Light" panose="02000000000000000000" pitchFamily="2" charset="0"/>
                <a:cs typeface="Gill Sans MT"/>
              </a:rPr>
              <a:t>After</a:t>
            </a:r>
            <a:r>
              <a:rPr sz="2800" spc="-2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a:</a:t>
            </a:r>
            <a:endParaRPr sz="28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29"/>
              </a:spcBef>
              <a:buFont typeface="Arial"/>
              <a:buChar char="•"/>
              <a:tabLst>
                <a:tab pos="698500" algn="l"/>
              </a:tabLst>
            </a:pPr>
            <a:r>
              <a:rPr sz="2400" spc="-50" dirty="0">
                <a:solidFill>
                  <a:srgbClr val="444949"/>
                </a:solidFill>
                <a:latin typeface="Roboto Light" panose="02000000000000000000" pitchFamily="2" charset="0"/>
                <a:ea typeface="Roboto Light" panose="02000000000000000000" pitchFamily="2" charset="0"/>
                <a:cs typeface="Gill Sans MT"/>
              </a:rPr>
              <a:t>successful</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write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of</a:t>
            </a:r>
            <a:r>
              <a:rPr sz="2400" spc="-15" dirty="0">
                <a:solidFill>
                  <a:srgbClr val="444949"/>
                </a:solidFill>
                <a:latin typeface="Roboto Light" panose="02000000000000000000" pitchFamily="2" charset="0"/>
                <a:ea typeface="Roboto Light" panose="02000000000000000000" pitchFamily="2" charset="0"/>
                <a:cs typeface="Gill Sans MT"/>
              </a:rPr>
              <a:t> </a:t>
            </a:r>
            <a:r>
              <a:rPr sz="2400" dirty="0">
                <a:solidFill>
                  <a:srgbClr val="444949"/>
                </a:solidFill>
                <a:latin typeface="Roboto Light" panose="02000000000000000000" pitchFamily="2" charset="0"/>
                <a:ea typeface="Roboto Light" panose="02000000000000000000" pitchFamily="2" charset="0"/>
                <a:cs typeface="Gill Sans MT"/>
              </a:rPr>
              <a:t>a</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20" dirty="0">
                <a:solidFill>
                  <a:srgbClr val="444949"/>
                </a:solidFill>
                <a:latin typeface="Roboto Light" panose="02000000000000000000" pitchFamily="2" charset="0"/>
                <a:ea typeface="Roboto Light" panose="02000000000000000000" pitchFamily="2" charset="0"/>
                <a:cs typeface="Gill Sans MT"/>
              </a:rPr>
              <a:t>new</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object</a:t>
            </a:r>
            <a:r>
              <a:rPr sz="2400" spc="-10" dirty="0">
                <a:solidFill>
                  <a:srgbClr val="444949"/>
                </a:solidFill>
                <a:latin typeface="Roboto Light" panose="02000000000000000000" pitchFamily="2" charset="0"/>
                <a:ea typeface="Roboto Light" panose="02000000000000000000" pitchFamily="2" charset="0"/>
                <a:cs typeface="Gill Sans MT"/>
              </a:rPr>
              <a:t> (new </a:t>
            </a:r>
            <a:r>
              <a:rPr sz="2400" spc="-20" dirty="0">
                <a:solidFill>
                  <a:srgbClr val="444949"/>
                </a:solidFill>
                <a:latin typeface="Roboto Light" panose="02000000000000000000" pitchFamily="2" charset="0"/>
                <a:ea typeface="Roboto Light" panose="02000000000000000000" pitchFamily="2" charset="0"/>
                <a:cs typeface="Gill Sans MT"/>
              </a:rPr>
              <a:t>PUT)</a:t>
            </a:r>
            <a:endParaRPr sz="2400" dirty="0">
              <a:latin typeface="Roboto Light" panose="02000000000000000000" pitchFamily="2" charset="0"/>
              <a:ea typeface="Roboto Light" panose="02000000000000000000" pitchFamily="2" charset="0"/>
              <a:cs typeface="Gill Sans MT"/>
            </a:endParaRPr>
          </a:p>
          <a:p>
            <a:pPr marL="698500" lvl="1" indent="-228600">
              <a:lnSpc>
                <a:spcPct val="100000"/>
              </a:lnSpc>
              <a:spcBef>
                <a:spcPts val="240"/>
              </a:spcBef>
              <a:buFont typeface="Arial"/>
              <a:buChar char="•"/>
              <a:tabLst>
                <a:tab pos="698500" algn="l"/>
              </a:tabLst>
            </a:pPr>
            <a:r>
              <a:rPr sz="2400" spc="-90" dirty="0">
                <a:solidFill>
                  <a:srgbClr val="444949"/>
                </a:solidFill>
                <a:latin typeface="Roboto Light" panose="02000000000000000000" pitchFamily="2" charset="0"/>
                <a:ea typeface="Roboto Light" panose="02000000000000000000" pitchFamily="2" charset="0"/>
                <a:cs typeface="Gill Sans MT"/>
              </a:rPr>
              <a:t>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65" dirty="0">
                <a:solidFill>
                  <a:srgbClr val="444949"/>
                </a:solidFill>
                <a:latin typeface="Roboto Light" panose="02000000000000000000" pitchFamily="2" charset="0"/>
                <a:ea typeface="Roboto Light" panose="02000000000000000000" pitchFamily="2" charset="0"/>
                <a:cs typeface="Gill Sans MT"/>
              </a:rPr>
              <a:t>overwrite</a:t>
            </a:r>
            <a:r>
              <a:rPr sz="2400"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or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delete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of</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15" dirty="0">
                <a:solidFill>
                  <a:srgbClr val="444949"/>
                </a:solidFill>
                <a:latin typeface="Roboto Light" panose="02000000000000000000" pitchFamily="2" charset="0"/>
                <a:ea typeface="Roboto Light" panose="02000000000000000000" pitchFamily="2" charset="0"/>
                <a:cs typeface="Gill Sans MT"/>
              </a:rPr>
              <a:t>an</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existing</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object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(overwrite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PUT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90" dirty="0">
                <a:solidFill>
                  <a:srgbClr val="444949"/>
                </a:solidFill>
                <a:latin typeface="Roboto Light" panose="02000000000000000000" pitchFamily="2" charset="0"/>
                <a:ea typeface="Roboto Light" panose="02000000000000000000" pitchFamily="2" charset="0"/>
                <a:cs typeface="Gill Sans MT"/>
              </a:rPr>
              <a:t>or</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DELETE)</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705"/>
              </a:spcBef>
              <a:buFont typeface="Arial"/>
              <a:buChar char="•"/>
              <a:tabLst>
                <a:tab pos="241300" algn="l"/>
              </a:tabLst>
            </a:pPr>
            <a:r>
              <a:rPr sz="2800" spc="-55" dirty="0">
                <a:solidFill>
                  <a:srgbClr val="444949"/>
                </a:solidFill>
                <a:latin typeface="Roboto Light" panose="02000000000000000000" pitchFamily="2" charset="0"/>
                <a:ea typeface="Roboto Light" panose="02000000000000000000" pitchFamily="2" charset="0"/>
                <a:cs typeface="Gill Sans MT"/>
              </a:rPr>
              <a:t>…any:</a:t>
            </a:r>
            <a:endParaRPr sz="2800" dirty="0">
              <a:latin typeface="Roboto Light" panose="02000000000000000000" pitchFamily="2" charset="0"/>
              <a:ea typeface="Roboto Light" panose="02000000000000000000" pitchFamily="2" charset="0"/>
              <a:cs typeface="Gill Sans MT"/>
            </a:endParaRPr>
          </a:p>
          <a:p>
            <a:pPr marL="698500" marR="5080" lvl="1" indent="-228600">
              <a:lnSpc>
                <a:spcPts val="2620"/>
              </a:lnSpc>
              <a:spcBef>
                <a:spcPts val="440"/>
              </a:spcBef>
              <a:buFont typeface="Arial"/>
              <a:buChar char="•"/>
              <a:tabLst>
                <a:tab pos="698500" algn="l"/>
              </a:tabLst>
            </a:pPr>
            <a:r>
              <a:rPr sz="2400" spc="-30" dirty="0">
                <a:solidFill>
                  <a:srgbClr val="444949"/>
                </a:solidFill>
                <a:latin typeface="Roboto Light" panose="02000000000000000000" pitchFamily="2" charset="0"/>
                <a:ea typeface="Roboto Light" panose="02000000000000000000" pitchFamily="2" charset="0"/>
                <a:cs typeface="Gill Sans MT"/>
              </a:rPr>
              <a:t>subsequent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read</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request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immediately</a:t>
            </a:r>
            <a:r>
              <a:rPr sz="240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receives</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latest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0" dirty="0">
                <a:solidFill>
                  <a:srgbClr val="444949"/>
                </a:solidFill>
                <a:latin typeface="Roboto Light" panose="02000000000000000000" pitchFamily="2" charset="0"/>
                <a:ea typeface="Roboto Light" panose="02000000000000000000" pitchFamily="2" charset="0"/>
                <a:cs typeface="Gill Sans MT"/>
              </a:rPr>
              <a:t>version</a:t>
            </a:r>
            <a:r>
              <a:rPr sz="2400"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of</a:t>
            </a:r>
            <a:r>
              <a:rPr sz="2400" dirty="0">
                <a:solidFill>
                  <a:srgbClr val="444949"/>
                </a:solidFill>
                <a:latin typeface="Roboto Light" panose="02000000000000000000" pitchFamily="2" charset="0"/>
                <a:ea typeface="Roboto Light" panose="02000000000000000000" pitchFamily="2" charset="0"/>
                <a:cs typeface="Gill Sans MT"/>
              </a:rPr>
              <a:t> </a:t>
            </a:r>
            <a:r>
              <a:rPr sz="2400" spc="-35" dirty="0">
                <a:solidFill>
                  <a:srgbClr val="444949"/>
                </a:solidFill>
                <a:latin typeface="Roboto Light" panose="02000000000000000000" pitchFamily="2" charset="0"/>
                <a:ea typeface="Roboto Light" panose="02000000000000000000" pitchFamily="2" charset="0"/>
                <a:cs typeface="Gill Sans MT"/>
              </a:rPr>
              <a:t>the</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object </a:t>
            </a:r>
            <a:r>
              <a:rPr sz="2400" spc="-65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(read</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after</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55" dirty="0">
                <a:solidFill>
                  <a:srgbClr val="444949"/>
                </a:solidFill>
                <a:latin typeface="Roboto Light" panose="02000000000000000000" pitchFamily="2" charset="0"/>
                <a:ea typeface="Roboto Light" panose="02000000000000000000" pitchFamily="2" charset="0"/>
                <a:cs typeface="Gill Sans MT"/>
              </a:rPr>
              <a:t>write</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consistency)</a:t>
            </a:r>
            <a:endParaRPr sz="2400" dirty="0">
              <a:latin typeface="Roboto Light" panose="02000000000000000000" pitchFamily="2" charset="0"/>
              <a:ea typeface="Roboto Light" panose="02000000000000000000" pitchFamily="2" charset="0"/>
              <a:cs typeface="Gill Sans MT"/>
            </a:endParaRPr>
          </a:p>
          <a:p>
            <a:pPr marL="698500" marR="3056890" lvl="1" indent="-228600">
              <a:lnSpc>
                <a:spcPts val="2590"/>
              </a:lnSpc>
              <a:spcBef>
                <a:spcPts val="495"/>
              </a:spcBef>
              <a:buFont typeface="Arial"/>
              <a:buChar char="•"/>
              <a:tabLst>
                <a:tab pos="698500" algn="l"/>
              </a:tabLst>
            </a:pPr>
            <a:r>
              <a:rPr sz="2400" spc="-30" dirty="0">
                <a:solidFill>
                  <a:srgbClr val="444949"/>
                </a:solidFill>
                <a:latin typeface="Roboto Light" panose="02000000000000000000" pitchFamily="2" charset="0"/>
                <a:ea typeface="Roboto Light" panose="02000000000000000000" pitchFamily="2" charset="0"/>
                <a:cs typeface="Gill Sans MT"/>
              </a:rPr>
              <a:t>subsequent</a:t>
            </a:r>
            <a:r>
              <a:rPr sz="2400" dirty="0">
                <a:solidFill>
                  <a:srgbClr val="444949"/>
                </a:solidFill>
                <a:latin typeface="Roboto Light" panose="02000000000000000000" pitchFamily="2" charset="0"/>
                <a:ea typeface="Roboto Light" panose="02000000000000000000" pitchFamily="2" charset="0"/>
                <a:cs typeface="Gill Sans MT"/>
              </a:rPr>
              <a:t> </a:t>
            </a:r>
            <a:r>
              <a:rPr sz="2400" spc="-80" dirty="0">
                <a:solidFill>
                  <a:srgbClr val="444949"/>
                </a:solidFill>
                <a:latin typeface="Roboto Light" panose="02000000000000000000" pitchFamily="2" charset="0"/>
                <a:ea typeface="Roboto Light" panose="02000000000000000000" pitchFamily="2" charset="0"/>
                <a:cs typeface="Gill Sans MT"/>
              </a:rPr>
              <a:t>list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request</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40" dirty="0">
                <a:solidFill>
                  <a:srgbClr val="444949"/>
                </a:solidFill>
                <a:latin typeface="Roboto Light" panose="02000000000000000000" pitchFamily="2" charset="0"/>
                <a:ea typeface="Roboto Light" panose="02000000000000000000" pitchFamily="2" charset="0"/>
                <a:cs typeface="Gill Sans MT"/>
              </a:rPr>
              <a:t>immediately</a:t>
            </a:r>
            <a:r>
              <a:rPr sz="240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reflects</a:t>
            </a:r>
            <a:r>
              <a:rPr sz="2400" spc="5" dirty="0">
                <a:solidFill>
                  <a:srgbClr val="444949"/>
                </a:solidFill>
                <a:latin typeface="Roboto Light" panose="02000000000000000000" pitchFamily="2" charset="0"/>
                <a:ea typeface="Roboto Light" panose="02000000000000000000" pitchFamily="2" charset="0"/>
                <a:cs typeface="Gill Sans MT"/>
              </a:rPr>
              <a:t> </a:t>
            </a:r>
            <a:r>
              <a:rPr sz="2400" spc="-30" dirty="0">
                <a:solidFill>
                  <a:srgbClr val="444949"/>
                </a:solidFill>
                <a:latin typeface="Roboto Light" panose="02000000000000000000" pitchFamily="2" charset="0"/>
                <a:ea typeface="Roboto Light" panose="02000000000000000000" pitchFamily="2" charset="0"/>
                <a:cs typeface="Gill Sans MT"/>
              </a:rPr>
              <a:t>changes </a:t>
            </a:r>
            <a:r>
              <a:rPr sz="2400" spc="-650" dirty="0">
                <a:solidFill>
                  <a:srgbClr val="444949"/>
                </a:solidFill>
                <a:latin typeface="Roboto Light" panose="02000000000000000000" pitchFamily="2" charset="0"/>
                <a:ea typeface="Roboto Light" panose="02000000000000000000" pitchFamily="2" charset="0"/>
                <a:cs typeface="Gill Sans MT"/>
              </a:rPr>
              <a:t> </a:t>
            </a:r>
            <a:r>
              <a:rPr sz="2400" spc="-60" dirty="0">
                <a:solidFill>
                  <a:srgbClr val="444949"/>
                </a:solidFill>
                <a:latin typeface="Roboto Light" panose="02000000000000000000" pitchFamily="2" charset="0"/>
                <a:ea typeface="Roboto Light" panose="02000000000000000000" pitchFamily="2" charset="0"/>
                <a:cs typeface="Gill Sans MT"/>
              </a:rPr>
              <a:t>(list</a:t>
            </a:r>
            <a:r>
              <a:rPr sz="2400" spc="-10" dirty="0">
                <a:solidFill>
                  <a:srgbClr val="444949"/>
                </a:solidFill>
                <a:latin typeface="Roboto Light" panose="02000000000000000000" pitchFamily="2" charset="0"/>
                <a:ea typeface="Roboto Light" panose="02000000000000000000" pitchFamily="2" charset="0"/>
                <a:cs typeface="Gill Sans MT"/>
              </a:rPr>
              <a:t> </a:t>
            </a:r>
            <a:r>
              <a:rPr sz="2400" spc="-45" dirty="0">
                <a:solidFill>
                  <a:srgbClr val="444949"/>
                </a:solidFill>
                <a:latin typeface="Roboto Light" panose="02000000000000000000" pitchFamily="2" charset="0"/>
                <a:ea typeface="Roboto Light" panose="02000000000000000000" pitchFamily="2" charset="0"/>
                <a:cs typeface="Gill Sans MT"/>
              </a:rPr>
              <a:t>consistency)</a:t>
            </a:r>
            <a:endParaRPr sz="2400" dirty="0">
              <a:latin typeface="Roboto Light" panose="02000000000000000000" pitchFamily="2" charset="0"/>
              <a:ea typeface="Roboto Light" panose="02000000000000000000" pitchFamily="2" charset="0"/>
              <a:cs typeface="Gill Sans MT"/>
            </a:endParaRPr>
          </a:p>
          <a:p>
            <a:pPr marL="241300" indent="-228600">
              <a:lnSpc>
                <a:spcPct val="100000"/>
              </a:lnSpc>
              <a:spcBef>
                <a:spcPts val="595"/>
              </a:spcBef>
              <a:buFont typeface="Arial"/>
              <a:buChar char="•"/>
              <a:tabLst>
                <a:tab pos="241300" algn="l"/>
              </a:tabLst>
            </a:pPr>
            <a:r>
              <a:rPr sz="2800" spc="-50" dirty="0">
                <a:solidFill>
                  <a:srgbClr val="444949"/>
                </a:solidFill>
                <a:latin typeface="Roboto Light" panose="02000000000000000000" pitchFamily="2" charset="0"/>
                <a:ea typeface="Roboto Light" panose="02000000000000000000" pitchFamily="2" charset="0"/>
                <a:cs typeface="Gill Sans MT"/>
              </a:rPr>
              <a:t>Available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30" dirty="0">
                <a:solidFill>
                  <a:srgbClr val="444949"/>
                </a:solidFill>
                <a:latin typeface="Roboto Light" panose="02000000000000000000" pitchFamily="2" charset="0"/>
                <a:ea typeface="Roboto Light" panose="02000000000000000000" pitchFamily="2" charset="0"/>
                <a:cs typeface="Gill Sans MT"/>
              </a:rPr>
              <a:t>no</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additional</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80" dirty="0">
                <a:solidFill>
                  <a:srgbClr val="444949"/>
                </a:solidFill>
                <a:latin typeface="Roboto Light" panose="02000000000000000000" pitchFamily="2" charset="0"/>
                <a:ea typeface="Roboto Light" panose="02000000000000000000" pitchFamily="2" charset="0"/>
                <a:cs typeface="Gill Sans MT"/>
              </a:rPr>
              <a:t>cost,</a:t>
            </a:r>
            <a:r>
              <a:rPr sz="2800" spc="-220" dirty="0">
                <a:solidFill>
                  <a:srgbClr val="444949"/>
                </a:solidFill>
                <a:latin typeface="Roboto Light" panose="02000000000000000000" pitchFamily="2" charset="0"/>
                <a:ea typeface="Roboto Light" panose="02000000000000000000" pitchFamily="2" charset="0"/>
                <a:cs typeface="Gill Sans MT"/>
              </a:rPr>
              <a:t> </a:t>
            </a:r>
            <a:r>
              <a:rPr sz="2800" spc="-60" dirty="0">
                <a:solidFill>
                  <a:srgbClr val="444949"/>
                </a:solidFill>
                <a:latin typeface="Roboto Light" panose="02000000000000000000" pitchFamily="2" charset="0"/>
                <a:ea typeface="Roboto Light" panose="02000000000000000000" pitchFamily="2" charset="0"/>
                <a:cs typeface="Gill Sans MT"/>
              </a:rPr>
              <a:t>without</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any</a:t>
            </a:r>
            <a:r>
              <a:rPr sz="2800" dirty="0">
                <a:solidFill>
                  <a:srgbClr val="444949"/>
                </a:solidFill>
                <a:latin typeface="Roboto Light" panose="02000000000000000000" pitchFamily="2" charset="0"/>
                <a:ea typeface="Roboto Light" panose="02000000000000000000" pitchFamily="2" charset="0"/>
                <a:cs typeface="Gill Sans MT"/>
              </a:rPr>
              <a:t> </a:t>
            </a:r>
            <a:r>
              <a:rPr sz="2800" spc="-45" dirty="0">
                <a:solidFill>
                  <a:srgbClr val="444949"/>
                </a:solidFill>
                <a:latin typeface="Roboto Light" panose="02000000000000000000" pitchFamily="2" charset="0"/>
                <a:ea typeface="Roboto Light" panose="02000000000000000000" pitchFamily="2" charset="0"/>
                <a:cs typeface="Gill Sans MT"/>
              </a:rPr>
              <a:t>performance</a:t>
            </a:r>
            <a:r>
              <a:rPr sz="2800" spc="-5" dirty="0">
                <a:solidFill>
                  <a:srgbClr val="444949"/>
                </a:solidFill>
                <a:latin typeface="Roboto Light" panose="02000000000000000000" pitchFamily="2" charset="0"/>
                <a:ea typeface="Roboto Light" panose="02000000000000000000" pitchFamily="2" charset="0"/>
                <a:cs typeface="Gill Sans MT"/>
              </a:rPr>
              <a:t> </a:t>
            </a:r>
            <a:r>
              <a:rPr sz="2800" spc="-40" dirty="0">
                <a:solidFill>
                  <a:srgbClr val="444949"/>
                </a:solidFill>
                <a:latin typeface="Roboto Light" panose="02000000000000000000" pitchFamily="2" charset="0"/>
                <a:ea typeface="Roboto Light" panose="02000000000000000000" pitchFamily="2" charset="0"/>
                <a:cs typeface="Gill Sans MT"/>
              </a:rPr>
              <a:t>impact</a:t>
            </a:r>
            <a:endParaRPr sz="2800" dirty="0">
              <a:latin typeface="Roboto Light" panose="02000000000000000000" pitchFamily="2" charset="0"/>
              <a:ea typeface="Roboto Light" panose="02000000000000000000" pitchFamily="2" charset="0"/>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130629" y="65314"/>
            <a:ext cx="11915191" cy="6652727"/>
          </a:xfrm>
        </p:spPr>
        <p:txBody>
          <a:bodyPr>
            <a:normAutofit fontScale="85000" lnSpcReduction="20000"/>
          </a:bodyPr>
          <a:lstStyle/>
          <a:p>
            <a:pPr marL="0" indent="0" algn="l">
              <a:buNone/>
            </a:pPr>
            <a:r>
              <a:rPr lang="en-US" b="1" i="0" dirty="0">
                <a:solidFill>
                  <a:srgbClr val="16191F"/>
                </a:solidFill>
                <a:effectLst/>
                <a:latin typeface="Roboto Light" panose="02000000000000000000" pitchFamily="2" charset="0"/>
                <a:ea typeface="Roboto Light" panose="02000000000000000000" pitchFamily="2" charset="0"/>
              </a:rPr>
              <a:t>Object Lock – </a:t>
            </a:r>
          </a:p>
          <a:p>
            <a:pPr marL="0" indent="0" algn="l">
              <a:buNone/>
            </a:pPr>
            <a:r>
              <a:rPr lang="en-US" b="0" i="0" dirty="0">
                <a:solidFill>
                  <a:srgbClr val="16191F"/>
                </a:solidFill>
                <a:effectLst/>
                <a:latin typeface="Roboto Light" panose="02000000000000000000" pitchFamily="2" charset="0"/>
                <a:ea typeface="Roboto Light" panose="02000000000000000000" pitchFamily="2" charset="0"/>
              </a:rPr>
              <a:t>With S3 Object Lock, you can store objects using a </a:t>
            </a:r>
            <a:r>
              <a:rPr lang="en-US" b="0" i="1" dirty="0">
                <a:solidFill>
                  <a:srgbClr val="16191F"/>
                </a:solidFill>
                <a:effectLst/>
                <a:latin typeface="Roboto Light" panose="02000000000000000000" pitchFamily="2" charset="0"/>
                <a:ea typeface="Roboto Light" panose="02000000000000000000" pitchFamily="2" charset="0"/>
              </a:rPr>
              <a:t>write-once-read-many</a:t>
            </a:r>
            <a:r>
              <a:rPr lang="en-US" b="0" i="0" dirty="0">
                <a:solidFill>
                  <a:srgbClr val="16191F"/>
                </a:solidFill>
                <a:effectLst/>
                <a:latin typeface="Roboto Light" panose="02000000000000000000" pitchFamily="2" charset="0"/>
                <a:ea typeface="Roboto Light" panose="02000000000000000000" pitchFamily="2" charset="0"/>
              </a:rPr>
              <a:t> (WORM) model. Object Lock can help prevent objects from being deleted or overwritten for a fixed amount of time or indefinitely.</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Object Lock provides two ways to manage object retention: </a:t>
            </a:r>
            <a:r>
              <a:rPr lang="en-US" b="0" i="1" u="none" strike="noStrike" dirty="0">
                <a:solidFill>
                  <a:srgbClr val="16191F"/>
                </a:solidFill>
                <a:effectLst/>
                <a:latin typeface="Roboto Light" panose="02000000000000000000" pitchFamily="2" charset="0"/>
                <a:ea typeface="Roboto Light" panose="02000000000000000000" pitchFamily="2" charset="0"/>
              </a:rPr>
              <a:t>retention periods</a:t>
            </a:r>
            <a:r>
              <a:rPr lang="en-US" b="0" i="0" u="none" strike="noStrike" dirty="0">
                <a:solidFill>
                  <a:srgbClr val="16191F"/>
                </a:solidFill>
                <a:effectLst/>
                <a:latin typeface="Roboto Light" panose="02000000000000000000" pitchFamily="2" charset="0"/>
                <a:ea typeface="Roboto Light" panose="02000000000000000000" pitchFamily="2" charset="0"/>
              </a:rPr>
              <a:t> and </a:t>
            </a:r>
            <a:r>
              <a:rPr lang="en-US" b="0" i="1" u="none" strike="noStrike" dirty="0">
                <a:solidFill>
                  <a:srgbClr val="16191F"/>
                </a:solidFill>
                <a:effectLst/>
                <a:latin typeface="Roboto Light" panose="02000000000000000000" pitchFamily="2" charset="0"/>
                <a:ea typeface="Roboto Light" panose="02000000000000000000" pitchFamily="2" charset="0"/>
              </a:rPr>
              <a:t>legal holds</a:t>
            </a:r>
            <a:r>
              <a:rPr lang="en-US" b="0" i="0" u="none" strike="noStrike" dirty="0">
                <a:solidFill>
                  <a:srgbClr val="16191F"/>
                </a:solidFill>
                <a:effectLst/>
                <a:latin typeface="Roboto Light" panose="02000000000000000000" pitchFamily="2" charset="0"/>
                <a:ea typeface="Roboto Light" panose="02000000000000000000" pitchFamily="2" charset="0"/>
              </a:rPr>
              <a:t>.</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rPr>
              <a:t>Retention period</a:t>
            </a:r>
            <a:r>
              <a:rPr lang="en-US" b="0" i="0" u="none" strike="noStrike" dirty="0">
                <a:solidFill>
                  <a:srgbClr val="16191F"/>
                </a:solidFill>
                <a:effectLst/>
                <a:latin typeface="Roboto Light" panose="02000000000000000000" pitchFamily="2" charset="0"/>
                <a:ea typeface="Roboto Light" panose="02000000000000000000" pitchFamily="2" charset="0"/>
              </a:rPr>
              <a:t> — Specifies a fixed period of time during which an object remains locked. During this period, your object is WORM-protected and can't be overwritten or deleted. </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rPr>
              <a:t>Legal hold</a:t>
            </a:r>
            <a:r>
              <a:rPr lang="en-US" b="0" i="0" u="none" strike="noStrike" dirty="0">
                <a:solidFill>
                  <a:srgbClr val="16191F"/>
                </a:solidFill>
                <a:effectLst/>
                <a:latin typeface="Roboto Light" panose="02000000000000000000" pitchFamily="2" charset="0"/>
                <a:ea typeface="Roboto Light" panose="02000000000000000000" pitchFamily="2" charset="0"/>
              </a:rPr>
              <a:t> — Provides the same protection as a retention period, but it has no expiration date. Instead, a legal hold remains in place until you explicitly remove it. Legal holds are independent from retention periods.</a:t>
            </a: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a:p>
            <a:pPr marL="0" indent="0">
              <a:buNone/>
            </a:pPr>
            <a:r>
              <a:rPr lang="en-IN" b="1" i="0" u="none" strike="noStrike" dirty="0">
                <a:solidFill>
                  <a:srgbClr val="16191F"/>
                </a:solidFill>
                <a:effectLst/>
                <a:latin typeface="Roboto Light" panose="02000000000000000000" pitchFamily="2" charset="0"/>
                <a:ea typeface="Roboto Light" panose="02000000000000000000" pitchFamily="2" charset="0"/>
              </a:rPr>
              <a:t>Replicating objects –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Replication enables automatic, asynchronous copying of objects across Amazon S3 buckets. Buckets that are configured for object replication can be owned by the same AWS account or by different accounts. Object may be replicated to a single destination bucket or multiple destination buckets. Destination buckets can be in different AWS Regions or within the same Region as the source bucket.</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By default, replication only supports copying new Amazon S3 objects after it is enabled. You can use replication to copy existing objects and clone them to a different bucket, but in order to do so, you must contact AWS Support Center. When you contact support, give your AWS Support case the subject “Replication for Existing Objects” and include the following information:</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Source bucket</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Destination bucket or buckets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Estimated storage volume to replicate (in terabytes)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Estimated storage object count to replicate</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rPr>
              <a:t>To enable object replication, you add a replication configuration to your source bucket. The minimum configuration must provide the following:</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The destination bucket or buckets where you want Amazon S3 to replicate objects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rPr>
              <a:t>An AWS Identity and Access Management (IAM) role that Amazon S3 can assume to replicate objects on your behalf</a:t>
            </a:r>
          </a:p>
          <a:p>
            <a:pPr marL="0" indent="0">
              <a:buNone/>
            </a:pPr>
            <a:endParaRPr lang="en-IN" b="0" i="0" u="none" strike="noStrike" dirty="0">
              <a:solidFill>
                <a:srgbClr val="16191F"/>
              </a:solidFill>
              <a:effectLst/>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03315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3677380" y="0"/>
            <a:ext cx="4151003" cy="1188720"/>
          </a:xfrm>
          <a:solidFill>
            <a:srgbClr val="FFC000"/>
          </a:solidFill>
        </p:spPr>
        <p:txBody>
          <a:bodyPr>
            <a:normAutofit/>
          </a:bodyPr>
          <a:lstStyle/>
          <a:p>
            <a:r>
              <a:rPr lang="en-US" sz="4000" dirty="0">
                <a:latin typeface="Roboto Light" panose="02000000000000000000" pitchFamily="2" charset="0"/>
                <a:ea typeface="Roboto Light" panose="02000000000000000000" pitchFamily="2" charset="0"/>
                <a:cs typeface="Calibri Light" panose="020F0302020204030204" pitchFamily="34" charset="0"/>
              </a:rPr>
              <a:t>KEYS</a:t>
            </a:r>
            <a:endParaRPr lang="en-IN" sz="4000"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a:bodyPr>
          <a:lstStyle/>
          <a:p>
            <a:pPr marL="0" indent="0">
              <a:buNone/>
            </a:pPr>
            <a:r>
              <a:rPr lang="en-US" sz="2000" dirty="0">
                <a:latin typeface="Roboto Light" panose="02000000000000000000" pitchFamily="2" charset="0"/>
                <a:ea typeface="Roboto Light" panose="02000000000000000000" pitchFamily="2" charset="0"/>
                <a:cs typeface="Calibri Light" panose="020F0302020204030204" pitchFamily="34" charset="0"/>
              </a:rPr>
              <a:t>A key is the unique identifier for an object within a bucket. Every object in a bucket has exactly one key. The combination of a bucket, key, and version ID uniquely identify each object. So you can think of Amazon S3 as a basic data map between "bucket + key + version" and the object itself. Every object in Amazon S3 can be uniquely addressed through the combination of the web service endpoint, bucket name, key, and optionally, a version. For example, in the URL https://doc.s3.amazonaws.com/2006-03-01/AmazonS3.wsdl, "doc" is the name of the bucket and "2006-03-01/AmazonS3.wsdl" is the key.</a:t>
            </a:r>
            <a:endParaRPr lang="en-IN" sz="2000"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124926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4E6-8D76-4E64-99F0-3BD6C0B1537C}"/>
              </a:ext>
            </a:extLst>
          </p:cNvPr>
          <p:cNvSpPr>
            <a:spLocks noGrp="1"/>
          </p:cNvSpPr>
          <p:nvPr>
            <p:ph type="title"/>
          </p:nvPr>
        </p:nvSpPr>
        <p:spPr>
          <a:xfrm>
            <a:off x="3677380" y="0"/>
            <a:ext cx="4151003" cy="1188720"/>
          </a:xfrm>
          <a:solidFill>
            <a:srgbClr val="FFC000"/>
          </a:solidFill>
        </p:spPr>
        <p:txBody>
          <a:bodyPr>
            <a:normAutofit/>
          </a:bodyPr>
          <a:lstStyle/>
          <a:p>
            <a:r>
              <a:rPr lang="en-US" sz="4000" dirty="0">
                <a:latin typeface="Roboto Light" panose="02000000000000000000" pitchFamily="2" charset="0"/>
                <a:ea typeface="Roboto Light" panose="02000000000000000000" pitchFamily="2" charset="0"/>
                <a:cs typeface="Calibri Light" panose="020F0302020204030204" pitchFamily="34" charset="0"/>
              </a:rPr>
              <a:t>REGIONS</a:t>
            </a:r>
            <a:endParaRPr lang="en-IN" sz="4000"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ED48683-D004-4873-A33D-A3E3AE51AD32}"/>
              </a:ext>
            </a:extLst>
          </p:cNvPr>
          <p:cNvSpPr>
            <a:spLocks noGrp="1"/>
          </p:cNvSpPr>
          <p:nvPr>
            <p:ph idx="1"/>
          </p:nvPr>
        </p:nvSpPr>
        <p:spPr>
          <a:xfrm>
            <a:off x="233265" y="1188720"/>
            <a:ext cx="11672596" cy="5380031"/>
          </a:xfrm>
        </p:spPr>
        <p:txBody>
          <a:bodyPr>
            <a:normAutofit/>
          </a:bodyPr>
          <a:lstStyle/>
          <a:p>
            <a:pPr marL="0" indent="0">
              <a:buNone/>
            </a:pPr>
            <a:r>
              <a:rPr lang="en-US" sz="2000" dirty="0">
                <a:latin typeface="Roboto Light" panose="02000000000000000000" pitchFamily="2" charset="0"/>
                <a:ea typeface="Roboto Light" panose="02000000000000000000" pitchFamily="2" charset="0"/>
                <a:cs typeface="Calibri Light" panose="020F0302020204030204" pitchFamily="34" charset="0"/>
              </a:rPr>
              <a:t>You can choose the geographical AWS Region where Amazon S3 will store the buckets that you create. You might choose a Region to optimize latency, minimize costs, or address regulatory requirements. Objects stored in a Region never leave the Region unless you explicitly transfer them to another Region.</a:t>
            </a:r>
            <a:endParaRPr lang="en-IN" sz="2000"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93881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BBBB-EFE6-4037-B4EA-225BAA5DB6CA}"/>
              </a:ext>
            </a:extLst>
          </p:cNvPr>
          <p:cNvSpPr>
            <a:spLocks noGrp="1"/>
          </p:cNvSpPr>
          <p:nvPr>
            <p:ph type="title"/>
          </p:nvPr>
        </p:nvSpPr>
        <p:spPr>
          <a:xfrm>
            <a:off x="3005576" y="0"/>
            <a:ext cx="5727877" cy="1117973"/>
          </a:xfrm>
        </p:spPr>
        <p:txBody>
          <a:bodyPr>
            <a:normAutofit fontScale="90000"/>
          </a:bodyPr>
          <a:lstStyle/>
          <a:p>
            <a:r>
              <a:rPr lang="en-IN" sz="4000"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Amazon S3 features</a:t>
            </a:r>
            <a:endParaRPr lang="en-IN" sz="4000"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214604" y="1117973"/>
            <a:ext cx="11831216" cy="5600068"/>
          </a:xfrm>
        </p:spPr>
        <p:txBody>
          <a:bodyPr/>
          <a:lstStyle/>
          <a:p>
            <a:pPr marL="0" indent="0">
              <a:buNone/>
            </a:pPr>
            <a:endParaRPr lang="en-US"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dirty="0">
              <a:latin typeface="Roboto Light" panose="02000000000000000000" pitchFamily="2" charset="0"/>
              <a:ea typeface="Roboto Light" panose="02000000000000000000" pitchFamily="2" charset="0"/>
              <a:cs typeface="Calibri Light" panose="020F0302020204030204" pitchFamily="34" charset="0"/>
            </a:endParaRPr>
          </a:p>
          <a:p>
            <a:pPr marL="0" indent="0">
              <a:buNone/>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1. Storage classes for frequently accessed objects - </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performance-sensitive use cases (those that require millisecond access time) and frequently accessed data, Amazon S3 provides the following storage classes:</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Standard</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The default storage class. If you don't specify the storage class when you upload an object, Amazon S3 assigns the S3 Standard storage class.</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Reduced Redundancy</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The Reduced Redundancy Storage (RRS) storage class is designed for noncritical, reproducible data that can be stored with less redundancy than the S3 Standard storage class.</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We recommend that you not use this storage class. The S3 Standard storage class is more cost effective.</a:t>
            </a: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
        <p:nvSpPr>
          <p:cNvPr id="4" name="Rectangle 3">
            <a:extLst>
              <a:ext uri="{FF2B5EF4-FFF2-40B4-BE49-F238E27FC236}">
                <a16:creationId xmlns:a16="http://schemas.microsoft.com/office/drawing/2014/main" id="{2DF2A2CC-9295-475B-AA43-97EDF38CA4FB}"/>
              </a:ext>
            </a:extLst>
          </p:cNvPr>
          <p:cNvSpPr/>
          <p:nvPr/>
        </p:nvSpPr>
        <p:spPr>
          <a:xfrm>
            <a:off x="4068145" y="1117973"/>
            <a:ext cx="38348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Storage classes</a:t>
            </a:r>
          </a:p>
        </p:txBody>
      </p:sp>
    </p:spTree>
    <p:extLst>
      <p:ext uri="{BB962C8B-B14F-4D97-AF65-F5344CB8AC3E}">
        <p14:creationId xmlns:p14="http://schemas.microsoft.com/office/powerpoint/2010/main" val="256146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130629" y="65314"/>
            <a:ext cx="11915191" cy="6652727"/>
          </a:xfrm>
        </p:spPr>
        <p:txBody>
          <a:bodyPr/>
          <a:lstStyle/>
          <a:p>
            <a:pPr marL="0" indent="0">
              <a:buNone/>
            </a:pPr>
            <a:r>
              <a:rPr lang="en-US" b="1" u="none" strike="noStrike" dirty="0">
                <a:solidFill>
                  <a:srgbClr val="16191F"/>
                </a:solidFill>
                <a:latin typeface="Roboto Light" panose="02000000000000000000" pitchFamily="2" charset="0"/>
                <a:ea typeface="Roboto Light" panose="02000000000000000000" pitchFamily="2" charset="0"/>
              </a:rPr>
              <a:t>2. </a:t>
            </a:r>
            <a:r>
              <a:rPr lang="en-US" b="1" i="0" u="none" strike="noStrike" dirty="0">
                <a:solidFill>
                  <a:srgbClr val="16191F"/>
                </a:solidFill>
                <a:effectLst/>
                <a:latin typeface="Roboto Light" panose="02000000000000000000" pitchFamily="2" charset="0"/>
                <a:ea typeface="Roboto Light" panose="02000000000000000000" pitchFamily="2" charset="0"/>
              </a:rPr>
              <a:t>Storage class for automatically optimizing data with changing or unknown access patterns – </a:t>
            </a:r>
          </a:p>
          <a:p>
            <a:pPr marL="0" indent="0">
              <a:buNone/>
            </a:pPr>
            <a:r>
              <a:rPr lang="en-US"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Intelligent-Tiering is an Amazon S3 storage class designed to optimize storage costs by automatically moving data to the most cost-effective access tier, without operational overhead. It is the only cloud storage that delivers automatic cost savings by moving data on a granular object level between access tiers when access patterns change. S3 Intelligent-Tiering is the perfect storage class when you want to optimize storage costs for data that has unknown or changing access patterns. There are no retrieval fees for S3 Intelligent-Tiering.</a:t>
            </a:r>
          </a:p>
          <a:p>
            <a:pPr marL="0" indent="0">
              <a:buNone/>
            </a:pPr>
            <a:r>
              <a:rPr lang="en-US"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a small monthly object monitoring and automation fee, S3 Intelligent-Tiering monitors the access patterns and moves the objects automatically from one tier to another. It works by storing objects in four access tiers: two low latency access tiers optimized for frequent and infrequent access, and two opt-in archive access tiers designed for asynchronous access that are optimized for rare access.</a:t>
            </a:r>
          </a:p>
          <a:p>
            <a:pPr marL="0" indent="0">
              <a:buNone/>
            </a:pPr>
            <a:r>
              <a:rPr lang="en-US"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Objects that are uploaded or transitioned to S3 Intelligent-Tiering are automatically stored in the Frequent Access tier. S3 Intelligent-Tiering works by monitoring access patterns and then moving the objects that have not been accessed in 30 consecutive days to the Infrequent Access tier. </a:t>
            </a:r>
          </a:p>
          <a:p>
            <a:pPr marL="0" indent="0">
              <a:buNone/>
            </a:pP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After you activate one or both of the archive access tiers, S3 Intelligent-Tiering automatically moves objects that haven’t been accessed for 90 consecutive days to the </a:t>
            </a:r>
            <a:r>
              <a:rPr lang="en-US" b="0" i="1"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Archive Access</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tier, and after 180 consecutive days of no access, to the </a:t>
            </a:r>
            <a:r>
              <a:rPr lang="en-US" b="0" i="1"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Deep Archive Access</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tier.</a:t>
            </a:r>
            <a:endParaRPr lang="en-US"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lgn="l">
              <a:buNone/>
            </a:pPr>
            <a:endParaRPr lang="en-US" b="0" i="0" u="none" strike="noStrike" dirty="0">
              <a:solidFill>
                <a:srgbClr val="16191F"/>
              </a:solidFill>
              <a:effectLst/>
              <a:latin typeface="Roboto Light" panose="02000000000000000000" pitchFamily="2" charset="0"/>
              <a:ea typeface="Roboto Light" panose="02000000000000000000" pitchFamily="2" charset="0"/>
            </a:endParaRPr>
          </a:p>
          <a:p>
            <a:pPr marL="0" indent="0">
              <a:buNone/>
            </a:pP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53970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A0A0B-47B5-4E10-95CB-70C006E2FEDA}"/>
              </a:ext>
            </a:extLst>
          </p:cNvPr>
          <p:cNvSpPr>
            <a:spLocks noGrp="1"/>
          </p:cNvSpPr>
          <p:nvPr>
            <p:ph idx="1"/>
          </p:nvPr>
        </p:nvSpPr>
        <p:spPr>
          <a:xfrm>
            <a:off x="130629" y="65314"/>
            <a:ext cx="11915191" cy="6652727"/>
          </a:xfrm>
        </p:spPr>
        <p:txBody>
          <a:bodyPr>
            <a:normAutofit lnSpcReduction="10000"/>
          </a:bodyPr>
          <a:lstStyle/>
          <a:p>
            <a:pPr marL="0" indent="0">
              <a:buNone/>
            </a:pPr>
            <a:r>
              <a:rPr lang="en-US" b="1"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3</a:t>
            </a:r>
            <a:r>
              <a:rPr lang="en-US" b="1" u="none" strike="noStrike" dirty="0">
                <a:solidFill>
                  <a:srgbClr val="16191F"/>
                </a:solidFill>
                <a:latin typeface="Roboto Light" panose="02000000000000000000" pitchFamily="2" charset="0"/>
                <a:ea typeface="Roboto Light" panose="02000000000000000000" pitchFamily="2" charset="0"/>
                <a:cs typeface="Calibri Light" panose="020F0302020204030204" pitchFamily="34" charset="0"/>
              </a:rPr>
              <a:t>. </a:t>
            </a: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Storage classes for infrequently accessed objects – </a:t>
            </a:r>
          </a:p>
          <a:p>
            <a:pPr marL="0" indent="0" algn="l">
              <a:buNone/>
            </a:pP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 </a:t>
            </a:r>
            <a:r>
              <a:rPr lang="en-US"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Standard-IA</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and </a:t>
            </a:r>
            <a:r>
              <a:rPr lang="en-US" b="1"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One Zone-IA</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storage classes are designed for long-lived and infrequently accessed data. (IA stands for </a:t>
            </a:r>
            <a:r>
              <a:rPr lang="en-US" b="0" i="1"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infrequent access</a:t>
            </a:r>
            <a:r>
              <a:rPr lang="en-US" b="0" i="0"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S3 Standard-IA and S3 One Zone-IA objects are available for millisecond access (similar to the S3 Standard storage class). Amazon S3 charges a retrieval fee for these objects, so they are most suitable for infrequently accessed data. </a:t>
            </a: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example, you might choose the S3 Standard-IA and S3 One Zone-IA storage classes to do the following:</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storing backups.</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For older data that is accessed infrequently, but that still requires millisecond access. For example, when you upload data, you might choose the S3 Standard storage class, and use lifecycle configuration to tell Amazon S3 to transition the objects to the S3 Standard-IA or S3 One Zone-IA class.</a:t>
            </a:r>
          </a:p>
          <a:p>
            <a:pPr marL="0" indent="0" algn="l">
              <a:buNone/>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These storage classes differ as follows:</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Standard-IA</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Amazon S3 stores the object data redundantly across multiple geographically separated Availability Zones (similar to the S3 Standard storage class). S3 Standard-IA objects are resilient to the loss of an Availability Zone. This storage class offers greater availability and resiliency than the S3 One Zone-IA class.</a:t>
            </a:r>
          </a:p>
          <a:p>
            <a:pPr algn="l">
              <a:buFont typeface="Arial" panose="020B0604020202020204" pitchFamily="34" charset="0"/>
              <a:buChar char="•"/>
            </a:pPr>
            <a:r>
              <a:rPr lang="en-US" b="1"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One Zone-IA</a:t>
            </a: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 — Amazon S3 stores the object data in only one Availability Zone, which makes it less expensive than S3 Standard-IA. However, the data is not resilient to the physical loss of the Availability Zone resulting from disasters, such as earthquakes and floods. The S3 One Zone-IA storage class is as durable as Standard-IA, but it is less available and less resilient. We recommend the following:</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Standard-IA — Use for your primary or only copy of data that can't be re-created.</a:t>
            </a:r>
          </a:p>
          <a:p>
            <a:pPr algn="l">
              <a:buFont typeface="Arial" panose="020B0604020202020204" pitchFamily="34" charset="0"/>
              <a:buChar char="•"/>
            </a:pPr>
            <a:r>
              <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rPr>
              <a:t>S3 One Zone-IA — Use if you can re-create the data if the Availability Zone fails, and for object replicas when setting S3 Cross-Region Replication (CRR).</a:t>
            </a:r>
          </a:p>
          <a:p>
            <a:pPr algn="l">
              <a:buFont typeface="Arial" panose="020B0604020202020204" pitchFamily="34" charset="0"/>
              <a:buChar char="•"/>
            </a:pPr>
            <a:endParaRPr lang="en-US" b="0" i="0" u="none" strike="noStrike" dirty="0">
              <a:solidFill>
                <a:srgbClr val="16191F"/>
              </a:solidFill>
              <a:effectLst/>
              <a:latin typeface="Roboto Light" panose="02000000000000000000" pitchFamily="2" charset="0"/>
              <a:ea typeface="Roboto Light" panose="02000000000000000000" pitchFamily="2" charset="0"/>
              <a:cs typeface="Calibri Light" panose="020F0302020204030204" pitchFamily="34" charset="0"/>
            </a:endParaRPr>
          </a:p>
          <a:p>
            <a:pPr marL="0" indent="0">
              <a:buNone/>
            </a:pPr>
            <a:endParaRPr lang="en-IN" dirty="0">
              <a:latin typeface="Roboto Light" panose="02000000000000000000" pitchFamily="2" charset="0"/>
              <a:ea typeface="Roboto Light" panose="02000000000000000000" pitchFamily="2" charset="0"/>
              <a:cs typeface="Calibri Light" panose="020F0302020204030204" pitchFamily="34" charset="0"/>
            </a:endParaRPr>
          </a:p>
        </p:txBody>
      </p:sp>
    </p:spTree>
    <p:extLst>
      <p:ext uri="{BB962C8B-B14F-4D97-AF65-F5344CB8AC3E}">
        <p14:creationId xmlns:p14="http://schemas.microsoft.com/office/powerpoint/2010/main" val="15127448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203</TotalTime>
  <Words>5927</Words>
  <Application>Microsoft Office PowerPoint</Application>
  <PresentationFormat>Widescreen</PresentationFormat>
  <Paragraphs>408</Paragraphs>
  <Slides>35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Amazon Ember</vt:lpstr>
      <vt:lpstr>Arial</vt:lpstr>
      <vt:lpstr>Gill Sans MT</vt:lpstr>
      <vt:lpstr>Roboto Light</vt:lpstr>
      <vt:lpstr>Parcel</vt:lpstr>
      <vt:lpstr>1_Parcel</vt:lpstr>
      <vt:lpstr>S3(Simple Storage Service )</vt:lpstr>
      <vt:lpstr>Amazon S3 concepts </vt:lpstr>
      <vt:lpstr>OBJECTS</vt:lpstr>
      <vt:lpstr>PowerPoint Presentation</vt:lpstr>
      <vt:lpstr>KEYS</vt:lpstr>
      <vt:lpstr>REGIONS</vt:lpstr>
      <vt:lpstr>Amazon S3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Bucket policies</vt:lpstr>
      <vt:lpstr>VeRSIONING</vt:lpstr>
      <vt:lpstr>ACCESS CONTROL LIST(ACL)</vt:lpstr>
      <vt:lpstr>S3 Encryption for Objects</vt:lpstr>
      <vt:lpstr>SSE-S3</vt:lpstr>
      <vt:lpstr>SSE-KMS</vt:lpstr>
      <vt:lpstr>SSE-C</vt:lpstr>
      <vt:lpstr>Client Side Encryption</vt:lpstr>
      <vt:lpstr>Encryption in transit (SSL/TLS)</vt:lpstr>
      <vt:lpstr>S3 Security</vt:lpstr>
      <vt:lpstr>S3 Bucket Policies</vt:lpstr>
      <vt:lpstr>Bucket settings for Block Public Access</vt:lpstr>
      <vt:lpstr>S3 Security - Other</vt:lpstr>
      <vt:lpstr>S3 Websites</vt:lpstr>
      <vt:lpstr>CORS - Explained</vt:lpstr>
      <vt:lpstr>CORS – Diagram</vt:lpstr>
      <vt:lpstr>S3 CORS</vt:lpstr>
      <vt:lpstr>Amazon S3 - Consistency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S3(Simple Storage Service )</dc:title>
  <dc:creator>Vishank Rajput</dc:creator>
  <cp:lastModifiedBy>Vishank Rajput</cp:lastModifiedBy>
  <cp:revision>55</cp:revision>
  <dcterms:created xsi:type="dcterms:W3CDTF">2021-05-04T19:49:44Z</dcterms:created>
  <dcterms:modified xsi:type="dcterms:W3CDTF">2021-05-04T23:17:20Z</dcterms:modified>
</cp:coreProperties>
</file>