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27" r:id="rId5"/>
    <p:sldId id="334" r:id="rId6"/>
    <p:sldId id="335" r:id="rId7"/>
    <p:sldId id="328" r:id="rId8"/>
    <p:sldId id="329" r:id="rId9"/>
    <p:sldId id="330" r:id="rId10"/>
    <p:sldId id="331" r:id="rId11"/>
    <p:sldId id="332" r:id="rId12"/>
    <p:sldId id="333" r:id="rId13"/>
    <p:sldId id="322" r:id="rId14"/>
    <p:sldId id="323" r:id="rId15"/>
    <p:sldId id="324" r:id="rId16"/>
    <p:sldId id="336" r:id="rId17"/>
    <p:sldId id="337" r:id="rId18"/>
    <p:sldId id="338" r:id="rId19"/>
    <p:sldId id="339" r:id="rId20"/>
    <p:sldId id="340" r:id="rId21"/>
    <p:sldId id="34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22AD3AB-5AD9-4470-A325-DC87E9E477B8}" type="datetimeFigureOut">
              <a:rPr lang="en-IN" smtClean="0"/>
              <a:t>05-05-2021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EC01C3-65C5-4F0A-AB7F-FB9948066152}" type="slidenum">
              <a:rPr lang="en-IN" smtClean="0"/>
              <a:t>‹#›</a:t>
            </a:fld>
            <a:endParaRPr lang="en-IN"/>
          </a:p>
        </p:txBody>
      </p:sp>
    </p:spTree>
    <p:extLst>
      <p:ext uri="{BB962C8B-B14F-4D97-AF65-F5344CB8AC3E}">
        <p14:creationId xmlns:p14="http://schemas.microsoft.com/office/powerpoint/2010/main" val="32566565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2AD3AB-5AD9-4470-A325-DC87E9E477B8}"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C01C3-65C5-4F0A-AB7F-FB9948066152}" type="slidenum">
              <a:rPr lang="en-IN" smtClean="0"/>
              <a:t>‹#›</a:t>
            </a:fld>
            <a:endParaRPr lang="en-IN"/>
          </a:p>
        </p:txBody>
      </p:sp>
    </p:spTree>
    <p:extLst>
      <p:ext uri="{BB962C8B-B14F-4D97-AF65-F5344CB8AC3E}">
        <p14:creationId xmlns:p14="http://schemas.microsoft.com/office/powerpoint/2010/main" val="294063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2AD3AB-5AD9-4470-A325-DC87E9E477B8}"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C01C3-65C5-4F0A-AB7F-FB9948066152}" type="slidenum">
              <a:rPr lang="en-IN" smtClean="0"/>
              <a:t>‹#›</a:t>
            </a:fld>
            <a:endParaRPr lang="en-IN"/>
          </a:p>
        </p:txBody>
      </p:sp>
    </p:spTree>
    <p:extLst>
      <p:ext uri="{BB962C8B-B14F-4D97-AF65-F5344CB8AC3E}">
        <p14:creationId xmlns:p14="http://schemas.microsoft.com/office/powerpoint/2010/main" val="142899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2AD3AB-5AD9-4470-A325-DC87E9E477B8}" type="datetimeFigureOut">
              <a:rPr lang="en-IN" smtClean="0"/>
              <a:t>05-05-2021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EC01C3-65C5-4F0A-AB7F-FB9948066152}" type="slidenum">
              <a:rPr lang="en-IN" smtClean="0"/>
              <a:t>‹#›</a:t>
            </a:fld>
            <a:endParaRPr lang="en-IN"/>
          </a:p>
        </p:txBody>
      </p:sp>
    </p:spTree>
    <p:extLst>
      <p:ext uri="{BB962C8B-B14F-4D97-AF65-F5344CB8AC3E}">
        <p14:creationId xmlns:p14="http://schemas.microsoft.com/office/powerpoint/2010/main" val="989779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22AD3AB-5AD9-4470-A325-DC87E9E477B8}" type="datetimeFigureOut">
              <a:rPr lang="en-IN" smtClean="0"/>
              <a:t>05-05-2021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EC01C3-65C5-4F0A-AB7F-FB9948066152}" type="slidenum">
              <a:rPr lang="en-IN" smtClean="0"/>
              <a:t>‹#›</a:t>
            </a:fld>
            <a:endParaRPr lang="en-IN"/>
          </a:p>
        </p:txBody>
      </p:sp>
    </p:spTree>
    <p:extLst>
      <p:ext uri="{BB962C8B-B14F-4D97-AF65-F5344CB8AC3E}">
        <p14:creationId xmlns:p14="http://schemas.microsoft.com/office/powerpoint/2010/main" val="16837216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22AD3AB-5AD9-4470-A325-DC87E9E477B8}" type="datetimeFigureOut">
              <a:rPr lang="en-IN" smtClean="0"/>
              <a:t>05-05-2021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3EC01C3-65C5-4F0A-AB7F-FB9948066152}" type="slidenum">
              <a:rPr lang="en-IN" smtClean="0"/>
              <a:t>‹#›</a:t>
            </a:fld>
            <a:endParaRPr lang="en-IN"/>
          </a:p>
        </p:txBody>
      </p:sp>
    </p:spTree>
    <p:extLst>
      <p:ext uri="{BB962C8B-B14F-4D97-AF65-F5344CB8AC3E}">
        <p14:creationId xmlns:p14="http://schemas.microsoft.com/office/powerpoint/2010/main" val="3008014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22AD3AB-5AD9-4470-A325-DC87E9E477B8}" type="datetimeFigureOut">
              <a:rPr lang="en-IN" smtClean="0"/>
              <a:t>05-05-2021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EC01C3-65C5-4F0A-AB7F-FB9948066152}"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3941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2AD3AB-5AD9-4470-A325-DC87E9E477B8}" type="datetimeFigureOut">
              <a:rPr lang="en-IN" smtClean="0"/>
              <a:t>05-05-2021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EC01C3-65C5-4F0A-AB7F-FB9948066152}" type="slidenum">
              <a:rPr lang="en-IN" smtClean="0"/>
              <a:t>‹#›</a:t>
            </a:fld>
            <a:endParaRPr lang="en-IN"/>
          </a:p>
        </p:txBody>
      </p:sp>
    </p:spTree>
    <p:extLst>
      <p:ext uri="{BB962C8B-B14F-4D97-AF65-F5344CB8AC3E}">
        <p14:creationId xmlns:p14="http://schemas.microsoft.com/office/powerpoint/2010/main" val="1805094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2AD3AB-5AD9-4470-A325-DC87E9E477B8}" type="datetimeFigureOut">
              <a:rPr lang="en-IN" smtClean="0"/>
              <a:t>05-05-2021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EC01C3-65C5-4F0A-AB7F-FB9948066152}" type="slidenum">
              <a:rPr lang="en-IN" smtClean="0"/>
              <a:t>‹#›</a:t>
            </a:fld>
            <a:endParaRPr lang="en-IN"/>
          </a:p>
        </p:txBody>
      </p:sp>
    </p:spTree>
    <p:extLst>
      <p:ext uri="{BB962C8B-B14F-4D97-AF65-F5344CB8AC3E}">
        <p14:creationId xmlns:p14="http://schemas.microsoft.com/office/powerpoint/2010/main" val="2486609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22AD3AB-5AD9-4470-A325-DC87E9E477B8}" type="datetimeFigureOut">
              <a:rPr lang="en-IN" smtClean="0"/>
              <a:t>05-05-2021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E3EC01C3-65C5-4F0A-AB7F-FB9948066152}" type="slidenum">
              <a:rPr lang="en-IN" smtClean="0"/>
              <a:t>‹#›</a:t>
            </a:fld>
            <a:endParaRPr lang="en-IN"/>
          </a:p>
        </p:txBody>
      </p:sp>
    </p:spTree>
    <p:extLst>
      <p:ext uri="{BB962C8B-B14F-4D97-AF65-F5344CB8AC3E}">
        <p14:creationId xmlns:p14="http://schemas.microsoft.com/office/powerpoint/2010/main" val="224967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22AD3AB-5AD9-4470-A325-DC87E9E477B8}" type="datetimeFigureOut">
              <a:rPr lang="en-IN" smtClean="0"/>
              <a:t>05-05-2021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E3EC01C3-65C5-4F0A-AB7F-FB9948066152}" type="slidenum">
              <a:rPr lang="en-IN" smtClean="0"/>
              <a:t>‹#›</a:t>
            </a:fld>
            <a:endParaRPr lang="en-IN"/>
          </a:p>
        </p:txBody>
      </p:sp>
    </p:spTree>
    <p:extLst>
      <p:ext uri="{BB962C8B-B14F-4D97-AF65-F5344CB8AC3E}">
        <p14:creationId xmlns:p14="http://schemas.microsoft.com/office/powerpoint/2010/main" val="3910264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22AD3AB-5AD9-4470-A325-DC87E9E477B8}" type="datetimeFigureOut">
              <a:rPr lang="en-IN" smtClean="0"/>
              <a:t>05-05-2021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3EC01C3-65C5-4F0A-AB7F-FB9948066152}" type="slidenum">
              <a:rPr lang="en-IN" smtClean="0"/>
              <a:t>‹#›</a:t>
            </a:fld>
            <a:endParaRPr lang="en-IN"/>
          </a:p>
        </p:txBody>
      </p:sp>
    </p:spTree>
    <p:extLst>
      <p:ext uri="{BB962C8B-B14F-4D97-AF65-F5344CB8AC3E}">
        <p14:creationId xmlns:p14="http://schemas.microsoft.com/office/powerpoint/2010/main" val="485329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0538-945D-47FA-983A-F44CE6974A8C}"/>
              </a:ext>
            </a:extLst>
          </p:cNvPr>
          <p:cNvSpPr>
            <a:spLocks noGrp="1"/>
          </p:cNvSpPr>
          <p:nvPr>
            <p:ph type="title"/>
          </p:nvPr>
        </p:nvSpPr>
        <p:spPr>
          <a:xfrm>
            <a:off x="1648408" y="0"/>
            <a:ext cx="8312456" cy="1188720"/>
          </a:xfrm>
        </p:spPr>
        <p:txBody>
          <a:bodyPr>
            <a:normAutofit/>
          </a:bodyPr>
          <a:lstStyle/>
          <a:p>
            <a:r>
              <a:rPr lang="sv-SE" b="0" i="0" u="none" strike="noStrike" dirty="0">
                <a:solidFill>
                  <a:srgbClr val="16191F"/>
                </a:solidFill>
                <a:effectLst/>
                <a:latin typeface="Roboto Light" panose="02000000000000000000" pitchFamily="2" charset="0"/>
                <a:ea typeface="Roboto Light" panose="02000000000000000000" pitchFamily="2" charset="0"/>
              </a:rPr>
              <a:t>Amazon Elastic Block Store (Amazon EBS)</a:t>
            </a:r>
            <a:endParaRPr lang="en-IN" dirty="0">
              <a:latin typeface="Roboto Light" panose="02000000000000000000" pitchFamily="2" charset="0"/>
              <a:ea typeface="Roboto Light" panose="02000000000000000000" pitchFamily="2" charset="0"/>
            </a:endParaRPr>
          </a:p>
        </p:txBody>
      </p:sp>
      <p:sp>
        <p:nvSpPr>
          <p:cNvPr id="3" name="Content Placeholder 2">
            <a:extLst>
              <a:ext uri="{FF2B5EF4-FFF2-40B4-BE49-F238E27FC236}">
                <a16:creationId xmlns:a16="http://schemas.microsoft.com/office/drawing/2014/main" id="{0B901921-4B4D-4D61-9115-65F0D82FC32A}"/>
              </a:ext>
            </a:extLst>
          </p:cNvPr>
          <p:cNvSpPr>
            <a:spLocks noGrp="1"/>
          </p:cNvSpPr>
          <p:nvPr>
            <p:ph idx="1"/>
          </p:nvPr>
        </p:nvSpPr>
        <p:spPr>
          <a:xfrm>
            <a:off x="186613" y="1188720"/>
            <a:ext cx="11831216" cy="5473337"/>
          </a:xfrm>
        </p:spPr>
        <p:txBody>
          <a:bodyPr>
            <a:normAutofit/>
          </a:bodyPr>
          <a:lstStyle/>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Amazon Elastic Block Store (Amazon EBS) provides block level storage volumes for use with EC2 instances. EBS volumes behave like raw, unformatted block devices. You can mount these volumes as devices on your instances. EBS volumes that are attached to an instance are exposed as storage volumes that persist independently from the life of the instance. You can create a file system on top of these volumes, or use them in any way you would use a block device (such as a hard drive). You can dynamically change the configuration of a volume attached to an instance. We recommend Amazon EBS for data that must be quickly accessible and requires long-term persistence. EBS volumes are particularly well-suited for use as the primary storage for file systems, databases, or for any applications that require fine granular updates and access to raw, unformatted, block-level storage. Amazon EBS is well suited to both database-style applications that rely on random reads and writes, and to throughput-intensive applications that perform long, continuous reads and writes.</a:t>
            </a:r>
          </a:p>
          <a:p>
            <a:pPr marL="241300" marR="233679" indent="-228600">
              <a:lnSpc>
                <a:spcPts val="3000"/>
              </a:lnSpc>
              <a:spcBef>
                <a:spcPts val="500"/>
              </a:spcBef>
              <a:buFont typeface="Arial"/>
              <a:buChar char="•"/>
              <a:tabLst>
                <a:tab pos="241300" algn="l"/>
              </a:tabLst>
            </a:pPr>
            <a:r>
              <a:rPr lang="en-US" spc="-20" dirty="0">
                <a:solidFill>
                  <a:srgbClr val="444949"/>
                </a:solidFill>
                <a:latin typeface="Roboto Light" panose="02000000000000000000" pitchFamily="2" charset="0"/>
                <a:ea typeface="Roboto Light" panose="02000000000000000000" pitchFamily="2" charset="0"/>
                <a:cs typeface="Gill Sans MT"/>
              </a:rPr>
              <a:t>An</a:t>
            </a:r>
            <a:r>
              <a:rPr lang="en-US" dirty="0">
                <a:solidFill>
                  <a:srgbClr val="444949"/>
                </a:solidFill>
                <a:latin typeface="Roboto Light" panose="02000000000000000000" pitchFamily="2" charset="0"/>
                <a:ea typeface="Roboto Light" panose="02000000000000000000" pitchFamily="2" charset="0"/>
                <a:cs typeface="Gill Sans MT"/>
              </a:rPr>
              <a:t> </a:t>
            </a:r>
            <a:r>
              <a:rPr lang="en-US" spc="-35" dirty="0">
                <a:solidFill>
                  <a:srgbClr val="5091D0"/>
                </a:solidFill>
                <a:latin typeface="Roboto Light" panose="02000000000000000000" pitchFamily="2" charset="0"/>
                <a:ea typeface="Roboto Light" panose="02000000000000000000" pitchFamily="2" charset="0"/>
                <a:cs typeface="Gill Sans MT"/>
              </a:rPr>
              <a:t>EBS</a:t>
            </a:r>
            <a:r>
              <a:rPr lang="en-US" dirty="0">
                <a:solidFill>
                  <a:srgbClr val="5091D0"/>
                </a:solidFill>
                <a:latin typeface="Roboto Light" panose="02000000000000000000" pitchFamily="2" charset="0"/>
                <a:ea typeface="Roboto Light" panose="02000000000000000000" pitchFamily="2" charset="0"/>
                <a:cs typeface="Gill Sans MT"/>
              </a:rPr>
              <a:t> </a:t>
            </a:r>
            <a:r>
              <a:rPr lang="en-US" spc="-55" dirty="0">
                <a:solidFill>
                  <a:srgbClr val="5091D0"/>
                </a:solidFill>
                <a:latin typeface="Roboto Light" panose="02000000000000000000" pitchFamily="2" charset="0"/>
                <a:ea typeface="Roboto Light" panose="02000000000000000000" pitchFamily="2" charset="0"/>
                <a:cs typeface="Gill Sans MT"/>
              </a:rPr>
              <a:t>(Elastic</a:t>
            </a:r>
            <a:r>
              <a:rPr lang="en-US" spc="-5" dirty="0">
                <a:solidFill>
                  <a:srgbClr val="5091D0"/>
                </a:solidFill>
                <a:latin typeface="Roboto Light" panose="02000000000000000000" pitchFamily="2" charset="0"/>
                <a:ea typeface="Roboto Light" panose="02000000000000000000" pitchFamily="2" charset="0"/>
                <a:cs typeface="Gill Sans MT"/>
              </a:rPr>
              <a:t> </a:t>
            </a:r>
            <a:r>
              <a:rPr lang="en-US" spc="-90" dirty="0">
                <a:solidFill>
                  <a:srgbClr val="5091D0"/>
                </a:solidFill>
                <a:latin typeface="Roboto Light" panose="02000000000000000000" pitchFamily="2" charset="0"/>
                <a:ea typeface="Roboto Light" panose="02000000000000000000" pitchFamily="2" charset="0"/>
                <a:cs typeface="Gill Sans MT"/>
              </a:rPr>
              <a:t>Block</a:t>
            </a:r>
            <a:r>
              <a:rPr lang="en-US" spc="5" dirty="0">
                <a:solidFill>
                  <a:srgbClr val="5091D0"/>
                </a:solidFill>
                <a:latin typeface="Roboto Light" panose="02000000000000000000" pitchFamily="2" charset="0"/>
                <a:ea typeface="Roboto Light" panose="02000000000000000000" pitchFamily="2" charset="0"/>
                <a:cs typeface="Gill Sans MT"/>
              </a:rPr>
              <a:t> </a:t>
            </a:r>
            <a:r>
              <a:rPr lang="en-US" spc="-45" dirty="0">
                <a:solidFill>
                  <a:srgbClr val="5091D0"/>
                </a:solidFill>
                <a:latin typeface="Roboto Light" panose="02000000000000000000" pitchFamily="2" charset="0"/>
                <a:ea typeface="Roboto Light" panose="02000000000000000000" pitchFamily="2" charset="0"/>
                <a:cs typeface="Gill Sans MT"/>
              </a:rPr>
              <a:t>Store)</a:t>
            </a:r>
            <a:r>
              <a:rPr lang="en-US" spc="-390" dirty="0">
                <a:solidFill>
                  <a:srgbClr val="5091D0"/>
                </a:solidFill>
                <a:latin typeface="Roboto Light" panose="02000000000000000000" pitchFamily="2" charset="0"/>
                <a:ea typeface="Roboto Light" panose="02000000000000000000" pitchFamily="2" charset="0"/>
                <a:cs typeface="Gill Sans MT"/>
              </a:rPr>
              <a:t> </a:t>
            </a:r>
            <a:r>
              <a:rPr lang="en-US" spc="-65" dirty="0">
                <a:solidFill>
                  <a:srgbClr val="5091D0"/>
                </a:solidFill>
                <a:latin typeface="Roboto Light" panose="02000000000000000000" pitchFamily="2" charset="0"/>
                <a:ea typeface="Roboto Light" panose="02000000000000000000" pitchFamily="2" charset="0"/>
                <a:cs typeface="Gill Sans MT"/>
              </a:rPr>
              <a:t>Volume</a:t>
            </a:r>
            <a:r>
              <a:rPr lang="en-US" spc="-10" dirty="0">
                <a:solidFill>
                  <a:srgbClr val="5091D0"/>
                </a:solidFill>
                <a:latin typeface="Roboto Light" panose="02000000000000000000" pitchFamily="2" charset="0"/>
                <a:ea typeface="Roboto Light" panose="02000000000000000000" pitchFamily="2" charset="0"/>
                <a:cs typeface="Gill Sans MT"/>
              </a:rPr>
              <a:t> </a:t>
            </a:r>
            <a:r>
              <a:rPr lang="en-US" spc="-90" dirty="0">
                <a:solidFill>
                  <a:srgbClr val="444949"/>
                </a:solidFill>
                <a:latin typeface="Roboto Light" panose="02000000000000000000" pitchFamily="2" charset="0"/>
                <a:ea typeface="Roboto Light" panose="02000000000000000000" pitchFamily="2" charset="0"/>
                <a:cs typeface="Gill Sans MT"/>
              </a:rPr>
              <a:t>is</a:t>
            </a:r>
            <a:r>
              <a:rPr lang="en-US" spc="-5" dirty="0">
                <a:solidFill>
                  <a:srgbClr val="444949"/>
                </a:solidFill>
                <a:latin typeface="Roboto Light" panose="02000000000000000000" pitchFamily="2" charset="0"/>
                <a:ea typeface="Roboto Light" panose="02000000000000000000" pitchFamily="2" charset="0"/>
                <a:cs typeface="Gill Sans MT"/>
              </a:rPr>
              <a:t> </a:t>
            </a:r>
            <a:r>
              <a:rPr lang="en-US" dirty="0">
                <a:solidFill>
                  <a:srgbClr val="444949"/>
                </a:solidFill>
                <a:latin typeface="Roboto Light" panose="02000000000000000000" pitchFamily="2" charset="0"/>
                <a:ea typeface="Roboto Light" panose="02000000000000000000" pitchFamily="2" charset="0"/>
                <a:cs typeface="Gill Sans MT"/>
              </a:rPr>
              <a:t>a</a:t>
            </a:r>
            <a:r>
              <a:rPr lang="en-US" spc="10" dirty="0">
                <a:solidFill>
                  <a:srgbClr val="444949"/>
                </a:solidFill>
                <a:latin typeface="Roboto Light" panose="02000000000000000000" pitchFamily="2" charset="0"/>
                <a:ea typeface="Roboto Light" panose="02000000000000000000" pitchFamily="2" charset="0"/>
                <a:cs typeface="Gill Sans MT"/>
              </a:rPr>
              <a:t> </a:t>
            </a:r>
            <a:r>
              <a:rPr lang="en-US" spc="-65" dirty="0">
                <a:solidFill>
                  <a:srgbClr val="5091D0"/>
                </a:solidFill>
                <a:latin typeface="Roboto Light" panose="02000000000000000000" pitchFamily="2" charset="0"/>
                <a:ea typeface="Roboto Light" panose="02000000000000000000" pitchFamily="2" charset="0"/>
                <a:cs typeface="Gill Sans MT"/>
              </a:rPr>
              <a:t>network</a:t>
            </a:r>
            <a:r>
              <a:rPr lang="en-US" spc="5" dirty="0">
                <a:solidFill>
                  <a:srgbClr val="5091D0"/>
                </a:solidFill>
                <a:latin typeface="Roboto Light" panose="02000000000000000000" pitchFamily="2" charset="0"/>
                <a:ea typeface="Roboto Light" panose="02000000000000000000" pitchFamily="2" charset="0"/>
                <a:cs typeface="Gill Sans MT"/>
              </a:rPr>
              <a:t> </a:t>
            </a:r>
            <a:r>
              <a:rPr lang="en-US" spc="-55" dirty="0">
                <a:solidFill>
                  <a:srgbClr val="444949"/>
                </a:solidFill>
                <a:latin typeface="Roboto Light" panose="02000000000000000000" pitchFamily="2" charset="0"/>
                <a:ea typeface="Roboto Light" panose="02000000000000000000" pitchFamily="2" charset="0"/>
                <a:cs typeface="Gill Sans MT"/>
              </a:rPr>
              <a:t>drive</a:t>
            </a:r>
            <a:r>
              <a:rPr lang="en-US" spc="-5" dirty="0">
                <a:solidFill>
                  <a:srgbClr val="444949"/>
                </a:solidFill>
                <a:latin typeface="Roboto Light" panose="02000000000000000000" pitchFamily="2" charset="0"/>
                <a:ea typeface="Roboto Light" panose="02000000000000000000" pitchFamily="2" charset="0"/>
                <a:cs typeface="Gill Sans MT"/>
              </a:rPr>
              <a:t> </a:t>
            </a:r>
            <a:r>
              <a:rPr lang="en-US" spc="-65" dirty="0">
                <a:solidFill>
                  <a:srgbClr val="444949"/>
                </a:solidFill>
                <a:latin typeface="Roboto Light" panose="02000000000000000000" pitchFamily="2" charset="0"/>
                <a:ea typeface="Roboto Light" panose="02000000000000000000" pitchFamily="2" charset="0"/>
                <a:cs typeface="Gill Sans MT"/>
              </a:rPr>
              <a:t>you</a:t>
            </a:r>
            <a:r>
              <a:rPr lang="en-US" dirty="0">
                <a:solidFill>
                  <a:srgbClr val="444949"/>
                </a:solidFill>
                <a:latin typeface="Roboto Light" panose="02000000000000000000" pitchFamily="2" charset="0"/>
                <a:ea typeface="Roboto Light" panose="02000000000000000000" pitchFamily="2" charset="0"/>
                <a:cs typeface="Gill Sans MT"/>
              </a:rPr>
              <a:t> </a:t>
            </a:r>
            <a:r>
              <a:rPr lang="en-US" spc="-35" dirty="0">
                <a:solidFill>
                  <a:srgbClr val="444949"/>
                </a:solidFill>
                <a:latin typeface="Roboto Light" panose="02000000000000000000" pitchFamily="2" charset="0"/>
                <a:ea typeface="Roboto Light" panose="02000000000000000000" pitchFamily="2" charset="0"/>
                <a:cs typeface="Gill Sans MT"/>
              </a:rPr>
              <a:t>can</a:t>
            </a:r>
            <a:r>
              <a:rPr lang="en-US" dirty="0">
                <a:solidFill>
                  <a:srgbClr val="444949"/>
                </a:solidFill>
                <a:latin typeface="Roboto Light" panose="02000000000000000000" pitchFamily="2" charset="0"/>
                <a:ea typeface="Roboto Light" panose="02000000000000000000" pitchFamily="2" charset="0"/>
                <a:cs typeface="Gill Sans MT"/>
              </a:rPr>
              <a:t> </a:t>
            </a:r>
            <a:r>
              <a:rPr lang="en-US" spc="-45" dirty="0">
                <a:solidFill>
                  <a:srgbClr val="444949"/>
                </a:solidFill>
                <a:latin typeface="Roboto Light" panose="02000000000000000000" pitchFamily="2" charset="0"/>
                <a:ea typeface="Roboto Light" panose="02000000000000000000" pitchFamily="2" charset="0"/>
                <a:cs typeface="Gill Sans MT"/>
              </a:rPr>
              <a:t>attach </a:t>
            </a:r>
            <a:r>
              <a:rPr lang="en-US" spc="-760" dirty="0">
                <a:solidFill>
                  <a:srgbClr val="444949"/>
                </a:solidFill>
                <a:latin typeface="Roboto Light" panose="02000000000000000000" pitchFamily="2" charset="0"/>
                <a:ea typeface="Roboto Light" panose="02000000000000000000" pitchFamily="2" charset="0"/>
                <a:cs typeface="Gill Sans MT"/>
              </a:rPr>
              <a:t> </a:t>
            </a:r>
            <a:r>
              <a:rPr lang="en-US" spc="-55" dirty="0">
                <a:solidFill>
                  <a:srgbClr val="444949"/>
                </a:solidFill>
                <a:latin typeface="Roboto Light" panose="02000000000000000000" pitchFamily="2" charset="0"/>
                <a:ea typeface="Roboto Light" panose="02000000000000000000" pitchFamily="2" charset="0"/>
                <a:cs typeface="Gill Sans MT"/>
              </a:rPr>
              <a:t>to</a:t>
            </a:r>
            <a:r>
              <a:rPr lang="en-US" spc="-15" dirty="0">
                <a:solidFill>
                  <a:srgbClr val="444949"/>
                </a:solidFill>
                <a:latin typeface="Roboto Light" panose="02000000000000000000" pitchFamily="2" charset="0"/>
                <a:ea typeface="Roboto Light" panose="02000000000000000000" pitchFamily="2" charset="0"/>
                <a:cs typeface="Gill Sans MT"/>
              </a:rPr>
              <a:t> </a:t>
            </a:r>
            <a:r>
              <a:rPr lang="en-US" spc="-90" dirty="0">
                <a:solidFill>
                  <a:srgbClr val="444949"/>
                </a:solidFill>
                <a:latin typeface="Roboto Light" panose="02000000000000000000" pitchFamily="2" charset="0"/>
                <a:ea typeface="Roboto Light" panose="02000000000000000000" pitchFamily="2" charset="0"/>
                <a:cs typeface="Gill Sans MT"/>
              </a:rPr>
              <a:t>your</a:t>
            </a:r>
            <a:r>
              <a:rPr lang="en-US" dirty="0">
                <a:solidFill>
                  <a:srgbClr val="444949"/>
                </a:solidFill>
                <a:latin typeface="Roboto Light" panose="02000000000000000000" pitchFamily="2" charset="0"/>
                <a:ea typeface="Roboto Light" panose="02000000000000000000" pitchFamily="2" charset="0"/>
                <a:cs typeface="Gill Sans MT"/>
              </a:rPr>
              <a:t> </a:t>
            </a:r>
            <a:r>
              <a:rPr lang="en-US" spc="-55" dirty="0">
                <a:solidFill>
                  <a:srgbClr val="444949"/>
                </a:solidFill>
                <a:latin typeface="Roboto Light" panose="02000000000000000000" pitchFamily="2" charset="0"/>
                <a:ea typeface="Roboto Light" panose="02000000000000000000" pitchFamily="2" charset="0"/>
                <a:cs typeface="Gill Sans MT"/>
              </a:rPr>
              <a:t>instances</a:t>
            </a:r>
            <a:r>
              <a:rPr lang="en-US" spc="-10" dirty="0">
                <a:solidFill>
                  <a:srgbClr val="444949"/>
                </a:solidFill>
                <a:latin typeface="Roboto Light" panose="02000000000000000000" pitchFamily="2" charset="0"/>
                <a:ea typeface="Roboto Light" panose="02000000000000000000" pitchFamily="2" charset="0"/>
                <a:cs typeface="Gill Sans MT"/>
              </a:rPr>
              <a:t> </a:t>
            </a:r>
            <a:r>
              <a:rPr lang="en-US" spc="-50" dirty="0">
                <a:solidFill>
                  <a:srgbClr val="444949"/>
                </a:solidFill>
                <a:latin typeface="Roboto Light" panose="02000000000000000000" pitchFamily="2" charset="0"/>
                <a:ea typeface="Roboto Light" panose="02000000000000000000" pitchFamily="2" charset="0"/>
                <a:cs typeface="Gill Sans MT"/>
              </a:rPr>
              <a:t>while</a:t>
            </a:r>
            <a:r>
              <a:rPr lang="en-US" spc="-10" dirty="0">
                <a:solidFill>
                  <a:srgbClr val="444949"/>
                </a:solidFill>
                <a:latin typeface="Roboto Light" panose="02000000000000000000" pitchFamily="2" charset="0"/>
                <a:ea typeface="Roboto Light" panose="02000000000000000000" pitchFamily="2" charset="0"/>
                <a:cs typeface="Gill Sans MT"/>
              </a:rPr>
              <a:t> </a:t>
            </a:r>
            <a:r>
              <a:rPr lang="en-US" spc="-45" dirty="0">
                <a:solidFill>
                  <a:srgbClr val="444949"/>
                </a:solidFill>
                <a:latin typeface="Roboto Light" panose="02000000000000000000" pitchFamily="2" charset="0"/>
                <a:ea typeface="Roboto Light" panose="02000000000000000000" pitchFamily="2" charset="0"/>
                <a:cs typeface="Gill Sans MT"/>
              </a:rPr>
              <a:t>they</a:t>
            </a:r>
            <a:r>
              <a:rPr lang="en-US" spc="-10" dirty="0">
                <a:solidFill>
                  <a:srgbClr val="444949"/>
                </a:solidFill>
                <a:latin typeface="Roboto Light" panose="02000000000000000000" pitchFamily="2" charset="0"/>
                <a:ea typeface="Roboto Light" panose="02000000000000000000" pitchFamily="2" charset="0"/>
                <a:cs typeface="Gill Sans MT"/>
              </a:rPr>
              <a:t> </a:t>
            </a:r>
            <a:r>
              <a:rPr lang="en-US" spc="-40" dirty="0">
                <a:solidFill>
                  <a:srgbClr val="444949"/>
                </a:solidFill>
                <a:latin typeface="Roboto Light" panose="02000000000000000000" pitchFamily="2" charset="0"/>
                <a:ea typeface="Roboto Light" panose="02000000000000000000" pitchFamily="2" charset="0"/>
                <a:cs typeface="Gill Sans MT"/>
              </a:rPr>
              <a:t>run</a:t>
            </a:r>
            <a:endParaRPr lang="en-US"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705"/>
              </a:spcBef>
              <a:buFont typeface="Arial"/>
              <a:buChar char="•"/>
              <a:tabLst>
                <a:tab pos="241300" algn="l"/>
              </a:tabLst>
            </a:pPr>
            <a:r>
              <a:rPr lang="en-US" spc="-100" dirty="0">
                <a:solidFill>
                  <a:srgbClr val="444949"/>
                </a:solidFill>
                <a:latin typeface="Roboto Light" panose="02000000000000000000" pitchFamily="2" charset="0"/>
                <a:ea typeface="Roboto Light" panose="02000000000000000000" pitchFamily="2" charset="0"/>
                <a:cs typeface="Gill Sans MT"/>
              </a:rPr>
              <a:t>It</a:t>
            </a:r>
            <a:r>
              <a:rPr lang="en-US" dirty="0">
                <a:solidFill>
                  <a:srgbClr val="444949"/>
                </a:solidFill>
                <a:latin typeface="Roboto Light" panose="02000000000000000000" pitchFamily="2" charset="0"/>
                <a:ea typeface="Roboto Light" panose="02000000000000000000" pitchFamily="2" charset="0"/>
                <a:cs typeface="Gill Sans MT"/>
              </a:rPr>
              <a:t> </a:t>
            </a:r>
            <a:r>
              <a:rPr lang="en-US" spc="-65" dirty="0">
                <a:solidFill>
                  <a:srgbClr val="444949"/>
                </a:solidFill>
                <a:latin typeface="Roboto Light" panose="02000000000000000000" pitchFamily="2" charset="0"/>
                <a:ea typeface="Roboto Light" panose="02000000000000000000" pitchFamily="2" charset="0"/>
                <a:cs typeface="Gill Sans MT"/>
              </a:rPr>
              <a:t>allows</a:t>
            </a:r>
            <a:r>
              <a:rPr lang="en-US" spc="-10" dirty="0">
                <a:solidFill>
                  <a:srgbClr val="444949"/>
                </a:solidFill>
                <a:latin typeface="Roboto Light" panose="02000000000000000000" pitchFamily="2" charset="0"/>
                <a:ea typeface="Roboto Light" panose="02000000000000000000" pitchFamily="2" charset="0"/>
                <a:cs typeface="Gill Sans MT"/>
              </a:rPr>
              <a:t> </a:t>
            </a:r>
            <a:r>
              <a:rPr lang="en-US" spc="-95" dirty="0">
                <a:solidFill>
                  <a:srgbClr val="444949"/>
                </a:solidFill>
                <a:latin typeface="Roboto Light" panose="02000000000000000000" pitchFamily="2" charset="0"/>
                <a:ea typeface="Roboto Light" panose="02000000000000000000" pitchFamily="2" charset="0"/>
                <a:cs typeface="Gill Sans MT"/>
              </a:rPr>
              <a:t>your</a:t>
            </a:r>
            <a:r>
              <a:rPr lang="en-US" spc="5" dirty="0">
                <a:solidFill>
                  <a:srgbClr val="444949"/>
                </a:solidFill>
                <a:latin typeface="Roboto Light" panose="02000000000000000000" pitchFamily="2" charset="0"/>
                <a:ea typeface="Roboto Light" panose="02000000000000000000" pitchFamily="2" charset="0"/>
                <a:cs typeface="Gill Sans MT"/>
              </a:rPr>
              <a:t> </a:t>
            </a:r>
            <a:r>
              <a:rPr lang="en-US" spc="-55" dirty="0">
                <a:solidFill>
                  <a:srgbClr val="444949"/>
                </a:solidFill>
                <a:latin typeface="Roboto Light" panose="02000000000000000000" pitchFamily="2" charset="0"/>
                <a:ea typeface="Roboto Light" panose="02000000000000000000" pitchFamily="2" charset="0"/>
                <a:cs typeface="Gill Sans MT"/>
              </a:rPr>
              <a:t>instances</a:t>
            </a:r>
            <a:r>
              <a:rPr lang="en-US" spc="-10" dirty="0">
                <a:solidFill>
                  <a:srgbClr val="444949"/>
                </a:solidFill>
                <a:latin typeface="Roboto Light" panose="02000000000000000000" pitchFamily="2" charset="0"/>
                <a:ea typeface="Roboto Light" panose="02000000000000000000" pitchFamily="2" charset="0"/>
                <a:cs typeface="Gill Sans MT"/>
              </a:rPr>
              <a:t> </a:t>
            </a:r>
            <a:r>
              <a:rPr lang="en-US" spc="-55" dirty="0">
                <a:solidFill>
                  <a:srgbClr val="444949"/>
                </a:solidFill>
                <a:latin typeface="Roboto Light" panose="02000000000000000000" pitchFamily="2" charset="0"/>
                <a:ea typeface="Roboto Light" panose="02000000000000000000" pitchFamily="2" charset="0"/>
                <a:cs typeface="Gill Sans MT"/>
              </a:rPr>
              <a:t>to</a:t>
            </a:r>
            <a:r>
              <a:rPr lang="en-US" spc="-5" dirty="0">
                <a:solidFill>
                  <a:srgbClr val="444949"/>
                </a:solidFill>
                <a:latin typeface="Roboto Light" panose="02000000000000000000" pitchFamily="2" charset="0"/>
                <a:ea typeface="Roboto Light" panose="02000000000000000000" pitchFamily="2" charset="0"/>
                <a:cs typeface="Gill Sans MT"/>
              </a:rPr>
              <a:t> </a:t>
            </a:r>
            <a:r>
              <a:rPr lang="en-US" spc="-60" dirty="0">
                <a:solidFill>
                  <a:srgbClr val="444949"/>
                </a:solidFill>
                <a:latin typeface="Roboto Light" panose="02000000000000000000" pitchFamily="2" charset="0"/>
                <a:ea typeface="Roboto Light" panose="02000000000000000000" pitchFamily="2" charset="0"/>
                <a:cs typeface="Gill Sans MT"/>
              </a:rPr>
              <a:t>persist</a:t>
            </a:r>
            <a:r>
              <a:rPr lang="en-US" dirty="0">
                <a:solidFill>
                  <a:srgbClr val="444949"/>
                </a:solidFill>
                <a:latin typeface="Roboto Light" panose="02000000000000000000" pitchFamily="2" charset="0"/>
                <a:ea typeface="Roboto Light" panose="02000000000000000000" pitchFamily="2" charset="0"/>
                <a:cs typeface="Gill Sans MT"/>
              </a:rPr>
              <a:t> </a:t>
            </a:r>
            <a:r>
              <a:rPr lang="en-US" spc="-40" dirty="0">
                <a:solidFill>
                  <a:srgbClr val="444949"/>
                </a:solidFill>
                <a:latin typeface="Roboto Light" panose="02000000000000000000" pitchFamily="2" charset="0"/>
                <a:ea typeface="Roboto Light" panose="02000000000000000000" pitchFamily="2" charset="0"/>
                <a:cs typeface="Gill Sans MT"/>
              </a:rPr>
              <a:t>data,</a:t>
            </a:r>
            <a:r>
              <a:rPr lang="en-US" spc="-220" dirty="0">
                <a:solidFill>
                  <a:srgbClr val="444949"/>
                </a:solidFill>
                <a:latin typeface="Roboto Light" panose="02000000000000000000" pitchFamily="2" charset="0"/>
                <a:ea typeface="Roboto Light" panose="02000000000000000000" pitchFamily="2" charset="0"/>
                <a:cs typeface="Gill Sans MT"/>
              </a:rPr>
              <a:t> </a:t>
            </a:r>
            <a:r>
              <a:rPr lang="en-US" spc="-30" dirty="0">
                <a:solidFill>
                  <a:srgbClr val="444949"/>
                </a:solidFill>
                <a:latin typeface="Roboto Light" panose="02000000000000000000" pitchFamily="2" charset="0"/>
                <a:ea typeface="Roboto Light" panose="02000000000000000000" pitchFamily="2" charset="0"/>
                <a:cs typeface="Gill Sans MT"/>
              </a:rPr>
              <a:t>even</a:t>
            </a:r>
            <a:r>
              <a:rPr lang="en-US" spc="-5" dirty="0">
                <a:solidFill>
                  <a:srgbClr val="444949"/>
                </a:solidFill>
                <a:latin typeface="Roboto Light" panose="02000000000000000000" pitchFamily="2" charset="0"/>
                <a:ea typeface="Roboto Light" panose="02000000000000000000" pitchFamily="2" charset="0"/>
                <a:cs typeface="Gill Sans MT"/>
              </a:rPr>
              <a:t> </a:t>
            </a:r>
            <a:r>
              <a:rPr lang="en-US" spc="-60" dirty="0">
                <a:solidFill>
                  <a:srgbClr val="444949"/>
                </a:solidFill>
                <a:latin typeface="Roboto Light" panose="02000000000000000000" pitchFamily="2" charset="0"/>
                <a:ea typeface="Roboto Light" panose="02000000000000000000" pitchFamily="2" charset="0"/>
                <a:cs typeface="Gill Sans MT"/>
              </a:rPr>
              <a:t>after</a:t>
            </a:r>
            <a:r>
              <a:rPr lang="en-US" dirty="0">
                <a:solidFill>
                  <a:srgbClr val="444949"/>
                </a:solidFill>
                <a:latin typeface="Roboto Light" panose="02000000000000000000" pitchFamily="2" charset="0"/>
                <a:ea typeface="Roboto Light" panose="02000000000000000000" pitchFamily="2" charset="0"/>
                <a:cs typeface="Gill Sans MT"/>
              </a:rPr>
              <a:t> </a:t>
            </a:r>
            <a:r>
              <a:rPr lang="en-US" spc="-80" dirty="0">
                <a:solidFill>
                  <a:srgbClr val="444949"/>
                </a:solidFill>
                <a:latin typeface="Roboto Light" panose="02000000000000000000" pitchFamily="2" charset="0"/>
                <a:ea typeface="Roboto Light" panose="02000000000000000000" pitchFamily="2" charset="0"/>
                <a:cs typeface="Gill Sans MT"/>
              </a:rPr>
              <a:t>their</a:t>
            </a:r>
            <a:r>
              <a:rPr lang="en-US" spc="5" dirty="0">
                <a:solidFill>
                  <a:srgbClr val="444949"/>
                </a:solidFill>
                <a:latin typeface="Roboto Light" panose="02000000000000000000" pitchFamily="2" charset="0"/>
                <a:ea typeface="Roboto Light" panose="02000000000000000000" pitchFamily="2" charset="0"/>
                <a:cs typeface="Gill Sans MT"/>
              </a:rPr>
              <a:t> </a:t>
            </a:r>
            <a:r>
              <a:rPr lang="en-US" spc="-50" dirty="0">
                <a:solidFill>
                  <a:srgbClr val="444949"/>
                </a:solidFill>
                <a:latin typeface="Roboto Light" panose="02000000000000000000" pitchFamily="2" charset="0"/>
                <a:ea typeface="Roboto Light" panose="02000000000000000000" pitchFamily="2" charset="0"/>
                <a:cs typeface="Gill Sans MT"/>
              </a:rPr>
              <a:t>termination</a:t>
            </a:r>
            <a:endParaRPr lang="en-US"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45"/>
              </a:spcBef>
              <a:buSzPct val="101818"/>
              <a:buFont typeface="Arial"/>
              <a:buChar char="•"/>
              <a:tabLst>
                <a:tab pos="241300" algn="l"/>
              </a:tabLst>
            </a:pPr>
            <a:r>
              <a:rPr lang="en-US" spc="-30" baseline="1010" dirty="0">
                <a:solidFill>
                  <a:srgbClr val="444949"/>
                </a:solidFill>
                <a:latin typeface="Roboto Light" panose="02000000000000000000" pitchFamily="2" charset="0"/>
                <a:ea typeface="Roboto Light" panose="02000000000000000000" pitchFamily="2" charset="0"/>
                <a:cs typeface="Gill Sans MT"/>
              </a:rPr>
              <a:t>They</a:t>
            </a:r>
            <a:r>
              <a:rPr lang="en-US" spc="22" baseline="1010" dirty="0">
                <a:solidFill>
                  <a:srgbClr val="444949"/>
                </a:solidFill>
                <a:latin typeface="Roboto Light" panose="02000000000000000000" pitchFamily="2" charset="0"/>
                <a:ea typeface="Roboto Light" panose="02000000000000000000" pitchFamily="2" charset="0"/>
                <a:cs typeface="Gill Sans MT"/>
              </a:rPr>
              <a:t> </a:t>
            </a:r>
            <a:r>
              <a:rPr lang="en-US" spc="-7" baseline="1010" dirty="0">
                <a:solidFill>
                  <a:srgbClr val="444949"/>
                </a:solidFill>
                <a:latin typeface="Roboto Light" panose="02000000000000000000" pitchFamily="2" charset="0"/>
                <a:ea typeface="Roboto Light" panose="02000000000000000000" pitchFamily="2" charset="0"/>
                <a:cs typeface="Gill Sans MT"/>
              </a:rPr>
              <a:t>can</a:t>
            </a:r>
            <a:r>
              <a:rPr lang="en-US" spc="22" baseline="1010" dirty="0">
                <a:solidFill>
                  <a:srgbClr val="444949"/>
                </a:solidFill>
                <a:latin typeface="Roboto Light" panose="02000000000000000000" pitchFamily="2" charset="0"/>
                <a:ea typeface="Roboto Light" panose="02000000000000000000" pitchFamily="2" charset="0"/>
                <a:cs typeface="Gill Sans MT"/>
              </a:rPr>
              <a:t> </a:t>
            </a:r>
            <a:r>
              <a:rPr lang="en-US" spc="-60" baseline="1010" dirty="0">
                <a:solidFill>
                  <a:srgbClr val="444949"/>
                </a:solidFill>
                <a:latin typeface="Roboto Light" panose="02000000000000000000" pitchFamily="2" charset="0"/>
                <a:ea typeface="Roboto Light" panose="02000000000000000000" pitchFamily="2" charset="0"/>
                <a:cs typeface="Gill Sans MT"/>
              </a:rPr>
              <a:t>only</a:t>
            </a:r>
            <a:r>
              <a:rPr lang="en-US" spc="30" baseline="1010" dirty="0">
                <a:solidFill>
                  <a:srgbClr val="444949"/>
                </a:solidFill>
                <a:latin typeface="Roboto Light" panose="02000000000000000000" pitchFamily="2" charset="0"/>
                <a:ea typeface="Roboto Light" panose="02000000000000000000" pitchFamily="2" charset="0"/>
                <a:cs typeface="Gill Sans MT"/>
              </a:rPr>
              <a:t> </a:t>
            </a:r>
            <a:r>
              <a:rPr lang="en-US" spc="52" baseline="1010" dirty="0">
                <a:solidFill>
                  <a:srgbClr val="444949"/>
                </a:solidFill>
                <a:latin typeface="Roboto Light" panose="02000000000000000000" pitchFamily="2" charset="0"/>
                <a:ea typeface="Roboto Light" panose="02000000000000000000" pitchFamily="2" charset="0"/>
                <a:cs typeface="Gill Sans MT"/>
              </a:rPr>
              <a:t>be</a:t>
            </a:r>
            <a:r>
              <a:rPr lang="en-US" spc="7" baseline="1010" dirty="0">
                <a:solidFill>
                  <a:srgbClr val="444949"/>
                </a:solidFill>
                <a:latin typeface="Roboto Light" panose="02000000000000000000" pitchFamily="2" charset="0"/>
                <a:ea typeface="Roboto Light" panose="02000000000000000000" pitchFamily="2" charset="0"/>
                <a:cs typeface="Gill Sans MT"/>
              </a:rPr>
              <a:t> </a:t>
            </a:r>
            <a:r>
              <a:rPr lang="en-US" baseline="1010" dirty="0">
                <a:solidFill>
                  <a:srgbClr val="444949"/>
                </a:solidFill>
                <a:latin typeface="Roboto Light" panose="02000000000000000000" pitchFamily="2" charset="0"/>
                <a:ea typeface="Roboto Light" panose="02000000000000000000" pitchFamily="2" charset="0"/>
                <a:cs typeface="Gill Sans MT"/>
              </a:rPr>
              <a:t>mounted</a:t>
            </a:r>
            <a:r>
              <a:rPr lang="en-US" spc="15" baseline="1010" dirty="0">
                <a:solidFill>
                  <a:srgbClr val="444949"/>
                </a:solidFill>
                <a:latin typeface="Roboto Light" panose="02000000000000000000" pitchFamily="2" charset="0"/>
                <a:ea typeface="Roboto Light" panose="02000000000000000000" pitchFamily="2" charset="0"/>
                <a:cs typeface="Gill Sans MT"/>
              </a:rPr>
              <a:t> </a:t>
            </a:r>
            <a:r>
              <a:rPr lang="en-US" spc="-52" baseline="1010" dirty="0">
                <a:solidFill>
                  <a:srgbClr val="444949"/>
                </a:solidFill>
                <a:latin typeface="Roboto Light" panose="02000000000000000000" pitchFamily="2" charset="0"/>
                <a:ea typeface="Roboto Light" panose="02000000000000000000" pitchFamily="2" charset="0"/>
                <a:cs typeface="Gill Sans MT"/>
              </a:rPr>
              <a:t>to</a:t>
            </a:r>
            <a:r>
              <a:rPr lang="en-US" spc="30" baseline="1010" dirty="0">
                <a:solidFill>
                  <a:srgbClr val="444949"/>
                </a:solidFill>
                <a:latin typeface="Roboto Light" panose="02000000000000000000" pitchFamily="2" charset="0"/>
                <a:ea typeface="Roboto Light" panose="02000000000000000000" pitchFamily="2" charset="0"/>
                <a:cs typeface="Gill Sans MT"/>
              </a:rPr>
              <a:t> </a:t>
            </a:r>
            <a:r>
              <a:rPr lang="en-US" spc="7" baseline="1010" dirty="0">
                <a:solidFill>
                  <a:srgbClr val="444949"/>
                </a:solidFill>
                <a:latin typeface="Roboto Light" panose="02000000000000000000" pitchFamily="2" charset="0"/>
                <a:ea typeface="Roboto Light" panose="02000000000000000000" pitchFamily="2" charset="0"/>
                <a:cs typeface="Gill Sans MT"/>
              </a:rPr>
              <a:t>one </a:t>
            </a:r>
            <a:r>
              <a:rPr lang="en-US" spc="-44" baseline="1010" dirty="0">
                <a:solidFill>
                  <a:srgbClr val="444949"/>
                </a:solidFill>
                <a:latin typeface="Roboto Light" panose="02000000000000000000" pitchFamily="2" charset="0"/>
                <a:ea typeface="Roboto Light" panose="02000000000000000000" pitchFamily="2" charset="0"/>
                <a:cs typeface="Gill Sans MT"/>
              </a:rPr>
              <a:t>instance</a:t>
            </a:r>
            <a:r>
              <a:rPr lang="en-US" spc="15" baseline="1010" dirty="0">
                <a:solidFill>
                  <a:srgbClr val="444949"/>
                </a:solidFill>
                <a:latin typeface="Roboto Light" panose="02000000000000000000" pitchFamily="2" charset="0"/>
                <a:ea typeface="Roboto Light" panose="02000000000000000000" pitchFamily="2" charset="0"/>
                <a:cs typeface="Gill Sans MT"/>
              </a:rPr>
              <a:t> </a:t>
            </a:r>
            <a:r>
              <a:rPr lang="en-US" spc="-37" baseline="1010" dirty="0">
                <a:solidFill>
                  <a:srgbClr val="444949"/>
                </a:solidFill>
                <a:latin typeface="Roboto Light" panose="02000000000000000000" pitchFamily="2" charset="0"/>
                <a:ea typeface="Roboto Light" panose="02000000000000000000" pitchFamily="2" charset="0"/>
                <a:cs typeface="Gill Sans MT"/>
              </a:rPr>
              <a:t>at</a:t>
            </a:r>
            <a:r>
              <a:rPr lang="en-US" spc="30" baseline="1010" dirty="0">
                <a:solidFill>
                  <a:srgbClr val="444949"/>
                </a:solidFill>
                <a:latin typeface="Roboto Light" panose="02000000000000000000" pitchFamily="2" charset="0"/>
                <a:ea typeface="Roboto Light" panose="02000000000000000000" pitchFamily="2" charset="0"/>
                <a:cs typeface="Gill Sans MT"/>
              </a:rPr>
              <a:t> a</a:t>
            </a:r>
            <a:r>
              <a:rPr lang="en-US" spc="22" baseline="1010" dirty="0">
                <a:solidFill>
                  <a:srgbClr val="444949"/>
                </a:solidFill>
                <a:latin typeface="Roboto Light" panose="02000000000000000000" pitchFamily="2" charset="0"/>
                <a:ea typeface="Roboto Light" panose="02000000000000000000" pitchFamily="2" charset="0"/>
                <a:cs typeface="Gill Sans MT"/>
              </a:rPr>
              <a:t> </a:t>
            </a:r>
            <a:r>
              <a:rPr lang="en-US" spc="-37" baseline="1010" dirty="0">
                <a:solidFill>
                  <a:srgbClr val="444949"/>
                </a:solidFill>
                <a:latin typeface="Roboto Light" panose="02000000000000000000" pitchFamily="2" charset="0"/>
                <a:ea typeface="Roboto Light" panose="02000000000000000000" pitchFamily="2" charset="0"/>
                <a:cs typeface="Gill Sans MT"/>
              </a:rPr>
              <a:t>time</a:t>
            </a:r>
            <a:r>
              <a:rPr lang="en-US" spc="-15" baseline="1010" dirty="0">
                <a:solidFill>
                  <a:srgbClr val="444949"/>
                </a:solidFill>
                <a:latin typeface="Roboto Light" panose="02000000000000000000" pitchFamily="2" charset="0"/>
                <a:ea typeface="Roboto Light" panose="02000000000000000000" pitchFamily="2" charset="0"/>
                <a:cs typeface="Gill Sans MT"/>
              </a:rPr>
              <a:t> </a:t>
            </a:r>
            <a:r>
              <a:rPr lang="en-US" spc="-20" dirty="0">
                <a:solidFill>
                  <a:srgbClr val="444949"/>
                </a:solidFill>
                <a:latin typeface="Roboto Light" panose="02000000000000000000" pitchFamily="2" charset="0"/>
                <a:ea typeface="Roboto Light" panose="02000000000000000000" pitchFamily="2" charset="0"/>
                <a:cs typeface="Gill Sans MT"/>
              </a:rPr>
              <a:t>(at</a:t>
            </a:r>
            <a:r>
              <a:rPr lang="en-US" spc="5" dirty="0">
                <a:solidFill>
                  <a:srgbClr val="444949"/>
                </a:solidFill>
                <a:latin typeface="Roboto Light" panose="02000000000000000000" pitchFamily="2" charset="0"/>
                <a:ea typeface="Roboto Light" panose="02000000000000000000" pitchFamily="2" charset="0"/>
                <a:cs typeface="Gill Sans MT"/>
              </a:rPr>
              <a:t> </a:t>
            </a:r>
            <a:r>
              <a:rPr lang="en-US" spc="-40" dirty="0">
                <a:solidFill>
                  <a:srgbClr val="444949"/>
                </a:solidFill>
                <a:latin typeface="Roboto Light" panose="02000000000000000000" pitchFamily="2" charset="0"/>
                <a:ea typeface="Roboto Light" panose="02000000000000000000" pitchFamily="2" charset="0"/>
                <a:cs typeface="Gill Sans MT"/>
              </a:rPr>
              <a:t>the</a:t>
            </a:r>
            <a:r>
              <a:rPr lang="en-US" spc="-10" dirty="0">
                <a:solidFill>
                  <a:srgbClr val="444949"/>
                </a:solidFill>
                <a:latin typeface="Roboto Light" panose="02000000000000000000" pitchFamily="2" charset="0"/>
                <a:ea typeface="Roboto Light" panose="02000000000000000000" pitchFamily="2" charset="0"/>
                <a:cs typeface="Gill Sans MT"/>
              </a:rPr>
              <a:t> </a:t>
            </a:r>
            <a:r>
              <a:rPr lang="en-US" spc="-55" dirty="0">
                <a:solidFill>
                  <a:srgbClr val="444949"/>
                </a:solidFill>
                <a:latin typeface="Roboto Light" panose="02000000000000000000" pitchFamily="2" charset="0"/>
                <a:ea typeface="Roboto Light" panose="02000000000000000000" pitchFamily="2" charset="0"/>
                <a:cs typeface="Gill Sans MT"/>
              </a:rPr>
              <a:t>CCP</a:t>
            </a:r>
            <a:r>
              <a:rPr lang="en-US" spc="-5" dirty="0">
                <a:solidFill>
                  <a:srgbClr val="444949"/>
                </a:solidFill>
                <a:latin typeface="Roboto Light" panose="02000000000000000000" pitchFamily="2" charset="0"/>
                <a:ea typeface="Roboto Light" panose="02000000000000000000" pitchFamily="2" charset="0"/>
                <a:cs typeface="Gill Sans MT"/>
              </a:rPr>
              <a:t> </a:t>
            </a:r>
            <a:r>
              <a:rPr lang="en-US" spc="-40" dirty="0">
                <a:solidFill>
                  <a:srgbClr val="444949"/>
                </a:solidFill>
                <a:latin typeface="Roboto Light" panose="02000000000000000000" pitchFamily="2" charset="0"/>
                <a:ea typeface="Roboto Light" panose="02000000000000000000" pitchFamily="2" charset="0"/>
                <a:cs typeface="Gill Sans MT"/>
              </a:rPr>
              <a:t>level)</a:t>
            </a:r>
            <a:endParaRPr lang="en-US"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50"/>
              </a:spcBef>
              <a:buFont typeface="Arial"/>
              <a:buChar char="•"/>
              <a:tabLst>
                <a:tab pos="241300" algn="l"/>
              </a:tabLst>
            </a:pPr>
            <a:r>
              <a:rPr lang="en-US" spc="-50" dirty="0">
                <a:solidFill>
                  <a:srgbClr val="444949"/>
                </a:solidFill>
                <a:latin typeface="Roboto Light" panose="02000000000000000000" pitchFamily="2" charset="0"/>
                <a:ea typeface="Roboto Light" panose="02000000000000000000" pitchFamily="2" charset="0"/>
                <a:cs typeface="Gill Sans MT"/>
              </a:rPr>
              <a:t>They</a:t>
            </a:r>
            <a:r>
              <a:rPr lang="en-US" spc="-15" dirty="0">
                <a:solidFill>
                  <a:srgbClr val="444949"/>
                </a:solidFill>
                <a:latin typeface="Roboto Light" panose="02000000000000000000" pitchFamily="2" charset="0"/>
                <a:ea typeface="Roboto Light" panose="02000000000000000000" pitchFamily="2" charset="0"/>
                <a:cs typeface="Gill Sans MT"/>
              </a:rPr>
              <a:t> </a:t>
            </a:r>
            <a:r>
              <a:rPr lang="en-US" spc="-60" dirty="0">
                <a:solidFill>
                  <a:srgbClr val="444949"/>
                </a:solidFill>
                <a:latin typeface="Roboto Light" panose="02000000000000000000" pitchFamily="2" charset="0"/>
                <a:ea typeface="Roboto Light" panose="02000000000000000000" pitchFamily="2" charset="0"/>
                <a:cs typeface="Gill Sans MT"/>
              </a:rPr>
              <a:t>are</a:t>
            </a:r>
            <a:r>
              <a:rPr lang="en-US" spc="-15" dirty="0">
                <a:solidFill>
                  <a:srgbClr val="444949"/>
                </a:solidFill>
                <a:latin typeface="Roboto Light" panose="02000000000000000000" pitchFamily="2" charset="0"/>
                <a:ea typeface="Roboto Light" panose="02000000000000000000" pitchFamily="2" charset="0"/>
                <a:cs typeface="Gill Sans MT"/>
              </a:rPr>
              <a:t> bound</a:t>
            </a:r>
            <a:r>
              <a:rPr lang="en-US" spc="-5" dirty="0">
                <a:solidFill>
                  <a:srgbClr val="444949"/>
                </a:solidFill>
                <a:latin typeface="Roboto Light" panose="02000000000000000000" pitchFamily="2" charset="0"/>
                <a:ea typeface="Roboto Light" panose="02000000000000000000" pitchFamily="2" charset="0"/>
                <a:cs typeface="Gill Sans MT"/>
              </a:rPr>
              <a:t> </a:t>
            </a:r>
            <a:r>
              <a:rPr lang="en-US" spc="-60" dirty="0">
                <a:solidFill>
                  <a:srgbClr val="444949"/>
                </a:solidFill>
                <a:latin typeface="Roboto Light" panose="02000000000000000000" pitchFamily="2" charset="0"/>
                <a:ea typeface="Roboto Light" panose="02000000000000000000" pitchFamily="2" charset="0"/>
                <a:cs typeface="Gill Sans MT"/>
              </a:rPr>
              <a:t>to</a:t>
            </a:r>
            <a:r>
              <a:rPr lang="en-US" spc="-15" dirty="0">
                <a:solidFill>
                  <a:srgbClr val="444949"/>
                </a:solidFill>
                <a:latin typeface="Roboto Light" panose="02000000000000000000" pitchFamily="2" charset="0"/>
                <a:ea typeface="Roboto Light" panose="02000000000000000000" pitchFamily="2" charset="0"/>
                <a:cs typeface="Gill Sans MT"/>
              </a:rPr>
              <a:t> </a:t>
            </a:r>
            <a:r>
              <a:rPr lang="en-US" spc="30" baseline="1010" dirty="0">
                <a:solidFill>
                  <a:srgbClr val="444949"/>
                </a:solidFill>
                <a:latin typeface="Roboto Light" panose="02000000000000000000" pitchFamily="2" charset="0"/>
                <a:ea typeface="Roboto Light" panose="02000000000000000000" pitchFamily="2" charset="0"/>
                <a:cs typeface="Gill Sans MT"/>
              </a:rPr>
              <a:t>a</a:t>
            </a:r>
            <a:r>
              <a:rPr lang="en-US" spc="22" baseline="1010" dirty="0">
                <a:solidFill>
                  <a:srgbClr val="444949"/>
                </a:solidFill>
                <a:latin typeface="Roboto Light" panose="02000000000000000000" pitchFamily="2" charset="0"/>
                <a:ea typeface="Roboto Light" panose="02000000000000000000" pitchFamily="2" charset="0"/>
                <a:cs typeface="Gill Sans MT"/>
              </a:rPr>
              <a:t> </a:t>
            </a:r>
            <a:r>
              <a:rPr lang="en-US" spc="-60" baseline="1010" dirty="0">
                <a:solidFill>
                  <a:srgbClr val="444949"/>
                </a:solidFill>
                <a:latin typeface="Roboto Light" panose="02000000000000000000" pitchFamily="2" charset="0"/>
                <a:ea typeface="Roboto Light" panose="02000000000000000000" pitchFamily="2" charset="0"/>
                <a:cs typeface="Gill Sans MT"/>
              </a:rPr>
              <a:t>specific</a:t>
            </a:r>
            <a:r>
              <a:rPr lang="en-US" spc="15" baseline="1010" dirty="0">
                <a:solidFill>
                  <a:srgbClr val="444949"/>
                </a:solidFill>
                <a:latin typeface="Roboto Light" panose="02000000000000000000" pitchFamily="2" charset="0"/>
                <a:ea typeface="Roboto Light" panose="02000000000000000000" pitchFamily="2" charset="0"/>
                <a:cs typeface="Gill Sans MT"/>
              </a:rPr>
              <a:t> </a:t>
            </a:r>
            <a:r>
              <a:rPr lang="en-US" spc="-60" baseline="1010" dirty="0">
                <a:solidFill>
                  <a:srgbClr val="444949"/>
                </a:solidFill>
                <a:latin typeface="Roboto Light" panose="02000000000000000000" pitchFamily="2" charset="0"/>
                <a:ea typeface="Roboto Light" panose="02000000000000000000" pitchFamily="2" charset="0"/>
                <a:cs typeface="Gill Sans MT"/>
              </a:rPr>
              <a:t>availability</a:t>
            </a:r>
            <a:r>
              <a:rPr lang="en-US" spc="22" baseline="1010" dirty="0">
                <a:solidFill>
                  <a:srgbClr val="444949"/>
                </a:solidFill>
                <a:latin typeface="Roboto Light" panose="02000000000000000000" pitchFamily="2" charset="0"/>
                <a:ea typeface="Roboto Light" panose="02000000000000000000" pitchFamily="2" charset="0"/>
                <a:cs typeface="Gill Sans MT"/>
              </a:rPr>
              <a:t> </a:t>
            </a:r>
            <a:r>
              <a:rPr lang="en-US" spc="-22" baseline="1010" dirty="0">
                <a:solidFill>
                  <a:srgbClr val="444949"/>
                </a:solidFill>
                <a:latin typeface="Roboto Light" panose="02000000000000000000" pitchFamily="2" charset="0"/>
                <a:ea typeface="Roboto Light" panose="02000000000000000000" pitchFamily="2" charset="0"/>
                <a:cs typeface="Gill Sans MT"/>
              </a:rPr>
              <a:t>zone</a:t>
            </a:r>
            <a:endParaRPr lang="en-US" dirty="0">
              <a:latin typeface="Roboto Light" panose="02000000000000000000" pitchFamily="2" charset="0"/>
              <a:ea typeface="Roboto Light" panose="02000000000000000000" pitchFamily="2" charset="0"/>
              <a:cs typeface="Gill Sans MT"/>
            </a:endParaRPr>
          </a:p>
          <a:p>
            <a:pPr marL="241300" indent="-228600">
              <a:lnSpc>
                <a:spcPct val="100000"/>
              </a:lnSpc>
              <a:buFont typeface="Arial"/>
              <a:buChar char="•"/>
              <a:tabLst>
                <a:tab pos="241300" algn="l"/>
              </a:tabLst>
            </a:pPr>
            <a:r>
              <a:rPr lang="en-US" spc="-25" dirty="0">
                <a:solidFill>
                  <a:srgbClr val="444949"/>
                </a:solidFill>
                <a:latin typeface="Roboto Light" panose="02000000000000000000" pitchFamily="2" charset="0"/>
                <a:ea typeface="Roboto Light" panose="02000000000000000000" pitchFamily="2" charset="0"/>
                <a:cs typeface="Gill Sans MT"/>
              </a:rPr>
              <a:t>A</a:t>
            </a:r>
            <a:r>
              <a:rPr lang="en-US" spc="-15" dirty="0">
                <a:solidFill>
                  <a:srgbClr val="444949"/>
                </a:solidFill>
                <a:latin typeface="Roboto Light" panose="02000000000000000000" pitchFamily="2" charset="0"/>
                <a:ea typeface="Roboto Light" panose="02000000000000000000" pitchFamily="2" charset="0"/>
                <a:cs typeface="Gill Sans MT"/>
              </a:rPr>
              <a:t>n</a:t>
            </a:r>
            <a:r>
              <a:rPr lang="en-US" dirty="0">
                <a:solidFill>
                  <a:srgbClr val="444949"/>
                </a:solidFill>
                <a:latin typeface="Roboto Light" panose="02000000000000000000" pitchFamily="2" charset="0"/>
                <a:ea typeface="Roboto Light" panose="02000000000000000000" pitchFamily="2" charset="0"/>
                <a:cs typeface="Gill Sans MT"/>
              </a:rPr>
              <a:t>a</a:t>
            </a:r>
            <a:r>
              <a:rPr lang="en-US" spc="-95" dirty="0">
                <a:solidFill>
                  <a:srgbClr val="444949"/>
                </a:solidFill>
                <a:latin typeface="Roboto Light" panose="02000000000000000000" pitchFamily="2" charset="0"/>
                <a:ea typeface="Roboto Light" panose="02000000000000000000" pitchFamily="2" charset="0"/>
                <a:cs typeface="Gill Sans MT"/>
              </a:rPr>
              <a:t>l</a:t>
            </a:r>
            <a:r>
              <a:rPr lang="en-US" spc="-25" dirty="0">
                <a:solidFill>
                  <a:srgbClr val="444949"/>
                </a:solidFill>
                <a:latin typeface="Roboto Light" panose="02000000000000000000" pitchFamily="2" charset="0"/>
                <a:ea typeface="Roboto Light" panose="02000000000000000000" pitchFamily="2" charset="0"/>
                <a:cs typeface="Gill Sans MT"/>
              </a:rPr>
              <a:t>o</a:t>
            </a:r>
            <a:r>
              <a:rPr lang="en-US" spc="-15" dirty="0">
                <a:solidFill>
                  <a:srgbClr val="444949"/>
                </a:solidFill>
                <a:latin typeface="Roboto Light" panose="02000000000000000000" pitchFamily="2" charset="0"/>
                <a:ea typeface="Roboto Light" panose="02000000000000000000" pitchFamily="2" charset="0"/>
                <a:cs typeface="Gill Sans MT"/>
              </a:rPr>
              <a:t>g</a:t>
            </a:r>
            <a:r>
              <a:rPr lang="en-US" spc="-125" dirty="0">
                <a:solidFill>
                  <a:srgbClr val="444949"/>
                </a:solidFill>
                <a:latin typeface="Roboto Light" panose="02000000000000000000" pitchFamily="2" charset="0"/>
                <a:ea typeface="Roboto Light" panose="02000000000000000000" pitchFamily="2" charset="0"/>
                <a:cs typeface="Gill Sans MT"/>
              </a:rPr>
              <a:t>y </a:t>
            </a:r>
            <a:r>
              <a:rPr lang="en-US" spc="100" dirty="0">
                <a:solidFill>
                  <a:srgbClr val="444949"/>
                </a:solidFill>
                <a:latin typeface="Roboto Light" panose="02000000000000000000" pitchFamily="2" charset="0"/>
                <a:ea typeface="Roboto Light" panose="02000000000000000000" pitchFamily="2" charset="0"/>
                <a:cs typeface="Gill Sans MT"/>
              </a:rPr>
              <a:t>: </a:t>
            </a:r>
            <a:r>
              <a:rPr lang="en-US" spc="-75" dirty="0">
                <a:solidFill>
                  <a:srgbClr val="444949"/>
                </a:solidFill>
                <a:latin typeface="Roboto Light" panose="02000000000000000000" pitchFamily="2" charset="0"/>
                <a:ea typeface="Roboto Light" panose="02000000000000000000" pitchFamily="2" charset="0"/>
                <a:cs typeface="Gill Sans MT"/>
              </a:rPr>
              <a:t>T</a:t>
            </a:r>
            <a:r>
              <a:rPr lang="en-US" spc="-55" dirty="0">
                <a:solidFill>
                  <a:srgbClr val="444949"/>
                </a:solidFill>
                <a:latin typeface="Roboto Light" panose="02000000000000000000" pitchFamily="2" charset="0"/>
                <a:ea typeface="Roboto Light" panose="02000000000000000000" pitchFamily="2" charset="0"/>
                <a:cs typeface="Gill Sans MT"/>
              </a:rPr>
              <a:t>h</a:t>
            </a:r>
            <a:r>
              <a:rPr lang="en-US" spc="-95" dirty="0">
                <a:solidFill>
                  <a:srgbClr val="444949"/>
                </a:solidFill>
                <a:latin typeface="Roboto Light" panose="02000000000000000000" pitchFamily="2" charset="0"/>
                <a:ea typeface="Roboto Light" panose="02000000000000000000" pitchFamily="2" charset="0"/>
                <a:cs typeface="Gill Sans MT"/>
              </a:rPr>
              <a:t>i</a:t>
            </a:r>
            <a:r>
              <a:rPr lang="en-US" spc="-30" dirty="0">
                <a:solidFill>
                  <a:srgbClr val="444949"/>
                </a:solidFill>
                <a:latin typeface="Roboto Light" panose="02000000000000000000" pitchFamily="2" charset="0"/>
                <a:ea typeface="Roboto Light" panose="02000000000000000000" pitchFamily="2" charset="0"/>
                <a:cs typeface="Gill Sans MT"/>
              </a:rPr>
              <a:t>n</a:t>
            </a:r>
            <a:r>
              <a:rPr lang="en-US" spc="-150" dirty="0">
                <a:solidFill>
                  <a:srgbClr val="444949"/>
                </a:solidFill>
                <a:latin typeface="Roboto Light" panose="02000000000000000000" pitchFamily="2" charset="0"/>
                <a:ea typeface="Roboto Light" panose="02000000000000000000" pitchFamily="2" charset="0"/>
                <a:cs typeface="Gill Sans MT"/>
              </a:rPr>
              <a:t>k</a:t>
            </a:r>
            <a:r>
              <a:rPr lang="en-US" dirty="0">
                <a:solidFill>
                  <a:srgbClr val="444949"/>
                </a:solidFill>
                <a:latin typeface="Roboto Light" panose="02000000000000000000" pitchFamily="2" charset="0"/>
                <a:ea typeface="Roboto Light" panose="02000000000000000000" pitchFamily="2" charset="0"/>
                <a:cs typeface="Gill Sans MT"/>
              </a:rPr>
              <a:t> </a:t>
            </a:r>
            <a:r>
              <a:rPr lang="en-US" spc="-45" dirty="0">
                <a:solidFill>
                  <a:srgbClr val="444949"/>
                </a:solidFill>
                <a:latin typeface="Roboto Light" panose="02000000000000000000" pitchFamily="2" charset="0"/>
                <a:ea typeface="Roboto Light" panose="02000000000000000000" pitchFamily="2" charset="0"/>
                <a:cs typeface="Gill Sans MT"/>
              </a:rPr>
              <a:t>o</a:t>
            </a:r>
            <a:r>
              <a:rPr lang="en-US" spc="-20" dirty="0">
                <a:solidFill>
                  <a:srgbClr val="444949"/>
                </a:solidFill>
                <a:latin typeface="Roboto Light" panose="02000000000000000000" pitchFamily="2" charset="0"/>
                <a:ea typeface="Roboto Light" panose="02000000000000000000" pitchFamily="2" charset="0"/>
                <a:cs typeface="Gill Sans MT"/>
              </a:rPr>
              <a:t>f</a:t>
            </a:r>
            <a:r>
              <a:rPr lang="en-US" dirty="0">
                <a:solidFill>
                  <a:srgbClr val="444949"/>
                </a:solidFill>
                <a:latin typeface="Roboto Light" panose="02000000000000000000" pitchFamily="2" charset="0"/>
                <a:ea typeface="Roboto Light" panose="02000000000000000000" pitchFamily="2" charset="0"/>
                <a:cs typeface="Gill Sans MT"/>
              </a:rPr>
              <a:t> </a:t>
            </a:r>
            <a:r>
              <a:rPr lang="en-US" spc="-90" dirty="0">
                <a:solidFill>
                  <a:srgbClr val="444949"/>
                </a:solidFill>
                <a:latin typeface="Roboto Light" panose="02000000000000000000" pitchFamily="2" charset="0"/>
                <a:ea typeface="Roboto Light" panose="02000000000000000000" pitchFamily="2" charset="0"/>
                <a:cs typeface="Gill Sans MT"/>
              </a:rPr>
              <a:t>t</a:t>
            </a:r>
            <a:r>
              <a:rPr lang="en-US" spc="-30" dirty="0">
                <a:solidFill>
                  <a:srgbClr val="444949"/>
                </a:solidFill>
                <a:latin typeface="Roboto Light" panose="02000000000000000000" pitchFamily="2" charset="0"/>
                <a:ea typeface="Roboto Light" panose="02000000000000000000" pitchFamily="2" charset="0"/>
                <a:cs typeface="Gill Sans MT"/>
              </a:rPr>
              <a:t>h</a:t>
            </a:r>
            <a:r>
              <a:rPr lang="en-US" spc="-5" dirty="0">
                <a:solidFill>
                  <a:srgbClr val="444949"/>
                </a:solidFill>
                <a:latin typeface="Roboto Light" panose="02000000000000000000" pitchFamily="2" charset="0"/>
                <a:ea typeface="Roboto Light" panose="02000000000000000000" pitchFamily="2" charset="0"/>
                <a:cs typeface="Gill Sans MT"/>
              </a:rPr>
              <a:t>e</a:t>
            </a:r>
            <a:r>
              <a:rPr lang="en-US" dirty="0">
                <a:solidFill>
                  <a:srgbClr val="444949"/>
                </a:solidFill>
                <a:latin typeface="Roboto Light" panose="02000000000000000000" pitchFamily="2" charset="0"/>
                <a:ea typeface="Roboto Light" panose="02000000000000000000" pitchFamily="2" charset="0"/>
                <a:cs typeface="Gill Sans MT"/>
              </a:rPr>
              <a:t>m a</a:t>
            </a:r>
            <a:r>
              <a:rPr lang="en-US" spc="-90" dirty="0">
                <a:solidFill>
                  <a:srgbClr val="444949"/>
                </a:solidFill>
                <a:latin typeface="Roboto Light" panose="02000000000000000000" pitchFamily="2" charset="0"/>
                <a:ea typeface="Roboto Light" panose="02000000000000000000" pitchFamily="2" charset="0"/>
                <a:cs typeface="Gill Sans MT"/>
              </a:rPr>
              <a:t>s</a:t>
            </a:r>
            <a:r>
              <a:rPr lang="en-US" spc="-5" dirty="0">
                <a:solidFill>
                  <a:srgbClr val="444949"/>
                </a:solidFill>
                <a:latin typeface="Roboto Light" panose="02000000000000000000" pitchFamily="2" charset="0"/>
                <a:ea typeface="Roboto Light" panose="02000000000000000000" pitchFamily="2" charset="0"/>
                <a:cs typeface="Gill Sans MT"/>
              </a:rPr>
              <a:t> </a:t>
            </a:r>
            <a:r>
              <a:rPr lang="en-US" dirty="0">
                <a:solidFill>
                  <a:srgbClr val="444949"/>
                </a:solidFill>
                <a:latin typeface="Roboto Light" panose="02000000000000000000" pitchFamily="2" charset="0"/>
                <a:ea typeface="Roboto Light" panose="02000000000000000000" pitchFamily="2" charset="0"/>
                <a:cs typeface="Gill Sans MT"/>
              </a:rPr>
              <a:t>a</a:t>
            </a:r>
            <a:r>
              <a:rPr lang="en-US" spc="-285" dirty="0">
                <a:solidFill>
                  <a:srgbClr val="444949"/>
                </a:solidFill>
                <a:latin typeface="Roboto Light" panose="02000000000000000000" pitchFamily="2" charset="0"/>
                <a:ea typeface="Roboto Light" panose="02000000000000000000" pitchFamily="2" charset="0"/>
                <a:cs typeface="Gill Sans MT"/>
              </a:rPr>
              <a:t> </a:t>
            </a:r>
            <a:r>
              <a:rPr lang="en-US" spc="-90" dirty="0">
                <a:solidFill>
                  <a:srgbClr val="444949"/>
                </a:solidFill>
                <a:latin typeface="Roboto Light" panose="02000000000000000000" pitchFamily="2" charset="0"/>
                <a:ea typeface="Roboto Light" panose="02000000000000000000" pitchFamily="2" charset="0"/>
                <a:cs typeface="Gill Sans MT"/>
              </a:rPr>
              <a:t>“</a:t>
            </a:r>
            <a:r>
              <a:rPr lang="en-US" spc="-30" dirty="0">
                <a:solidFill>
                  <a:srgbClr val="444949"/>
                </a:solidFill>
                <a:latin typeface="Roboto Light" panose="02000000000000000000" pitchFamily="2" charset="0"/>
                <a:ea typeface="Roboto Light" panose="02000000000000000000" pitchFamily="2" charset="0"/>
                <a:cs typeface="Gill Sans MT"/>
              </a:rPr>
              <a:t>n</a:t>
            </a:r>
            <a:r>
              <a:rPr lang="en-US" spc="-5" dirty="0">
                <a:solidFill>
                  <a:srgbClr val="444949"/>
                </a:solidFill>
                <a:latin typeface="Roboto Light" panose="02000000000000000000" pitchFamily="2" charset="0"/>
                <a:ea typeface="Roboto Light" panose="02000000000000000000" pitchFamily="2" charset="0"/>
                <a:cs typeface="Gill Sans MT"/>
              </a:rPr>
              <a:t>e</a:t>
            </a:r>
            <a:r>
              <a:rPr lang="en-US" spc="-90" dirty="0">
                <a:solidFill>
                  <a:srgbClr val="444949"/>
                </a:solidFill>
                <a:latin typeface="Roboto Light" panose="02000000000000000000" pitchFamily="2" charset="0"/>
                <a:ea typeface="Roboto Light" panose="02000000000000000000" pitchFamily="2" charset="0"/>
                <a:cs typeface="Gill Sans MT"/>
              </a:rPr>
              <a:t>t</a:t>
            </a:r>
            <a:r>
              <a:rPr lang="en-US" spc="-75" dirty="0">
                <a:solidFill>
                  <a:srgbClr val="444949"/>
                </a:solidFill>
                <a:latin typeface="Roboto Light" panose="02000000000000000000" pitchFamily="2" charset="0"/>
                <a:ea typeface="Roboto Light" panose="02000000000000000000" pitchFamily="2" charset="0"/>
                <a:cs typeface="Gill Sans MT"/>
              </a:rPr>
              <a:t>w</a:t>
            </a:r>
            <a:r>
              <a:rPr lang="en-US" spc="-125" dirty="0">
                <a:solidFill>
                  <a:srgbClr val="444949"/>
                </a:solidFill>
                <a:latin typeface="Roboto Light" panose="02000000000000000000" pitchFamily="2" charset="0"/>
                <a:ea typeface="Roboto Light" panose="02000000000000000000" pitchFamily="2" charset="0"/>
                <a:cs typeface="Gill Sans MT"/>
              </a:rPr>
              <a:t>o</a:t>
            </a:r>
            <a:r>
              <a:rPr lang="en-US" spc="25" dirty="0">
                <a:solidFill>
                  <a:srgbClr val="444949"/>
                </a:solidFill>
                <a:latin typeface="Roboto Light" panose="02000000000000000000" pitchFamily="2" charset="0"/>
                <a:ea typeface="Roboto Light" panose="02000000000000000000" pitchFamily="2" charset="0"/>
                <a:cs typeface="Gill Sans MT"/>
              </a:rPr>
              <a:t>r</a:t>
            </a:r>
            <a:r>
              <a:rPr lang="en-US" spc="-150" dirty="0">
                <a:solidFill>
                  <a:srgbClr val="444949"/>
                </a:solidFill>
                <a:latin typeface="Roboto Light" panose="02000000000000000000" pitchFamily="2" charset="0"/>
                <a:ea typeface="Roboto Light" panose="02000000000000000000" pitchFamily="2" charset="0"/>
                <a:cs typeface="Gill Sans MT"/>
              </a:rPr>
              <a:t>k</a:t>
            </a:r>
            <a:r>
              <a:rPr lang="en-US" dirty="0">
                <a:solidFill>
                  <a:srgbClr val="444949"/>
                </a:solidFill>
                <a:latin typeface="Roboto Light" panose="02000000000000000000" pitchFamily="2" charset="0"/>
                <a:ea typeface="Roboto Light" panose="02000000000000000000" pitchFamily="2" charset="0"/>
                <a:cs typeface="Gill Sans MT"/>
              </a:rPr>
              <a:t> </a:t>
            </a:r>
            <a:r>
              <a:rPr lang="en-US" spc="-10" dirty="0">
                <a:solidFill>
                  <a:srgbClr val="444949"/>
                </a:solidFill>
                <a:latin typeface="Roboto Light" panose="02000000000000000000" pitchFamily="2" charset="0"/>
                <a:ea typeface="Roboto Light" panose="02000000000000000000" pitchFamily="2" charset="0"/>
                <a:cs typeface="Gill Sans MT"/>
              </a:rPr>
              <a:t>U</a:t>
            </a:r>
            <a:r>
              <a:rPr lang="en-US" spc="-5" dirty="0">
                <a:solidFill>
                  <a:srgbClr val="444949"/>
                </a:solidFill>
                <a:latin typeface="Roboto Light" panose="02000000000000000000" pitchFamily="2" charset="0"/>
                <a:ea typeface="Roboto Light" panose="02000000000000000000" pitchFamily="2" charset="0"/>
                <a:cs typeface="Gill Sans MT"/>
              </a:rPr>
              <a:t>S</a:t>
            </a:r>
            <a:r>
              <a:rPr lang="en-US" spc="-95" dirty="0">
                <a:solidFill>
                  <a:srgbClr val="444949"/>
                </a:solidFill>
                <a:latin typeface="Roboto Light" panose="02000000000000000000" pitchFamily="2" charset="0"/>
                <a:ea typeface="Roboto Light" panose="02000000000000000000" pitchFamily="2" charset="0"/>
                <a:cs typeface="Gill Sans MT"/>
              </a:rPr>
              <a:t>B</a:t>
            </a:r>
            <a:r>
              <a:rPr lang="en-US" spc="-5" dirty="0">
                <a:solidFill>
                  <a:srgbClr val="444949"/>
                </a:solidFill>
                <a:latin typeface="Roboto Light" panose="02000000000000000000" pitchFamily="2" charset="0"/>
                <a:ea typeface="Roboto Light" panose="02000000000000000000" pitchFamily="2" charset="0"/>
                <a:cs typeface="Gill Sans MT"/>
              </a:rPr>
              <a:t> </a:t>
            </a:r>
            <a:r>
              <a:rPr lang="en-US" spc="-95" dirty="0">
                <a:solidFill>
                  <a:srgbClr val="444949"/>
                </a:solidFill>
                <a:latin typeface="Roboto Light" panose="02000000000000000000" pitchFamily="2" charset="0"/>
                <a:ea typeface="Roboto Light" panose="02000000000000000000" pitchFamily="2" charset="0"/>
                <a:cs typeface="Gill Sans MT"/>
              </a:rPr>
              <a:t>s</a:t>
            </a:r>
            <a:r>
              <a:rPr lang="en-US" spc="-90" dirty="0">
                <a:solidFill>
                  <a:srgbClr val="444949"/>
                </a:solidFill>
                <a:latin typeface="Roboto Light" panose="02000000000000000000" pitchFamily="2" charset="0"/>
                <a:ea typeface="Roboto Light" panose="02000000000000000000" pitchFamily="2" charset="0"/>
                <a:cs typeface="Gill Sans MT"/>
              </a:rPr>
              <a:t>t</a:t>
            </a:r>
            <a:r>
              <a:rPr lang="en-US" spc="-95" dirty="0">
                <a:solidFill>
                  <a:srgbClr val="444949"/>
                </a:solidFill>
                <a:latin typeface="Roboto Light" panose="02000000000000000000" pitchFamily="2" charset="0"/>
                <a:ea typeface="Roboto Light" panose="02000000000000000000" pitchFamily="2" charset="0"/>
                <a:cs typeface="Gill Sans MT"/>
              </a:rPr>
              <a:t>i</a:t>
            </a:r>
            <a:r>
              <a:rPr lang="en-US" spc="-105" dirty="0">
                <a:solidFill>
                  <a:srgbClr val="444949"/>
                </a:solidFill>
                <a:latin typeface="Roboto Light" panose="02000000000000000000" pitchFamily="2" charset="0"/>
                <a:ea typeface="Roboto Light" panose="02000000000000000000" pitchFamily="2" charset="0"/>
                <a:cs typeface="Gill Sans MT"/>
              </a:rPr>
              <a:t>c</a:t>
            </a:r>
            <a:r>
              <a:rPr lang="en-US" spc="-110" dirty="0">
                <a:solidFill>
                  <a:srgbClr val="444949"/>
                </a:solidFill>
                <a:latin typeface="Roboto Light" panose="02000000000000000000" pitchFamily="2" charset="0"/>
                <a:ea typeface="Roboto Light" panose="02000000000000000000" pitchFamily="2" charset="0"/>
                <a:cs typeface="Gill Sans MT"/>
              </a:rPr>
              <a:t>k</a:t>
            </a:r>
            <a:r>
              <a:rPr lang="en-US" spc="-90" dirty="0">
                <a:solidFill>
                  <a:srgbClr val="444949"/>
                </a:solidFill>
                <a:latin typeface="Roboto Light" panose="02000000000000000000" pitchFamily="2" charset="0"/>
                <a:ea typeface="Roboto Light" panose="02000000000000000000" pitchFamily="2" charset="0"/>
                <a:cs typeface="Gill Sans MT"/>
              </a:rPr>
              <a:t>”</a:t>
            </a:r>
            <a:endParaRPr lang="en-US" dirty="0">
              <a:latin typeface="Roboto Light" panose="02000000000000000000" pitchFamily="2" charset="0"/>
              <a:ea typeface="Roboto Light" panose="02000000000000000000" pitchFamily="2" charset="0"/>
              <a:cs typeface="Gill Sans MT"/>
            </a:endParaRPr>
          </a:p>
          <a:p>
            <a:pPr marL="241300" marR="90170" indent="-228600">
              <a:lnSpc>
                <a:spcPts val="3000"/>
              </a:lnSpc>
              <a:spcBef>
                <a:spcPts val="1050"/>
              </a:spcBef>
              <a:buFont typeface="Arial"/>
              <a:buChar char="•"/>
              <a:tabLst>
                <a:tab pos="241300" algn="l"/>
              </a:tabLst>
            </a:pPr>
            <a:r>
              <a:rPr lang="en-US" spc="-70" dirty="0">
                <a:solidFill>
                  <a:srgbClr val="444949"/>
                </a:solidFill>
                <a:latin typeface="Roboto Light" panose="02000000000000000000" pitchFamily="2" charset="0"/>
                <a:ea typeface="Roboto Light" panose="02000000000000000000" pitchFamily="2" charset="0"/>
                <a:cs typeface="Gill Sans MT"/>
              </a:rPr>
              <a:t>Free</a:t>
            </a:r>
            <a:r>
              <a:rPr lang="en-US" spc="-10" dirty="0">
                <a:solidFill>
                  <a:srgbClr val="444949"/>
                </a:solidFill>
                <a:latin typeface="Roboto Light" panose="02000000000000000000" pitchFamily="2" charset="0"/>
                <a:ea typeface="Roboto Light" panose="02000000000000000000" pitchFamily="2" charset="0"/>
                <a:cs typeface="Gill Sans MT"/>
              </a:rPr>
              <a:t> </a:t>
            </a:r>
            <a:r>
              <a:rPr lang="en-US" spc="-50" dirty="0">
                <a:solidFill>
                  <a:srgbClr val="444949"/>
                </a:solidFill>
                <a:latin typeface="Roboto Light" panose="02000000000000000000" pitchFamily="2" charset="0"/>
                <a:ea typeface="Roboto Light" panose="02000000000000000000" pitchFamily="2" charset="0"/>
                <a:cs typeface="Gill Sans MT"/>
              </a:rPr>
              <a:t>tier:</a:t>
            </a:r>
            <a:r>
              <a:rPr lang="en-US" spc="-225" dirty="0">
                <a:solidFill>
                  <a:srgbClr val="444949"/>
                </a:solidFill>
                <a:latin typeface="Roboto Light" panose="02000000000000000000" pitchFamily="2" charset="0"/>
                <a:ea typeface="Roboto Light" panose="02000000000000000000" pitchFamily="2" charset="0"/>
                <a:cs typeface="Gill Sans MT"/>
              </a:rPr>
              <a:t> </a:t>
            </a:r>
            <a:r>
              <a:rPr lang="en-US" dirty="0">
                <a:solidFill>
                  <a:srgbClr val="444949"/>
                </a:solidFill>
                <a:latin typeface="Roboto Light" panose="02000000000000000000" pitchFamily="2" charset="0"/>
                <a:ea typeface="Roboto Light" panose="02000000000000000000" pitchFamily="2" charset="0"/>
                <a:cs typeface="Gill Sans MT"/>
              </a:rPr>
              <a:t>30</a:t>
            </a:r>
            <a:r>
              <a:rPr lang="en-US" spc="-5" dirty="0">
                <a:solidFill>
                  <a:srgbClr val="444949"/>
                </a:solidFill>
                <a:latin typeface="Roboto Light" panose="02000000000000000000" pitchFamily="2" charset="0"/>
                <a:ea typeface="Roboto Light" panose="02000000000000000000" pitchFamily="2" charset="0"/>
                <a:cs typeface="Gill Sans MT"/>
              </a:rPr>
              <a:t> </a:t>
            </a:r>
            <a:r>
              <a:rPr lang="en-US" spc="-80" dirty="0">
                <a:solidFill>
                  <a:srgbClr val="444949"/>
                </a:solidFill>
                <a:latin typeface="Roboto Light" panose="02000000000000000000" pitchFamily="2" charset="0"/>
                <a:ea typeface="Roboto Light" panose="02000000000000000000" pitchFamily="2" charset="0"/>
                <a:cs typeface="Gill Sans MT"/>
              </a:rPr>
              <a:t>GB</a:t>
            </a:r>
            <a:r>
              <a:rPr lang="en-US" dirty="0">
                <a:solidFill>
                  <a:srgbClr val="444949"/>
                </a:solidFill>
                <a:latin typeface="Roboto Light" panose="02000000000000000000" pitchFamily="2" charset="0"/>
                <a:ea typeface="Roboto Light" panose="02000000000000000000" pitchFamily="2" charset="0"/>
                <a:cs typeface="Gill Sans MT"/>
              </a:rPr>
              <a:t> </a:t>
            </a:r>
            <a:r>
              <a:rPr lang="en-US" spc="-30" dirty="0">
                <a:solidFill>
                  <a:srgbClr val="444949"/>
                </a:solidFill>
                <a:latin typeface="Roboto Light" panose="02000000000000000000" pitchFamily="2" charset="0"/>
                <a:ea typeface="Roboto Light" panose="02000000000000000000" pitchFamily="2" charset="0"/>
                <a:cs typeface="Gill Sans MT"/>
              </a:rPr>
              <a:t>of</a:t>
            </a:r>
            <a:r>
              <a:rPr lang="en-US" spc="-5" dirty="0">
                <a:solidFill>
                  <a:srgbClr val="444949"/>
                </a:solidFill>
                <a:latin typeface="Roboto Light" panose="02000000000000000000" pitchFamily="2" charset="0"/>
                <a:ea typeface="Roboto Light" panose="02000000000000000000" pitchFamily="2" charset="0"/>
                <a:cs typeface="Gill Sans MT"/>
              </a:rPr>
              <a:t> </a:t>
            </a:r>
            <a:r>
              <a:rPr lang="en-US" spc="-55" dirty="0">
                <a:solidFill>
                  <a:srgbClr val="444949"/>
                </a:solidFill>
                <a:latin typeface="Roboto Light" panose="02000000000000000000" pitchFamily="2" charset="0"/>
                <a:ea typeface="Roboto Light" panose="02000000000000000000" pitchFamily="2" charset="0"/>
                <a:cs typeface="Gill Sans MT"/>
              </a:rPr>
              <a:t>free</a:t>
            </a:r>
            <a:r>
              <a:rPr lang="en-US" spc="-5" dirty="0">
                <a:solidFill>
                  <a:srgbClr val="444949"/>
                </a:solidFill>
                <a:latin typeface="Roboto Light" panose="02000000000000000000" pitchFamily="2" charset="0"/>
                <a:ea typeface="Roboto Light" panose="02000000000000000000" pitchFamily="2" charset="0"/>
                <a:cs typeface="Gill Sans MT"/>
              </a:rPr>
              <a:t> </a:t>
            </a:r>
            <a:r>
              <a:rPr lang="en-US" spc="-30" dirty="0">
                <a:solidFill>
                  <a:srgbClr val="444949"/>
                </a:solidFill>
                <a:latin typeface="Roboto Light" panose="02000000000000000000" pitchFamily="2" charset="0"/>
                <a:ea typeface="Roboto Light" panose="02000000000000000000" pitchFamily="2" charset="0"/>
                <a:cs typeface="Gill Sans MT"/>
              </a:rPr>
              <a:t>EBS</a:t>
            </a:r>
            <a:r>
              <a:rPr lang="en-US" spc="-5" dirty="0">
                <a:solidFill>
                  <a:srgbClr val="444949"/>
                </a:solidFill>
                <a:latin typeface="Roboto Light" panose="02000000000000000000" pitchFamily="2" charset="0"/>
                <a:ea typeface="Roboto Light" panose="02000000000000000000" pitchFamily="2" charset="0"/>
                <a:cs typeface="Gill Sans MT"/>
              </a:rPr>
              <a:t> </a:t>
            </a:r>
            <a:r>
              <a:rPr lang="en-US" spc="-45" dirty="0">
                <a:solidFill>
                  <a:srgbClr val="444949"/>
                </a:solidFill>
                <a:latin typeface="Roboto Light" panose="02000000000000000000" pitchFamily="2" charset="0"/>
                <a:ea typeface="Roboto Light" panose="02000000000000000000" pitchFamily="2" charset="0"/>
                <a:cs typeface="Gill Sans MT"/>
              </a:rPr>
              <a:t>storage</a:t>
            </a:r>
            <a:r>
              <a:rPr lang="en-US" spc="-10" dirty="0">
                <a:solidFill>
                  <a:srgbClr val="444949"/>
                </a:solidFill>
                <a:latin typeface="Roboto Light" panose="02000000000000000000" pitchFamily="2" charset="0"/>
                <a:ea typeface="Roboto Light" panose="02000000000000000000" pitchFamily="2" charset="0"/>
                <a:cs typeface="Gill Sans MT"/>
              </a:rPr>
              <a:t> </a:t>
            </a:r>
            <a:r>
              <a:rPr lang="en-US" spc="-30" dirty="0">
                <a:solidFill>
                  <a:srgbClr val="444949"/>
                </a:solidFill>
                <a:latin typeface="Roboto Light" panose="02000000000000000000" pitchFamily="2" charset="0"/>
                <a:ea typeface="Roboto Light" panose="02000000000000000000" pitchFamily="2" charset="0"/>
                <a:cs typeface="Gill Sans MT"/>
              </a:rPr>
              <a:t>of</a:t>
            </a:r>
            <a:r>
              <a:rPr lang="en-US" dirty="0">
                <a:solidFill>
                  <a:srgbClr val="444949"/>
                </a:solidFill>
                <a:latin typeface="Roboto Light" panose="02000000000000000000" pitchFamily="2" charset="0"/>
                <a:ea typeface="Roboto Light" panose="02000000000000000000" pitchFamily="2" charset="0"/>
                <a:cs typeface="Gill Sans MT"/>
              </a:rPr>
              <a:t> </a:t>
            </a:r>
            <a:r>
              <a:rPr lang="en-US" spc="-35" dirty="0">
                <a:solidFill>
                  <a:srgbClr val="444949"/>
                </a:solidFill>
                <a:latin typeface="Roboto Light" panose="02000000000000000000" pitchFamily="2" charset="0"/>
                <a:ea typeface="Roboto Light" panose="02000000000000000000" pitchFamily="2" charset="0"/>
                <a:cs typeface="Gill Sans MT"/>
              </a:rPr>
              <a:t>type</a:t>
            </a:r>
            <a:r>
              <a:rPr lang="en-US" spc="-10" dirty="0">
                <a:solidFill>
                  <a:srgbClr val="444949"/>
                </a:solidFill>
                <a:latin typeface="Roboto Light" panose="02000000000000000000" pitchFamily="2" charset="0"/>
                <a:ea typeface="Roboto Light" panose="02000000000000000000" pitchFamily="2" charset="0"/>
                <a:cs typeface="Gill Sans MT"/>
              </a:rPr>
              <a:t> </a:t>
            </a:r>
            <a:r>
              <a:rPr lang="en-US" spc="-45" dirty="0">
                <a:solidFill>
                  <a:srgbClr val="444949"/>
                </a:solidFill>
                <a:latin typeface="Roboto Light" panose="02000000000000000000" pitchFamily="2" charset="0"/>
                <a:ea typeface="Roboto Light" panose="02000000000000000000" pitchFamily="2" charset="0"/>
                <a:cs typeface="Gill Sans MT"/>
              </a:rPr>
              <a:t>General</a:t>
            </a:r>
            <a:r>
              <a:rPr lang="en-US" spc="-5" dirty="0">
                <a:solidFill>
                  <a:srgbClr val="444949"/>
                </a:solidFill>
                <a:latin typeface="Roboto Light" panose="02000000000000000000" pitchFamily="2" charset="0"/>
                <a:ea typeface="Roboto Light" panose="02000000000000000000" pitchFamily="2" charset="0"/>
                <a:cs typeface="Gill Sans MT"/>
              </a:rPr>
              <a:t> </a:t>
            </a:r>
            <a:r>
              <a:rPr lang="en-US" spc="-35" dirty="0">
                <a:solidFill>
                  <a:srgbClr val="444949"/>
                </a:solidFill>
                <a:latin typeface="Roboto Light" panose="02000000000000000000" pitchFamily="2" charset="0"/>
                <a:ea typeface="Roboto Light" panose="02000000000000000000" pitchFamily="2" charset="0"/>
                <a:cs typeface="Gill Sans MT"/>
              </a:rPr>
              <a:t>Purpose</a:t>
            </a:r>
            <a:r>
              <a:rPr lang="en-US" spc="-5" dirty="0">
                <a:solidFill>
                  <a:srgbClr val="444949"/>
                </a:solidFill>
                <a:latin typeface="Roboto Light" panose="02000000000000000000" pitchFamily="2" charset="0"/>
                <a:ea typeface="Roboto Light" panose="02000000000000000000" pitchFamily="2" charset="0"/>
                <a:cs typeface="Gill Sans MT"/>
              </a:rPr>
              <a:t> </a:t>
            </a:r>
            <a:r>
              <a:rPr lang="en-US" spc="15" dirty="0">
                <a:solidFill>
                  <a:srgbClr val="444949"/>
                </a:solidFill>
                <a:latin typeface="Roboto Light" panose="02000000000000000000" pitchFamily="2" charset="0"/>
                <a:ea typeface="Roboto Light" panose="02000000000000000000" pitchFamily="2" charset="0"/>
                <a:cs typeface="Gill Sans MT"/>
              </a:rPr>
              <a:t>(SSD)</a:t>
            </a:r>
            <a:r>
              <a:rPr lang="en-US" dirty="0">
                <a:solidFill>
                  <a:srgbClr val="444949"/>
                </a:solidFill>
                <a:latin typeface="Roboto Light" panose="02000000000000000000" pitchFamily="2" charset="0"/>
                <a:ea typeface="Roboto Light" panose="02000000000000000000" pitchFamily="2" charset="0"/>
                <a:cs typeface="Gill Sans MT"/>
              </a:rPr>
              <a:t> </a:t>
            </a:r>
            <a:r>
              <a:rPr lang="en-US" spc="-105" dirty="0">
                <a:solidFill>
                  <a:srgbClr val="444949"/>
                </a:solidFill>
                <a:latin typeface="Roboto Light" panose="02000000000000000000" pitchFamily="2" charset="0"/>
                <a:ea typeface="Roboto Light" panose="02000000000000000000" pitchFamily="2" charset="0"/>
                <a:cs typeface="Gill Sans MT"/>
              </a:rPr>
              <a:t>or </a:t>
            </a:r>
            <a:r>
              <a:rPr lang="en-US" spc="-765" dirty="0">
                <a:solidFill>
                  <a:srgbClr val="444949"/>
                </a:solidFill>
                <a:latin typeface="Roboto Light" panose="02000000000000000000" pitchFamily="2" charset="0"/>
                <a:ea typeface="Roboto Light" panose="02000000000000000000" pitchFamily="2" charset="0"/>
                <a:cs typeface="Gill Sans MT"/>
              </a:rPr>
              <a:t> </a:t>
            </a:r>
            <a:r>
              <a:rPr lang="en-US" spc="-35" dirty="0">
                <a:solidFill>
                  <a:srgbClr val="444949"/>
                </a:solidFill>
                <a:latin typeface="Roboto Light" panose="02000000000000000000" pitchFamily="2" charset="0"/>
                <a:ea typeface="Roboto Light" panose="02000000000000000000" pitchFamily="2" charset="0"/>
                <a:cs typeface="Gill Sans MT"/>
              </a:rPr>
              <a:t>Magnetic</a:t>
            </a:r>
            <a:r>
              <a:rPr lang="en-US" spc="-15" dirty="0">
                <a:solidFill>
                  <a:srgbClr val="444949"/>
                </a:solidFill>
                <a:latin typeface="Roboto Light" panose="02000000000000000000" pitchFamily="2" charset="0"/>
                <a:ea typeface="Roboto Light" panose="02000000000000000000" pitchFamily="2" charset="0"/>
                <a:cs typeface="Gill Sans MT"/>
              </a:rPr>
              <a:t> </a:t>
            </a:r>
            <a:r>
              <a:rPr lang="en-US" spc="-55" dirty="0">
                <a:solidFill>
                  <a:srgbClr val="444949"/>
                </a:solidFill>
                <a:latin typeface="Roboto Light" panose="02000000000000000000" pitchFamily="2" charset="0"/>
                <a:ea typeface="Roboto Light" panose="02000000000000000000" pitchFamily="2" charset="0"/>
                <a:cs typeface="Gill Sans MT"/>
              </a:rPr>
              <a:t>per</a:t>
            </a:r>
            <a:r>
              <a:rPr lang="en-US" dirty="0">
                <a:solidFill>
                  <a:srgbClr val="444949"/>
                </a:solidFill>
                <a:latin typeface="Roboto Light" panose="02000000000000000000" pitchFamily="2" charset="0"/>
                <a:ea typeface="Roboto Light" panose="02000000000000000000" pitchFamily="2" charset="0"/>
                <a:cs typeface="Gill Sans MT"/>
              </a:rPr>
              <a:t> </a:t>
            </a:r>
            <a:r>
              <a:rPr lang="en-US" spc="-35" dirty="0">
                <a:solidFill>
                  <a:srgbClr val="444949"/>
                </a:solidFill>
                <a:latin typeface="Roboto Light" panose="02000000000000000000" pitchFamily="2" charset="0"/>
                <a:ea typeface="Roboto Light" panose="02000000000000000000" pitchFamily="2" charset="0"/>
                <a:cs typeface="Gill Sans MT"/>
              </a:rPr>
              <a:t>month</a:t>
            </a:r>
            <a:endParaRPr lang="en-US" dirty="0">
              <a:latin typeface="Roboto Light" panose="02000000000000000000" pitchFamily="2" charset="0"/>
              <a:ea typeface="Roboto Light" panose="02000000000000000000" pitchFamily="2" charset="0"/>
              <a:cs typeface="Gill Sans MT"/>
            </a:endParaRPr>
          </a:p>
          <a:p>
            <a:pPr marL="0" indent="0" algn="l">
              <a:buNone/>
            </a:pPr>
            <a:endParaRPr lang="en-US" b="0" i="0" u="none" strike="noStrike" dirty="0">
              <a:solidFill>
                <a:srgbClr val="16191F"/>
              </a:solidFill>
              <a:effectLst/>
              <a:latin typeface="Roboto Light" panose="02000000000000000000" pitchFamily="2" charset="0"/>
              <a:ea typeface="Roboto Light" panose="02000000000000000000" pitchFamily="2" charset="0"/>
            </a:endParaRPr>
          </a:p>
          <a:p>
            <a:pPr marL="0" indent="0">
              <a:buNone/>
            </a:pPr>
            <a:endParaRPr lang="en-IN"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716557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727283" y="0"/>
            <a:ext cx="7729728" cy="1251625"/>
          </a:xfrm>
          <a:prstGeom prst="rect">
            <a:avLst/>
          </a:prstGeom>
        </p:spPr>
        <p:txBody>
          <a:bodyPr vert="horz" wrap="square" lIns="0" tIns="83820" rIns="0" bIns="0" rtlCol="0">
            <a:spAutoFit/>
          </a:bodyPr>
          <a:lstStyle/>
          <a:p>
            <a:pPr marL="12700" marR="5080">
              <a:lnSpc>
                <a:spcPts val="4800"/>
              </a:lnSpc>
              <a:spcBef>
                <a:spcPts val="660"/>
              </a:spcBef>
            </a:pPr>
            <a:r>
              <a:rPr spc="-85" dirty="0">
                <a:latin typeface="Roboto Light" panose="02000000000000000000" pitchFamily="2" charset="0"/>
                <a:ea typeface="Roboto Light" panose="02000000000000000000" pitchFamily="2" charset="0"/>
              </a:rPr>
              <a:t>E</a:t>
            </a:r>
            <a:r>
              <a:rPr spc="-100" dirty="0">
                <a:latin typeface="Roboto Light" panose="02000000000000000000" pitchFamily="2" charset="0"/>
                <a:ea typeface="Roboto Light" panose="02000000000000000000" pitchFamily="2" charset="0"/>
              </a:rPr>
              <a:t>B</a:t>
            </a:r>
            <a:r>
              <a:rPr spc="45" dirty="0">
                <a:latin typeface="Roboto Light" panose="02000000000000000000" pitchFamily="2" charset="0"/>
                <a:ea typeface="Roboto Light" panose="02000000000000000000" pitchFamily="2" charset="0"/>
              </a:rPr>
              <a:t>S</a:t>
            </a:r>
            <a:r>
              <a:rPr spc="-620" dirty="0">
                <a:latin typeface="Roboto Light" panose="02000000000000000000" pitchFamily="2" charset="0"/>
                <a:ea typeface="Roboto Light" panose="02000000000000000000" pitchFamily="2" charset="0"/>
              </a:rPr>
              <a:t> </a:t>
            </a:r>
            <a:r>
              <a:rPr spc="-360" dirty="0">
                <a:latin typeface="Roboto Light" panose="02000000000000000000" pitchFamily="2" charset="0"/>
                <a:ea typeface="Roboto Light" panose="02000000000000000000" pitchFamily="2" charset="0"/>
              </a:rPr>
              <a:t>V</a:t>
            </a:r>
            <a:r>
              <a:rPr spc="-45" dirty="0">
                <a:latin typeface="Roboto Light" panose="02000000000000000000" pitchFamily="2" charset="0"/>
                <a:ea typeface="Roboto Light" panose="02000000000000000000" pitchFamily="2" charset="0"/>
              </a:rPr>
              <a:t>o</a:t>
            </a:r>
            <a:r>
              <a:rPr spc="-145" dirty="0">
                <a:latin typeface="Roboto Light" panose="02000000000000000000" pitchFamily="2" charset="0"/>
                <a:ea typeface="Roboto Light" panose="02000000000000000000" pitchFamily="2" charset="0"/>
              </a:rPr>
              <a:t>l</a:t>
            </a:r>
            <a:r>
              <a:rPr spc="-15" dirty="0">
                <a:latin typeface="Roboto Light" panose="02000000000000000000" pitchFamily="2" charset="0"/>
                <a:ea typeface="Roboto Light" panose="02000000000000000000" pitchFamily="2" charset="0"/>
              </a:rPr>
              <a:t>u</a:t>
            </a:r>
            <a:r>
              <a:rPr spc="-40" dirty="0">
                <a:latin typeface="Roboto Light" panose="02000000000000000000" pitchFamily="2" charset="0"/>
                <a:ea typeface="Roboto Light" panose="02000000000000000000" pitchFamily="2" charset="0"/>
              </a:rPr>
              <a:t>m</a:t>
            </a:r>
            <a:r>
              <a:rPr dirty="0">
                <a:latin typeface="Roboto Light" panose="02000000000000000000" pitchFamily="2" charset="0"/>
                <a:ea typeface="Roboto Light" panose="02000000000000000000" pitchFamily="2" charset="0"/>
              </a:rPr>
              <a:t>e</a:t>
            </a:r>
            <a:r>
              <a:rPr spc="-610" dirty="0">
                <a:latin typeface="Roboto Light" panose="02000000000000000000" pitchFamily="2" charset="0"/>
                <a:ea typeface="Roboto Light" panose="02000000000000000000" pitchFamily="2" charset="0"/>
              </a:rPr>
              <a:t> </a:t>
            </a:r>
            <a:r>
              <a:rPr spc="-670" dirty="0">
                <a:latin typeface="Roboto Light" panose="02000000000000000000" pitchFamily="2" charset="0"/>
                <a:ea typeface="Roboto Light" panose="02000000000000000000" pitchFamily="2" charset="0"/>
              </a:rPr>
              <a:t>T</a:t>
            </a:r>
            <a:r>
              <a:rPr spc="-95" dirty="0">
                <a:latin typeface="Roboto Light" panose="02000000000000000000" pitchFamily="2" charset="0"/>
                <a:ea typeface="Roboto Light" panose="02000000000000000000" pitchFamily="2" charset="0"/>
              </a:rPr>
              <a:t>y</a:t>
            </a:r>
            <a:r>
              <a:rPr spc="30" dirty="0">
                <a:latin typeface="Roboto Light" panose="02000000000000000000" pitchFamily="2" charset="0"/>
                <a:ea typeface="Roboto Light" panose="02000000000000000000" pitchFamily="2" charset="0"/>
              </a:rPr>
              <a:t>p</a:t>
            </a:r>
            <a:r>
              <a:rPr spc="-75" dirty="0">
                <a:latin typeface="Roboto Light" panose="02000000000000000000" pitchFamily="2" charset="0"/>
                <a:ea typeface="Roboto Light" panose="02000000000000000000" pitchFamily="2" charset="0"/>
              </a:rPr>
              <a:t>e</a:t>
            </a:r>
            <a:r>
              <a:rPr spc="-65" dirty="0">
                <a:latin typeface="Roboto Light" panose="02000000000000000000" pitchFamily="2" charset="0"/>
                <a:ea typeface="Roboto Light" panose="02000000000000000000" pitchFamily="2" charset="0"/>
              </a:rPr>
              <a:t>s</a:t>
            </a:r>
            <a:r>
              <a:rPr spc="5" dirty="0">
                <a:latin typeface="Roboto Light" panose="02000000000000000000" pitchFamily="2" charset="0"/>
                <a:ea typeface="Roboto Light" panose="02000000000000000000" pitchFamily="2" charset="0"/>
              </a:rPr>
              <a:t> </a:t>
            </a:r>
            <a:r>
              <a:rPr spc="-45" dirty="0">
                <a:latin typeface="Roboto Light" panose="02000000000000000000" pitchFamily="2" charset="0"/>
                <a:ea typeface="Roboto Light" panose="02000000000000000000" pitchFamily="2" charset="0"/>
              </a:rPr>
              <a:t>U</a:t>
            </a:r>
            <a:r>
              <a:rPr spc="-60" dirty="0">
                <a:latin typeface="Roboto Light" panose="02000000000000000000" pitchFamily="2" charset="0"/>
                <a:ea typeface="Roboto Light" panose="02000000000000000000" pitchFamily="2" charset="0"/>
              </a:rPr>
              <a:t>s</a:t>
            </a:r>
            <a:r>
              <a:rPr spc="-80" dirty="0">
                <a:latin typeface="Roboto Light" panose="02000000000000000000" pitchFamily="2" charset="0"/>
                <a:ea typeface="Roboto Light" panose="02000000000000000000" pitchFamily="2" charset="0"/>
              </a:rPr>
              <a:t>e</a:t>
            </a:r>
            <a:r>
              <a:rPr spc="5" dirty="0">
                <a:latin typeface="Roboto Light" panose="02000000000000000000" pitchFamily="2" charset="0"/>
                <a:ea typeface="Roboto Light" panose="02000000000000000000" pitchFamily="2" charset="0"/>
              </a:rPr>
              <a:t> </a:t>
            </a:r>
            <a:r>
              <a:rPr spc="-95" dirty="0">
                <a:latin typeface="Roboto Light" panose="02000000000000000000" pitchFamily="2" charset="0"/>
                <a:ea typeface="Roboto Light" panose="02000000000000000000" pitchFamily="2" charset="0"/>
              </a:rPr>
              <a:t>c</a:t>
            </a:r>
            <a:r>
              <a:rPr spc="-5" dirty="0">
                <a:latin typeface="Roboto Light" panose="02000000000000000000" pitchFamily="2" charset="0"/>
                <a:ea typeface="Roboto Light" panose="02000000000000000000" pitchFamily="2" charset="0"/>
              </a:rPr>
              <a:t>a</a:t>
            </a:r>
            <a:r>
              <a:rPr spc="-75" dirty="0">
                <a:latin typeface="Roboto Light" panose="02000000000000000000" pitchFamily="2" charset="0"/>
                <a:ea typeface="Roboto Light" panose="02000000000000000000" pitchFamily="2" charset="0"/>
              </a:rPr>
              <a:t>ses  </a:t>
            </a:r>
            <a:r>
              <a:rPr spc="-90" dirty="0">
                <a:solidFill>
                  <a:srgbClr val="5091D0"/>
                </a:solidFill>
                <a:latin typeface="Roboto Light" panose="02000000000000000000" pitchFamily="2" charset="0"/>
                <a:ea typeface="Roboto Light" panose="02000000000000000000" pitchFamily="2" charset="0"/>
              </a:rPr>
              <a:t>Provisioned</a:t>
            </a:r>
            <a:r>
              <a:rPr spc="-25" dirty="0">
                <a:solidFill>
                  <a:srgbClr val="5091D0"/>
                </a:solidFill>
                <a:latin typeface="Roboto Light" panose="02000000000000000000" pitchFamily="2" charset="0"/>
                <a:ea typeface="Roboto Light" panose="02000000000000000000" pitchFamily="2" charset="0"/>
              </a:rPr>
              <a:t> </a:t>
            </a:r>
            <a:r>
              <a:rPr spc="-40" dirty="0">
                <a:solidFill>
                  <a:srgbClr val="5091D0"/>
                </a:solidFill>
                <a:latin typeface="Roboto Light" panose="02000000000000000000" pitchFamily="2" charset="0"/>
                <a:ea typeface="Roboto Light" panose="02000000000000000000" pitchFamily="2" charset="0"/>
              </a:rPr>
              <a:t>IOPS</a:t>
            </a:r>
            <a:r>
              <a:rPr spc="-15" dirty="0">
                <a:solidFill>
                  <a:srgbClr val="5091D0"/>
                </a:solidFill>
                <a:latin typeface="Roboto Light" panose="02000000000000000000" pitchFamily="2" charset="0"/>
                <a:ea typeface="Roboto Light" panose="02000000000000000000" pitchFamily="2" charset="0"/>
              </a:rPr>
              <a:t> (PIOPS) </a:t>
            </a:r>
            <a:r>
              <a:rPr spc="15" dirty="0">
                <a:solidFill>
                  <a:srgbClr val="5091D0"/>
                </a:solidFill>
                <a:latin typeface="Roboto Light" panose="02000000000000000000" pitchFamily="2" charset="0"/>
                <a:ea typeface="Roboto Light" panose="02000000000000000000" pitchFamily="2" charset="0"/>
              </a:rPr>
              <a:t>SSD</a:t>
            </a:r>
          </a:p>
        </p:txBody>
      </p:sp>
      <p:sp>
        <p:nvSpPr>
          <p:cNvPr id="5" name="object 5"/>
          <p:cNvSpPr txBox="1"/>
          <p:nvPr/>
        </p:nvSpPr>
        <p:spPr>
          <a:xfrm>
            <a:off x="1038236" y="1400915"/>
            <a:ext cx="10410425" cy="4781436"/>
          </a:xfrm>
          <a:prstGeom prst="rect">
            <a:avLst/>
          </a:prstGeom>
        </p:spPr>
        <p:txBody>
          <a:bodyPr vert="horz" wrap="square" lIns="0" tIns="61594" rIns="0" bIns="0" rtlCol="0">
            <a:spAutoFit/>
          </a:bodyPr>
          <a:lstStyle/>
          <a:p>
            <a:pPr marL="241300" indent="-228600">
              <a:lnSpc>
                <a:spcPct val="100000"/>
              </a:lnSpc>
              <a:spcBef>
                <a:spcPts val="484"/>
              </a:spcBef>
              <a:buFont typeface="Arial"/>
              <a:buChar char="•"/>
              <a:tabLst>
                <a:tab pos="241300" algn="l"/>
              </a:tabLst>
            </a:pPr>
            <a:r>
              <a:rPr sz="2600" spc="-75" dirty="0">
                <a:solidFill>
                  <a:srgbClr val="444949"/>
                </a:solidFill>
                <a:latin typeface="Roboto Light" panose="02000000000000000000" pitchFamily="2" charset="0"/>
                <a:ea typeface="Roboto Light" panose="02000000000000000000" pitchFamily="2" charset="0"/>
                <a:cs typeface="Gill Sans MT"/>
              </a:rPr>
              <a:t>Critical</a:t>
            </a:r>
            <a:r>
              <a:rPr sz="2600"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business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40" dirty="0">
                <a:solidFill>
                  <a:srgbClr val="444949"/>
                </a:solidFill>
                <a:latin typeface="Roboto Light" panose="02000000000000000000" pitchFamily="2" charset="0"/>
                <a:ea typeface="Roboto Light" panose="02000000000000000000" pitchFamily="2" charset="0"/>
                <a:cs typeface="Gill Sans MT"/>
              </a:rPr>
              <a:t>applications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60" dirty="0">
                <a:solidFill>
                  <a:srgbClr val="444949"/>
                </a:solidFill>
                <a:latin typeface="Roboto Light" panose="02000000000000000000" pitchFamily="2" charset="0"/>
                <a:ea typeface="Roboto Light" panose="02000000000000000000" pitchFamily="2" charset="0"/>
                <a:cs typeface="Gill Sans MT"/>
              </a:rPr>
              <a:t>with</a:t>
            </a:r>
            <a:r>
              <a:rPr sz="2600" dirty="0">
                <a:solidFill>
                  <a:srgbClr val="444949"/>
                </a:solidFill>
                <a:latin typeface="Roboto Light" panose="02000000000000000000" pitchFamily="2" charset="0"/>
                <a:ea typeface="Roboto Light" panose="02000000000000000000" pitchFamily="2" charset="0"/>
                <a:cs typeface="Gill Sans MT"/>
              </a:rPr>
              <a:t> </a:t>
            </a:r>
            <a:r>
              <a:rPr sz="2600" spc="-45" dirty="0">
                <a:solidFill>
                  <a:srgbClr val="444949"/>
                </a:solidFill>
                <a:latin typeface="Roboto Light" panose="02000000000000000000" pitchFamily="2" charset="0"/>
                <a:ea typeface="Roboto Light" panose="02000000000000000000" pitchFamily="2" charset="0"/>
                <a:cs typeface="Gill Sans MT"/>
              </a:rPr>
              <a:t>sustained</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25" dirty="0">
                <a:solidFill>
                  <a:srgbClr val="444949"/>
                </a:solidFill>
                <a:latin typeface="Roboto Light" panose="02000000000000000000" pitchFamily="2" charset="0"/>
                <a:ea typeface="Roboto Light" panose="02000000000000000000" pitchFamily="2" charset="0"/>
                <a:cs typeface="Gill Sans MT"/>
              </a:rPr>
              <a:t>IOPS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40" dirty="0">
                <a:solidFill>
                  <a:srgbClr val="444949"/>
                </a:solidFill>
                <a:latin typeface="Roboto Light" panose="02000000000000000000" pitchFamily="2" charset="0"/>
                <a:ea typeface="Roboto Light" panose="02000000000000000000" pitchFamily="2" charset="0"/>
                <a:cs typeface="Gill Sans MT"/>
              </a:rPr>
              <a:t>performance</a:t>
            </a:r>
            <a:endParaRPr sz="26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380"/>
              </a:spcBef>
              <a:buFont typeface="Arial"/>
              <a:buChar char="•"/>
              <a:tabLst>
                <a:tab pos="241300" algn="l"/>
              </a:tabLst>
            </a:pPr>
            <a:r>
              <a:rPr sz="2600" spc="-85" dirty="0">
                <a:solidFill>
                  <a:srgbClr val="444949"/>
                </a:solidFill>
                <a:latin typeface="Roboto Light" panose="02000000000000000000" pitchFamily="2" charset="0"/>
                <a:ea typeface="Roboto Light" panose="02000000000000000000" pitchFamily="2" charset="0"/>
                <a:cs typeface="Gill Sans MT"/>
              </a:rPr>
              <a:t>Or</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45" dirty="0">
                <a:solidFill>
                  <a:srgbClr val="444949"/>
                </a:solidFill>
                <a:latin typeface="Roboto Light" panose="02000000000000000000" pitchFamily="2" charset="0"/>
                <a:ea typeface="Roboto Light" panose="02000000000000000000" pitchFamily="2" charset="0"/>
                <a:cs typeface="Gill Sans MT"/>
              </a:rPr>
              <a:t>applications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that</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10" dirty="0">
                <a:solidFill>
                  <a:srgbClr val="444949"/>
                </a:solidFill>
                <a:latin typeface="Roboto Light" panose="02000000000000000000" pitchFamily="2" charset="0"/>
                <a:ea typeface="Roboto Light" panose="02000000000000000000" pitchFamily="2" charset="0"/>
                <a:cs typeface="Gill Sans MT"/>
              </a:rPr>
              <a:t>need</a:t>
            </a:r>
            <a:r>
              <a:rPr sz="2600"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more</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35" dirty="0">
                <a:solidFill>
                  <a:srgbClr val="444949"/>
                </a:solidFill>
                <a:latin typeface="Roboto Light" panose="02000000000000000000" pitchFamily="2" charset="0"/>
                <a:ea typeface="Roboto Light" panose="02000000000000000000" pitchFamily="2" charset="0"/>
                <a:cs typeface="Gill Sans MT"/>
              </a:rPr>
              <a:t>than</a:t>
            </a:r>
            <a:r>
              <a:rPr sz="2600" dirty="0">
                <a:solidFill>
                  <a:srgbClr val="444949"/>
                </a:solidFill>
                <a:latin typeface="Roboto Light" panose="02000000000000000000" pitchFamily="2" charset="0"/>
                <a:ea typeface="Roboto Light" panose="02000000000000000000" pitchFamily="2" charset="0"/>
                <a:cs typeface="Gill Sans MT"/>
              </a:rPr>
              <a:t> </a:t>
            </a:r>
            <a:r>
              <a:rPr sz="2600" spc="-20" dirty="0">
                <a:solidFill>
                  <a:srgbClr val="444949"/>
                </a:solidFill>
                <a:latin typeface="Roboto Light" panose="02000000000000000000" pitchFamily="2" charset="0"/>
                <a:ea typeface="Roboto Light" panose="02000000000000000000" pitchFamily="2" charset="0"/>
                <a:cs typeface="Gill Sans MT"/>
              </a:rPr>
              <a:t>16,000</a:t>
            </a:r>
            <a:r>
              <a:rPr sz="2600" dirty="0">
                <a:solidFill>
                  <a:srgbClr val="444949"/>
                </a:solidFill>
                <a:latin typeface="Roboto Light" panose="02000000000000000000" pitchFamily="2" charset="0"/>
                <a:ea typeface="Roboto Light" panose="02000000000000000000" pitchFamily="2" charset="0"/>
                <a:cs typeface="Gill Sans MT"/>
              </a:rPr>
              <a:t> </a:t>
            </a:r>
            <a:r>
              <a:rPr sz="2600" spc="-25" dirty="0">
                <a:solidFill>
                  <a:srgbClr val="444949"/>
                </a:solidFill>
                <a:latin typeface="Roboto Light" panose="02000000000000000000" pitchFamily="2" charset="0"/>
                <a:ea typeface="Roboto Light" panose="02000000000000000000" pitchFamily="2" charset="0"/>
                <a:cs typeface="Gill Sans MT"/>
              </a:rPr>
              <a:t>IOPS</a:t>
            </a:r>
            <a:endParaRPr sz="26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360"/>
              </a:spcBef>
              <a:buFont typeface="Arial"/>
              <a:buChar char="•"/>
              <a:tabLst>
                <a:tab pos="241300" algn="l"/>
              </a:tabLst>
            </a:pPr>
            <a:r>
              <a:rPr sz="2600" spc="-60" dirty="0">
                <a:solidFill>
                  <a:srgbClr val="444949"/>
                </a:solidFill>
                <a:latin typeface="Roboto Light" panose="02000000000000000000" pitchFamily="2" charset="0"/>
                <a:ea typeface="Roboto Light" panose="02000000000000000000" pitchFamily="2" charset="0"/>
                <a:cs typeface="Gill Sans MT"/>
              </a:rPr>
              <a:t>Great</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85" dirty="0">
                <a:solidFill>
                  <a:srgbClr val="444949"/>
                </a:solidFill>
                <a:latin typeface="Roboto Light" panose="02000000000000000000" pitchFamily="2" charset="0"/>
                <a:ea typeface="Roboto Light" panose="02000000000000000000" pitchFamily="2" charset="0"/>
                <a:cs typeface="Gill Sans MT"/>
              </a:rPr>
              <a:t>for</a:t>
            </a:r>
            <a:r>
              <a:rPr sz="2600" spc="5" dirty="0">
                <a:solidFill>
                  <a:srgbClr val="444949"/>
                </a:solidFill>
                <a:latin typeface="Roboto Light" panose="02000000000000000000" pitchFamily="2" charset="0"/>
                <a:ea typeface="Roboto Light" panose="02000000000000000000" pitchFamily="2" charset="0"/>
                <a:cs typeface="Gill Sans MT"/>
              </a:rPr>
              <a:t> </a:t>
            </a:r>
            <a:r>
              <a:rPr sz="3825" spc="-7" baseline="1089" dirty="0">
                <a:solidFill>
                  <a:srgbClr val="444949"/>
                </a:solidFill>
                <a:latin typeface="Roboto Light" panose="02000000000000000000" pitchFamily="2" charset="0"/>
                <a:ea typeface="Roboto Light" panose="02000000000000000000" pitchFamily="2" charset="0"/>
                <a:cs typeface="Gill Sans MT"/>
              </a:rPr>
              <a:t>databases</a:t>
            </a:r>
            <a:r>
              <a:rPr sz="3825" spc="37" baseline="1089" dirty="0">
                <a:solidFill>
                  <a:srgbClr val="444949"/>
                </a:solidFill>
                <a:latin typeface="Roboto Light" panose="02000000000000000000" pitchFamily="2" charset="0"/>
                <a:ea typeface="Roboto Light" panose="02000000000000000000" pitchFamily="2" charset="0"/>
                <a:cs typeface="Gill Sans MT"/>
              </a:rPr>
              <a:t> </a:t>
            </a:r>
            <a:r>
              <a:rPr sz="3825" spc="-52" baseline="1089" dirty="0">
                <a:solidFill>
                  <a:srgbClr val="444949"/>
                </a:solidFill>
                <a:latin typeface="Roboto Light" panose="02000000000000000000" pitchFamily="2" charset="0"/>
                <a:ea typeface="Roboto Light" panose="02000000000000000000" pitchFamily="2" charset="0"/>
                <a:cs typeface="Gill Sans MT"/>
              </a:rPr>
              <a:t>workloads</a:t>
            </a:r>
            <a:r>
              <a:rPr sz="3825" spc="52" baseline="1089"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(sensitive</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55" dirty="0">
                <a:solidFill>
                  <a:srgbClr val="444949"/>
                </a:solidFill>
                <a:latin typeface="Roboto Light" panose="02000000000000000000" pitchFamily="2" charset="0"/>
                <a:ea typeface="Roboto Light" panose="02000000000000000000" pitchFamily="2" charset="0"/>
                <a:cs typeface="Gill Sans MT"/>
              </a:rPr>
              <a:t>to</a:t>
            </a:r>
            <a:r>
              <a:rPr sz="2600" spc="15" dirty="0">
                <a:solidFill>
                  <a:srgbClr val="444949"/>
                </a:solidFill>
                <a:latin typeface="Roboto Light" panose="02000000000000000000" pitchFamily="2" charset="0"/>
                <a:ea typeface="Roboto Light" panose="02000000000000000000" pitchFamily="2" charset="0"/>
                <a:cs typeface="Gill Sans MT"/>
              </a:rPr>
              <a:t> </a:t>
            </a:r>
            <a:r>
              <a:rPr sz="2600" spc="-45" dirty="0">
                <a:solidFill>
                  <a:srgbClr val="444949"/>
                </a:solidFill>
                <a:latin typeface="Roboto Light" panose="02000000000000000000" pitchFamily="2" charset="0"/>
                <a:ea typeface="Roboto Light" panose="02000000000000000000" pitchFamily="2" charset="0"/>
                <a:cs typeface="Gill Sans MT"/>
              </a:rPr>
              <a:t>storage</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45" dirty="0">
                <a:solidFill>
                  <a:srgbClr val="444949"/>
                </a:solidFill>
                <a:latin typeface="Roboto Light" panose="02000000000000000000" pitchFamily="2" charset="0"/>
                <a:ea typeface="Roboto Light" panose="02000000000000000000" pitchFamily="2" charset="0"/>
                <a:cs typeface="Gill Sans MT"/>
              </a:rPr>
              <a:t>perf</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10" dirty="0">
                <a:solidFill>
                  <a:srgbClr val="444949"/>
                </a:solidFill>
                <a:latin typeface="Roboto Light" panose="02000000000000000000" pitchFamily="2" charset="0"/>
                <a:ea typeface="Roboto Light" panose="02000000000000000000" pitchFamily="2" charset="0"/>
                <a:cs typeface="Gill Sans MT"/>
              </a:rPr>
              <a:t>and</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consistency)</a:t>
            </a:r>
            <a:endParaRPr sz="2600" dirty="0">
              <a:latin typeface="Roboto Light" panose="02000000000000000000" pitchFamily="2" charset="0"/>
              <a:ea typeface="Roboto Light" panose="02000000000000000000" pitchFamily="2" charset="0"/>
              <a:cs typeface="Gill Sans MT"/>
            </a:endParaRPr>
          </a:p>
          <a:p>
            <a:pPr marL="241300" indent="-228600">
              <a:lnSpc>
                <a:spcPts val="3115"/>
              </a:lnSpc>
              <a:spcBef>
                <a:spcPts val="385"/>
              </a:spcBef>
              <a:buFont typeface="Arial"/>
              <a:buChar char="•"/>
              <a:tabLst>
                <a:tab pos="241300" algn="l"/>
              </a:tabLst>
            </a:pPr>
            <a:r>
              <a:rPr sz="2600" spc="-90" dirty="0">
                <a:solidFill>
                  <a:srgbClr val="444949"/>
                </a:solidFill>
                <a:latin typeface="Roboto Light" panose="02000000000000000000" pitchFamily="2" charset="0"/>
                <a:ea typeface="Roboto Light" panose="02000000000000000000" pitchFamily="2" charset="0"/>
                <a:cs typeface="Gill Sans MT"/>
              </a:rPr>
              <a:t>i</a:t>
            </a:r>
            <a:r>
              <a:rPr sz="2600" spc="-30" dirty="0">
                <a:solidFill>
                  <a:srgbClr val="444949"/>
                </a:solidFill>
                <a:latin typeface="Roboto Light" panose="02000000000000000000" pitchFamily="2" charset="0"/>
                <a:ea typeface="Roboto Light" panose="02000000000000000000" pitchFamily="2" charset="0"/>
                <a:cs typeface="Gill Sans MT"/>
              </a:rPr>
              <a:t>o</a:t>
            </a:r>
            <a:r>
              <a:rPr sz="2600" dirty="0">
                <a:solidFill>
                  <a:srgbClr val="444949"/>
                </a:solidFill>
                <a:latin typeface="Roboto Light" panose="02000000000000000000" pitchFamily="2" charset="0"/>
                <a:ea typeface="Roboto Light" panose="02000000000000000000" pitchFamily="2" charset="0"/>
                <a:cs typeface="Gill Sans MT"/>
              </a:rPr>
              <a:t>1</a:t>
            </a:r>
            <a:r>
              <a:rPr sz="2600" spc="-10" dirty="0">
                <a:solidFill>
                  <a:srgbClr val="444949"/>
                </a:solidFill>
                <a:latin typeface="Roboto Light" panose="02000000000000000000" pitchFamily="2" charset="0"/>
                <a:ea typeface="Roboto Light" panose="02000000000000000000" pitchFamily="2" charset="0"/>
                <a:cs typeface="Gill Sans MT"/>
              </a:rPr>
              <a:t>/</a:t>
            </a:r>
            <a:r>
              <a:rPr sz="2600" spc="-90" dirty="0">
                <a:solidFill>
                  <a:srgbClr val="444949"/>
                </a:solidFill>
                <a:latin typeface="Roboto Light" panose="02000000000000000000" pitchFamily="2" charset="0"/>
                <a:ea typeface="Roboto Light" panose="02000000000000000000" pitchFamily="2" charset="0"/>
                <a:cs typeface="Gill Sans MT"/>
              </a:rPr>
              <a:t>i</a:t>
            </a:r>
            <a:r>
              <a:rPr sz="2600" spc="-30" dirty="0">
                <a:solidFill>
                  <a:srgbClr val="444949"/>
                </a:solidFill>
                <a:latin typeface="Roboto Light" panose="02000000000000000000" pitchFamily="2" charset="0"/>
                <a:ea typeface="Roboto Light" panose="02000000000000000000" pitchFamily="2" charset="0"/>
                <a:cs typeface="Gill Sans MT"/>
              </a:rPr>
              <a:t>o</a:t>
            </a:r>
            <a:r>
              <a:rPr sz="2600" dirty="0">
                <a:solidFill>
                  <a:srgbClr val="444949"/>
                </a:solidFill>
                <a:latin typeface="Roboto Light" panose="02000000000000000000" pitchFamily="2" charset="0"/>
                <a:ea typeface="Roboto Light" panose="02000000000000000000" pitchFamily="2" charset="0"/>
                <a:cs typeface="Gill Sans MT"/>
              </a:rPr>
              <a:t>2 </a:t>
            </a:r>
            <a:r>
              <a:rPr sz="2600" spc="20" dirty="0">
                <a:solidFill>
                  <a:srgbClr val="444949"/>
                </a:solidFill>
                <a:latin typeface="Roboto Light" panose="02000000000000000000" pitchFamily="2" charset="0"/>
                <a:ea typeface="Roboto Light" panose="02000000000000000000" pitchFamily="2" charset="0"/>
                <a:cs typeface="Gill Sans MT"/>
              </a:rPr>
              <a:t>(</a:t>
            </a:r>
            <a:r>
              <a:rPr sz="2600" dirty="0">
                <a:solidFill>
                  <a:srgbClr val="444949"/>
                </a:solidFill>
                <a:latin typeface="Roboto Light" panose="02000000000000000000" pitchFamily="2" charset="0"/>
                <a:ea typeface="Roboto Light" panose="02000000000000000000" pitchFamily="2" charset="0"/>
                <a:cs typeface="Gill Sans MT"/>
              </a:rPr>
              <a:t>4 </a:t>
            </a:r>
            <a:r>
              <a:rPr sz="2600" spc="-50" dirty="0">
                <a:solidFill>
                  <a:srgbClr val="444949"/>
                </a:solidFill>
                <a:latin typeface="Roboto Light" panose="02000000000000000000" pitchFamily="2" charset="0"/>
                <a:ea typeface="Roboto Light" panose="02000000000000000000" pitchFamily="2" charset="0"/>
                <a:cs typeface="Gill Sans MT"/>
              </a:rPr>
              <a:t>G</a:t>
            </a:r>
            <a:r>
              <a:rPr sz="2600" spc="-90" dirty="0">
                <a:solidFill>
                  <a:srgbClr val="444949"/>
                </a:solidFill>
                <a:latin typeface="Roboto Light" panose="02000000000000000000" pitchFamily="2" charset="0"/>
                <a:ea typeface="Roboto Light" panose="02000000000000000000" pitchFamily="2" charset="0"/>
                <a:cs typeface="Gill Sans MT"/>
              </a:rPr>
              <a:t>i</a:t>
            </a:r>
            <a:r>
              <a:rPr sz="2600" spc="-85" dirty="0">
                <a:solidFill>
                  <a:srgbClr val="444949"/>
                </a:solidFill>
                <a:latin typeface="Roboto Light" panose="02000000000000000000" pitchFamily="2" charset="0"/>
                <a:ea typeface="Roboto Light" panose="02000000000000000000" pitchFamily="2" charset="0"/>
                <a:cs typeface="Gill Sans MT"/>
              </a:rPr>
              <a:t>B</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30" dirty="0">
                <a:solidFill>
                  <a:srgbClr val="444949"/>
                </a:solidFill>
                <a:latin typeface="Roboto Light" panose="02000000000000000000" pitchFamily="2" charset="0"/>
                <a:ea typeface="Roboto Light" panose="02000000000000000000" pitchFamily="2" charset="0"/>
                <a:cs typeface="Gill Sans MT"/>
              </a:rPr>
              <a:t>-</a:t>
            </a:r>
            <a:r>
              <a:rPr sz="2600" dirty="0">
                <a:solidFill>
                  <a:srgbClr val="444949"/>
                </a:solidFill>
                <a:latin typeface="Roboto Light" panose="02000000000000000000" pitchFamily="2" charset="0"/>
                <a:ea typeface="Roboto Light" panose="02000000000000000000" pitchFamily="2" charset="0"/>
                <a:cs typeface="Gill Sans MT"/>
              </a:rPr>
              <a:t> 16</a:t>
            </a:r>
            <a:r>
              <a:rPr sz="2600" spc="-365" dirty="0">
                <a:solidFill>
                  <a:srgbClr val="444949"/>
                </a:solidFill>
                <a:latin typeface="Roboto Light" panose="02000000000000000000" pitchFamily="2" charset="0"/>
                <a:ea typeface="Roboto Light" panose="02000000000000000000" pitchFamily="2" charset="0"/>
                <a:cs typeface="Gill Sans MT"/>
              </a:rPr>
              <a:t> </a:t>
            </a:r>
            <a:r>
              <a:rPr sz="2600" spc="-85" dirty="0">
                <a:solidFill>
                  <a:srgbClr val="444949"/>
                </a:solidFill>
                <a:latin typeface="Roboto Light" panose="02000000000000000000" pitchFamily="2" charset="0"/>
                <a:ea typeface="Roboto Light" panose="02000000000000000000" pitchFamily="2" charset="0"/>
                <a:cs typeface="Gill Sans MT"/>
              </a:rPr>
              <a:t>T</a:t>
            </a:r>
            <a:r>
              <a:rPr sz="2600" spc="-90" dirty="0">
                <a:solidFill>
                  <a:srgbClr val="444949"/>
                </a:solidFill>
                <a:latin typeface="Roboto Light" panose="02000000000000000000" pitchFamily="2" charset="0"/>
                <a:ea typeface="Roboto Light" panose="02000000000000000000" pitchFamily="2" charset="0"/>
                <a:cs typeface="Gill Sans MT"/>
              </a:rPr>
              <a:t>i</a:t>
            </a:r>
            <a:r>
              <a:rPr sz="2600" spc="-95" dirty="0">
                <a:solidFill>
                  <a:srgbClr val="444949"/>
                </a:solidFill>
                <a:latin typeface="Roboto Light" panose="02000000000000000000" pitchFamily="2" charset="0"/>
                <a:ea typeface="Roboto Light" panose="02000000000000000000" pitchFamily="2" charset="0"/>
                <a:cs typeface="Gill Sans MT"/>
              </a:rPr>
              <a:t>B</a:t>
            </a:r>
            <a:r>
              <a:rPr sz="2600" spc="20" dirty="0">
                <a:solidFill>
                  <a:srgbClr val="444949"/>
                </a:solidFill>
                <a:latin typeface="Roboto Light" panose="02000000000000000000" pitchFamily="2" charset="0"/>
                <a:ea typeface="Roboto Light" panose="02000000000000000000" pitchFamily="2" charset="0"/>
                <a:cs typeface="Gill Sans MT"/>
              </a:rPr>
              <a:t>)</a:t>
            </a:r>
            <a:r>
              <a:rPr sz="2600" spc="-114" dirty="0">
                <a:solidFill>
                  <a:srgbClr val="444949"/>
                </a:solidFill>
                <a:latin typeface="Roboto Light" panose="02000000000000000000" pitchFamily="2" charset="0"/>
                <a:ea typeface="Roboto Light" panose="02000000000000000000" pitchFamily="2" charset="0"/>
                <a:cs typeface="Gill Sans MT"/>
              </a:rPr>
              <a:t>:</a:t>
            </a:r>
            <a:endParaRPr sz="2600" dirty="0">
              <a:latin typeface="Roboto Light" panose="02000000000000000000" pitchFamily="2" charset="0"/>
              <a:ea typeface="Roboto Light" panose="02000000000000000000" pitchFamily="2" charset="0"/>
              <a:cs typeface="Gill Sans MT"/>
            </a:endParaRPr>
          </a:p>
          <a:p>
            <a:pPr marL="698500" lvl="1" indent="-229235">
              <a:lnSpc>
                <a:spcPts val="2610"/>
              </a:lnSpc>
              <a:buFont typeface="Arial"/>
              <a:buChar char="•"/>
              <a:tabLst>
                <a:tab pos="697865" algn="l"/>
                <a:tab pos="698500" algn="l"/>
              </a:tabLst>
            </a:pPr>
            <a:r>
              <a:rPr sz="2200" spc="-25" dirty="0">
                <a:solidFill>
                  <a:srgbClr val="444949"/>
                </a:solidFill>
                <a:latin typeface="Roboto Light" panose="02000000000000000000" pitchFamily="2" charset="0"/>
                <a:ea typeface="Roboto Light" panose="02000000000000000000" pitchFamily="2" charset="0"/>
                <a:cs typeface="Gill Sans MT"/>
              </a:rPr>
              <a:t>Max</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PIOPS:</a:t>
            </a:r>
            <a:r>
              <a:rPr sz="2200" spc="-175"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64,000</a:t>
            </a:r>
            <a:r>
              <a:rPr sz="2200" dirty="0">
                <a:solidFill>
                  <a:srgbClr val="444949"/>
                </a:solidFill>
                <a:latin typeface="Roboto Light" panose="02000000000000000000" pitchFamily="2" charset="0"/>
                <a:ea typeface="Roboto Light" panose="02000000000000000000" pitchFamily="2" charset="0"/>
                <a:cs typeface="Gill Sans MT"/>
              </a:rPr>
              <a:t> </a:t>
            </a:r>
            <a:r>
              <a:rPr sz="2200" spc="-75" dirty="0">
                <a:solidFill>
                  <a:srgbClr val="444949"/>
                </a:solidFill>
                <a:latin typeface="Roboto Light" panose="02000000000000000000" pitchFamily="2" charset="0"/>
                <a:ea typeface="Roboto Light" panose="02000000000000000000" pitchFamily="2" charset="0"/>
                <a:cs typeface="Gill Sans MT"/>
              </a:rPr>
              <a:t>for</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70" dirty="0">
                <a:solidFill>
                  <a:srgbClr val="444949"/>
                </a:solidFill>
                <a:latin typeface="Roboto Light" panose="02000000000000000000" pitchFamily="2" charset="0"/>
                <a:ea typeface="Roboto Light" panose="02000000000000000000" pitchFamily="2" charset="0"/>
                <a:cs typeface="Gill Sans MT"/>
              </a:rPr>
              <a:t>Nitro</a:t>
            </a:r>
            <a:r>
              <a:rPr sz="2200"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EC2</a:t>
            </a:r>
            <a:r>
              <a:rPr sz="2200"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instances</a:t>
            </a:r>
            <a:r>
              <a:rPr sz="2200" dirty="0">
                <a:solidFill>
                  <a:srgbClr val="444949"/>
                </a:solidFill>
                <a:latin typeface="Roboto Light" panose="02000000000000000000" pitchFamily="2" charset="0"/>
                <a:ea typeface="Roboto Light" panose="02000000000000000000" pitchFamily="2" charset="0"/>
                <a:cs typeface="Gill Sans MT"/>
              </a:rPr>
              <a:t> </a:t>
            </a:r>
            <a:r>
              <a:rPr sz="2200" spc="-25" dirty="0">
                <a:solidFill>
                  <a:srgbClr val="444949"/>
                </a:solidFill>
                <a:latin typeface="Roboto Light" panose="02000000000000000000" pitchFamily="2" charset="0"/>
                <a:ea typeface="Roboto Light" panose="02000000000000000000" pitchFamily="2" charset="0"/>
                <a:cs typeface="Gill Sans MT"/>
              </a:rPr>
              <a:t>&amp;</a:t>
            </a:r>
            <a:r>
              <a:rPr sz="2200"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32,000</a:t>
            </a:r>
            <a:r>
              <a:rPr sz="2200" dirty="0">
                <a:solidFill>
                  <a:srgbClr val="444949"/>
                </a:solidFill>
                <a:latin typeface="Roboto Light" panose="02000000000000000000" pitchFamily="2" charset="0"/>
                <a:ea typeface="Roboto Light" panose="02000000000000000000" pitchFamily="2" charset="0"/>
                <a:cs typeface="Gill Sans MT"/>
              </a:rPr>
              <a:t> </a:t>
            </a:r>
            <a:r>
              <a:rPr sz="2200" spc="-75" dirty="0">
                <a:solidFill>
                  <a:srgbClr val="444949"/>
                </a:solidFill>
                <a:latin typeface="Roboto Light" panose="02000000000000000000" pitchFamily="2" charset="0"/>
                <a:ea typeface="Roboto Light" panose="02000000000000000000" pitchFamily="2" charset="0"/>
                <a:cs typeface="Gill Sans MT"/>
              </a:rPr>
              <a:t>for</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55" dirty="0">
                <a:solidFill>
                  <a:srgbClr val="444949"/>
                </a:solidFill>
                <a:latin typeface="Roboto Light" panose="02000000000000000000" pitchFamily="2" charset="0"/>
                <a:ea typeface="Roboto Light" panose="02000000000000000000" pitchFamily="2" charset="0"/>
                <a:cs typeface="Gill Sans MT"/>
              </a:rPr>
              <a:t>other</a:t>
            </a:r>
            <a:endParaRPr sz="2200" dirty="0">
              <a:latin typeface="Roboto Light" panose="02000000000000000000" pitchFamily="2" charset="0"/>
              <a:ea typeface="Roboto Light" panose="02000000000000000000" pitchFamily="2" charset="0"/>
              <a:cs typeface="Gill Sans MT"/>
            </a:endParaRPr>
          </a:p>
          <a:p>
            <a:pPr marL="698500" lvl="1" indent="-229235">
              <a:lnSpc>
                <a:spcPts val="2590"/>
              </a:lnSpc>
              <a:buFont typeface="Arial"/>
              <a:buChar char="•"/>
              <a:tabLst>
                <a:tab pos="697865" algn="l"/>
                <a:tab pos="698500" algn="l"/>
              </a:tabLst>
            </a:pPr>
            <a:r>
              <a:rPr sz="2200" spc="-35" dirty="0">
                <a:solidFill>
                  <a:srgbClr val="444949"/>
                </a:solidFill>
                <a:latin typeface="Roboto Light" panose="02000000000000000000" pitchFamily="2" charset="0"/>
                <a:ea typeface="Roboto Light" panose="02000000000000000000" pitchFamily="2" charset="0"/>
                <a:cs typeface="Gill Sans MT"/>
              </a:rPr>
              <a:t>Can</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increase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15" dirty="0">
                <a:solidFill>
                  <a:srgbClr val="444949"/>
                </a:solidFill>
                <a:latin typeface="Roboto Light" panose="02000000000000000000" pitchFamily="2" charset="0"/>
                <a:ea typeface="Roboto Light" panose="02000000000000000000" pitchFamily="2" charset="0"/>
                <a:cs typeface="Gill Sans MT"/>
              </a:rPr>
              <a:t>PIOPS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independently</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from</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storage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60" dirty="0">
                <a:solidFill>
                  <a:srgbClr val="444949"/>
                </a:solidFill>
                <a:latin typeface="Roboto Light" panose="02000000000000000000" pitchFamily="2" charset="0"/>
                <a:ea typeface="Roboto Light" panose="02000000000000000000" pitchFamily="2" charset="0"/>
                <a:cs typeface="Gill Sans MT"/>
              </a:rPr>
              <a:t>size</a:t>
            </a:r>
            <a:endParaRPr sz="2200" dirty="0">
              <a:latin typeface="Roboto Light" panose="02000000000000000000" pitchFamily="2" charset="0"/>
              <a:ea typeface="Roboto Light" panose="02000000000000000000" pitchFamily="2" charset="0"/>
              <a:cs typeface="Gill Sans MT"/>
            </a:endParaRPr>
          </a:p>
          <a:p>
            <a:pPr marL="698500" lvl="1" indent="-229235">
              <a:lnSpc>
                <a:spcPts val="2615"/>
              </a:lnSpc>
              <a:buFont typeface="Arial"/>
              <a:buChar char="•"/>
              <a:tabLst>
                <a:tab pos="697865" algn="l"/>
                <a:tab pos="698500" algn="l"/>
              </a:tabLst>
            </a:pPr>
            <a:r>
              <a:rPr sz="2200" spc="-35" dirty="0">
                <a:solidFill>
                  <a:srgbClr val="444949"/>
                </a:solidFill>
                <a:latin typeface="Roboto Light" panose="02000000000000000000" pitchFamily="2" charset="0"/>
                <a:ea typeface="Roboto Light" panose="02000000000000000000" pitchFamily="2" charset="0"/>
                <a:cs typeface="Gill Sans MT"/>
              </a:rPr>
              <a:t>io2</a:t>
            </a:r>
            <a:r>
              <a:rPr sz="2200"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have</a:t>
            </a:r>
            <a:r>
              <a:rPr sz="2200"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more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durability</a:t>
            </a:r>
            <a:r>
              <a:rPr sz="2200" dirty="0">
                <a:solidFill>
                  <a:srgbClr val="444949"/>
                </a:solidFill>
                <a:latin typeface="Roboto Light" panose="02000000000000000000" pitchFamily="2" charset="0"/>
                <a:ea typeface="Roboto Light" panose="02000000000000000000" pitchFamily="2" charset="0"/>
                <a:cs typeface="Gill Sans MT"/>
              </a:rPr>
              <a:t> </a:t>
            </a:r>
            <a:r>
              <a:rPr sz="2200" spc="-15" dirty="0">
                <a:solidFill>
                  <a:srgbClr val="444949"/>
                </a:solidFill>
                <a:latin typeface="Roboto Light" panose="02000000000000000000" pitchFamily="2" charset="0"/>
                <a:ea typeface="Roboto Light" panose="02000000000000000000" pitchFamily="2" charset="0"/>
                <a:cs typeface="Gill Sans MT"/>
              </a:rPr>
              <a:t>and</a:t>
            </a:r>
            <a:r>
              <a:rPr sz="2200"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more</a:t>
            </a:r>
            <a:r>
              <a:rPr sz="2200"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IOPS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per</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65" dirty="0">
                <a:solidFill>
                  <a:srgbClr val="444949"/>
                </a:solidFill>
                <a:latin typeface="Roboto Light" panose="02000000000000000000" pitchFamily="2" charset="0"/>
                <a:ea typeface="Roboto Light" panose="02000000000000000000" pitchFamily="2" charset="0"/>
                <a:cs typeface="Gill Sans MT"/>
              </a:rPr>
              <a:t>GiB</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(at</a:t>
            </a:r>
            <a:r>
              <a:rPr sz="2200"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the</a:t>
            </a:r>
            <a:r>
              <a:rPr sz="2200"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same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price</a:t>
            </a:r>
            <a:r>
              <a:rPr sz="2200"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as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io1)</a:t>
            </a:r>
            <a:endParaRPr sz="2200" dirty="0">
              <a:latin typeface="Roboto Light" panose="02000000000000000000" pitchFamily="2" charset="0"/>
              <a:ea typeface="Roboto Light" panose="02000000000000000000" pitchFamily="2" charset="0"/>
              <a:cs typeface="Gill Sans MT"/>
            </a:endParaRPr>
          </a:p>
          <a:p>
            <a:pPr marL="241300" indent="-228600">
              <a:lnSpc>
                <a:spcPts val="3115"/>
              </a:lnSpc>
              <a:spcBef>
                <a:spcPts val="370"/>
              </a:spcBef>
              <a:buFont typeface="Arial"/>
              <a:buChar char="•"/>
              <a:tabLst>
                <a:tab pos="241300" algn="l"/>
              </a:tabLst>
            </a:pPr>
            <a:r>
              <a:rPr sz="2600" spc="-90" dirty="0">
                <a:solidFill>
                  <a:srgbClr val="444949"/>
                </a:solidFill>
                <a:latin typeface="Roboto Light" panose="02000000000000000000" pitchFamily="2" charset="0"/>
                <a:ea typeface="Roboto Light" panose="02000000000000000000" pitchFamily="2" charset="0"/>
                <a:cs typeface="Gill Sans MT"/>
              </a:rPr>
              <a:t>i</a:t>
            </a:r>
            <a:r>
              <a:rPr sz="2600" spc="-30" dirty="0">
                <a:solidFill>
                  <a:srgbClr val="444949"/>
                </a:solidFill>
                <a:latin typeface="Roboto Light" panose="02000000000000000000" pitchFamily="2" charset="0"/>
                <a:ea typeface="Roboto Light" panose="02000000000000000000" pitchFamily="2" charset="0"/>
                <a:cs typeface="Gill Sans MT"/>
              </a:rPr>
              <a:t>o</a:t>
            </a:r>
            <a:r>
              <a:rPr sz="2600" dirty="0">
                <a:solidFill>
                  <a:srgbClr val="444949"/>
                </a:solidFill>
                <a:latin typeface="Roboto Light" panose="02000000000000000000" pitchFamily="2" charset="0"/>
                <a:ea typeface="Roboto Light" panose="02000000000000000000" pitchFamily="2" charset="0"/>
                <a:cs typeface="Gill Sans MT"/>
              </a:rPr>
              <a:t>2 </a:t>
            </a:r>
            <a:r>
              <a:rPr sz="2600" spc="-95" dirty="0">
                <a:solidFill>
                  <a:srgbClr val="444949"/>
                </a:solidFill>
                <a:latin typeface="Roboto Light" panose="02000000000000000000" pitchFamily="2" charset="0"/>
                <a:ea typeface="Roboto Light" panose="02000000000000000000" pitchFamily="2" charset="0"/>
                <a:cs typeface="Gill Sans MT"/>
              </a:rPr>
              <a:t>B</a:t>
            </a:r>
            <a:r>
              <a:rPr sz="2600" spc="-90" dirty="0">
                <a:solidFill>
                  <a:srgbClr val="444949"/>
                </a:solidFill>
                <a:latin typeface="Roboto Light" panose="02000000000000000000" pitchFamily="2" charset="0"/>
                <a:ea typeface="Roboto Light" panose="02000000000000000000" pitchFamily="2" charset="0"/>
                <a:cs typeface="Gill Sans MT"/>
              </a:rPr>
              <a:t>l</a:t>
            </a:r>
            <a:r>
              <a:rPr sz="2600" spc="-30" dirty="0">
                <a:solidFill>
                  <a:srgbClr val="444949"/>
                </a:solidFill>
                <a:latin typeface="Roboto Light" panose="02000000000000000000" pitchFamily="2" charset="0"/>
                <a:ea typeface="Roboto Light" panose="02000000000000000000" pitchFamily="2" charset="0"/>
                <a:cs typeface="Gill Sans MT"/>
              </a:rPr>
              <a:t>o</a:t>
            </a:r>
            <a:r>
              <a:rPr sz="2600" spc="-55" dirty="0">
                <a:solidFill>
                  <a:srgbClr val="444949"/>
                </a:solidFill>
                <a:latin typeface="Roboto Light" panose="02000000000000000000" pitchFamily="2" charset="0"/>
                <a:ea typeface="Roboto Light" panose="02000000000000000000" pitchFamily="2" charset="0"/>
                <a:cs typeface="Gill Sans MT"/>
              </a:rPr>
              <a:t>c</a:t>
            </a:r>
            <a:r>
              <a:rPr sz="2600" spc="-140" dirty="0">
                <a:solidFill>
                  <a:srgbClr val="444949"/>
                </a:solidFill>
                <a:latin typeface="Roboto Light" panose="02000000000000000000" pitchFamily="2" charset="0"/>
                <a:ea typeface="Roboto Light" panose="02000000000000000000" pitchFamily="2" charset="0"/>
                <a:cs typeface="Gill Sans MT"/>
              </a:rPr>
              <a:t>k</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30" dirty="0">
                <a:solidFill>
                  <a:srgbClr val="444949"/>
                </a:solidFill>
                <a:latin typeface="Roboto Light" panose="02000000000000000000" pitchFamily="2" charset="0"/>
                <a:ea typeface="Roboto Light" panose="02000000000000000000" pitchFamily="2" charset="0"/>
                <a:cs typeface="Gill Sans MT"/>
              </a:rPr>
              <a:t>E</a:t>
            </a:r>
            <a:r>
              <a:rPr sz="2600" spc="-55" dirty="0">
                <a:solidFill>
                  <a:srgbClr val="444949"/>
                </a:solidFill>
                <a:latin typeface="Roboto Light" panose="02000000000000000000" pitchFamily="2" charset="0"/>
                <a:ea typeface="Roboto Light" panose="02000000000000000000" pitchFamily="2" charset="0"/>
                <a:cs typeface="Gill Sans MT"/>
              </a:rPr>
              <a:t>x</a:t>
            </a:r>
            <a:r>
              <a:rPr sz="2600" spc="20" dirty="0">
                <a:solidFill>
                  <a:srgbClr val="444949"/>
                </a:solidFill>
                <a:latin typeface="Roboto Light" panose="02000000000000000000" pitchFamily="2" charset="0"/>
                <a:ea typeface="Roboto Light" panose="02000000000000000000" pitchFamily="2" charset="0"/>
                <a:cs typeface="Gill Sans MT"/>
              </a:rPr>
              <a:t>p</a:t>
            </a:r>
            <a:r>
              <a:rPr sz="2600" spc="-170" dirty="0">
                <a:solidFill>
                  <a:srgbClr val="444949"/>
                </a:solidFill>
                <a:latin typeface="Roboto Light" panose="02000000000000000000" pitchFamily="2" charset="0"/>
                <a:ea typeface="Roboto Light" panose="02000000000000000000" pitchFamily="2" charset="0"/>
                <a:cs typeface="Gill Sans MT"/>
              </a:rPr>
              <a:t>r</a:t>
            </a:r>
            <a:r>
              <a:rPr sz="2600" dirty="0">
                <a:solidFill>
                  <a:srgbClr val="444949"/>
                </a:solidFill>
                <a:latin typeface="Roboto Light" panose="02000000000000000000" pitchFamily="2" charset="0"/>
                <a:ea typeface="Roboto Light" panose="02000000000000000000" pitchFamily="2" charset="0"/>
                <a:cs typeface="Gill Sans MT"/>
              </a:rPr>
              <a:t>e</a:t>
            </a:r>
            <a:r>
              <a:rPr sz="2600" spc="-80" dirty="0">
                <a:solidFill>
                  <a:srgbClr val="444949"/>
                </a:solidFill>
                <a:latin typeface="Roboto Light" panose="02000000000000000000" pitchFamily="2" charset="0"/>
                <a:ea typeface="Roboto Light" panose="02000000000000000000" pitchFamily="2" charset="0"/>
                <a:cs typeface="Gill Sans MT"/>
              </a:rPr>
              <a:t>ss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20" dirty="0">
                <a:solidFill>
                  <a:srgbClr val="444949"/>
                </a:solidFill>
                <a:latin typeface="Roboto Light" panose="02000000000000000000" pitchFamily="2" charset="0"/>
                <a:ea typeface="Roboto Light" panose="02000000000000000000" pitchFamily="2" charset="0"/>
                <a:cs typeface="Gill Sans MT"/>
              </a:rPr>
              <a:t>(</a:t>
            </a:r>
            <a:r>
              <a:rPr sz="2600" dirty="0">
                <a:solidFill>
                  <a:srgbClr val="444949"/>
                </a:solidFill>
                <a:latin typeface="Roboto Light" panose="02000000000000000000" pitchFamily="2" charset="0"/>
                <a:ea typeface="Roboto Light" panose="02000000000000000000" pitchFamily="2" charset="0"/>
                <a:cs typeface="Gill Sans MT"/>
              </a:rPr>
              <a:t>4 </a:t>
            </a:r>
            <a:r>
              <a:rPr sz="2600" spc="-50" dirty="0">
                <a:solidFill>
                  <a:srgbClr val="444949"/>
                </a:solidFill>
                <a:latin typeface="Roboto Light" panose="02000000000000000000" pitchFamily="2" charset="0"/>
                <a:ea typeface="Roboto Light" panose="02000000000000000000" pitchFamily="2" charset="0"/>
                <a:cs typeface="Gill Sans MT"/>
              </a:rPr>
              <a:t>G</a:t>
            </a:r>
            <a:r>
              <a:rPr sz="2600" spc="-90" dirty="0">
                <a:solidFill>
                  <a:srgbClr val="444949"/>
                </a:solidFill>
                <a:latin typeface="Roboto Light" panose="02000000000000000000" pitchFamily="2" charset="0"/>
                <a:ea typeface="Roboto Light" panose="02000000000000000000" pitchFamily="2" charset="0"/>
                <a:cs typeface="Gill Sans MT"/>
              </a:rPr>
              <a:t>i</a:t>
            </a:r>
            <a:r>
              <a:rPr sz="2600" spc="-85" dirty="0">
                <a:solidFill>
                  <a:srgbClr val="444949"/>
                </a:solidFill>
                <a:latin typeface="Roboto Light" panose="02000000000000000000" pitchFamily="2" charset="0"/>
                <a:ea typeface="Roboto Light" panose="02000000000000000000" pitchFamily="2" charset="0"/>
                <a:cs typeface="Gill Sans MT"/>
              </a:rPr>
              <a:t>B</a:t>
            </a:r>
            <a:r>
              <a:rPr sz="2600" spc="-5" dirty="0">
                <a:solidFill>
                  <a:srgbClr val="444949"/>
                </a:solidFill>
                <a:latin typeface="Roboto Light" panose="02000000000000000000" pitchFamily="2" charset="0"/>
                <a:ea typeface="Roboto Light" panose="02000000000000000000" pitchFamily="2" charset="0"/>
                <a:cs typeface="Gill Sans MT"/>
              </a:rPr>
              <a:t> </a:t>
            </a:r>
            <a:r>
              <a:rPr sz="2600" dirty="0">
                <a:solidFill>
                  <a:srgbClr val="444949"/>
                </a:solidFill>
                <a:latin typeface="Roboto Light" panose="02000000000000000000" pitchFamily="2" charset="0"/>
                <a:ea typeface="Roboto Light" panose="02000000000000000000" pitchFamily="2" charset="0"/>
                <a:cs typeface="Gill Sans MT"/>
              </a:rPr>
              <a:t>– 64</a:t>
            </a:r>
            <a:r>
              <a:rPr sz="2600" spc="-365" dirty="0">
                <a:solidFill>
                  <a:srgbClr val="444949"/>
                </a:solidFill>
                <a:latin typeface="Roboto Light" panose="02000000000000000000" pitchFamily="2" charset="0"/>
                <a:ea typeface="Roboto Light" panose="02000000000000000000" pitchFamily="2" charset="0"/>
                <a:cs typeface="Gill Sans MT"/>
              </a:rPr>
              <a:t> </a:t>
            </a:r>
            <a:r>
              <a:rPr sz="2600" spc="-85" dirty="0">
                <a:solidFill>
                  <a:srgbClr val="444949"/>
                </a:solidFill>
                <a:latin typeface="Roboto Light" panose="02000000000000000000" pitchFamily="2" charset="0"/>
                <a:ea typeface="Roboto Light" panose="02000000000000000000" pitchFamily="2" charset="0"/>
                <a:cs typeface="Gill Sans MT"/>
              </a:rPr>
              <a:t>T</a:t>
            </a:r>
            <a:r>
              <a:rPr sz="2600" spc="-90" dirty="0">
                <a:solidFill>
                  <a:srgbClr val="444949"/>
                </a:solidFill>
                <a:latin typeface="Roboto Light" panose="02000000000000000000" pitchFamily="2" charset="0"/>
                <a:ea typeface="Roboto Light" panose="02000000000000000000" pitchFamily="2" charset="0"/>
                <a:cs typeface="Gill Sans MT"/>
              </a:rPr>
              <a:t>i</a:t>
            </a:r>
            <a:r>
              <a:rPr sz="2600" spc="-95" dirty="0">
                <a:solidFill>
                  <a:srgbClr val="444949"/>
                </a:solidFill>
                <a:latin typeface="Roboto Light" panose="02000000000000000000" pitchFamily="2" charset="0"/>
                <a:ea typeface="Roboto Light" panose="02000000000000000000" pitchFamily="2" charset="0"/>
                <a:cs typeface="Gill Sans MT"/>
              </a:rPr>
              <a:t>B</a:t>
            </a:r>
            <a:r>
              <a:rPr sz="2600" spc="20" dirty="0">
                <a:solidFill>
                  <a:srgbClr val="444949"/>
                </a:solidFill>
                <a:latin typeface="Roboto Light" panose="02000000000000000000" pitchFamily="2" charset="0"/>
                <a:ea typeface="Roboto Light" panose="02000000000000000000" pitchFamily="2" charset="0"/>
                <a:cs typeface="Gill Sans MT"/>
              </a:rPr>
              <a:t>)</a:t>
            </a:r>
            <a:r>
              <a:rPr sz="2600" spc="-114" dirty="0">
                <a:solidFill>
                  <a:srgbClr val="444949"/>
                </a:solidFill>
                <a:latin typeface="Roboto Light" panose="02000000000000000000" pitchFamily="2" charset="0"/>
                <a:ea typeface="Roboto Light" panose="02000000000000000000" pitchFamily="2" charset="0"/>
                <a:cs typeface="Gill Sans MT"/>
              </a:rPr>
              <a:t>:</a:t>
            </a:r>
            <a:endParaRPr sz="2600" dirty="0">
              <a:latin typeface="Roboto Light" panose="02000000000000000000" pitchFamily="2" charset="0"/>
              <a:ea typeface="Roboto Light" panose="02000000000000000000" pitchFamily="2" charset="0"/>
              <a:cs typeface="Gill Sans MT"/>
            </a:endParaRPr>
          </a:p>
          <a:p>
            <a:pPr marL="698500" lvl="1" indent="-229235">
              <a:lnSpc>
                <a:spcPts val="2610"/>
              </a:lnSpc>
              <a:buFont typeface="Arial"/>
              <a:buChar char="•"/>
              <a:tabLst>
                <a:tab pos="697865" algn="l"/>
                <a:tab pos="698500" algn="l"/>
              </a:tabLst>
            </a:pPr>
            <a:r>
              <a:rPr sz="2200" spc="-35" dirty="0">
                <a:solidFill>
                  <a:srgbClr val="444949"/>
                </a:solidFill>
                <a:latin typeface="Roboto Light" panose="02000000000000000000" pitchFamily="2" charset="0"/>
                <a:ea typeface="Roboto Light" panose="02000000000000000000" pitchFamily="2" charset="0"/>
                <a:cs typeface="Gill Sans MT"/>
              </a:rPr>
              <a:t>Sub-millisecond</a:t>
            </a:r>
            <a:r>
              <a:rPr sz="2200"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latency</a:t>
            </a:r>
            <a:endParaRPr sz="2200" dirty="0">
              <a:latin typeface="Roboto Light" panose="02000000000000000000" pitchFamily="2" charset="0"/>
              <a:ea typeface="Roboto Light" panose="02000000000000000000" pitchFamily="2" charset="0"/>
              <a:cs typeface="Gill Sans MT"/>
            </a:endParaRPr>
          </a:p>
          <a:p>
            <a:pPr marL="698500" lvl="1" indent="-229235">
              <a:lnSpc>
                <a:spcPts val="2615"/>
              </a:lnSpc>
              <a:buFont typeface="Arial"/>
              <a:buChar char="•"/>
              <a:tabLst>
                <a:tab pos="697865" algn="l"/>
                <a:tab pos="698500" algn="l"/>
              </a:tabLst>
            </a:pPr>
            <a:r>
              <a:rPr sz="2200" spc="-10" dirty="0">
                <a:solidFill>
                  <a:srgbClr val="444949"/>
                </a:solidFill>
                <a:latin typeface="Roboto Light" panose="02000000000000000000" pitchFamily="2" charset="0"/>
                <a:ea typeface="Roboto Light" panose="02000000000000000000" pitchFamily="2" charset="0"/>
                <a:cs typeface="Gill Sans MT"/>
              </a:rPr>
              <a:t>M</a:t>
            </a:r>
            <a:r>
              <a:rPr sz="2200" spc="-5" dirty="0">
                <a:solidFill>
                  <a:srgbClr val="444949"/>
                </a:solidFill>
                <a:latin typeface="Roboto Light" panose="02000000000000000000" pitchFamily="2" charset="0"/>
                <a:ea typeface="Roboto Light" panose="02000000000000000000" pitchFamily="2" charset="0"/>
                <a:cs typeface="Gill Sans MT"/>
              </a:rPr>
              <a:t>a</a:t>
            </a:r>
            <a:r>
              <a:rPr sz="2200" spc="-50" dirty="0">
                <a:solidFill>
                  <a:srgbClr val="444949"/>
                </a:solidFill>
                <a:latin typeface="Roboto Light" panose="02000000000000000000" pitchFamily="2" charset="0"/>
                <a:ea typeface="Roboto Light" panose="02000000000000000000" pitchFamily="2" charset="0"/>
                <a:cs typeface="Gill Sans MT"/>
              </a:rPr>
              <a:t>x</a:t>
            </a:r>
            <a:r>
              <a:rPr sz="2200" spc="-5" dirty="0">
                <a:solidFill>
                  <a:srgbClr val="444949"/>
                </a:solidFill>
                <a:latin typeface="Roboto Light" panose="02000000000000000000" pitchFamily="2" charset="0"/>
                <a:ea typeface="Roboto Light" panose="02000000000000000000" pitchFamily="2" charset="0"/>
                <a:cs typeface="Gill Sans MT"/>
              </a:rPr>
              <a:t> </a:t>
            </a:r>
            <a:r>
              <a:rPr sz="2200" dirty="0">
                <a:solidFill>
                  <a:srgbClr val="444949"/>
                </a:solidFill>
                <a:latin typeface="Roboto Light" panose="02000000000000000000" pitchFamily="2" charset="0"/>
                <a:ea typeface="Roboto Light" panose="02000000000000000000" pitchFamily="2" charset="0"/>
                <a:cs typeface="Gill Sans MT"/>
              </a:rPr>
              <a:t>P</a:t>
            </a:r>
            <a:r>
              <a:rPr sz="2200" spc="-95" dirty="0">
                <a:solidFill>
                  <a:srgbClr val="444949"/>
                </a:solidFill>
                <a:latin typeface="Roboto Light" panose="02000000000000000000" pitchFamily="2" charset="0"/>
                <a:ea typeface="Roboto Light" panose="02000000000000000000" pitchFamily="2" charset="0"/>
                <a:cs typeface="Gill Sans MT"/>
              </a:rPr>
              <a:t>I</a:t>
            </a:r>
            <a:r>
              <a:rPr sz="2200" dirty="0">
                <a:solidFill>
                  <a:srgbClr val="444949"/>
                </a:solidFill>
                <a:latin typeface="Roboto Light" panose="02000000000000000000" pitchFamily="2" charset="0"/>
                <a:ea typeface="Roboto Light" panose="02000000000000000000" pitchFamily="2" charset="0"/>
                <a:cs typeface="Gill Sans MT"/>
              </a:rPr>
              <a:t>OP</a:t>
            </a:r>
            <a:r>
              <a:rPr sz="2200" spc="25" dirty="0">
                <a:solidFill>
                  <a:srgbClr val="444949"/>
                </a:solidFill>
                <a:latin typeface="Roboto Light" panose="02000000000000000000" pitchFamily="2" charset="0"/>
                <a:ea typeface="Roboto Light" panose="02000000000000000000" pitchFamily="2" charset="0"/>
                <a:cs typeface="Gill Sans MT"/>
              </a:rPr>
              <a:t>S</a:t>
            </a:r>
            <a:r>
              <a:rPr sz="2200" spc="-95" dirty="0">
                <a:solidFill>
                  <a:srgbClr val="444949"/>
                </a:solidFill>
                <a:latin typeface="Roboto Light" panose="02000000000000000000" pitchFamily="2" charset="0"/>
                <a:ea typeface="Roboto Light" panose="02000000000000000000" pitchFamily="2" charset="0"/>
                <a:cs typeface="Gill Sans MT"/>
              </a:rPr>
              <a:t>:</a:t>
            </a:r>
            <a:r>
              <a:rPr sz="2200" spc="-180"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256</a:t>
            </a:r>
            <a:r>
              <a:rPr sz="2200" spc="-20" dirty="0">
                <a:solidFill>
                  <a:srgbClr val="444949"/>
                </a:solidFill>
                <a:latin typeface="Roboto Light" panose="02000000000000000000" pitchFamily="2" charset="0"/>
                <a:ea typeface="Roboto Light" panose="02000000000000000000" pitchFamily="2" charset="0"/>
                <a:cs typeface="Gill Sans MT"/>
              </a:rPr>
              <a:t>,</a:t>
            </a:r>
            <a:r>
              <a:rPr sz="2200" dirty="0">
                <a:solidFill>
                  <a:srgbClr val="444949"/>
                </a:solidFill>
                <a:latin typeface="Roboto Light" panose="02000000000000000000" pitchFamily="2" charset="0"/>
                <a:ea typeface="Roboto Light" panose="02000000000000000000" pitchFamily="2" charset="0"/>
                <a:cs typeface="Gill Sans MT"/>
              </a:rPr>
              <a:t>000 </a:t>
            </a:r>
            <a:r>
              <a:rPr sz="2200" spc="-75" dirty="0">
                <a:solidFill>
                  <a:srgbClr val="444949"/>
                </a:solidFill>
                <a:latin typeface="Roboto Light" panose="02000000000000000000" pitchFamily="2" charset="0"/>
                <a:ea typeface="Roboto Light" panose="02000000000000000000" pitchFamily="2" charset="0"/>
                <a:cs typeface="Gill Sans MT"/>
              </a:rPr>
              <a:t>w</a:t>
            </a:r>
            <a:r>
              <a:rPr sz="2200" spc="-30" dirty="0">
                <a:solidFill>
                  <a:srgbClr val="444949"/>
                </a:solidFill>
                <a:latin typeface="Roboto Light" panose="02000000000000000000" pitchFamily="2" charset="0"/>
                <a:ea typeface="Roboto Light" panose="02000000000000000000" pitchFamily="2" charset="0"/>
                <a:cs typeface="Gill Sans MT"/>
              </a:rPr>
              <a:t>i</a:t>
            </a:r>
            <a:r>
              <a:rPr sz="2200" spc="-75" dirty="0">
                <a:solidFill>
                  <a:srgbClr val="444949"/>
                </a:solidFill>
                <a:latin typeface="Roboto Light" panose="02000000000000000000" pitchFamily="2" charset="0"/>
                <a:ea typeface="Roboto Light" panose="02000000000000000000" pitchFamily="2" charset="0"/>
                <a:cs typeface="Gill Sans MT"/>
              </a:rPr>
              <a:t>t</a:t>
            </a:r>
            <a:r>
              <a:rPr sz="2200" spc="-25" dirty="0">
                <a:solidFill>
                  <a:srgbClr val="444949"/>
                </a:solidFill>
                <a:latin typeface="Roboto Light" panose="02000000000000000000" pitchFamily="2" charset="0"/>
                <a:ea typeface="Roboto Light" panose="02000000000000000000" pitchFamily="2" charset="0"/>
                <a:cs typeface="Gill Sans MT"/>
              </a:rPr>
              <a:t>h</a:t>
            </a:r>
            <a:r>
              <a:rPr sz="2200" spc="-5" dirty="0">
                <a:solidFill>
                  <a:srgbClr val="444949"/>
                </a:solidFill>
                <a:latin typeface="Roboto Light" panose="02000000000000000000" pitchFamily="2" charset="0"/>
                <a:ea typeface="Roboto Light" panose="02000000000000000000" pitchFamily="2" charset="0"/>
                <a:cs typeface="Gill Sans MT"/>
              </a:rPr>
              <a:t> a</a:t>
            </a:r>
            <a:r>
              <a:rPr sz="2200" spc="-25" dirty="0">
                <a:solidFill>
                  <a:srgbClr val="444949"/>
                </a:solidFill>
                <a:latin typeface="Roboto Light" panose="02000000000000000000" pitchFamily="2" charset="0"/>
                <a:ea typeface="Roboto Light" panose="02000000000000000000" pitchFamily="2" charset="0"/>
                <a:cs typeface="Gill Sans MT"/>
              </a:rPr>
              <a:t>n</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IO</a:t>
            </a:r>
            <a:r>
              <a:rPr sz="2200" dirty="0">
                <a:solidFill>
                  <a:srgbClr val="444949"/>
                </a:solidFill>
                <a:latin typeface="Roboto Light" panose="02000000000000000000" pitchFamily="2" charset="0"/>
                <a:ea typeface="Roboto Light" panose="02000000000000000000" pitchFamily="2" charset="0"/>
                <a:cs typeface="Gill Sans MT"/>
              </a:rPr>
              <a:t>P</a:t>
            </a:r>
            <a:r>
              <a:rPr sz="2200" spc="-50" dirty="0">
                <a:solidFill>
                  <a:srgbClr val="444949"/>
                </a:solidFill>
                <a:latin typeface="Roboto Light" panose="02000000000000000000" pitchFamily="2" charset="0"/>
                <a:ea typeface="Roboto Light" panose="02000000000000000000" pitchFamily="2" charset="0"/>
                <a:cs typeface="Gill Sans MT"/>
              </a:rPr>
              <a:t>S</a:t>
            </a:r>
            <a:r>
              <a:rPr sz="2200" spc="-30" dirty="0">
                <a:solidFill>
                  <a:srgbClr val="444949"/>
                </a:solidFill>
                <a:latin typeface="Roboto Light" panose="02000000000000000000" pitchFamily="2" charset="0"/>
                <a:ea typeface="Roboto Light" panose="02000000000000000000" pitchFamily="2" charset="0"/>
                <a:cs typeface="Gill Sans MT"/>
              </a:rPr>
              <a:t>:</a:t>
            </a:r>
            <a:r>
              <a:rPr sz="2200" spc="-90" dirty="0">
                <a:solidFill>
                  <a:srgbClr val="444949"/>
                </a:solidFill>
                <a:latin typeface="Roboto Light" panose="02000000000000000000" pitchFamily="2" charset="0"/>
                <a:ea typeface="Roboto Light" panose="02000000000000000000" pitchFamily="2" charset="0"/>
                <a:cs typeface="Gill Sans MT"/>
              </a:rPr>
              <a:t>G</a:t>
            </a:r>
            <a:r>
              <a:rPr sz="2200" spc="-35" dirty="0">
                <a:solidFill>
                  <a:srgbClr val="444949"/>
                </a:solidFill>
                <a:latin typeface="Roboto Light" panose="02000000000000000000" pitchFamily="2" charset="0"/>
                <a:ea typeface="Roboto Light" panose="02000000000000000000" pitchFamily="2" charset="0"/>
                <a:cs typeface="Gill Sans MT"/>
              </a:rPr>
              <a:t>i</a:t>
            </a:r>
            <a:r>
              <a:rPr sz="2200" spc="-75" dirty="0">
                <a:solidFill>
                  <a:srgbClr val="444949"/>
                </a:solidFill>
                <a:latin typeface="Roboto Light" panose="02000000000000000000" pitchFamily="2" charset="0"/>
                <a:ea typeface="Roboto Light" panose="02000000000000000000" pitchFamily="2" charset="0"/>
                <a:cs typeface="Gill Sans MT"/>
              </a:rPr>
              <a:t>B</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85" dirty="0">
                <a:solidFill>
                  <a:srgbClr val="444949"/>
                </a:solidFill>
                <a:latin typeface="Roboto Light" panose="02000000000000000000" pitchFamily="2" charset="0"/>
                <a:ea typeface="Roboto Light" panose="02000000000000000000" pitchFamily="2" charset="0"/>
                <a:cs typeface="Gill Sans MT"/>
              </a:rPr>
              <a:t>r</a:t>
            </a:r>
            <a:r>
              <a:rPr sz="2200" spc="-5" dirty="0">
                <a:solidFill>
                  <a:srgbClr val="444949"/>
                </a:solidFill>
                <a:latin typeface="Roboto Light" panose="02000000000000000000" pitchFamily="2" charset="0"/>
                <a:ea typeface="Roboto Light" panose="02000000000000000000" pitchFamily="2" charset="0"/>
                <a:cs typeface="Gill Sans MT"/>
              </a:rPr>
              <a:t>a</a:t>
            </a:r>
            <a:r>
              <a:rPr sz="2200" spc="-75" dirty="0">
                <a:solidFill>
                  <a:srgbClr val="444949"/>
                </a:solidFill>
                <a:latin typeface="Roboto Light" panose="02000000000000000000" pitchFamily="2" charset="0"/>
                <a:ea typeface="Roboto Light" panose="02000000000000000000" pitchFamily="2" charset="0"/>
                <a:cs typeface="Gill Sans MT"/>
              </a:rPr>
              <a:t>ti</a:t>
            </a:r>
            <a:r>
              <a:rPr sz="2200" spc="-25" dirty="0">
                <a:solidFill>
                  <a:srgbClr val="444949"/>
                </a:solidFill>
                <a:latin typeface="Roboto Light" panose="02000000000000000000" pitchFamily="2" charset="0"/>
                <a:ea typeface="Roboto Light" panose="02000000000000000000" pitchFamily="2" charset="0"/>
                <a:cs typeface="Gill Sans MT"/>
              </a:rPr>
              <a:t>o</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o</a:t>
            </a:r>
            <a:r>
              <a:rPr sz="2200" spc="-25" dirty="0">
                <a:solidFill>
                  <a:srgbClr val="444949"/>
                </a:solidFill>
                <a:latin typeface="Roboto Light" panose="02000000000000000000" pitchFamily="2" charset="0"/>
                <a:ea typeface="Roboto Light" panose="02000000000000000000" pitchFamily="2" charset="0"/>
                <a:cs typeface="Gill Sans MT"/>
              </a:rPr>
              <a:t>f</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65" dirty="0">
                <a:solidFill>
                  <a:srgbClr val="444949"/>
                </a:solidFill>
                <a:latin typeface="Roboto Light" panose="02000000000000000000" pitchFamily="2" charset="0"/>
                <a:ea typeface="Roboto Light" panose="02000000000000000000" pitchFamily="2" charset="0"/>
                <a:cs typeface="Gill Sans MT"/>
              </a:rPr>
              <a:t>1</a:t>
            </a:r>
            <a:r>
              <a:rPr sz="2200" spc="-35" dirty="0">
                <a:solidFill>
                  <a:srgbClr val="444949"/>
                </a:solidFill>
                <a:latin typeface="Roboto Light" panose="02000000000000000000" pitchFamily="2" charset="0"/>
                <a:ea typeface="Roboto Light" panose="02000000000000000000" pitchFamily="2" charset="0"/>
                <a:cs typeface="Gill Sans MT"/>
              </a:rPr>
              <a:t>,</a:t>
            </a:r>
            <a:r>
              <a:rPr sz="2200" spc="-30" dirty="0">
                <a:solidFill>
                  <a:srgbClr val="444949"/>
                </a:solidFill>
                <a:latin typeface="Roboto Light" panose="02000000000000000000" pitchFamily="2" charset="0"/>
                <a:ea typeface="Roboto Light" panose="02000000000000000000" pitchFamily="2" charset="0"/>
                <a:cs typeface="Gill Sans MT"/>
              </a:rPr>
              <a:t>000</a:t>
            </a:r>
            <a:r>
              <a:rPr sz="2200" spc="-20" dirty="0">
                <a:solidFill>
                  <a:srgbClr val="444949"/>
                </a:solidFill>
                <a:latin typeface="Roboto Light" panose="02000000000000000000" pitchFamily="2" charset="0"/>
                <a:ea typeface="Roboto Light" panose="02000000000000000000" pitchFamily="2" charset="0"/>
                <a:cs typeface="Gill Sans MT"/>
              </a:rPr>
              <a:t>:</a:t>
            </a:r>
            <a:r>
              <a:rPr sz="2200" dirty="0">
                <a:solidFill>
                  <a:srgbClr val="444949"/>
                </a:solidFill>
                <a:latin typeface="Roboto Light" panose="02000000000000000000" pitchFamily="2" charset="0"/>
                <a:ea typeface="Roboto Light" panose="02000000000000000000" pitchFamily="2" charset="0"/>
                <a:cs typeface="Gill Sans MT"/>
              </a:rPr>
              <a:t>1</a:t>
            </a:r>
            <a:endParaRPr sz="22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365"/>
              </a:spcBef>
              <a:buFont typeface="Arial"/>
              <a:buChar char="•"/>
              <a:tabLst>
                <a:tab pos="241300" algn="l"/>
              </a:tabLst>
            </a:pPr>
            <a:r>
              <a:rPr sz="2600" spc="-15" dirty="0">
                <a:solidFill>
                  <a:srgbClr val="444949"/>
                </a:solidFill>
                <a:latin typeface="Roboto Light" panose="02000000000000000000" pitchFamily="2" charset="0"/>
                <a:ea typeface="Roboto Light" panose="02000000000000000000" pitchFamily="2" charset="0"/>
                <a:cs typeface="Gill Sans MT"/>
              </a:rPr>
              <a:t>Supports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30" dirty="0">
                <a:solidFill>
                  <a:srgbClr val="444949"/>
                </a:solidFill>
                <a:latin typeface="Roboto Light" panose="02000000000000000000" pitchFamily="2" charset="0"/>
                <a:ea typeface="Roboto Light" panose="02000000000000000000" pitchFamily="2" charset="0"/>
                <a:cs typeface="Gill Sans MT"/>
              </a:rPr>
              <a:t>EBS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Multi-attach</a:t>
            </a:r>
            <a:endParaRPr sz="2600" dirty="0">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00275"/>
            <a:ext cx="9076147" cy="636072"/>
          </a:xfrm>
          <a:prstGeom prst="rect">
            <a:avLst/>
          </a:prstGeom>
        </p:spPr>
        <p:txBody>
          <a:bodyPr vert="horz" wrap="square" lIns="0" tIns="83820" rIns="0" bIns="0" rtlCol="0">
            <a:spAutoFit/>
          </a:bodyPr>
          <a:lstStyle/>
          <a:p>
            <a:pPr marL="12700" marR="5080">
              <a:lnSpc>
                <a:spcPts val="4800"/>
              </a:lnSpc>
              <a:spcBef>
                <a:spcPts val="660"/>
              </a:spcBef>
            </a:pPr>
            <a:r>
              <a:rPr spc="-85" dirty="0">
                <a:latin typeface="Roboto Light" panose="02000000000000000000" pitchFamily="2" charset="0"/>
                <a:ea typeface="Roboto Light" panose="02000000000000000000" pitchFamily="2" charset="0"/>
              </a:rPr>
              <a:t>E</a:t>
            </a:r>
            <a:r>
              <a:rPr spc="-100" dirty="0">
                <a:latin typeface="Roboto Light" panose="02000000000000000000" pitchFamily="2" charset="0"/>
                <a:ea typeface="Roboto Light" panose="02000000000000000000" pitchFamily="2" charset="0"/>
              </a:rPr>
              <a:t>B</a:t>
            </a:r>
            <a:r>
              <a:rPr spc="45" dirty="0">
                <a:latin typeface="Roboto Light" panose="02000000000000000000" pitchFamily="2" charset="0"/>
                <a:ea typeface="Roboto Light" panose="02000000000000000000" pitchFamily="2" charset="0"/>
              </a:rPr>
              <a:t>S</a:t>
            </a:r>
            <a:r>
              <a:rPr spc="-620" dirty="0">
                <a:latin typeface="Roboto Light" panose="02000000000000000000" pitchFamily="2" charset="0"/>
                <a:ea typeface="Roboto Light" panose="02000000000000000000" pitchFamily="2" charset="0"/>
              </a:rPr>
              <a:t> </a:t>
            </a:r>
            <a:r>
              <a:rPr spc="-360" dirty="0">
                <a:latin typeface="Roboto Light" panose="02000000000000000000" pitchFamily="2" charset="0"/>
                <a:ea typeface="Roboto Light" panose="02000000000000000000" pitchFamily="2" charset="0"/>
              </a:rPr>
              <a:t>V</a:t>
            </a:r>
            <a:r>
              <a:rPr spc="-45" dirty="0">
                <a:latin typeface="Roboto Light" panose="02000000000000000000" pitchFamily="2" charset="0"/>
                <a:ea typeface="Roboto Light" panose="02000000000000000000" pitchFamily="2" charset="0"/>
              </a:rPr>
              <a:t>o</a:t>
            </a:r>
            <a:r>
              <a:rPr spc="-145" dirty="0">
                <a:latin typeface="Roboto Light" panose="02000000000000000000" pitchFamily="2" charset="0"/>
                <a:ea typeface="Roboto Light" panose="02000000000000000000" pitchFamily="2" charset="0"/>
              </a:rPr>
              <a:t>l</a:t>
            </a:r>
            <a:r>
              <a:rPr spc="-15" dirty="0">
                <a:latin typeface="Roboto Light" panose="02000000000000000000" pitchFamily="2" charset="0"/>
                <a:ea typeface="Roboto Light" panose="02000000000000000000" pitchFamily="2" charset="0"/>
              </a:rPr>
              <a:t>u</a:t>
            </a:r>
            <a:r>
              <a:rPr spc="-40" dirty="0">
                <a:latin typeface="Roboto Light" panose="02000000000000000000" pitchFamily="2" charset="0"/>
                <a:ea typeface="Roboto Light" panose="02000000000000000000" pitchFamily="2" charset="0"/>
              </a:rPr>
              <a:t>m</a:t>
            </a:r>
            <a:r>
              <a:rPr dirty="0">
                <a:latin typeface="Roboto Light" panose="02000000000000000000" pitchFamily="2" charset="0"/>
                <a:ea typeface="Roboto Light" panose="02000000000000000000" pitchFamily="2" charset="0"/>
              </a:rPr>
              <a:t>e</a:t>
            </a:r>
            <a:r>
              <a:rPr spc="-610" dirty="0">
                <a:latin typeface="Roboto Light" panose="02000000000000000000" pitchFamily="2" charset="0"/>
                <a:ea typeface="Roboto Light" panose="02000000000000000000" pitchFamily="2" charset="0"/>
              </a:rPr>
              <a:t> </a:t>
            </a:r>
            <a:r>
              <a:rPr spc="-670" dirty="0">
                <a:latin typeface="Roboto Light" panose="02000000000000000000" pitchFamily="2" charset="0"/>
                <a:ea typeface="Roboto Light" panose="02000000000000000000" pitchFamily="2" charset="0"/>
              </a:rPr>
              <a:t>T</a:t>
            </a:r>
            <a:r>
              <a:rPr spc="-95" dirty="0">
                <a:latin typeface="Roboto Light" panose="02000000000000000000" pitchFamily="2" charset="0"/>
                <a:ea typeface="Roboto Light" panose="02000000000000000000" pitchFamily="2" charset="0"/>
              </a:rPr>
              <a:t>y</a:t>
            </a:r>
            <a:r>
              <a:rPr spc="30" dirty="0">
                <a:latin typeface="Roboto Light" panose="02000000000000000000" pitchFamily="2" charset="0"/>
                <a:ea typeface="Roboto Light" panose="02000000000000000000" pitchFamily="2" charset="0"/>
              </a:rPr>
              <a:t>p</a:t>
            </a:r>
            <a:r>
              <a:rPr spc="-75" dirty="0">
                <a:latin typeface="Roboto Light" panose="02000000000000000000" pitchFamily="2" charset="0"/>
                <a:ea typeface="Roboto Light" panose="02000000000000000000" pitchFamily="2" charset="0"/>
              </a:rPr>
              <a:t>e</a:t>
            </a:r>
            <a:r>
              <a:rPr spc="-65" dirty="0">
                <a:latin typeface="Roboto Light" panose="02000000000000000000" pitchFamily="2" charset="0"/>
                <a:ea typeface="Roboto Light" panose="02000000000000000000" pitchFamily="2" charset="0"/>
              </a:rPr>
              <a:t>s</a:t>
            </a:r>
            <a:r>
              <a:rPr spc="5" dirty="0">
                <a:latin typeface="Roboto Light" panose="02000000000000000000" pitchFamily="2" charset="0"/>
                <a:ea typeface="Roboto Light" panose="02000000000000000000" pitchFamily="2" charset="0"/>
              </a:rPr>
              <a:t> </a:t>
            </a:r>
            <a:r>
              <a:rPr spc="-45" dirty="0">
                <a:latin typeface="Roboto Light" panose="02000000000000000000" pitchFamily="2" charset="0"/>
                <a:ea typeface="Roboto Light" panose="02000000000000000000" pitchFamily="2" charset="0"/>
              </a:rPr>
              <a:t>U</a:t>
            </a:r>
            <a:r>
              <a:rPr spc="-60" dirty="0">
                <a:latin typeface="Roboto Light" panose="02000000000000000000" pitchFamily="2" charset="0"/>
                <a:ea typeface="Roboto Light" panose="02000000000000000000" pitchFamily="2" charset="0"/>
              </a:rPr>
              <a:t>s</a:t>
            </a:r>
            <a:r>
              <a:rPr spc="-80" dirty="0">
                <a:latin typeface="Roboto Light" panose="02000000000000000000" pitchFamily="2" charset="0"/>
                <a:ea typeface="Roboto Light" panose="02000000000000000000" pitchFamily="2" charset="0"/>
              </a:rPr>
              <a:t>e</a:t>
            </a:r>
            <a:r>
              <a:rPr spc="5" dirty="0">
                <a:latin typeface="Roboto Light" panose="02000000000000000000" pitchFamily="2" charset="0"/>
                <a:ea typeface="Roboto Light" panose="02000000000000000000" pitchFamily="2" charset="0"/>
              </a:rPr>
              <a:t> </a:t>
            </a:r>
            <a:r>
              <a:rPr spc="-95" dirty="0">
                <a:latin typeface="Roboto Light" panose="02000000000000000000" pitchFamily="2" charset="0"/>
                <a:ea typeface="Roboto Light" panose="02000000000000000000" pitchFamily="2" charset="0"/>
              </a:rPr>
              <a:t>c</a:t>
            </a:r>
            <a:r>
              <a:rPr spc="-5" dirty="0">
                <a:latin typeface="Roboto Light" panose="02000000000000000000" pitchFamily="2" charset="0"/>
                <a:ea typeface="Roboto Light" panose="02000000000000000000" pitchFamily="2" charset="0"/>
              </a:rPr>
              <a:t>a</a:t>
            </a:r>
            <a:r>
              <a:rPr spc="-75" dirty="0">
                <a:latin typeface="Roboto Light" panose="02000000000000000000" pitchFamily="2" charset="0"/>
                <a:ea typeface="Roboto Light" panose="02000000000000000000" pitchFamily="2" charset="0"/>
              </a:rPr>
              <a:t>ses  </a:t>
            </a:r>
            <a:r>
              <a:rPr spc="-85" dirty="0">
                <a:solidFill>
                  <a:srgbClr val="5091D0"/>
                </a:solidFill>
                <a:latin typeface="Roboto Light" panose="02000000000000000000" pitchFamily="2" charset="0"/>
                <a:ea typeface="Roboto Light" panose="02000000000000000000" pitchFamily="2" charset="0"/>
              </a:rPr>
              <a:t>Hard</a:t>
            </a:r>
            <a:r>
              <a:rPr spc="-15" dirty="0">
                <a:solidFill>
                  <a:srgbClr val="5091D0"/>
                </a:solidFill>
                <a:latin typeface="Roboto Light" panose="02000000000000000000" pitchFamily="2" charset="0"/>
                <a:ea typeface="Roboto Light" panose="02000000000000000000" pitchFamily="2" charset="0"/>
              </a:rPr>
              <a:t> </a:t>
            </a:r>
            <a:r>
              <a:rPr spc="-140" dirty="0">
                <a:solidFill>
                  <a:srgbClr val="5091D0"/>
                </a:solidFill>
                <a:latin typeface="Roboto Light" panose="02000000000000000000" pitchFamily="2" charset="0"/>
                <a:ea typeface="Roboto Light" panose="02000000000000000000" pitchFamily="2" charset="0"/>
              </a:rPr>
              <a:t>Disk</a:t>
            </a:r>
            <a:r>
              <a:rPr spc="-15" dirty="0">
                <a:solidFill>
                  <a:srgbClr val="5091D0"/>
                </a:solidFill>
                <a:latin typeface="Roboto Light" panose="02000000000000000000" pitchFamily="2" charset="0"/>
                <a:ea typeface="Roboto Light" panose="02000000000000000000" pitchFamily="2" charset="0"/>
              </a:rPr>
              <a:t> </a:t>
            </a:r>
            <a:r>
              <a:rPr spc="-105" dirty="0">
                <a:solidFill>
                  <a:srgbClr val="5091D0"/>
                </a:solidFill>
                <a:latin typeface="Roboto Light" panose="02000000000000000000" pitchFamily="2" charset="0"/>
                <a:ea typeface="Roboto Light" panose="02000000000000000000" pitchFamily="2" charset="0"/>
              </a:rPr>
              <a:t>Drives</a:t>
            </a:r>
            <a:r>
              <a:rPr spc="-5" dirty="0">
                <a:solidFill>
                  <a:srgbClr val="5091D0"/>
                </a:solidFill>
                <a:latin typeface="Roboto Light" panose="02000000000000000000" pitchFamily="2" charset="0"/>
                <a:ea typeface="Roboto Light" panose="02000000000000000000" pitchFamily="2" charset="0"/>
              </a:rPr>
              <a:t> </a:t>
            </a:r>
            <a:r>
              <a:rPr spc="-10" dirty="0">
                <a:solidFill>
                  <a:srgbClr val="5091D0"/>
                </a:solidFill>
                <a:latin typeface="Roboto Light" panose="02000000000000000000" pitchFamily="2" charset="0"/>
                <a:ea typeface="Roboto Light" panose="02000000000000000000" pitchFamily="2" charset="0"/>
              </a:rPr>
              <a:t>(HDD)</a:t>
            </a:r>
          </a:p>
        </p:txBody>
      </p:sp>
      <p:sp>
        <p:nvSpPr>
          <p:cNvPr id="5" name="object 5"/>
          <p:cNvSpPr txBox="1"/>
          <p:nvPr/>
        </p:nvSpPr>
        <p:spPr>
          <a:xfrm>
            <a:off x="916939" y="1332483"/>
            <a:ext cx="8003126" cy="4050468"/>
          </a:xfrm>
          <a:prstGeom prst="rect">
            <a:avLst/>
          </a:prstGeom>
        </p:spPr>
        <p:txBody>
          <a:bodyPr vert="horz" wrap="square" lIns="0" tIns="94615" rIns="0" bIns="0" rtlCol="0">
            <a:spAutoFit/>
          </a:bodyPr>
          <a:lstStyle/>
          <a:p>
            <a:pPr marL="241300" indent="-228600">
              <a:lnSpc>
                <a:spcPct val="100000"/>
              </a:lnSpc>
              <a:spcBef>
                <a:spcPts val="745"/>
              </a:spcBef>
              <a:buFont typeface="Arial"/>
              <a:buChar char="•"/>
              <a:tabLst>
                <a:tab pos="241300" algn="l"/>
              </a:tabLst>
            </a:pPr>
            <a:r>
              <a:rPr sz="2800" spc="-45" dirty="0">
                <a:solidFill>
                  <a:srgbClr val="444949"/>
                </a:solidFill>
                <a:latin typeface="Roboto Light" panose="02000000000000000000" pitchFamily="2" charset="0"/>
                <a:ea typeface="Roboto Light" panose="02000000000000000000" pitchFamily="2" charset="0"/>
                <a:cs typeface="Gill Sans MT"/>
              </a:rPr>
              <a:t>Cannot</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be</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boot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volume</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50"/>
              </a:spcBef>
              <a:buFont typeface="Arial"/>
              <a:buChar char="•"/>
              <a:tabLst>
                <a:tab pos="241300" algn="l"/>
              </a:tabLst>
            </a:pPr>
            <a:r>
              <a:rPr sz="2800" dirty="0">
                <a:solidFill>
                  <a:srgbClr val="444949"/>
                </a:solidFill>
                <a:latin typeface="Roboto Light" panose="02000000000000000000" pitchFamily="2" charset="0"/>
                <a:ea typeface="Roboto Light" panose="02000000000000000000" pitchFamily="2" charset="0"/>
                <a:cs typeface="Gill Sans MT"/>
              </a:rPr>
              <a:t>125</a:t>
            </a:r>
            <a:r>
              <a:rPr sz="2800" spc="-5"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M</a:t>
            </a:r>
            <a:r>
              <a:rPr sz="2800" spc="-95" dirty="0">
                <a:solidFill>
                  <a:srgbClr val="444949"/>
                </a:solidFill>
                <a:latin typeface="Roboto Light" panose="02000000000000000000" pitchFamily="2" charset="0"/>
                <a:ea typeface="Roboto Light" panose="02000000000000000000" pitchFamily="2" charset="0"/>
                <a:cs typeface="Gill Sans MT"/>
              </a:rPr>
              <a:t>iB</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85" dirty="0">
                <a:solidFill>
                  <a:srgbClr val="444949"/>
                </a:solidFill>
                <a:latin typeface="Roboto Light" panose="02000000000000000000" pitchFamily="2" charset="0"/>
                <a:ea typeface="Roboto Light" panose="02000000000000000000" pitchFamily="2" charset="0"/>
                <a:cs typeface="Gill Sans MT"/>
              </a:rPr>
              <a:t>t</a:t>
            </a:r>
            <a:r>
              <a:rPr sz="2800" spc="-30" dirty="0">
                <a:solidFill>
                  <a:srgbClr val="444949"/>
                </a:solidFill>
                <a:latin typeface="Roboto Light" panose="02000000000000000000" pitchFamily="2" charset="0"/>
                <a:ea typeface="Roboto Light" panose="02000000000000000000" pitchFamily="2" charset="0"/>
                <a:cs typeface="Gill Sans MT"/>
              </a:rPr>
              <a:t>o</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16</a:t>
            </a:r>
            <a:r>
              <a:rPr sz="2800" spc="-400" dirty="0">
                <a:solidFill>
                  <a:srgbClr val="444949"/>
                </a:solidFill>
                <a:latin typeface="Roboto Light" panose="02000000000000000000" pitchFamily="2" charset="0"/>
                <a:ea typeface="Roboto Light" panose="02000000000000000000" pitchFamily="2" charset="0"/>
                <a:cs typeface="Gill Sans MT"/>
              </a:rPr>
              <a:t> </a:t>
            </a:r>
            <a:r>
              <a:rPr sz="2800" spc="-100" dirty="0">
                <a:solidFill>
                  <a:srgbClr val="444949"/>
                </a:solidFill>
                <a:latin typeface="Roboto Light" panose="02000000000000000000" pitchFamily="2" charset="0"/>
                <a:ea typeface="Roboto Light" panose="02000000000000000000" pitchFamily="2" charset="0"/>
                <a:cs typeface="Gill Sans MT"/>
              </a:rPr>
              <a:t>T</a:t>
            </a:r>
            <a:r>
              <a:rPr sz="2800" spc="-95" dirty="0">
                <a:solidFill>
                  <a:srgbClr val="444949"/>
                </a:solidFill>
                <a:latin typeface="Roboto Light" panose="02000000000000000000" pitchFamily="2" charset="0"/>
                <a:ea typeface="Roboto Light" panose="02000000000000000000" pitchFamily="2" charset="0"/>
                <a:cs typeface="Gill Sans MT"/>
              </a:rPr>
              <a:t>iB</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745"/>
              </a:spcBef>
              <a:buFont typeface="Arial"/>
              <a:buChar char="•"/>
              <a:tabLst>
                <a:tab pos="241300" algn="l"/>
              </a:tabLst>
            </a:pPr>
            <a:r>
              <a:rPr sz="2800" spc="-50" dirty="0">
                <a:solidFill>
                  <a:srgbClr val="444949"/>
                </a:solidFill>
                <a:latin typeface="Roboto Light" panose="02000000000000000000" pitchFamily="2" charset="0"/>
                <a:ea typeface="Roboto Light" panose="02000000000000000000" pitchFamily="2" charset="0"/>
                <a:cs typeface="Gill Sans MT"/>
              </a:rPr>
              <a:t>Throughput</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Optimized</a:t>
            </a:r>
            <a:r>
              <a:rPr sz="2800" spc="-2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HDD</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(st1)</a:t>
            </a:r>
            <a:endParaRPr sz="28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29"/>
              </a:spcBef>
              <a:buFont typeface="Arial"/>
              <a:buChar char="•"/>
              <a:tabLst>
                <a:tab pos="698500" algn="l"/>
              </a:tabLst>
            </a:pPr>
            <a:r>
              <a:rPr sz="2400" spc="-55" dirty="0">
                <a:solidFill>
                  <a:srgbClr val="444949"/>
                </a:solidFill>
                <a:latin typeface="Roboto Light" panose="02000000000000000000" pitchFamily="2" charset="0"/>
                <a:ea typeface="Roboto Light" panose="02000000000000000000" pitchFamily="2" charset="0"/>
                <a:cs typeface="Gill Sans MT"/>
              </a:rPr>
              <a:t>Big</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Data,</a:t>
            </a:r>
            <a:r>
              <a:rPr sz="2400" spc="-19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Data</a:t>
            </a:r>
            <a:r>
              <a:rPr sz="2400" spc="-245"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Warehouses,</a:t>
            </a:r>
            <a:r>
              <a:rPr sz="2400" spc="-19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Log</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Processing</a:t>
            </a:r>
            <a:endParaRPr sz="24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15"/>
              </a:spcBef>
              <a:buSzPct val="102127"/>
              <a:buFont typeface="Arial"/>
              <a:buChar char="•"/>
              <a:tabLst>
                <a:tab pos="698500" algn="l"/>
              </a:tabLst>
            </a:pPr>
            <a:r>
              <a:rPr sz="3525" spc="15" baseline="1182" dirty="0">
                <a:solidFill>
                  <a:srgbClr val="444949"/>
                </a:solidFill>
                <a:latin typeface="Roboto Light" panose="02000000000000000000" pitchFamily="2" charset="0"/>
                <a:ea typeface="Roboto Light" panose="02000000000000000000" pitchFamily="2" charset="0"/>
                <a:cs typeface="Gill Sans MT"/>
              </a:rPr>
              <a:t>Max</a:t>
            </a:r>
            <a:r>
              <a:rPr sz="3525" baseline="1182" dirty="0">
                <a:solidFill>
                  <a:srgbClr val="444949"/>
                </a:solidFill>
                <a:latin typeface="Roboto Light" panose="02000000000000000000" pitchFamily="2" charset="0"/>
                <a:ea typeface="Roboto Light" panose="02000000000000000000" pitchFamily="2" charset="0"/>
                <a:cs typeface="Gill Sans MT"/>
              </a:rPr>
              <a:t> </a:t>
            </a:r>
            <a:r>
              <a:rPr sz="3525" spc="-30" baseline="1182" dirty="0">
                <a:solidFill>
                  <a:srgbClr val="444949"/>
                </a:solidFill>
                <a:latin typeface="Roboto Light" panose="02000000000000000000" pitchFamily="2" charset="0"/>
                <a:ea typeface="Roboto Light" panose="02000000000000000000" pitchFamily="2" charset="0"/>
                <a:cs typeface="Gill Sans MT"/>
              </a:rPr>
              <a:t>throughput</a:t>
            </a:r>
            <a:r>
              <a:rPr sz="3525" spc="-7" baseline="1182"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500</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MiB/s</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max</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IOPS </a:t>
            </a:r>
            <a:r>
              <a:rPr sz="2400" dirty="0">
                <a:solidFill>
                  <a:srgbClr val="444949"/>
                </a:solidFill>
                <a:latin typeface="Roboto Light" panose="02000000000000000000" pitchFamily="2" charset="0"/>
                <a:ea typeface="Roboto Light" panose="02000000000000000000" pitchFamily="2" charset="0"/>
                <a:cs typeface="Gill Sans MT"/>
              </a:rPr>
              <a:t>500</a:t>
            </a:r>
            <a:endParaRPr sz="24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35"/>
              </a:spcBef>
              <a:buFont typeface="Arial"/>
              <a:buChar char="•"/>
              <a:tabLst>
                <a:tab pos="241300" algn="l"/>
              </a:tabLst>
            </a:pPr>
            <a:r>
              <a:rPr sz="2800" spc="-55" dirty="0">
                <a:solidFill>
                  <a:srgbClr val="444949"/>
                </a:solidFill>
                <a:latin typeface="Roboto Light" panose="02000000000000000000" pitchFamily="2" charset="0"/>
                <a:ea typeface="Roboto Light" panose="02000000000000000000" pitchFamily="2" charset="0"/>
                <a:cs typeface="Gill Sans MT"/>
              </a:rPr>
              <a:t>Cold</a:t>
            </a:r>
            <a:r>
              <a:rPr sz="2800" spc="-2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HDD</a:t>
            </a:r>
            <a:r>
              <a:rPr sz="2800" spc="-2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(sc1):</a:t>
            </a:r>
            <a:endParaRPr sz="28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29"/>
              </a:spcBef>
              <a:buFont typeface="Arial"/>
              <a:buChar char="•"/>
              <a:tabLst>
                <a:tab pos="698500" algn="l"/>
              </a:tabLst>
            </a:pPr>
            <a:r>
              <a:rPr sz="2400" spc="-90" dirty="0">
                <a:solidFill>
                  <a:srgbClr val="444949"/>
                </a:solidFill>
                <a:latin typeface="Roboto Light" panose="02000000000000000000" pitchFamily="2" charset="0"/>
                <a:ea typeface="Roboto Light" panose="02000000000000000000" pitchFamily="2" charset="0"/>
                <a:cs typeface="Gill Sans MT"/>
              </a:rPr>
              <a:t>For</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data</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that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is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infrequently</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accessed</a:t>
            </a:r>
            <a:endParaRPr sz="24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15"/>
              </a:spcBef>
              <a:buFont typeface="Arial"/>
              <a:buChar char="•"/>
              <a:tabLst>
                <a:tab pos="698500" algn="l"/>
              </a:tabLst>
            </a:pPr>
            <a:r>
              <a:rPr sz="2400" spc="-40" dirty="0">
                <a:solidFill>
                  <a:srgbClr val="444949"/>
                </a:solidFill>
                <a:latin typeface="Roboto Light" panose="02000000000000000000" pitchFamily="2" charset="0"/>
                <a:ea typeface="Roboto Light" panose="02000000000000000000" pitchFamily="2" charset="0"/>
                <a:cs typeface="Gill Sans MT"/>
              </a:rPr>
              <a:t>Scenarios</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where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lowest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cost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is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important</a:t>
            </a:r>
            <a:endParaRPr sz="24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40"/>
              </a:spcBef>
              <a:buSzPct val="102127"/>
              <a:buFont typeface="Arial"/>
              <a:buChar char="•"/>
              <a:tabLst>
                <a:tab pos="698500" algn="l"/>
              </a:tabLst>
            </a:pPr>
            <a:r>
              <a:rPr sz="3525" spc="15" baseline="1182" dirty="0">
                <a:solidFill>
                  <a:srgbClr val="444949"/>
                </a:solidFill>
                <a:latin typeface="Roboto Light" panose="02000000000000000000" pitchFamily="2" charset="0"/>
                <a:ea typeface="Roboto Light" panose="02000000000000000000" pitchFamily="2" charset="0"/>
                <a:cs typeface="Gill Sans MT"/>
              </a:rPr>
              <a:t>Max</a:t>
            </a:r>
            <a:r>
              <a:rPr sz="3525" baseline="1182" dirty="0">
                <a:solidFill>
                  <a:srgbClr val="444949"/>
                </a:solidFill>
                <a:latin typeface="Roboto Light" panose="02000000000000000000" pitchFamily="2" charset="0"/>
                <a:ea typeface="Roboto Light" panose="02000000000000000000" pitchFamily="2" charset="0"/>
                <a:cs typeface="Gill Sans MT"/>
              </a:rPr>
              <a:t> </a:t>
            </a:r>
            <a:r>
              <a:rPr sz="3525" spc="-30" baseline="1182" dirty="0">
                <a:solidFill>
                  <a:srgbClr val="444949"/>
                </a:solidFill>
                <a:latin typeface="Roboto Light" panose="02000000000000000000" pitchFamily="2" charset="0"/>
                <a:ea typeface="Roboto Light" panose="02000000000000000000" pitchFamily="2" charset="0"/>
                <a:cs typeface="Gill Sans MT"/>
              </a:rPr>
              <a:t>throughput</a:t>
            </a:r>
            <a:r>
              <a:rPr sz="3525" spc="-7" baseline="1182"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250</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MiB/s</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max</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IOPS </a:t>
            </a:r>
            <a:r>
              <a:rPr sz="2400" dirty="0">
                <a:solidFill>
                  <a:srgbClr val="444949"/>
                </a:solidFill>
                <a:latin typeface="Roboto Light" panose="02000000000000000000" pitchFamily="2" charset="0"/>
                <a:ea typeface="Roboto Light" panose="02000000000000000000" pitchFamily="2" charset="0"/>
                <a:cs typeface="Gill Sans MT"/>
              </a:rPr>
              <a:t>250</a:t>
            </a:r>
            <a:endParaRPr sz="2400" dirty="0">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7555257" cy="443711"/>
          </a:xfrm>
          <a:prstGeom prst="rect">
            <a:avLst/>
          </a:prstGeom>
        </p:spPr>
        <p:txBody>
          <a:bodyPr vert="horz" wrap="square" lIns="0" tIns="12700" rIns="0" bIns="0" rtlCol="0">
            <a:spAutoFit/>
          </a:bodyPr>
          <a:lstStyle/>
          <a:p>
            <a:pPr marL="12700">
              <a:lnSpc>
                <a:spcPct val="100000"/>
              </a:lnSpc>
              <a:spcBef>
                <a:spcPts val="100"/>
              </a:spcBef>
            </a:pPr>
            <a:r>
              <a:rPr spc="-85" dirty="0">
                <a:latin typeface="Roboto Light" panose="02000000000000000000" pitchFamily="2" charset="0"/>
                <a:ea typeface="Roboto Light" panose="02000000000000000000" pitchFamily="2" charset="0"/>
              </a:rPr>
              <a:t>E</a:t>
            </a:r>
            <a:r>
              <a:rPr spc="-100" dirty="0">
                <a:latin typeface="Roboto Light" panose="02000000000000000000" pitchFamily="2" charset="0"/>
                <a:ea typeface="Roboto Light" panose="02000000000000000000" pitchFamily="2" charset="0"/>
              </a:rPr>
              <a:t>B</a:t>
            </a:r>
            <a:r>
              <a:rPr spc="45" dirty="0">
                <a:latin typeface="Roboto Light" panose="02000000000000000000" pitchFamily="2" charset="0"/>
                <a:ea typeface="Roboto Light" panose="02000000000000000000" pitchFamily="2" charset="0"/>
              </a:rPr>
              <a:t>S</a:t>
            </a:r>
            <a:r>
              <a:rPr dirty="0">
                <a:latin typeface="Roboto Light" panose="02000000000000000000" pitchFamily="2" charset="0"/>
                <a:ea typeface="Roboto Light" panose="02000000000000000000" pitchFamily="2" charset="0"/>
              </a:rPr>
              <a:t> –</a:t>
            </a:r>
            <a:r>
              <a:rPr spc="-615" dirty="0">
                <a:latin typeface="Roboto Light" panose="02000000000000000000" pitchFamily="2" charset="0"/>
                <a:ea typeface="Roboto Light" panose="02000000000000000000" pitchFamily="2" charset="0"/>
              </a:rPr>
              <a:t> </a:t>
            </a:r>
            <a:r>
              <a:rPr spc="-355" dirty="0">
                <a:latin typeface="Roboto Light" panose="02000000000000000000" pitchFamily="2" charset="0"/>
                <a:ea typeface="Roboto Light" panose="02000000000000000000" pitchFamily="2" charset="0"/>
              </a:rPr>
              <a:t>V</a:t>
            </a:r>
            <a:r>
              <a:rPr spc="-45" dirty="0">
                <a:latin typeface="Roboto Light" panose="02000000000000000000" pitchFamily="2" charset="0"/>
                <a:ea typeface="Roboto Light" panose="02000000000000000000" pitchFamily="2" charset="0"/>
              </a:rPr>
              <a:t>o</a:t>
            </a:r>
            <a:r>
              <a:rPr spc="-140" dirty="0">
                <a:latin typeface="Roboto Light" panose="02000000000000000000" pitchFamily="2" charset="0"/>
                <a:ea typeface="Roboto Light" panose="02000000000000000000" pitchFamily="2" charset="0"/>
              </a:rPr>
              <a:t>l</a:t>
            </a:r>
            <a:r>
              <a:rPr spc="-40" dirty="0">
                <a:latin typeface="Roboto Light" panose="02000000000000000000" pitchFamily="2" charset="0"/>
                <a:ea typeface="Roboto Light" panose="02000000000000000000" pitchFamily="2" charset="0"/>
              </a:rPr>
              <a:t>u</a:t>
            </a:r>
            <a:r>
              <a:rPr spc="-5" dirty="0">
                <a:latin typeface="Roboto Light" panose="02000000000000000000" pitchFamily="2" charset="0"/>
                <a:ea typeface="Roboto Light" panose="02000000000000000000" pitchFamily="2" charset="0"/>
              </a:rPr>
              <a:t>m</a:t>
            </a:r>
            <a:r>
              <a:rPr dirty="0">
                <a:latin typeface="Roboto Light" panose="02000000000000000000" pitchFamily="2" charset="0"/>
                <a:ea typeface="Roboto Light" panose="02000000000000000000" pitchFamily="2" charset="0"/>
              </a:rPr>
              <a:t>e</a:t>
            </a:r>
            <a:r>
              <a:rPr spc="-615" dirty="0">
                <a:latin typeface="Roboto Light" panose="02000000000000000000" pitchFamily="2" charset="0"/>
                <a:ea typeface="Roboto Light" panose="02000000000000000000" pitchFamily="2" charset="0"/>
              </a:rPr>
              <a:t> </a:t>
            </a:r>
            <a:r>
              <a:rPr spc="-665" dirty="0">
                <a:latin typeface="Roboto Light" panose="02000000000000000000" pitchFamily="2" charset="0"/>
                <a:ea typeface="Roboto Light" panose="02000000000000000000" pitchFamily="2" charset="0"/>
              </a:rPr>
              <a:t>T</a:t>
            </a:r>
            <a:r>
              <a:rPr spc="-95" dirty="0">
                <a:latin typeface="Roboto Light" panose="02000000000000000000" pitchFamily="2" charset="0"/>
                <a:ea typeface="Roboto Light" panose="02000000000000000000" pitchFamily="2" charset="0"/>
              </a:rPr>
              <a:t>y</a:t>
            </a:r>
            <a:r>
              <a:rPr spc="35" dirty="0">
                <a:latin typeface="Roboto Light" panose="02000000000000000000" pitchFamily="2" charset="0"/>
                <a:ea typeface="Roboto Light" panose="02000000000000000000" pitchFamily="2" charset="0"/>
              </a:rPr>
              <a:t>p</a:t>
            </a:r>
            <a:r>
              <a:rPr dirty="0">
                <a:latin typeface="Roboto Light" panose="02000000000000000000" pitchFamily="2" charset="0"/>
                <a:ea typeface="Roboto Light" panose="02000000000000000000" pitchFamily="2" charset="0"/>
              </a:rPr>
              <a:t>e</a:t>
            </a:r>
            <a:r>
              <a:rPr spc="-140" dirty="0">
                <a:latin typeface="Roboto Light" panose="02000000000000000000" pitchFamily="2" charset="0"/>
                <a:ea typeface="Roboto Light" panose="02000000000000000000" pitchFamily="2" charset="0"/>
              </a:rPr>
              <a:t>s</a:t>
            </a:r>
            <a:r>
              <a:rPr spc="5" dirty="0">
                <a:latin typeface="Roboto Light" panose="02000000000000000000" pitchFamily="2" charset="0"/>
                <a:ea typeface="Roboto Light" panose="02000000000000000000" pitchFamily="2" charset="0"/>
              </a:rPr>
              <a:t> </a:t>
            </a:r>
            <a:r>
              <a:rPr spc="40" dirty="0">
                <a:latin typeface="Roboto Light" panose="02000000000000000000" pitchFamily="2" charset="0"/>
                <a:ea typeface="Roboto Light" panose="02000000000000000000" pitchFamily="2" charset="0"/>
              </a:rPr>
              <a:t>S</a:t>
            </a:r>
            <a:r>
              <a:rPr spc="-40" dirty="0">
                <a:latin typeface="Roboto Light" panose="02000000000000000000" pitchFamily="2" charset="0"/>
                <a:ea typeface="Roboto Light" panose="02000000000000000000" pitchFamily="2" charset="0"/>
              </a:rPr>
              <a:t>u</a:t>
            </a:r>
            <a:r>
              <a:rPr spc="-5" dirty="0">
                <a:latin typeface="Roboto Light" panose="02000000000000000000" pitchFamily="2" charset="0"/>
                <a:ea typeface="Roboto Light" panose="02000000000000000000" pitchFamily="2" charset="0"/>
              </a:rPr>
              <a:t>mma</a:t>
            </a:r>
            <a:r>
              <a:rPr spc="20" dirty="0">
                <a:latin typeface="Roboto Light" panose="02000000000000000000" pitchFamily="2" charset="0"/>
                <a:ea typeface="Roboto Light" panose="02000000000000000000" pitchFamily="2" charset="0"/>
              </a:rPr>
              <a:t>r</a:t>
            </a:r>
            <a:r>
              <a:rPr spc="-95" dirty="0">
                <a:latin typeface="Roboto Light" panose="02000000000000000000" pitchFamily="2" charset="0"/>
                <a:ea typeface="Roboto Light" panose="02000000000000000000" pitchFamily="2" charset="0"/>
              </a:rPr>
              <a:t>y</a:t>
            </a:r>
          </a:p>
        </p:txBody>
      </p:sp>
      <p:pic>
        <p:nvPicPr>
          <p:cNvPr id="5" name="object 5"/>
          <p:cNvPicPr/>
          <p:nvPr/>
        </p:nvPicPr>
        <p:blipFill>
          <a:blip r:embed="rId2" cstate="print"/>
          <a:stretch>
            <a:fillRect/>
          </a:stretch>
        </p:blipFill>
        <p:spPr>
          <a:xfrm>
            <a:off x="6144735" y="1436188"/>
            <a:ext cx="5075400" cy="4260829"/>
          </a:xfrm>
          <a:prstGeom prst="rect">
            <a:avLst/>
          </a:prstGeom>
        </p:spPr>
      </p:pic>
      <p:pic>
        <p:nvPicPr>
          <p:cNvPr id="6" name="object 6"/>
          <p:cNvPicPr/>
          <p:nvPr/>
        </p:nvPicPr>
        <p:blipFill>
          <a:blip r:embed="rId3" cstate="print"/>
          <a:stretch>
            <a:fillRect/>
          </a:stretch>
        </p:blipFill>
        <p:spPr>
          <a:xfrm>
            <a:off x="862888" y="1419531"/>
            <a:ext cx="4505641" cy="4308133"/>
          </a:xfrm>
          <a:prstGeom prst="rect">
            <a:avLst/>
          </a:prstGeom>
        </p:spPr>
      </p:pic>
      <p:sp>
        <p:nvSpPr>
          <p:cNvPr id="7" name="object 7"/>
          <p:cNvSpPr txBox="1"/>
          <p:nvPr/>
        </p:nvSpPr>
        <p:spPr>
          <a:xfrm>
            <a:off x="5134599" y="6013196"/>
            <a:ext cx="6192520" cy="382156"/>
          </a:xfrm>
          <a:prstGeom prst="rect">
            <a:avLst/>
          </a:prstGeom>
        </p:spPr>
        <p:txBody>
          <a:bodyPr vert="horz" wrap="square" lIns="0" tIns="12700" rIns="0" bIns="0" rtlCol="0">
            <a:spAutoFit/>
          </a:bodyPr>
          <a:lstStyle/>
          <a:p>
            <a:pPr marL="12700">
              <a:lnSpc>
                <a:spcPct val="100000"/>
              </a:lnSpc>
              <a:spcBef>
                <a:spcPts val="100"/>
              </a:spcBef>
            </a:pPr>
            <a:r>
              <a:rPr sz="1200" u="sng" spc="-10" dirty="0">
                <a:solidFill>
                  <a:srgbClr val="0563C1"/>
                </a:solidFill>
                <a:uFill>
                  <a:solidFill>
                    <a:srgbClr val="0563C1"/>
                  </a:solidFill>
                </a:uFill>
                <a:latin typeface="Roboto Light" panose="02000000000000000000" pitchFamily="2" charset="0"/>
                <a:ea typeface="Roboto Light" panose="02000000000000000000" pitchFamily="2" charset="0"/>
                <a:cs typeface="Calibri"/>
              </a:rPr>
              <a:t>https://docs.aws.amazon.com/AWSEC2/latest/UserGuide/ebs-volume-types.html#solid-state-drives</a:t>
            </a:r>
            <a:endParaRPr sz="1200">
              <a:latin typeface="Roboto Light" panose="02000000000000000000" pitchFamily="2" charset="0"/>
              <a:ea typeface="Roboto Light" panose="02000000000000000000" pitchFamily="2" charset="0"/>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5849433" y="1440417"/>
            <a:ext cx="5187950" cy="4388485"/>
          </a:xfrm>
          <a:custGeom>
            <a:avLst/>
            <a:gdLst/>
            <a:ahLst/>
            <a:cxnLst/>
            <a:rect l="l" t="t" r="r" b="b"/>
            <a:pathLst>
              <a:path w="5187950" h="4388485">
                <a:moveTo>
                  <a:pt x="0" y="731381"/>
                </a:moveTo>
                <a:lnTo>
                  <a:pt x="1555" y="683292"/>
                </a:lnTo>
                <a:lnTo>
                  <a:pt x="6158" y="636034"/>
                </a:lnTo>
                <a:lnTo>
                  <a:pt x="13712" y="589703"/>
                </a:lnTo>
                <a:lnTo>
                  <a:pt x="24120" y="544396"/>
                </a:lnTo>
                <a:lnTo>
                  <a:pt x="37286" y="500208"/>
                </a:lnTo>
                <a:lnTo>
                  <a:pt x="53114" y="457236"/>
                </a:lnTo>
                <a:lnTo>
                  <a:pt x="71507" y="415576"/>
                </a:lnTo>
                <a:lnTo>
                  <a:pt x="92369" y="375326"/>
                </a:lnTo>
                <a:lnTo>
                  <a:pt x="115603" y="336580"/>
                </a:lnTo>
                <a:lnTo>
                  <a:pt x="141114" y="299436"/>
                </a:lnTo>
                <a:lnTo>
                  <a:pt x="168804" y="263991"/>
                </a:lnTo>
                <a:lnTo>
                  <a:pt x="198578" y="230339"/>
                </a:lnTo>
                <a:lnTo>
                  <a:pt x="230339" y="198578"/>
                </a:lnTo>
                <a:lnTo>
                  <a:pt x="263991" y="168804"/>
                </a:lnTo>
                <a:lnTo>
                  <a:pt x="299436" y="141114"/>
                </a:lnTo>
                <a:lnTo>
                  <a:pt x="336580" y="115603"/>
                </a:lnTo>
                <a:lnTo>
                  <a:pt x="375326" y="92369"/>
                </a:lnTo>
                <a:lnTo>
                  <a:pt x="415576" y="71507"/>
                </a:lnTo>
                <a:lnTo>
                  <a:pt x="457236" y="53114"/>
                </a:lnTo>
                <a:lnTo>
                  <a:pt x="500208" y="37286"/>
                </a:lnTo>
                <a:lnTo>
                  <a:pt x="544396" y="24120"/>
                </a:lnTo>
                <a:lnTo>
                  <a:pt x="589703" y="13712"/>
                </a:lnTo>
                <a:lnTo>
                  <a:pt x="636034" y="6158"/>
                </a:lnTo>
                <a:lnTo>
                  <a:pt x="683292" y="1555"/>
                </a:lnTo>
                <a:lnTo>
                  <a:pt x="731381" y="0"/>
                </a:lnTo>
                <a:lnTo>
                  <a:pt x="4456380" y="0"/>
                </a:lnTo>
                <a:lnTo>
                  <a:pt x="4504468" y="1555"/>
                </a:lnTo>
                <a:lnTo>
                  <a:pt x="4551726" y="6158"/>
                </a:lnTo>
                <a:lnTo>
                  <a:pt x="4598057" y="13712"/>
                </a:lnTo>
                <a:lnTo>
                  <a:pt x="4643364" y="24120"/>
                </a:lnTo>
                <a:lnTo>
                  <a:pt x="4687552" y="37286"/>
                </a:lnTo>
                <a:lnTo>
                  <a:pt x="4730524" y="53114"/>
                </a:lnTo>
                <a:lnTo>
                  <a:pt x="4772184" y="71507"/>
                </a:lnTo>
                <a:lnTo>
                  <a:pt x="4812434" y="92369"/>
                </a:lnTo>
                <a:lnTo>
                  <a:pt x="4851180" y="115603"/>
                </a:lnTo>
                <a:lnTo>
                  <a:pt x="4888323" y="141114"/>
                </a:lnTo>
                <a:lnTo>
                  <a:pt x="4923769" y="168804"/>
                </a:lnTo>
                <a:lnTo>
                  <a:pt x="4957421" y="198578"/>
                </a:lnTo>
                <a:lnTo>
                  <a:pt x="4989182" y="230339"/>
                </a:lnTo>
                <a:lnTo>
                  <a:pt x="5018956" y="263991"/>
                </a:lnTo>
                <a:lnTo>
                  <a:pt x="5046646" y="299436"/>
                </a:lnTo>
                <a:lnTo>
                  <a:pt x="5072157" y="336580"/>
                </a:lnTo>
                <a:lnTo>
                  <a:pt x="5095391" y="375326"/>
                </a:lnTo>
                <a:lnTo>
                  <a:pt x="5116253" y="415576"/>
                </a:lnTo>
                <a:lnTo>
                  <a:pt x="5134646" y="457236"/>
                </a:lnTo>
                <a:lnTo>
                  <a:pt x="5150474" y="500208"/>
                </a:lnTo>
                <a:lnTo>
                  <a:pt x="5163640" y="544396"/>
                </a:lnTo>
                <a:lnTo>
                  <a:pt x="5174048" y="589703"/>
                </a:lnTo>
                <a:lnTo>
                  <a:pt x="5181602" y="636034"/>
                </a:lnTo>
                <a:lnTo>
                  <a:pt x="5186205" y="683292"/>
                </a:lnTo>
                <a:lnTo>
                  <a:pt x="5187761" y="731381"/>
                </a:lnTo>
                <a:lnTo>
                  <a:pt x="5187761" y="3656810"/>
                </a:lnTo>
                <a:lnTo>
                  <a:pt x="5186205" y="3704898"/>
                </a:lnTo>
                <a:lnTo>
                  <a:pt x="5181602" y="3752156"/>
                </a:lnTo>
                <a:lnTo>
                  <a:pt x="5174048" y="3798487"/>
                </a:lnTo>
                <a:lnTo>
                  <a:pt x="5163640" y="3843794"/>
                </a:lnTo>
                <a:lnTo>
                  <a:pt x="5150474" y="3887982"/>
                </a:lnTo>
                <a:lnTo>
                  <a:pt x="5134646" y="3930954"/>
                </a:lnTo>
                <a:lnTo>
                  <a:pt x="5116253" y="3972614"/>
                </a:lnTo>
                <a:lnTo>
                  <a:pt x="5095391" y="4012864"/>
                </a:lnTo>
                <a:lnTo>
                  <a:pt x="5072157" y="4051610"/>
                </a:lnTo>
                <a:lnTo>
                  <a:pt x="5046646" y="4088753"/>
                </a:lnTo>
                <a:lnTo>
                  <a:pt x="5018956" y="4124199"/>
                </a:lnTo>
                <a:lnTo>
                  <a:pt x="4989182" y="4157851"/>
                </a:lnTo>
                <a:lnTo>
                  <a:pt x="4957421" y="4189612"/>
                </a:lnTo>
                <a:lnTo>
                  <a:pt x="4923769" y="4219386"/>
                </a:lnTo>
                <a:lnTo>
                  <a:pt x="4888323" y="4247076"/>
                </a:lnTo>
                <a:lnTo>
                  <a:pt x="4851180" y="4272587"/>
                </a:lnTo>
                <a:lnTo>
                  <a:pt x="4812434" y="4295821"/>
                </a:lnTo>
                <a:lnTo>
                  <a:pt x="4772184" y="4316683"/>
                </a:lnTo>
                <a:lnTo>
                  <a:pt x="4730524" y="4335076"/>
                </a:lnTo>
                <a:lnTo>
                  <a:pt x="4687552" y="4350904"/>
                </a:lnTo>
                <a:lnTo>
                  <a:pt x="4643364" y="4364070"/>
                </a:lnTo>
                <a:lnTo>
                  <a:pt x="4598057" y="4374478"/>
                </a:lnTo>
                <a:lnTo>
                  <a:pt x="4551726" y="4382032"/>
                </a:lnTo>
                <a:lnTo>
                  <a:pt x="4504468" y="4386635"/>
                </a:lnTo>
                <a:lnTo>
                  <a:pt x="4456380" y="4388191"/>
                </a:lnTo>
                <a:lnTo>
                  <a:pt x="731381" y="4388191"/>
                </a:lnTo>
                <a:lnTo>
                  <a:pt x="683292" y="4386635"/>
                </a:lnTo>
                <a:lnTo>
                  <a:pt x="636034" y="4382032"/>
                </a:lnTo>
                <a:lnTo>
                  <a:pt x="589703" y="4374478"/>
                </a:lnTo>
                <a:lnTo>
                  <a:pt x="544396" y="4364070"/>
                </a:lnTo>
                <a:lnTo>
                  <a:pt x="500208" y="4350904"/>
                </a:lnTo>
                <a:lnTo>
                  <a:pt x="457236" y="4335076"/>
                </a:lnTo>
                <a:lnTo>
                  <a:pt x="415576" y="4316683"/>
                </a:lnTo>
                <a:lnTo>
                  <a:pt x="375326" y="4295821"/>
                </a:lnTo>
                <a:lnTo>
                  <a:pt x="336580" y="4272587"/>
                </a:lnTo>
                <a:lnTo>
                  <a:pt x="299436" y="4247076"/>
                </a:lnTo>
                <a:lnTo>
                  <a:pt x="263991" y="4219386"/>
                </a:lnTo>
                <a:lnTo>
                  <a:pt x="230339" y="4189612"/>
                </a:lnTo>
                <a:lnTo>
                  <a:pt x="198578" y="4157851"/>
                </a:lnTo>
                <a:lnTo>
                  <a:pt x="168804" y="4124199"/>
                </a:lnTo>
                <a:lnTo>
                  <a:pt x="141114" y="4088753"/>
                </a:lnTo>
                <a:lnTo>
                  <a:pt x="115603" y="4051610"/>
                </a:lnTo>
                <a:lnTo>
                  <a:pt x="92369" y="4012864"/>
                </a:lnTo>
                <a:lnTo>
                  <a:pt x="71507" y="3972614"/>
                </a:lnTo>
                <a:lnTo>
                  <a:pt x="53114" y="3930954"/>
                </a:lnTo>
                <a:lnTo>
                  <a:pt x="37286" y="3887982"/>
                </a:lnTo>
                <a:lnTo>
                  <a:pt x="24120" y="3843794"/>
                </a:lnTo>
                <a:lnTo>
                  <a:pt x="13712" y="3798487"/>
                </a:lnTo>
                <a:lnTo>
                  <a:pt x="6158" y="3752156"/>
                </a:lnTo>
                <a:lnTo>
                  <a:pt x="1555" y="3704898"/>
                </a:lnTo>
                <a:lnTo>
                  <a:pt x="0" y="3656810"/>
                </a:lnTo>
                <a:lnTo>
                  <a:pt x="0" y="731381"/>
                </a:lnTo>
                <a:close/>
              </a:path>
            </a:pathLst>
          </a:custGeom>
          <a:ln w="12700">
            <a:solidFill>
              <a:srgbClr val="444949"/>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5" name="object 5"/>
          <p:cNvSpPr txBox="1"/>
          <p:nvPr/>
        </p:nvSpPr>
        <p:spPr>
          <a:xfrm>
            <a:off x="7580602" y="1661667"/>
            <a:ext cx="2262252" cy="443711"/>
          </a:xfrm>
          <a:prstGeom prst="rect">
            <a:avLst/>
          </a:prstGeom>
        </p:spPr>
        <p:txBody>
          <a:bodyPr vert="horz" wrap="square" lIns="0" tIns="12700" rIns="0" bIns="0" rtlCol="0">
            <a:spAutoFit/>
          </a:bodyPr>
          <a:lstStyle/>
          <a:p>
            <a:pPr marL="12700">
              <a:lnSpc>
                <a:spcPct val="100000"/>
              </a:lnSpc>
              <a:spcBef>
                <a:spcPts val="100"/>
              </a:spcBef>
            </a:pPr>
            <a:r>
              <a:rPr sz="2800" b="1" spc="-30" dirty="0">
                <a:solidFill>
                  <a:srgbClr val="444949"/>
                </a:solidFill>
                <a:latin typeface="Roboto Light" panose="02000000000000000000" pitchFamily="2" charset="0"/>
                <a:ea typeface="Roboto Light" panose="02000000000000000000" pitchFamily="2" charset="0"/>
                <a:cs typeface="Calibri"/>
              </a:rPr>
              <a:t>US-EAST-1B</a:t>
            </a:r>
            <a:endParaRPr sz="2800" dirty="0">
              <a:latin typeface="Roboto Light" panose="02000000000000000000" pitchFamily="2" charset="0"/>
              <a:ea typeface="Roboto Light" panose="02000000000000000000" pitchFamily="2" charset="0"/>
              <a:cs typeface="Calibri"/>
            </a:endParaRPr>
          </a:p>
        </p:txBody>
      </p:sp>
      <p:sp>
        <p:nvSpPr>
          <p:cNvPr id="6" name="object 6"/>
          <p:cNvSpPr/>
          <p:nvPr/>
        </p:nvSpPr>
        <p:spPr>
          <a:xfrm>
            <a:off x="1041628" y="1440417"/>
            <a:ext cx="4509770" cy="4388485"/>
          </a:xfrm>
          <a:custGeom>
            <a:avLst/>
            <a:gdLst/>
            <a:ahLst/>
            <a:cxnLst/>
            <a:rect l="l" t="t" r="r" b="b"/>
            <a:pathLst>
              <a:path w="4509770" h="4388485">
                <a:moveTo>
                  <a:pt x="0" y="731379"/>
                </a:moveTo>
                <a:lnTo>
                  <a:pt x="1555" y="683290"/>
                </a:lnTo>
                <a:lnTo>
                  <a:pt x="6158" y="636033"/>
                </a:lnTo>
                <a:lnTo>
                  <a:pt x="13712" y="589702"/>
                </a:lnTo>
                <a:lnTo>
                  <a:pt x="24120" y="544394"/>
                </a:lnTo>
                <a:lnTo>
                  <a:pt x="37286" y="500206"/>
                </a:lnTo>
                <a:lnTo>
                  <a:pt x="53113" y="457235"/>
                </a:lnTo>
                <a:lnTo>
                  <a:pt x="71506" y="415575"/>
                </a:lnTo>
                <a:lnTo>
                  <a:pt x="92368" y="375325"/>
                </a:lnTo>
                <a:lnTo>
                  <a:pt x="115603" y="336579"/>
                </a:lnTo>
                <a:lnTo>
                  <a:pt x="141113" y="299436"/>
                </a:lnTo>
                <a:lnTo>
                  <a:pt x="168803" y="263990"/>
                </a:lnTo>
                <a:lnTo>
                  <a:pt x="198577" y="230338"/>
                </a:lnTo>
                <a:lnTo>
                  <a:pt x="230338" y="198577"/>
                </a:lnTo>
                <a:lnTo>
                  <a:pt x="263990" y="168804"/>
                </a:lnTo>
                <a:lnTo>
                  <a:pt x="299435" y="141113"/>
                </a:lnTo>
                <a:lnTo>
                  <a:pt x="336579" y="115603"/>
                </a:lnTo>
                <a:lnTo>
                  <a:pt x="375324" y="92368"/>
                </a:lnTo>
                <a:lnTo>
                  <a:pt x="415575" y="71506"/>
                </a:lnTo>
                <a:lnTo>
                  <a:pt x="457234" y="53113"/>
                </a:lnTo>
                <a:lnTo>
                  <a:pt x="500206" y="37286"/>
                </a:lnTo>
                <a:lnTo>
                  <a:pt x="544394" y="24120"/>
                </a:lnTo>
                <a:lnTo>
                  <a:pt x="589701" y="13712"/>
                </a:lnTo>
                <a:lnTo>
                  <a:pt x="636032" y="6158"/>
                </a:lnTo>
                <a:lnTo>
                  <a:pt x="683290" y="1555"/>
                </a:lnTo>
                <a:lnTo>
                  <a:pt x="731378" y="0"/>
                </a:lnTo>
                <a:lnTo>
                  <a:pt x="3777788" y="0"/>
                </a:lnTo>
                <a:lnTo>
                  <a:pt x="3825876" y="1555"/>
                </a:lnTo>
                <a:lnTo>
                  <a:pt x="3873134" y="6158"/>
                </a:lnTo>
                <a:lnTo>
                  <a:pt x="3919464" y="13712"/>
                </a:lnTo>
                <a:lnTo>
                  <a:pt x="3964772" y="24120"/>
                </a:lnTo>
                <a:lnTo>
                  <a:pt x="4008960" y="37286"/>
                </a:lnTo>
                <a:lnTo>
                  <a:pt x="4051931" y="53113"/>
                </a:lnTo>
                <a:lnTo>
                  <a:pt x="4093591" y="71506"/>
                </a:lnTo>
                <a:lnTo>
                  <a:pt x="4133841" y="92368"/>
                </a:lnTo>
                <a:lnTo>
                  <a:pt x="4172586" y="115603"/>
                </a:lnTo>
                <a:lnTo>
                  <a:pt x="4209730" y="141113"/>
                </a:lnTo>
                <a:lnTo>
                  <a:pt x="4245176" y="168804"/>
                </a:lnTo>
                <a:lnTo>
                  <a:pt x="4278827" y="198577"/>
                </a:lnTo>
                <a:lnTo>
                  <a:pt x="4310588" y="230338"/>
                </a:lnTo>
                <a:lnTo>
                  <a:pt x="4340362" y="263990"/>
                </a:lnTo>
                <a:lnTo>
                  <a:pt x="4368052" y="299436"/>
                </a:lnTo>
                <a:lnTo>
                  <a:pt x="4393563" y="336579"/>
                </a:lnTo>
                <a:lnTo>
                  <a:pt x="4416797" y="375325"/>
                </a:lnTo>
                <a:lnTo>
                  <a:pt x="4437659" y="415575"/>
                </a:lnTo>
                <a:lnTo>
                  <a:pt x="4456052" y="457235"/>
                </a:lnTo>
                <a:lnTo>
                  <a:pt x="4471879" y="500206"/>
                </a:lnTo>
                <a:lnTo>
                  <a:pt x="4485045" y="544394"/>
                </a:lnTo>
                <a:lnTo>
                  <a:pt x="4495453" y="589702"/>
                </a:lnTo>
                <a:lnTo>
                  <a:pt x="4503007" y="636033"/>
                </a:lnTo>
                <a:lnTo>
                  <a:pt x="4507610" y="683290"/>
                </a:lnTo>
                <a:lnTo>
                  <a:pt x="4509166" y="731379"/>
                </a:lnTo>
                <a:lnTo>
                  <a:pt x="4509166" y="3656812"/>
                </a:lnTo>
                <a:lnTo>
                  <a:pt x="4507610" y="3704900"/>
                </a:lnTo>
                <a:lnTo>
                  <a:pt x="4503007" y="3752158"/>
                </a:lnTo>
                <a:lnTo>
                  <a:pt x="4495453" y="3798489"/>
                </a:lnTo>
                <a:lnTo>
                  <a:pt x="4485045" y="3843796"/>
                </a:lnTo>
                <a:lnTo>
                  <a:pt x="4471879" y="3887984"/>
                </a:lnTo>
                <a:lnTo>
                  <a:pt x="4456052" y="3930956"/>
                </a:lnTo>
                <a:lnTo>
                  <a:pt x="4437659" y="3972615"/>
                </a:lnTo>
                <a:lnTo>
                  <a:pt x="4416797" y="4012866"/>
                </a:lnTo>
                <a:lnTo>
                  <a:pt x="4393563" y="4051611"/>
                </a:lnTo>
                <a:lnTo>
                  <a:pt x="4368052" y="4088755"/>
                </a:lnTo>
                <a:lnTo>
                  <a:pt x="4340362" y="4124201"/>
                </a:lnTo>
                <a:lnTo>
                  <a:pt x="4310588" y="4157852"/>
                </a:lnTo>
                <a:lnTo>
                  <a:pt x="4278827" y="4189613"/>
                </a:lnTo>
                <a:lnTo>
                  <a:pt x="4245176" y="4219387"/>
                </a:lnTo>
                <a:lnTo>
                  <a:pt x="4209730" y="4247077"/>
                </a:lnTo>
                <a:lnTo>
                  <a:pt x="4172586" y="4272588"/>
                </a:lnTo>
                <a:lnTo>
                  <a:pt x="4133841" y="4295822"/>
                </a:lnTo>
                <a:lnTo>
                  <a:pt x="4093591" y="4316684"/>
                </a:lnTo>
                <a:lnTo>
                  <a:pt x="4051931" y="4335077"/>
                </a:lnTo>
                <a:lnTo>
                  <a:pt x="4008960" y="4350904"/>
                </a:lnTo>
                <a:lnTo>
                  <a:pt x="3964772" y="4364070"/>
                </a:lnTo>
                <a:lnTo>
                  <a:pt x="3919464" y="4374478"/>
                </a:lnTo>
                <a:lnTo>
                  <a:pt x="3873134" y="4382032"/>
                </a:lnTo>
                <a:lnTo>
                  <a:pt x="3825876" y="4386635"/>
                </a:lnTo>
                <a:lnTo>
                  <a:pt x="3777788" y="4388191"/>
                </a:lnTo>
                <a:lnTo>
                  <a:pt x="731378" y="4388191"/>
                </a:lnTo>
                <a:lnTo>
                  <a:pt x="683290" y="4386635"/>
                </a:lnTo>
                <a:lnTo>
                  <a:pt x="636032" y="4382032"/>
                </a:lnTo>
                <a:lnTo>
                  <a:pt x="589701" y="4374478"/>
                </a:lnTo>
                <a:lnTo>
                  <a:pt x="544394" y="4364070"/>
                </a:lnTo>
                <a:lnTo>
                  <a:pt x="500206" y="4350904"/>
                </a:lnTo>
                <a:lnTo>
                  <a:pt x="457234" y="4335077"/>
                </a:lnTo>
                <a:lnTo>
                  <a:pt x="415575" y="4316684"/>
                </a:lnTo>
                <a:lnTo>
                  <a:pt x="375324" y="4295822"/>
                </a:lnTo>
                <a:lnTo>
                  <a:pt x="336579" y="4272588"/>
                </a:lnTo>
                <a:lnTo>
                  <a:pt x="299435" y="4247077"/>
                </a:lnTo>
                <a:lnTo>
                  <a:pt x="263990" y="4219387"/>
                </a:lnTo>
                <a:lnTo>
                  <a:pt x="230338" y="4189613"/>
                </a:lnTo>
                <a:lnTo>
                  <a:pt x="198577" y="4157852"/>
                </a:lnTo>
                <a:lnTo>
                  <a:pt x="168803" y="4124201"/>
                </a:lnTo>
                <a:lnTo>
                  <a:pt x="141113" y="4088755"/>
                </a:lnTo>
                <a:lnTo>
                  <a:pt x="115603" y="4051611"/>
                </a:lnTo>
                <a:lnTo>
                  <a:pt x="92368" y="4012866"/>
                </a:lnTo>
                <a:lnTo>
                  <a:pt x="71506" y="3972615"/>
                </a:lnTo>
                <a:lnTo>
                  <a:pt x="53113" y="3930956"/>
                </a:lnTo>
                <a:lnTo>
                  <a:pt x="37286" y="3887984"/>
                </a:lnTo>
                <a:lnTo>
                  <a:pt x="24120" y="3843796"/>
                </a:lnTo>
                <a:lnTo>
                  <a:pt x="13712" y="3798489"/>
                </a:lnTo>
                <a:lnTo>
                  <a:pt x="6158" y="3752158"/>
                </a:lnTo>
                <a:lnTo>
                  <a:pt x="1555" y="3704900"/>
                </a:lnTo>
                <a:lnTo>
                  <a:pt x="0" y="3656812"/>
                </a:lnTo>
                <a:lnTo>
                  <a:pt x="0" y="731379"/>
                </a:lnTo>
                <a:close/>
              </a:path>
            </a:pathLst>
          </a:custGeom>
          <a:ln w="12700">
            <a:solidFill>
              <a:srgbClr val="444949"/>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7" name="object 7"/>
          <p:cNvSpPr txBox="1"/>
          <p:nvPr/>
        </p:nvSpPr>
        <p:spPr>
          <a:xfrm>
            <a:off x="2425562" y="1661667"/>
            <a:ext cx="2235692" cy="443711"/>
          </a:xfrm>
          <a:prstGeom prst="rect">
            <a:avLst/>
          </a:prstGeom>
        </p:spPr>
        <p:txBody>
          <a:bodyPr vert="horz" wrap="square" lIns="0" tIns="12700" rIns="0" bIns="0" rtlCol="0">
            <a:spAutoFit/>
          </a:bodyPr>
          <a:lstStyle/>
          <a:p>
            <a:pPr marL="12700">
              <a:lnSpc>
                <a:spcPct val="100000"/>
              </a:lnSpc>
              <a:spcBef>
                <a:spcPts val="100"/>
              </a:spcBef>
            </a:pPr>
            <a:r>
              <a:rPr sz="2800" b="1" spc="-30" dirty="0">
                <a:solidFill>
                  <a:srgbClr val="444949"/>
                </a:solidFill>
                <a:latin typeface="Roboto Light" panose="02000000000000000000" pitchFamily="2" charset="0"/>
                <a:ea typeface="Roboto Light" panose="02000000000000000000" pitchFamily="2" charset="0"/>
                <a:cs typeface="Calibri"/>
              </a:rPr>
              <a:t>US-EAST-1A</a:t>
            </a:r>
            <a:endParaRPr sz="2800" dirty="0">
              <a:latin typeface="Roboto Light" panose="02000000000000000000" pitchFamily="2" charset="0"/>
              <a:ea typeface="Roboto Light" panose="02000000000000000000" pitchFamily="2" charset="0"/>
              <a:cs typeface="Calibri"/>
            </a:endParaRPr>
          </a:p>
        </p:txBody>
      </p:sp>
      <p:sp>
        <p:nvSpPr>
          <p:cNvPr id="8" name="object 8"/>
          <p:cNvSpPr txBox="1">
            <a:spLocks noGrp="1"/>
          </p:cNvSpPr>
          <p:nvPr>
            <p:ph type="title"/>
          </p:nvPr>
        </p:nvSpPr>
        <p:spPr>
          <a:xfrm>
            <a:off x="916939" y="487312"/>
            <a:ext cx="4963795" cy="443711"/>
          </a:xfrm>
          <a:prstGeom prst="rect">
            <a:avLst/>
          </a:prstGeom>
        </p:spPr>
        <p:txBody>
          <a:bodyPr vert="horz" wrap="square" lIns="0" tIns="12700" rIns="0" bIns="0" rtlCol="0">
            <a:spAutoFit/>
          </a:bodyPr>
          <a:lstStyle/>
          <a:p>
            <a:pPr marL="12700">
              <a:lnSpc>
                <a:spcPct val="100000"/>
              </a:lnSpc>
              <a:spcBef>
                <a:spcPts val="100"/>
              </a:spcBef>
            </a:pPr>
            <a:r>
              <a:rPr spc="-85" dirty="0">
                <a:latin typeface="Roboto Light" panose="02000000000000000000" pitchFamily="2" charset="0"/>
                <a:ea typeface="Roboto Light" panose="02000000000000000000" pitchFamily="2" charset="0"/>
              </a:rPr>
              <a:t>E</a:t>
            </a:r>
            <a:r>
              <a:rPr spc="-100" dirty="0">
                <a:latin typeface="Roboto Light" panose="02000000000000000000" pitchFamily="2" charset="0"/>
                <a:ea typeface="Roboto Light" panose="02000000000000000000" pitchFamily="2" charset="0"/>
              </a:rPr>
              <a:t>B</a:t>
            </a:r>
            <a:r>
              <a:rPr spc="45" dirty="0">
                <a:latin typeface="Roboto Light" panose="02000000000000000000" pitchFamily="2" charset="0"/>
                <a:ea typeface="Roboto Light" panose="02000000000000000000" pitchFamily="2" charset="0"/>
              </a:rPr>
              <a:t>S</a:t>
            </a:r>
            <a:r>
              <a:rPr spc="-620" dirty="0">
                <a:latin typeface="Roboto Light" panose="02000000000000000000" pitchFamily="2" charset="0"/>
                <a:ea typeface="Roboto Light" panose="02000000000000000000" pitchFamily="2" charset="0"/>
              </a:rPr>
              <a:t> </a:t>
            </a:r>
            <a:r>
              <a:rPr lang="en-US" spc="-620" dirty="0">
                <a:latin typeface="Roboto Light" panose="02000000000000000000" pitchFamily="2" charset="0"/>
                <a:ea typeface="Roboto Light" panose="02000000000000000000" pitchFamily="2" charset="0"/>
              </a:rPr>
              <a:t>     </a:t>
            </a:r>
            <a:r>
              <a:rPr spc="-360" dirty="0">
                <a:latin typeface="Roboto Light" panose="02000000000000000000" pitchFamily="2" charset="0"/>
                <a:ea typeface="Roboto Light" panose="02000000000000000000" pitchFamily="2" charset="0"/>
              </a:rPr>
              <a:t>V</a:t>
            </a:r>
            <a:r>
              <a:rPr spc="-45" dirty="0">
                <a:latin typeface="Roboto Light" panose="02000000000000000000" pitchFamily="2" charset="0"/>
                <a:ea typeface="Roboto Light" panose="02000000000000000000" pitchFamily="2" charset="0"/>
              </a:rPr>
              <a:t>o</a:t>
            </a:r>
            <a:r>
              <a:rPr spc="-145" dirty="0">
                <a:latin typeface="Roboto Light" panose="02000000000000000000" pitchFamily="2" charset="0"/>
                <a:ea typeface="Roboto Light" panose="02000000000000000000" pitchFamily="2" charset="0"/>
              </a:rPr>
              <a:t>l</a:t>
            </a:r>
            <a:r>
              <a:rPr spc="-15" dirty="0">
                <a:latin typeface="Roboto Light" panose="02000000000000000000" pitchFamily="2" charset="0"/>
                <a:ea typeface="Roboto Light" panose="02000000000000000000" pitchFamily="2" charset="0"/>
              </a:rPr>
              <a:t>u</a:t>
            </a:r>
            <a:r>
              <a:rPr spc="-40" dirty="0">
                <a:latin typeface="Roboto Light" panose="02000000000000000000" pitchFamily="2" charset="0"/>
                <a:ea typeface="Roboto Light" panose="02000000000000000000" pitchFamily="2" charset="0"/>
              </a:rPr>
              <a:t>m</a:t>
            </a:r>
            <a:r>
              <a:rPr dirty="0">
                <a:latin typeface="Roboto Light" panose="02000000000000000000" pitchFamily="2" charset="0"/>
                <a:ea typeface="Roboto Light" panose="02000000000000000000" pitchFamily="2" charset="0"/>
              </a:rPr>
              <a:t>e</a:t>
            </a:r>
            <a:r>
              <a:rPr spc="10" dirty="0">
                <a:latin typeface="Roboto Light" panose="02000000000000000000" pitchFamily="2" charset="0"/>
                <a:ea typeface="Roboto Light" panose="02000000000000000000" pitchFamily="2" charset="0"/>
              </a:rPr>
              <a:t> </a:t>
            </a:r>
            <a:r>
              <a:rPr spc="-50" dirty="0">
                <a:latin typeface="Roboto Light" panose="02000000000000000000" pitchFamily="2" charset="0"/>
                <a:ea typeface="Roboto Light" panose="02000000000000000000" pitchFamily="2" charset="0"/>
              </a:rPr>
              <a:t>-</a:t>
            </a:r>
            <a:r>
              <a:rPr dirty="0">
                <a:latin typeface="Roboto Light" panose="02000000000000000000" pitchFamily="2" charset="0"/>
                <a:ea typeface="Roboto Light" panose="02000000000000000000" pitchFamily="2" charset="0"/>
              </a:rPr>
              <a:t> </a:t>
            </a:r>
            <a:r>
              <a:rPr spc="-45" dirty="0">
                <a:latin typeface="Roboto Light" panose="02000000000000000000" pitchFamily="2" charset="0"/>
                <a:ea typeface="Roboto Light" panose="02000000000000000000" pitchFamily="2" charset="0"/>
              </a:rPr>
              <a:t>Ex</a:t>
            </a:r>
            <a:r>
              <a:rPr spc="-50" dirty="0">
                <a:latin typeface="Roboto Light" panose="02000000000000000000" pitchFamily="2" charset="0"/>
                <a:ea typeface="Roboto Light" panose="02000000000000000000" pitchFamily="2" charset="0"/>
              </a:rPr>
              <a:t>a</a:t>
            </a:r>
            <a:r>
              <a:rPr spc="-10" dirty="0">
                <a:latin typeface="Roboto Light" panose="02000000000000000000" pitchFamily="2" charset="0"/>
                <a:ea typeface="Roboto Light" panose="02000000000000000000" pitchFamily="2" charset="0"/>
              </a:rPr>
              <a:t>m</a:t>
            </a:r>
            <a:r>
              <a:rPr spc="30" dirty="0">
                <a:latin typeface="Roboto Light" panose="02000000000000000000" pitchFamily="2" charset="0"/>
                <a:ea typeface="Roboto Light" panose="02000000000000000000" pitchFamily="2" charset="0"/>
              </a:rPr>
              <a:t>p</a:t>
            </a:r>
            <a:r>
              <a:rPr spc="-145" dirty="0">
                <a:latin typeface="Roboto Light" panose="02000000000000000000" pitchFamily="2" charset="0"/>
                <a:ea typeface="Roboto Light" panose="02000000000000000000" pitchFamily="2" charset="0"/>
              </a:rPr>
              <a:t>l</a:t>
            </a:r>
            <a:r>
              <a:rPr dirty="0">
                <a:latin typeface="Roboto Light" panose="02000000000000000000" pitchFamily="2" charset="0"/>
                <a:ea typeface="Roboto Light" panose="02000000000000000000" pitchFamily="2" charset="0"/>
              </a:rPr>
              <a:t>e</a:t>
            </a:r>
          </a:p>
        </p:txBody>
      </p:sp>
      <p:grpSp>
        <p:nvGrpSpPr>
          <p:cNvPr id="9" name="object 9"/>
          <p:cNvGrpSpPr/>
          <p:nvPr/>
        </p:nvGrpSpPr>
        <p:grpSpPr>
          <a:xfrm>
            <a:off x="1606296" y="2444495"/>
            <a:ext cx="3545204" cy="2231390"/>
            <a:chOff x="1606296" y="2444495"/>
            <a:chExt cx="3545204" cy="2231390"/>
          </a:xfrm>
        </p:grpSpPr>
        <p:sp>
          <p:nvSpPr>
            <p:cNvPr id="10" name="object 10"/>
            <p:cNvSpPr/>
            <p:nvPr/>
          </p:nvSpPr>
          <p:spPr>
            <a:xfrm>
              <a:off x="2006206" y="3202965"/>
              <a:ext cx="2734945" cy="716280"/>
            </a:xfrm>
            <a:custGeom>
              <a:avLst/>
              <a:gdLst/>
              <a:ahLst/>
              <a:cxnLst/>
              <a:rect l="l" t="t" r="r" b="b"/>
              <a:pathLst>
                <a:path w="2734945" h="716279">
                  <a:moveTo>
                    <a:pt x="372224" y="0"/>
                  </a:moveTo>
                  <a:lnTo>
                    <a:pt x="303364" y="50152"/>
                  </a:lnTo>
                  <a:lnTo>
                    <a:pt x="334378" y="66205"/>
                  </a:lnTo>
                  <a:lnTo>
                    <a:pt x="0" y="712089"/>
                  </a:lnTo>
                  <a:lnTo>
                    <a:pt x="5638" y="715010"/>
                  </a:lnTo>
                  <a:lnTo>
                    <a:pt x="340017" y="69126"/>
                  </a:lnTo>
                  <a:lnTo>
                    <a:pt x="371030" y="85178"/>
                  </a:lnTo>
                  <a:lnTo>
                    <a:pt x="371462" y="54927"/>
                  </a:lnTo>
                  <a:lnTo>
                    <a:pt x="372224" y="0"/>
                  </a:lnTo>
                  <a:close/>
                </a:path>
                <a:path w="2734945" h="716279">
                  <a:moveTo>
                    <a:pt x="1864753" y="0"/>
                  </a:moveTo>
                  <a:lnTo>
                    <a:pt x="1789938" y="40754"/>
                  </a:lnTo>
                  <a:lnTo>
                    <a:pt x="1818601" y="60706"/>
                  </a:lnTo>
                  <a:lnTo>
                    <a:pt x="1365199" y="711733"/>
                  </a:lnTo>
                  <a:lnTo>
                    <a:pt x="1370406" y="715365"/>
                  </a:lnTo>
                  <a:lnTo>
                    <a:pt x="1823808" y="64338"/>
                  </a:lnTo>
                  <a:lnTo>
                    <a:pt x="1852472" y="84302"/>
                  </a:lnTo>
                  <a:lnTo>
                    <a:pt x="1857425" y="50292"/>
                  </a:lnTo>
                  <a:lnTo>
                    <a:pt x="1864753" y="0"/>
                  </a:lnTo>
                  <a:close/>
                </a:path>
                <a:path w="2734945" h="716279">
                  <a:moveTo>
                    <a:pt x="2734792" y="711098"/>
                  </a:moveTo>
                  <a:lnTo>
                    <a:pt x="1925637" y="45935"/>
                  </a:lnTo>
                  <a:lnTo>
                    <a:pt x="1932266" y="37871"/>
                  </a:lnTo>
                  <a:lnTo>
                    <a:pt x="1947811" y="18948"/>
                  </a:lnTo>
                  <a:lnTo>
                    <a:pt x="1864753" y="0"/>
                  </a:lnTo>
                  <a:lnTo>
                    <a:pt x="1899424" y="77812"/>
                  </a:lnTo>
                  <a:lnTo>
                    <a:pt x="1921598" y="50838"/>
                  </a:lnTo>
                  <a:lnTo>
                    <a:pt x="2730754" y="716000"/>
                  </a:lnTo>
                  <a:lnTo>
                    <a:pt x="2734792" y="711098"/>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pic>
          <p:nvPicPr>
            <p:cNvPr id="11" name="object 11"/>
            <p:cNvPicPr/>
            <p:nvPr/>
          </p:nvPicPr>
          <p:blipFill>
            <a:blip r:embed="rId2" cstate="print"/>
            <a:stretch>
              <a:fillRect/>
            </a:stretch>
          </p:blipFill>
          <p:spPr>
            <a:xfrm>
              <a:off x="1996440" y="2490215"/>
              <a:ext cx="762000" cy="758951"/>
            </a:xfrm>
            <a:prstGeom prst="rect">
              <a:avLst/>
            </a:prstGeom>
          </p:spPr>
        </p:pic>
        <p:pic>
          <p:nvPicPr>
            <p:cNvPr id="12" name="object 12"/>
            <p:cNvPicPr/>
            <p:nvPr/>
          </p:nvPicPr>
          <p:blipFill>
            <a:blip r:embed="rId3" cstate="print"/>
            <a:stretch>
              <a:fillRect/>
            </a:stretch>
          </p:blipFill>
          <p:spPr>
            <a:xfrm>
              <a:off x="3489960" y="2444495"/>
              <a:ext cx="762000" cy="758951"/>
            </a:xfrm>
            <a:prstGeom prst="rect">
              <a:avLst/>
            </a:prstGeom>
          </p:spPr>
        </p:pic>
        <p:pic>
          <p:nvPicPr>
            <p:cNvPr id="13" name="object 13"/>
            <p:cNvPicPr/>
            <p:nvPr/>
          </p:nvPicPr>
          <p:blipFill>
            <a:blip r:embed="rId4" cstate="print"/>
            <a:stretch>
              <a:fillRect/>
            </a:stretch>
          </p:blipFill>
          <p:spPr>
            <a:xfrm>
              <a:off x="1606296" y="3898391"/>
              <a:ext cx="762000" cy="762000"/>
            </a:xfrm>
            <a:prstGeom prst="rect">
              <a:avLst/>
            </a:prstGeom>
          </p:spPr>
        </p:pic>
        <p:pic>
          <p:nvPicPr>
            <p:cNvPr id="14" name="object 14"/>
            <p:cNvPicPr/>
            <p:nvPr/>
          </p:nvPicPr>
          <p:blipFill>
            <a:blip r:embed="rId5" cstate="print"/>
            <a:stretch>
              <a:fillRect/>
            </a:stretch>
          </p:blipFill>
          <p:spPr>
            <a:xfrm>
              <a:off x="2929128" y="3913631"/>
              <a:ext cx="762000" cy="762000"/>
            </a:xfrm>
            <a:prstGeom prst="rect">
              <a:avLst/>
            </a:prstGeom>
          </p:spPr>
        </p:pic>
        <p:pic>
          <p:nvPicPr>
            <p:cNvPr id="15" name="object 15"/>
            <p:cNvPicPr/>
            <p:nvPr/>
          </p:nvPicPr>
          <p:blipFill>
            <a:blip r:embed="rId6" cstate="print"/>
            <a:stretch>
              <a:fillRect/>
            </a:stretch>
          </p:blipFill>
          <p:spPr>
            <a:xfrm>
              <a:off x="4389119" y="3913631"/>
              <a:ext cx="762000" cy="762000"/>
            </a:xfrm>
            <a:prstGeom prst="rect">
              <a:avLst/>
            </a:prstGeom>
          </p:spPr>
        </p:pic>
      </p:grpSp>
      <p:grpSp>
        <p:nvGrpSpPr>
          <p:cNvPr id="16" name="object 16"/>
          <p:cNvGrpSpPr/>
          <p:nvPr/>
        </p:nvGrpSpPr>
        <p:grpSpPr>
          <a:xfrm>
            <a:off x="7178040" y="2444495"/>
            <a:ext cx="2374900" cy="2197735"/>
            <a:chOff x="7178040" y="2444495"/>
            <a:chExt cx="2374900" cy="2197735"/>
          </a:xfrm>
        </p:grpSpPr>
        <p:sp>
          <p:nvSpPr>
            <p:cNvPr id="17" name="object 17"/>
            <p:cNvSpPr/>
            <p:nvPr/>
          </p:nvSpPr>
          <p:spPr>
            <a:xfrm>
              <a:off x="7520361" y="3282754"/>
              <a:ext cx="76200" cy="599440"/>
            </a:xfrm>
            <a:custGeom>
              <a:avLst/>
              <a:gdLst/>
              <a:ahLst/>
              <a:cxnLst/>
              <a:rect l="l" t="t" r="r" b="b"/>
              <a:pathLst>
                <a:path w="76200" h="599439">
                  <a:moveTo>
                    <a:pt x="41275" y="63500"/>
                  </a:moveTo>
                  <a:lnTo>
                    <a:pt x="34925" y="63500"/>
                  </a:lnTo>
                  <a:lnTo>
                    <a:pt x="34923" y="598843"/>
                  </a:lnTo>
                  <a:lnTo>
                    <a:pt x="41273" y="598843"/>
                  </a:lnTo>
                  <a:lnTo>
                    <a:pt x="41275" y="63500"/>
                  </a:lnTo>
                  <a:close/>
                </a:path>
                <a:path w="76200" h="599439">
                  <a:moveTo>
                    <a:pt x="38100" y="0"/>
                  </a:moveTo>
                  <a:lnTo>
                    <a:pt x="0" y="76200"/>
                  </a:lnTo>
                  <a:lnTo>
                    <a:pt x="34924" y="76200"/>
                  </a:lnTo>
                  <a:lnTo>
                    <a:pt x="34925" y="63500"/>
                  </a:lnTo>
                  <a:lnTo>
                    <a:pt x="69850" y="63500"/>
                  </a:lnTo>
                  <a:lnTo>
                    <a:pt x="38100" y="0"/>
                  </a:lnTo>
                  <a:close/>
                </a:path>
                <a:path w="76200" h="599439">
                  <a:moveTo>
                    <a:pt x="69850" y="63500"/>
                  </a:moveTo>
                  <a:lnTo>
                    <a:pt x="41275" y="63500"/>
                  </a:lnTo>
                  <a:lnTo>
                    <a:pt x="41274" y="76200"/>
                  </a:lnTo>
                  <a:lnTo>
                    <a:pt x="76200" y="76200"/>
                  </a:lnTo>
                  <a:lnTo>
                    <a:pt x="69850" y="6350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pic>
          <p:nvPicPr>
            <p:cNvPr id="18" name="object 18"/>
            <p:cNvPicPr/>
            <p:nvPr/>
          </p:nvPicPr>
          <p:blipFill>
            <a:blip r:embed="rId7" cstate="print"/>
            <a:stretch>
              <a:fillRect/>
            </a:stretch>
          </p:blipFill>
          <p:spPr>
            <a:xfrm>
              <a:off x="7178040" y="2444495"/>
              <a:ext cx="762000" cy="758951"/>
            </a:xfrm>
            <a:prstGeom prst="rect">
              <a:avLst/>
            </a:prstGeom>
          </p:spPr>
        </p:pic>
        <p:pic>
          <p:nvPicPr>
            <p:cNvPr id="19" name="object 19"/>
            <p:cNvPicPr/>
            <p:nvPr/>
          </p:nvPicPr>
          <p:blipFill>
            <a:blip r:embed="rId8" cstate="print"/>
            <a:stretch>
              <a:fillRect/>
            </a:stretch>
          </p:blipFill>
          <p:spPr>
            <a:xfrm>
              <a:off x="7178040" y="3880103"/>
              <a:ext cx="762000" cy="762000"/>
            </a:xfrm>
            <a:prstGeom prst="rect">
              <a:avLst/>
            </a:prstGeom>
          </p:spPr>
        </p:pic>
        <p:pic>
          <p:nvPicPr>
            <p:cNvPr id="20" name="object 20"/>
            <p:cNvPicPr/>
            <p:nvPr/>
          </p:nvPicPr>
          <p:blipFill>
            <a:blip r:embed="rId9" cstate="print"/>
            <a:stretch>
              <a:fillRect/>
            </a:stretch>
          </p:blipFill>
          <p:spPr>
            <a:xfrm>
              <a:off x="8790432" y="3880103"/>
              <a:ext cx="762000" cy="762000"/>
            </a:xfrm>
            <a:prstGeom prst="rect">
              <a:avLst/>
            </a:prstGeom>
          </p:spPr>
        </p:pic>
      </p:grpSp>
      <p:sp>
        <p:nvSpPr>
          <p:cNvPr id="21" name="object 21"/>
          <p:cNvSpPr txBox="1"/>
          <p:nvPr/>
        </p:nvSpPr>
        <p:spPr>
          <a:xfrm>
            <a:off x="1601718" y="4714747"/>
            <a:ext cx="833119" cy="565539"/>
          </a:xfrm>
          <a:prstGeom prst="rect">
            <a:avLst/>
          </a:prstGeom>
        </p:spPr>
        <p:txBody>
          <a:bodyPr vert="horz" wrap="square" lIns="0" tIns="26670" rIns="0" bIns="0" rtlCol="0">
            <a:spAutoFit/>
          </a:bodyPr>
          <a:lstStyle/>
          <a:p>
            <a:pPr marL="12700" marR="5080" indent="175895">
              <a:lnSpc>
                <a:spcPts val="2110"/>
              </a:lnSpc>
              <a:spcBef>
                <a:spcPts val="210"/>
              </a:spcBef>
            </a:pPr>
            <a:r>
              <a:rPr sz="1800" spc="-5" dirty="0">
                <a:solidFill>
                  <a:srgbClr val="444949"/>
                </a:solidFill>
                <a:latin typeface="Roboto Light" panose="02000000000000000000" pitchFamily="2" charset="0"/>
                <a:ea typeface="Roboto Light" panose="02000000000000000000" pitchFamily="2" charset="0"/>
                <a:cs typeface="Calibri"/>
              </a:rPr>
              <a:t>EBS </a:t>
            </a:r>
            <a:r>
              <a:rPr sz="180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(10</a:t>
            </a:r>
            <a:r>
              <a:rPr sz="1800" spc="-75"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GB)</a:t>
            </a:r>
            <a:endParaRPr sz="1800" dirty="0">
              <a:latin typeface="Roboto Light" panose="02000000000000000000" pitchFamily="2" charset="0"/>
              <a:ea typeface="Roboto Light" panose="02000000000000000000" pitchFamily="2" charset="0"/>
              <a:cs typeface="Calibri"/>
            </a:endParaRPr>
          </a:p>
        </p:txBody>
      </p:sp>
      <p:sp>
        <p:nvSpPr>
          <p:cNvPr id="22" name="object 22"/>
          <p:cNvSpPr txBox="1"/>
          <p:nvPr/>
        </p:nvSpPr>
        <p:spPr>
          <a:xfrm>
            <a:off x="2867550" y="4733035"/>
            <a:ext cx="966711" cy="567463"/>
          </a:xfrm>
          <a:prstGeom prst="rect">
            <a:avLst/>
          </a:prstGeom>
        </p:spPr>
        <p:txBody>
          <a:bodyPr vert="horz" wrap="square" lIns="0" tIns="28575" rIns="0" bIns="0" rtlCol="0">
            <a:spAutoFit/>
          </a:bodyPr>
          <a:lstStyle/>
          <a:p>
            <a:pPr marL="12700" marR="5080" indent="233679">
              <a:lnSpc>
                <a:spcPts val="2090"/>
              </a:lnSpc>
              <a:spcBef>
                <a:spcPts val="225"/>
              </a:spcBef>
            </a:pPr>
            <a:r>
              <a:rPr sz="1800" spc="-5" dirty="0">
                <a:solidFill>
                  <a:srgbClr val="444949"/>
                </a:solidFill>
                <a:latin typeface="Roboto Light" panose="02000000000000000000" pitchFamily="2" charset="0"/>
                <a:ea typeface="Roboto Light" panose="02000000000000000000" pitchFamily="2" charset="0"/>
                <a:cs typeface="Calibri"/>
              </a:rPr>
              <a:t>EBS </a:t>
            </a:r>
            <a:r>
              <a:rPr sz="180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(100</a:t>
            </a:r>
            <a:r>
              <a:rPr sz="1800" spc="-7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GB)</a:t>
            </a:r>
            <a:endParaRPr sz="1800" dirty="0">
              <a:latin typeface="Roboto Light" panose="02000000000000000000" pitchFamily="2" charset="0"/>
              <a:ea typeface="Roboto Light" panose="02000000000000000000" pitchFamily="2" charset="0"/>
              <a:cs typeface="Calibri"/>
            </a:endParaRPr>
          </a:p>
        </p:txBody>
      </p:sp>
      <p:sp>
        <p:nvSpPr>
          <p:cNvPr id="23" name="object 23"/>
          <p:cNvSpPr txBox="1"/>
          <p:nvPr/>
        </p:nvSpPr>
        <p:spPr>
          <a:xfrm>
            <a:off x="4384841" y="4733035"/>
            <a:ext cx="762000" cy="567463"/>
          </a:xfrm>
          <a:prstGeom prst="rect">
            <a:avLst/>
          </a:prstGeom>
        </p:spPr>
        <p:txBody>
          <a:bodyPr vert="horz" wrap="square" lIns="0" tIns="28575" rIns="0" bIns="0" rtlCol="0">
            <a:spAutoFit/>
          </a:bodyPr>
          <a:lstStyle/>
          <a:p>
            <a:pPr marL="12700" marR="5080" indent="175895">
              <a:lnSpc>
                <a:spcPts val="2090"/>
              </a:lnSpc>
              <a:spcBef>
                <a:spcPts val="225"/>
              </a:spcBef>
            </a:pPr>
            <a:r>
              <a:rPr sz="1800" spc="-5" dirty="0">
                <a:solidFill>
                  <a:srgbClr val="444949"/>
                </a:solidFill>
                <a:latin typeface="Roboto Light" panose="02000000000000000000" pitchFamily="2" charset="0"/>
                <a:ea typeface="Roboto Light" panose="02000000000000000000" pitchFamily="2" charset="0"/>
                <a:cs typeface="Calibri"/>
              </a:rPr>
              <a:t>EBS </a:t>
            </a:r>
            <a:r>
              <a:rPr sz="180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(50</a:t>
            </a:r>
            <a:r>
              <a:rPr sz="1800" spc="-75"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GB)</a:t>
            </a:r>
            <a:endParaRPr sz="1800" dirty="0">
              <a:latin typeface="Roboto Light" panose="02000000000000000000" pitchFamily="2" charset="0"/>
              <a:ea typeface="Roboto Light" panose="02000000000000000000" pitchFamily="2" charset="0"/>
              <a:cs typeface="Calibri"/>
            </a:endParaRPr>
          </a:p>
        </p:txBody>
      </p:sp>
      <p:sp>
        <p:nvSpPr>
          <p:cNvPr id="24" name="object 24"/>
          <p:cNvSpPr txBox="1"/>
          <p:nvPr/>
        </p:nvSpPr>
        <p:spPr>
          <a:xfrm>
            <a:off x="7173994" y="4699507"/>
            <a:ext cx="879170" cy="567463"/>
          </a:xfrm>
          <a:prstGeom prst="rect">
            <a:avLst/>
          </a:prstGeom>
        </p:spPr>
        <p:txBody>
          <a:bodyPr vert="horz" wrap="square" lIns="0" tIns="28575" rIns="0" bIns="0" rtlCol="0">
            <a:spAutoFit/>
          </a:bodyPr>
          <a:lstStyle/>
          <a:p>
            <a:pPr marL="12700" marR="5080" indent="175895">
              <a:lnSpc>
                <a:spcPts val="2090"/>
              </a:lnSpc>
              <a:spcBef>
                <a:spcPts val="225"/>
              </a:spcBef>
            </a:pPr>
            <a:r>
              <a:rPr sz="1800" spc="-5" dirty="0">
                <a:solidFill>
                  <a:srgbClr val="444949"/>
                </a:solidFill>
                <a:latin typeface="Roboto Light" panose="02000000000000000000" pitchFamily="2" charset="0"/>
                <a:ea typeface="Roboto Light" panose="02000000000000000000" pitchFamily="2" charset="0"/>
                <a:cs typeface="Calibri"/>
              </a:rPr>
              <a:t>EBS </a:t>
            </a:r>
            <a:r>
              <a:rPr sz="180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(50</a:t>
            </a:r>
            <a:r>
              <a:rPr sz="1800" spc="-75"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GB)</a:t>
            </a:r>
            <a:endParaRPr sz="1800" dirty="0">
              <a:latin typeface="Roboto Light" panose="02000000000000000000" pitchFamily="2" charset="0"/>
              <a:ea typeface="Roboto Light" panose="02000000000000000000" pitchFamily="2" charset="0"/>
              <a:cs typeface="Calibri"/>
            </a:endParaRPr>
          </a:p>
        </p:txBody>
      </p:sp>
      <p:sp>
        <p:nvSpPr>
          <p:cNvPr id="25" name="object 25"/>
          <p:cNvSpPr txBox="1"/>
          <p:nvPr/>
        </p:nvSpPr>
        <p:spPr>
          <a:xfrm>
            <a:off x="8603744" y="4699507"/>
            <a:ext cx="1133490" cy="836768"/>
          </a:xfrm>
          <a:prstGeom prst="rect">
            <a:avLst/>
          </a:prstGeom>
        </p:spPr>
        <p:txBody>
          <a:bodyPr vert="horz" wrap="square" lIns="0" tIns="28575" rIns="0" bIns="0" rtlCol="0">
            <a:spAutoFit/>
          </a:bodyPr>
          <a:lstStyle/>
          <a:p>
            <a:pPr marL="194945" marR="186690" algn="ctr">
              <a:lnSpc>
                <a:spcPts val="2090"/>
              </a:lnSpc>
              <a:spcBef>
                <a:spcPts val="225"/>
              </a:spcBef>
            </a:pPr>
            <a:r>
              <a:rPr sz="1800" spc="-5" dirty="0">
                <a:solidFill>
                  <a:srgbClr val="444949"/>
                </a:solidFill>
                <a:latin typeface="Roboto Light" panose="02000000000000000000" pitchFamily="2" charset="0"/>
                <a:ea typeface="Roboto Light" panose="02000000000000000000" pitchFamily="2" charset="0"/>
                <a:cs typeface="Calibri"/>
              </a:rPr>
              <a:t>EBS </a:t>
            </a:r>
            <a:r>
              <a:rPr sz="1800" spc="3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(10</a:t>
            </a:r>
            <a:r>
              <a:rPr sz="1800" spc="-7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GB)</a:t>
            </a:r>
            <a:endParaRPr sz="1800" dirty="0">
              <a:latin typeface="Roboto Light" panose="02000000000000000000" pitchFamily="2" charset="0"/>
              <a:ea typeface="Roboto Light" panose="02000000000000000000" pitchFamily="2" charset="0"/>
              <a:cs typeface="Calibri"/>
            </a:endParaRPr>
          </a:p>
          <a:p>
            <a:pPr algn="ctr">
              <a:lnSpc>
                <a:spcPts val="2150"/>
              </a:lnSpc>
            </a:pPr>
            <a:r>
              <a:rPr sz="1800" spc="-10" dirty="0">
                <a:solidFill>
                  <a:srgbClr val="444949"/>
                </a:solidFill>
                <a:latin typeface="Roboto Light" panose="02000000000000000000" pitchFamily="2" charset="0"/>
                <a:ea typeface="Roboto Light" panose="02000000000000000000" pitchFamily="2" charset="0"/>
                <a:cs typeface="Calibri"/>
              </a:rPr>
              <a:t>unattached</a:t>
            </a:r>
            <a:endParaRPr sz="1800" dirty="0">
              <a:latin typeface="Roboto Light" panose="02000000000000000000" pitchFamily="2" charset="0"/>
              <a:ea typeface="Roboto Light" panose="02000000000000000000" pitchFamily="2" charset="0"/>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8392160" cy="443711"/>
          </a:xfrm>
          <a:prstGeom prst="rect">
            <a:avLst/>
          </a:prstGeom>
        </p:spPr>
        <p:txBody>
          <a:bodyPr vert="horz" wrap="square" lIns="0" tIns="12700" rIns="0" bIns="0" rtlCol="0">
            <a:spAutoFit/>
          </a:bodyPr>
          <a:lstStyle/>
          <a:p>
            <a:pPr marL="12700">
              <a:lnSpc>
                <a:spcPct val="100000"/>
              </a:lnSpc>
              <a:spcBef>
                <a:spcPts val="100"/>
              </a:spcBef>
            </a:pPr>
            <a:r>
              <a:rPr spc="-85" dirty="0">
                <a:latin typeface="Roboto Light" panose="02000000000000000000" pitchFamily="2" charset="0"/>
                <a:ea typeface="Roboto Light" panose="02000000000000000000" pitchFamily="2" charset="0"/>
              </a:rPr>
              <a:t>E</a:t>
            </a:r>
            <a:r>
              <a:rPr spc="-100" dirty="0">
                <a:latin typeface="Roboto Light" panose="02000000000000000000" pitchFamily="2" charset="0"/>
                <a:ea typeface="Roboto Light" panose="02000000000000000000" pitchFamily="2" charset="0"/>
              </a:rPr>
              <a:t>B</a:t>
            </a:r>
            <a:r>
              <a:rPr spc="45" dirty="0">
                <a:latin typeface="Roboto Light" panose="02000000000000000000" pitchFamily="2" charset="0"/>
                <a:ea typeface="Roboto Light" panose="02000000000000000000" pitchFamily="2" charset="0"/>
              </a:rPr>
              <a:t>S</a:t>
            </a:r>
            <a:r>
              <a:rPr dirty="0">
                <a:latin typeface="Roboto Light" panose="02000000000000000000" pitchFamily="2" charset="0"/>
                <a:ea typeface="Roboto Light" panose="02000000000000000000" pitchFamily="2" charset="0"/>
              </a:rPr>
              <a:t> – </a:t>
            </a:r>
            <a:r>
              <a:rPr spc="-75" dirty="0">
                <a:latin typeface="Roboto Light" panose="02000000000000000000" pitchFamily="2" charset="0"/>
                <a:ea typeface="Roboto Light" panose="02000000000000000000" pitchFamily="2" charset="0"/>
              </a:rPr>
              <a:t>De</a:t>
            </a:r>
            <a:r>
              <a:rPr spc="-35" dirty="0">
                <a:latin typeface="Roboto Light" panose="02000000000000000000" pitchFamily="2" charset="0"/>
                <a:ea typeface="Roboto Light" panose="02000000000000000000" pitchFamily="2" charset="0"/>
              </a:rPr>
              <a:t>l</a:t>
            </a:r>
            <a:r>
              <a:rPr spc="-80" dirty="0">
                <a:latin typeface="Roboto Light" panose="02000000000000000000" pitchFamily="2" charset="0"/>
                <a:ea typeface="Roboto Light" panose="02000000000000000000" pitchFamily="2" charset="0"/>
              </a:rPr>
              <a:t>e</a:t>
            </a:r>
            <a:r>
              <a:rPr spc="-65" dirty="0">
                <a:latin typeface="Roboto Light" panose="02000000000000000000" pitchFamily="2" charset="0"/>
                <a:ea typeface="Roboto Light" panose="02000000000000000000" pitchFamily="2" charset="0"/>
              </a:rPr>
              <a:t>t</a:t>
            </a:r>
            <a:r>
              <a:rPr dirty="0">
                <a:latin typeface="Roboto Light" panose="02000000000000000000" pitchFamily="2" charset="0"/>
                <a:ea typeface="Roboto Light" panose="02000000000000000000" pitchFamily="2" charset="0"/>
              </a:rPr>
              <a:t>e</a:t>
            </a:r>
            <a:r>
              <a:rPr spc="5" dirty="0">
                <a:latin typeface="Roboto Light" panose="02000000000000000000" pitchFamily="2" charset="0"/>
                <a:ea typeface="Roboto Light" panose="02000000000000000000" pitchFamily="2" charset="0"/>
              </a:rPr>
              <a:t> </a:t>
            </a:r>
            <a:r>
              <a:rPr spc="-45" dirty="0">
                <a:latin typeface="Roboto Light" panose="02000000000000000000" pitchFamily="2" charset="0"/>
                <a:ea typeface="Roboto Light" panose="02000000000000000000" pitchFamily="2" charset="0"/>
              </a:rPr>
              <a:t>on</a:t>
            </a:r>
            <a:r>
              <a:rPr spc="-610" dirty="0">
                <a:latin typeface="Roboto Light" panose="02000000000000000000" pitchFamily="2" charset="0"/>
                <a:ea typeface="Roboto Light" panose="02000000000000000000" pitchFamily="2" charset="0"/>
              </a:rPr>
              <a:t> </a:t>
            </a:r>
            <a:r>
              <a:rPr spc="-715" dirty="0">
                <a:latin typeface="Roboto Light" panose="02000000000000000000" pitchFamily="2" charset="0"/>
                <a:ea typeface="Roboto Light" panose="02000000000000000000" pitchFamily="2" charset="0"/>
              </a:rPr>
              <a:t>T</a:t>
            </a:r>
            <a:r>
              <a:rPr spc="-150" dirty="0">
                <a:latin typeface="Roboto Light" panose="02000000000000000000" pitchFamily="2" charset="0"/>
                <a:ea typeface="Roboto Light" panose="02000000000000000000" pitchFamily="2" charset="0"/>
              </a:rPr>
              <a:t>e</a:t>
            </a:r>
            <a:r>
              <a:rPr spc="-25" dirty="0">
                <a:latin typeface="Roboto Light" panose="02000000000000000000" pitchFamily="2" charset="0"/>
                <a:ea typeface="Roboto Light" panose="02000000000000000000" pitchFamily="2" charset="0"/>
              </a:rPr>
              <a:t>r</a:t>
            </a:r>
            <a:r>
              <a:rPr spc="-10" dirty="0">
                <a:latin typeface="Roboto Light" panose="02000000000000000000" pitchFamily="2" charset="0"/>
                <a:ea typeface="Roboto Light" panose="02000000000000000000" pitchFamily="2" charset="0"/>
              </a:rPr>
              <a:t>m</a:t>
            </a:r>
            <a:r>
              <a:rPr spc="-145" dirty="0">
                <a:latin typeface="Roboto Light" panose="02000000000000000000" pitchFamily="2" charset="0"/>
                <a:ea typeface="Roboto Light" panose="02000000000000000000" pitchFamily="2" charset="0"/>
              </a:rPr>
              <a:t>i</a:t>
            </a:r>
            <a:r>
              <a:rPr spc="-20" dirty="0">
                <a:latin typeface="Roboto Light" panose="02000000000000000000" pitchFamily="2" charset="0"/>
                <a:ea typeface="Roboto Light" panose="02000000000000000000" pitchFamily="2" charset="0"/>
              </a:rPr>
              <a:t>n</a:t>
            </a:r>
            <a:r>
              <a:rPr spc="-25" dirty="0">
                <a:latin typeface="Roboto Light" panose="02000000000000000000" pitchFamily="2" charset="0"/>
                <a:ea typeface="Roboto Light" panose="02000000000000000000" pitchFamily="2" charset="0"/>
              </a:rPr>
              <a:t>a</a:t>
            </a:r>
            <a:r>
              <a:rPr spc="-145" dirty="0">
                <a:latin typeface="Roboto Light" panose="02000000000000000000" pitchFamily="2" charset="0"/>
                <a:ea typeface="Roboto Light" panose="02000000000000000000" pitchFamily="2" charset="0"/>
              </a:rPr>
              <a:t>ti</a:t>
            </a:r>
            <a:r>
              <a:rPr spc="-45" dirty="0">
                <a:latin typeface="Roboto Light" panose="02000000000000000000" pitchFamily="2" charset="0"/>
                <a:ea typeface="Roboto Light" panose="02000000000000000000" pitchFamily="2" charset="0"/>
              </a:rPr>
              <a:t>on</a:t>
            </a:r>
            <a:r>
              <a:rPr spc="5" dirty="0">
                <a:latin typeface="Roboto Light" panose="02000000000000000000" pitchFamily="2" charset="0"/>
                <a:ea typeface="Roboto Light" panose="02000000000000000000" pitchFamily="2" charset="0"/>
              </a:rPr>
              <a:t> </a:t>
            </a:r>
            <a:r>
              <a:rPr spc="-5" dirty="0">
                <a:latin typeface="Roboto Light" panose="02000000000000000000" pitchFamily="2" charset="0"/>
                <a:ea typeface="Roboto Light" panose="02000000000000000000" pitchFamily="2" charset="0"/>
              </a:rPr>
              <a:t>a</a:t>
            </a:r>
            <a:r>
              <a:rPr spc="-145" dirty="0">
                <a:latin typeface="Roboto Light" panose="02000000000000000000" pitchFamily="2" charset="0"/>
                <a:ea typeface="Roboto Light" panose="02000000000000000000" pitchFamily="2" charset="0"/>
              </a:rPr>
              <a:t>tt</a:t>
            </a:r>
            <a:r>
              <a:rPr spc="-175" dirty="0">
                <a:latin typeface="Roboto Light" panose="02000000000000000000" pitchFamily="2" charset="0"/>
                <a:ea typeface="Roboto Light" panose="02000000000000000000" pitchFamily="2" charset="0"/>
              </a:rPr>
              <a:t>r</a:t>
            </a:r>
            <a:r>
              <a:rPr spc="-145" dirty="0">
                <a:latin typeface="Roboto Light" panose="02000000000000000000" pitchFamily="2" charset="0"/>
                <a:ea typeface="Roboto Light" panose="02000000000000000000" pitchFamily="2" charset="0"/>
              </a:rPr>
              <a:t>i</a:t>
            </a:r>
            <a:r>
              <a:rPr spc="-10" dirty="0">
                <a:latin typeface="Roboto Light" panose="02000000000000000000" pitchFamily="2" charset="0"/>
                <a:ea typeface="Roboto Light" panose="02000000000000000000" pitchFamily="2" charset="0"/>
              </a:rPr>
              <a:t>b</a:t>
            </a:r>
            <a:r>
              <a:rPr spc="-105" dirty="0">
                <a:latin typeface="Roboto Light" panose="02000000000000000000" pitchFamily="2" charset="0"/>
                <a:ea typeface="Roboto Light" panose="02000000000000000000" pitchFamily="2" charset="0"/>
              </a:rPr>
              <a:t>u</a:t>
            </a:r>
            <a:r>
              <a:rPr spc="-80" dirty="0">
                <a:latin typeface="Roboto Light" panose="02000000000000000000" pitchFamily="2" charset="0"/>
                <a:ea typeface="Roboto Light" panose="02000000000000000000" pitchFamily="2" charset="0"/>
              </a:rPr>
              <a:t>t</a:t>
            </a:r>
            <a:r>
              <a:rPr dirty="0">
                <a:latin typeface="Roboto Light" panose="02000000000000000000" pitchFamily="2" charset="0"/>
                <a:ea typeface="Roboto Light" panose="02000000000000000000" pitchFamily="2" charset="0"/>
              </a:rPr>
              <a:t>e</a:t>
            </a:r>
          </a:p>
        </p:txBody>
      </p:sp>
      <p:sp>
        <p:nvSpPr>
          <p:cNvPr id="5" name="object 5"/>
          <p:cNvSpPr txBox="1"/>
          <p:nvPr/>
        </p:nvSpPr>
        <p:spPr>
          <a:xfrm>
            <a:off x="916939" y="3364653"/>
            <a:ext cx="9822180" cy="2671244"/>
          </a:xfrm>
          <a:prstGeom prst="rect">
            <a:avLst/>
          </a:prstGeom>
        </p:spPr>
        <p:txBody>
          <a:bodyPr vert="horz" wrap="square" lIns="0" tIns="46990" rIns="0" bIns="0" rtlCol="0">
            <a:spAutoFit/>
          </a:bodyPr>
          <a:lstStyle/>
          <a:p>
            <a:pPr marL="241300" indent="-228600">
              <a:lnSpc>
                <a:spcPct val="100000"/>
              </a:lnSpc>
              <a:spcBef>
                <a:spcPts val="370"/>
              </a:spcBef>
              <a:buFont typeface="Arial"/>
              <a:buChar char="•"/>
              <a:tabLst>
                <a:tab pos="241300" algn="l"/>
              </a:tabLst>
            </a:pPr>
            <a:r>
              <a:rPr sz="2800" spc="-80" dirty="0">
                <a:solidFill>
                  <a:srgbClr val="444949"/>
                </a:solidFill>
                <a:latin typeface="Roboto Light" panose="02000000000000000000" pitchFamily="2" charset="0"/>
                <a:ea typeface="Roboto Light" panose="02000000000000000000" pitchFamily="2" charset="0"/>
                <a:cs typeface="Gill Sans MT"/>
              </a:rPr>
              <a:t>Controls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the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EBS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behaviour</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when</a:t>
            </a:r>
            <a:r>
              <a:rPr sz="2800" dirty="0">
                <a:solidFill>
                  <a:srgbClr val="444949"/>
                </a:solidFill>
                <a:latin typeface="Roboto Light" panose="02000000000000000000" pitchFamily="2" charset="0"/>
                <a:ea typeface="Roboto Light" panose="02000000000000000000" pitchFamily="2" charset="0"/>
                <a:cs typeface="Gill Sans MT"/>
              </a:rPr>
              <a:t> </a:t>
            </a:r>
            <a:r>
              <a:rPr sz="2800" spc="-15" dirty="0">
                <a:solidFill>
                  <a:srgbClr val="444949"/>
                </a:solidFill>
                <a:latin typeface="Roboto Light" panose="02000000000000000000" pitchFamily="2" charset="0"/>
                <a:ea typeface="Roboto Light" panose="02000000000000000000" pitchFamily="2" charset="0"/>
                <a:cs typeface="Gill Sans MT"/>
              </a:rPr>
              <a:t>an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EC2</a:t>
            </a:r>
            <a:r>
              <a:rPr sz="280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instance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terminates</a:t>
            </a:r>
            <a:endParaRPr sz="28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29"/>
              </a:spcBef>
              <a:buFont typeface="Arial"/>
              <a:buChar char="•"/>
              <a:tabLst>
                <a:tab pos="698500" algn="l"/>
              </a:tabLst>
            </a:pPr>
            <a:r>
              <a:rPr sz="2400" spc="-65" dirty="0">
                <a:solidFill>
                  <a:srgbClr val="444949"/>
                </a:solidFill>
                <a:latin typeface="Roboto Light" panose="02000000000000000000" pitchFamily="2" charset="0"/>
                <a:ea typeface="Roboto Light" panose="02000000000000000000" pitchFamily="2" charset="0"/>
                <a:cs typeface="Gill Sans MT"/>
              </a:rPr>
              <a:t>By</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default,</a:t>
            </a:r>
            <a:r>
              <a:rPr sz="2400" spc="-19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the</a:t>
            </a:r>
            <a:r>
              <a:rPr sz="2400" dirty="0">
                <a:solidFill>
                  <a:srgbClr val="444949"/>
                </a:solidFill>
                <a:latin typeface="Roboto Light" panose="02000000000000000000" pitchFamily="2" charset="0"/>
                <a:ea typeface="Roboto Light" panose="02000000000000000000" pitchFamily="2" charset="0"/>
                <a:cs typeface="Gill Sans MT"/>
              </a:rPr>
              <a:t> </a:t>
            </a:r>
            <a:r>
              <a:rPr sz="2400" spc="-75" dirty="0">
                <a:solidFill>
                  <a:srgbClr val="444949"/>
                </a:solidFill>
                <a:latin typeface="Roboto Light" panose="02000000000000000000" pitchFamily="2" charset="0"/>
                <a:ea typeface="Roboto Light" panose="02000000000000000000" pitchFamily="2" charset="0"/>
                <a:cs typeface="Gill Sans MT"/>
              </a:rPr>
              <a:t>root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EBS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volume</a:t>
            </a:r>
            <a:r>
              <a:rPr sz="2400"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is</a:t>
            </a:r>
            <a:r>
              <a:rPr sz="240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deleted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(attribute</a:t>
            </a:r>
            <a:r>
              <a:rPr sz="2400" dirty="0">
                <a:solidFill>
                  <a:srgbClr val="444949"/>
                </a:solidFill>
                <a:latin typeface="Roboto Light" panose="02000000000000000000" pitchFamily="2" charset="0"/>
                <a:ea typeface="Roboto Light" panose="02000000000000000000" pitchFamily="2" charset="0"/>
                <a:cs typeface="Gill Sans MT"/>
              </a:rPr>
              <a:t> </a:t>
            </a:r>
            <a:r>
              <a:rPr sz="2400" spc="-15" dirty="0">
                <a:solidFill>
                  <a:srgbClr val="444949"/>
                </a:solidFill>
                <a:latin typeface="Roboto Light" panose="02000000000000000000" pitchFamily="2" charset="0"/>
                <a:ea typeface="Roboto Light" panose="02000000000000000000" pitchFamily="2" charset="0"/>
                <a:cs typeface="Gill Sans MT"/>
              </a:rPr>
              <a:t>enabled)</a:t>
            </a:r>
            <a:endParaRPr sz="24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15"/>
              </a:spcBef>
              <a:buFont typeface="Arial"/>
              <a:buChar char="•"/>
              <a:tabLst>
                <a:tab pos="698500" algn="l"/>
              </a:tabLst>
            </a:pPr>
            <a:r>
              <a:rPr sz="2400" spc="-65" dirty="0">
                <a:solidFill>
                  <a:srgbClr val="444949"/>
                </a:solidFill>
                <a:latin typeface="Roboto Light" panose="02000000000000000000" pitchFamily="2" charset="0"/>
                <a:ea typeface="Roboto Light" panose="02000000000000000000" pitchFamily="2" charset="0"/>
                <a:cs typeface="Gill Sans MT"/>
              </a:rPr>
              <a:t>By</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default,</a:t>
            </a:r>
            <a:r>
              <a:rPr sz="2400" spc="-19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any</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other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attached</a:t>
            </a:r>
            <a:r>
              <a:rPr sz="240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EBS</a:t>
            </a:r>
            <a:r>
              <a:rPr sz="240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volume</a:t>
            </a:r>
            <a:r>
              <a:rPr sz="2400"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is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not</a:t>
            </a:r>
            <a:r>
              <a:rPr sz="240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deleted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(attribute</a:t>
            </a:r>
            <a:r>
              <a:rPr sz="240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disabled)</a:t>
            </a:r>
            <a:endParaRPr sz="24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35"/>
              </a:spcBef>
              <a:buFont typeface="Arial"/>
              <a:buChar char="•"/>
              <a:tabLst>
                <a:tab pos="241300" algn="l"/>
              </a:tabLst>
            </a:pPr>
            <a:r>
              <a:rPr sz="2800" spc="-80" dirty="0">
                <a:solidFill>
                  <a:srgbClr val="444949"/>
                </a:solidFill>
                <a:latin typeface="Roboto Light" panose="02000000000000000000" pitchFamily="2" charset="0"/>
                <a:ea typeface="Roboto Light" panose="02000000000000000000" pitchFamily="2" charset="0"/>
                <a:cs typeface="Gill Sans MT"/>
              </a:rPr>
              <a:t>This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can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be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controlled</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by</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the</a:t>
            </a:r>
            <a:r>
              <a:rPr sz="2800" spc="-18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AWS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console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t>
            </a:r>
            <a:r>
              <a:rPr sz="2800" spc="-17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AWS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CLI</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795"/>
              </a:spcBef>
              <a:buSzPct val="101818"/>
              <a:buFont typeface="Arial"/>
              <a:buChar char="•"/>
              <a:tabLst>
                <a:tab pos="241300" algn="l"/>
              </a:tabLst>
            </a:pPr>
            <a:r>
              <a:rPr sz="4125" spc="-22" baseline="1010" dirty="0">
                <a:solidFill>
                  <a:srgbClr val="444949"/>
                </a:solidFill>
                <a:latin typeface="Roboto Light" panose="02000000000000000000" pitchFamily="2" charset="0"/>
                <a:ea typeface="Roboto Light" panose="02000000000000000000" pitchFamily="2" charset="0"/>
                <a:cs typeface="Gill Sans MT"/>
              </a:rPr>
              <a:t>Use</a:t>
            </a:r>
            <a:r>
              <a:rPr sz="4125" spc="7" baseline="1010" dirty="0">
                <a:solidFill>
                  <a:srgbClr val="444949"/>
                </a:solidFill>
                <a:latin typeface="Roboto Light" panose="02000000000000000000" pitchFamily="2" charset="0"/>
                <a:ea typeface="Roboto Light" panose="02000000000000000000" pitchFamily="2" charset="0"/>
                <a:cs typeface="Gill Sans MT"/>
              </a:rPr>
              <a:t> </a:t>
            </a:r>
            <a:r>
              <a:rPr sz="4125" spc="-52" baseline="1010" dirty="0">
                <a:solidFill>
                  <a:srgbClr val="444949"/>
                </a:solidFill>
                <a:latin typeface="Roboto Light" panose="02000000000000000000" pitchFamily="2" charset="0"/>
                <a:ea typeface="Roboto Light" panose="02000000000000000000" pitchFamily="2" charset="0"/>
                <a:cs typeface="Gill Sans MT"/>
              </a:rPr>
              <a:t>case:</a:t>
            </a:r>
            <a:r>
              <a:rPr sz="4125" spc="-315" baseline="1010" dirty="0">
                <a:solidFill>
                  <a:srgbClr val="444949"/>
                </a:solidFill>
                <a:latin typeface="Roboto Light" panose="02000000000000000000" pitchFamily="2" charset="0"/>
                <a:ea typeface="Roboto Light" panose="02000000000000000000" pitchFamily="2" charset="0"/>
                <a:cs typeface="Gill Sans MT"/>
              </a:rPr>
              <a:t> </a:t>
            </a:r>
            <a:r>
              <a:rPr sz="4125" spc="-22" baseline="1010" dirty="0">
                <a:solidFill>
                  <a:srgbClr val="444949"/>
                </a:solidFill>
                <a:latin typeface="Roboto Light" panose="02000000000000000000" pitchFamily="2" charset="0"/>
                <a:ea typeface="Roboto Light" panose="02000000000000000000" pitchFamily="2" charset="0"/>
                <a:cs typeface="Gill Sans MT"/>
              </a:rPr>
              <a:t>preserve</a:t>
            </a:r>
            <a:r>
              <a:rPr sz="4125" spc="15" baseline="1010" dirty="0">
                <a:solidFill>
                  <a:srgbClr val="444949"/>
                </a:solidFill>
                <a:latin typeface="Roboto Light" panose="02000000000000000000" pitchFamily="2" charset="0"/>
                <a:ea typeface="Roboto Light" panose="02000000000000000000" pitchFamily="2" charset="0"/>
                <a:cs typeface="Gill Sans MT"/>
              </a:rPr>
              <a:t> </a:t>
            </a:r>
            <a:r>
              <a:rPr sz="4125" spc="-82" baseline="1010" dirty="0">
                <a:solidFill>
                  <a:srgbClr val="444949"/>
                </a:solidFill>
                <a:latin typeface="Roboto Light" panose="02000000000000000000" pitchFamily="2" charset="0"/>
                <a:ea typeface="Roboto Light" panose="02000000000000000000" pitchFamily="2" charset="0"/>
                <a:cs typeface="Gill Sans MT"/>
              </a:rPr>
              <a:t>root</a:t>
            </a:r>
            <a:r>
              <a:rPr sz="4125" spc="22" baseline="1010" dirty="0">
                <a:solidFill>
                  <a:srgbClr val="444949"/>
                </a:solidFill>
                <a:latin typeface="Roboto Light" panose="02000000000000000000" pitchFamily="2" charset="0"/>
                <a:ea typeface="Roboto Light" panose="02000000000000000000" pitchFamily="2" charset="0"/>
                <a:cs typeface="Gill Sans MT"/>
              </a:rPr>
              <a:t> </a:t>
            </a:r>
            <a:r>
              <a:rPr sz="4125" spc="-22" baseline="1010" dirty="0">
                <a:solidFill>
                  <a:srgbClr val="444949"/>
                </a:solidFill>
                <a:latin typeface="Roboto Light" panose="02000000000000000000" pitchFamily="2" charset="0"/>
                <a:ea typeface="Roboto Light" panose="02000000000000000000" pitchFamily="2" charset="0"/>
                <a:cs typeface="Gill Sans MT"/>
              </a:rPr>
              <a:t>volume</a:t>
            </a:r>
            <a:r>
              <a:rPr sz="4125" spc="7" baseline="1010" dirty="0">
                <a:solidFill>
                  <a:srgbClr val="444949"/>
                </a:solidFill>
                <a:latin typeface="Roboto Light" panose="02000000000000000000" pitchFamily="2" charset="0"/>
                <a:ea typeface="Roboto Light" panose="02000000000000000000" pitchFamily="2" charset="0"/>
                <a:cs typeface="Gill Sans MT"/>
              </a:rPr>
              <a:t> when</a:t>
            </a:r>
            <a:r>
              <a:rPr sz="4125" spc="22" baseline="1010" dirty="0">
                <a:solidFill>
                  <a:srgbClr val="444949"/>
                </a:solidFill>
                <a:latin typeface="Roboto Light" panose="02000000000000000000" pitchFamily="2" charset="0"/>
                <a:ea typeface="Roboto Light" panose="02000000000000000000" pitchFamily="2" charset="0"/>
                <a:cs typeface="Gill Sans MT"/>
              </a:rPr>
              <a:t> </a:t>
            </a:r>
            <a:r>
              <a:rPr sz="4125" spc="-44" baseline="1010" dirty="0">
                <a:solidFill>
                  <a:srgbClr val="444949"/>
                </a:solidFill>
                <a:latin typeface="Roboto Light" panose="02000000000000000000" pitchFamily="2" charset="0"/>
                <a:ea typeface="Roboto Light" panose="02000000000000000000" pitchFamily="2" charset="0"/>
                <a:cs typeface="Gill Sans MT"/>
              </a:rPr>
              <a:t>instance</a:t>
            </a:r>
            <a:r>
              <a:rPr sz="4125" spc="7" baseline="1010" dirty="0">
                <a:solidFill>
                  <a:srgbClr val="444949"/>
                </a:solidFill>
                <a:latin typeface="Roboto Light" panose="02000000000000000000" pitchFamily="2" charset="0"/>
                <a:ea typeface="Roboto Light" panose="02000000000000000000" pitchFamily="2" charset="0"/>
                <a:cs typeface="Gill Sans MT"/>
              </a:rPr>
              <a:t> </a:t>
            </a:r>
            <a:r>
              <a:rPr sz="4125" spc="-112" baseline="1010" dirty="0">
                <a:solidFill>
                  <a:srgbClr val="444949"/>
                </a:solidFill>
                <a:latin typeface="Roboto Light" panose="02000000000000000000" pitchFamily="2" charset="0"/>
                <a:ea typeface="Roboto Light" panose="02000000000000000000" pitchFamily="2" charset="0"/>
                <a:cs typeface="Gill Sans MT"/>
              </a:rPr>
              <a:t>is</a:t>
            </a:r>
            <a:r>
              <a:rPr sz="4125" spc="7" baseline="1010" dirty="0">
                <a:solidFill>
                  <a:srgbClr val="444949"/>
                </a:solidFill>
                <a:latin typeface="Roboto Light" panose="02000000000000000000" pitchFamily="2" charset="0"/>
                <a:ea typeface="Roboto Light" panose="02000000000000000000" pitchFamily="2" charset="0"/>
                <a:cs typeface="Gill Sans MT"/>
              </a:rPr>
              <a:t> </a:t>
            </a:r>
            <a:r>
              <a:rPr sz="4125" spc="-30" baseline="1010" dirty="0">
                <a:solidFill>
                  <a:srgbClr val="444949"/>
                </a:solidFill>
                <a:latin typeface="Roboto Light" panose="02000000000000000000" pitchFamily="2" charset="0"/>
                <a:ea typeface="Roboto Light" panose="02000000000000000000" pitchFamily="2" charset="0"/>
                <a:cs typeface="Gill Sans MT"/>
              </a:rPr>
              <a:t>terminated</a:t>
            </a:r>
            <a:endParaRPr sz="4125" baseline="1010" dirty="0">
              <a:latin typeface="Roboto Light" panose="02000000000000000000" pitchFamily="2" charset="0"/>
              <a:ea typeface="Roboto Light" panose="02000000000000000000" pitchFamily="2" charset="0"/>
              <a:cs typeface="Gill Sans MT"/>
            </a:endParaRPr>
          </a:p>
        </p:txBody>
      </p:sp>
      <p:grpSp>
        <p:nvGrpSpPr>
          <p:cNvPr id="6" name="object 6"/>
          <p:cNvGrpSpPr/>
          <p:nvPr/>
        </p:nvGrpSpPr>
        <p:grpSpPr>
          <a:xfrm>
            <a:off x="418700" y="1427501"/>
            <a:ext cx="10752455" cy="1682114"/>
            <a:chOff x="418700" y="1427501"/>
            <a:chExt cx="10752455" cy="1682114"/>
          </a:xfrm>
        </p:grpSpPr>
        <p:pic>
          <p:nvPicPr>
            <p:cNvPr id="7" name="object 7"/>
            <p:cNvPicPr/>
            <p:nvPr/>
          </p:nvPicPr>
          <p:blipFill>
            <a:blip r:embed="rId2" cstate="print"/>
            <a:stretch>
              <a:fillRect/>
            </a:stretch>
          </p:blipFill>
          <p:spPr>
            <a:xfrm>
              <a:off x="418700" y="1654124"/>
              <a:ext cx="10752401" cy="1436107"/>
            </a:xfrm>
            <a:prstGeom prst="rect">
              <a:avLst/>
            </a:prstGeom>
          </p:spPr>
        </p:pic>
        <p:sp>
          <p:nvSpPr>
            <p:cNvPr id="8" name="object 8"/>
            <p:cNvSpPr/>
            <p:nvPr/>
          </p:nvSpPr>
          <p:spPr>
            <a:xfrm>
              <a:off x="8494004" y="1446551"/>
              <a:ext cx="1531620" cy="1644014"/>
            </a:xfrm>
            <a:custGeom>
              <a:avLst/>
              <a:gdLst/>
              <a:ahLst/>
              <a:cxnLst/>
              <a:rect l="l" t="t" r="r" b="b"/>
              <a:pathLst>
                <a:path w="1531620" h="1644014">
                  <a:moveTo>
                    <a:pt x="0" y="0"/>
                  </a:moveTo>
                  <a:lnTo>
                    <a:pt x="1531344" y="0"/>
                  </a:lnTo>
                  <a:lnTo>
                    <a:pt x="1531344" y="1643680"/>
                  </a:lnTo>
                  <a:lnTo>
                    <a:pt x="0" y="1643680"/>
                  </a:lnTo>
                  <a:lnTo>
                    <a:pt x="0" y="0"/>
                  </a:lnTo>
                  <a:close/>
                </a:path>
              </a:pathLst>
            </a:custGeom>
            <a:ln w="38100">
              <a:solidFill>
                <a:srgbClr val="70AD47"/>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3673034" cy="443711"/>
          </a:xfrm>
          <a:prstGeom prst="rect">
            <a:avLst/>
          </a:prstGeom>
        </p:spPr>
        <p:txBody>
          <a:bodyPr vert="horz" wrap="square" lIns="0" tIns="12700" rIns="0" bIns="0" rtlCol="0">
            <a:spAutoFit/>
          </a:bodyPr>
          <a:lstStyle/>
          <a:p>
            <a:pPr marL="12700">
              <a:lnSpc>
                <a:spcPct val="100000"/>
              </a:lnSpc>
              <a:spcBef>
                <a:spcPts val="100"/>
              </a:spcBef>
            </a:pPr>
            <a:r>
              <a:rPr spc="-45" dirty="0">
                <a:latin typeface="Roboto Light" panose="02000000000000000000" pitchFamily="2" charset="0"/>
                <a:ea typeface="Roboto Light" panose="02000000000000000000" pitchFamily="2" charset="0"/>
              </a:rPr>
              <a:t>EBS</a:t>
            </a:r>
            <a:r>
              <a:rPr spc="-55" dirty="0">
                <a:latin typeface="Roboto Light" panose="02000000000000000000" pitchFamily="2" charset="0"/>
                <a:ea typeface="Roboto Light" panose="02000000000000000000" pitchFamily="2" charset="0"/>
              </a:rPr>
              <a:t> Snapshots</a:t>
            </a:r>
          </a:p>
        </p:txBody>
      </p:sp>
      <p:sp>
        <p:nvSpPr>
          <p:cNvPr id="5" name="object 5"/>
          <p:cNvSpPr txBox="1"/>
          <p:nvPr/>
        </p:nvSpPr>
        <p:spPr>
          <a:xfrm>
            <a:off x="880384" y="1080597"/>
            <a:ext cx="10251036" cy="1856276"/>
          </a:xfrm>
          <a:prstGeom prst="rect">
            <a:avLst/>
          </a:prstGeom>
        </p:spPr>
        <p:txBody>
          <a:bodyPr vert="horz" wrap="square" lIns="0" tIns="55244" rIns="0" bIns="0" rtlCol="0">
            <a:spAutoFit/>
          </a:bodyPr>
          <a:lstStyle/>
          <a:p>
            <a:pPr marL="241300" indent="-228600">
              <a:lnSpc>
                <a:spcPct val="100000"/>
              </a:lnSpc>
              <a:spcBef>
                <a:spcPts val="434"/>
              </a:spcBef>
              <a:buFont typeface="Arial"/>
              <a:buChar char="•"/>
              <a:tabLst>
                <a:tab pos="241300" algn="l"/>
              </a:tabLst>
            </a:pPr>
            <a:r>
              <a:rPr sz="2800" spc="-45" dirty="0">
                <a:solidFill>
                  <a:srgbClr val="444949"/>
                </a:solidFill>
                <a:latin typeface="Roboto Light" panose="02000000000000000000" pitchFamily="2" charset="0"/>
                <a:ea typeface="Roboto Light" panose="02000000000000000000" pitchFamily="2" charset="0"/>
                <a:cs typeface="Gill Sans MT"/>
              </a:rPr>
              <a:t>Make</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 </a:t>
            </a:r>
            <a:r>
              <a:rPr sz="2800" spc="-35" dirty="0">
                <a:solidFill>
                  <a:srgbClr val="444949"/>
                </a:solidFill>
                <a:latin typeface="Roboto Light" panose="02000000000000000000" pitchFamily="2" charset="0"/>
                <a:ea typeface="Roboto Light" panose="02000000000000000000" pitchFamily="2" charset="0"/>
                <a:cs typeface="Gill Sans MT"/>
              </a:rPr>
              <a:t>backup</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(snapshot)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of</a:t>
            </a:r>
            <a:r>
              <a:rPr sz="2800"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your</a:t>
            </a:r>
            <a:r>
              <a:rPr sz="280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EBS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volume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at</a:t>
            </a:r>
            <a:r>
              <a:rPr sz="2800" dirty="0">
                <a:solidFill>
                  <a:srgbClr val="444949"/>
                </a:solidFill>
                <a:latin typeface="Roboto Light" panose="02000000000000000000" pitchFamily="2" charset="0"/>
                <a:ea typeface="Roboto Light" panose="02000000000000000000" pitchFamily="2" charset="0"/>
                <a:cs typeface="Gill Sans MT"/>
              </a:rPr>
              <a:t> a </a:t>
            </a:r>
            <a:r>
              <a:rPr sz="2800" spc="-45" dirty="0">
                <a:solidFill>
                  <a:srgbClr val="444949"/>
                </a:solidFill>
                <a:latin typeface="Roboto Light" panose="02000000000000000000" pitchFamily="2" charset="0"/>
                <a:ea typeface="Roboto Light" panose="02000000000000000000" pitchFamily="2" charset="0"/>
                <a:cs typeface="Gill Sans MT"/>
              </a:rPr>
              <a:t>point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in</a:t>
            </a:r>
            <a:r>
              <a:rPr sz="280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time</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335"/>
              </a:spcBef>
              <a:buFont typeface="Arial"/>
              <a:buChar char="•"/>
              <a:tabLst>
                <a:tab pos="241300" algn="l"/>
              </a:tabLst>
            </a:pPr>
            <a:r>
              <a:rPr sz="2800" spc="-50" dirty="0">
                <a:solidFill>
                  <a:srgbClr val="444949"/>
                </a:solidFill>
                <a:latin typeface="Roboto Light" panose="02000000000000000000" pitchFamily="2" charset="0"/>
                <a:ea typeface="Roboto Light" panose="02000000000000000000" pitchFamily="2" charset="0"/>
                <a:cs typeface="Gill Sans MT"/>
              </a:rPr>
              <a:t>Not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necessary</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to</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detach</a:t>
            </a:r>
            <a:r>
              <a:rPr sz="280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volume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to</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20" dirty="0">
                <a:solidFill>
                  <a:srgbClr val="444949"/>
                </a:solidFill>
                <a:latin typeface="Roboto Light" panose="02000000000000000000" pitchFamily="2" charset="0"/>
                <a:ea typeface="Roboto Light" panose="02000000000000000000" pitchFamily="2" charset="0"/>
                <a:cs typeface="Gill Sans MT"/>
              </a:rPr>
              <a:t>do</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snapshot,</a:t>
            </a:r>
            <a:r>
              <a:rPr sz="2800" spc="-22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but</a:t>
            </a:r>
            <a:r>
              <a:rPr sz="280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recommended</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335"/>
              </a:spcBef>
              <a:buFont typeface="Arial"/>
              <a:buChar char="•"/>
              <a:tabLst>
                <a:tab pos="241300" algn="l"/>
              </a:tabLst>
            </a:pPr>
            <a:r>
              <a:rPr sz="2800" spc="-35" dirty="0">
                <a:solidFill>
                  <a:srgbClr val="444949"/>
                </a:solidFill>
                <a:latin typeface="Roboto Light" panose="02000000000000000000" pitchFamily="2" charset="0"/>
                <a:ea typeface="Roboto Light" panose="02000000000000000000" pitchFamily="2" charset="0"/>
                <a:cs typeface="Gill Sans MT"/>
              </a:rPr>
              <a:t>Ca</a:t>
            </a:r>
            <a:r>
              <a:rPr sz="2800" spc="-40" dirty="0">
                <a:solidFill>
                  <a:srgbClr val="444949"/>
                </a:solidFill>
                <a:latin typeface="Roboto Light" panose="02000000000000000000" pitchFamily="2" charset="0"/>
                <a:ea typeface="Roboto Light" panose="02000000000000000000" pitchFamily="2" charset="0"/>
                <a:cs typeface="Gill Sans MT"/>
              </a:rPr>
              <a:t>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c</a:t>
            </a:r>
            <a:r>
              <a:rPr sz="2800" spc="-35" dirty="0">
                <a:solidFill>
                  <a:srgbClr val="444949"/>
                </a:solidFill>
                <a:latin typeface="Roboto Light" panose="02000000000000000000" pitchFamily="2" charset="0"/>
                <a:ea typeface="Roboto Light" panose="02000000000000000000" pitchFamily="2" charset="0"/>
                <a:cs typeface="Gill Sans MT"/>
              </a:rPr>
              <a:t>op</a:t>
            </a:r>
            <a:r>
              <a:rPr sz="2800" spc="-60" dirty="0">
                <a:solidFill>
                  <a:srgbClr val="444949"/>
                </a:solidFill>
                <a:latin typeface="Roboto Light" panose="02000000000000000000" pitchFamily="2" charset="0"/>
                <a:ea typeface="Roboto Light" panose="02000000000000000000" pitchFamily="2" charset="0"/>
                <a:cs typeface="Gill Sans MT"/>
              </a:rPr>
              <a:t>y</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s</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spc="15" dirty="0">
                <a:solidFill>
                  <a:srgbClr val="444949"/>
                </a:solidFill>
                <a:latin typeface="Roboto Light" panose="02000000000000000000" pitchFamily="2" charset="0"/>
                <a:ea typeface="Roboto Light" panose="02000000000000000000" pitchFamily="2" charset="0"/>
                <a:cs typeface="Gill Sans MT"/>
              </a:rPr>
              <a:t>a</a:t>
            </a:r>
            <a:r>
              <a:rPr sz="2800" spc="5" dirty="0">
                <a:solidFill>
                  <a:srgbClr val="444949"/>
                </a:solidFill>
                <a:latin typeface="Roboto Light" panose="02000000000000000000" pitchFamily="2" charset="0"/>
                <a:ea typeface="Roboto Light" panose="02000000000000000000" pitchFamily="2" charset="0"/>
                <a:cs typeface="Gill Sans MT"/>
              </a:rPr>
              <a:t>p</a:t>
            </a:r>
            <a:r>
              <a:rPr sz="2800" spc="-95" dirty="0">
                <a:solidFill>
                  <a:srgbClr val="444949"/>
                </a:solidFill>
                <a:latin typeface="Roboto Light" panose="02000000000000000000" pitchFamily="2" charset="0"/>
                <a:ea typeface="Roboto Light" panose="02000000000000000000" pitchFamily="2" charset="0"/>
                <a:cs typeface="Gill Sans MT"/>
              </a:rPr>
              <a:t>s</a:t>
            </a:r>
            <a:r>
              <a:rPr sz="2800" spc="-30" dirty="0">
                <a:solidFill>
                  <a:srgbClr val="444949"/>
                </a:solidFill>
                <a:latin typeface="Roboto Light" panose="02000000000000000000" pitchFamily="2" charset="0"/>
                <a:ea typeface="Roboto Light" panose="02000000000000000000" pitchFamily="2" charset="0"/>
                <a:cs typeface="Gill Sans MT"/>
              </a:rPr>
              <a:t>h</a:t>
            </a:r>
            <a:r>
              <a:rPr sz="2800" spc="-35" dirty="0">
                <a:solidFill>
                  <a:srgbClr val="444949"/>
                </a:solidFill>
                <a:latin typeface="Roboto Light" panose="02000000000000000000" pitchFamily="2" charset="0"/>
                <a:ea typeface="Roboto Light" panose="02000000000000000000" pitchFamily="2" charset="0"/>
                <a:cs typeface="Gill Sans MT"/>
              </a:rPr>
              <a:t>o</a:t>
            </a:r>
            <a:r>
              <a:rPr sz="2800" spc="-80" dirty="0">
                <a:solidFill>
                  <a:srgbClr val="444949"/>
                </a:solidFill>
                <a:latin typeface="Roboto Light" panose="02000000000000000000" pitchFamily="2" charset="0"/>
                <a:ea typeface="Roboto Light" panose="02000000000000000000" pitchFamily="2" charset="0"/>
                <a:cs typeface="Gill Sans MT"/>
              </a:rPr>
              <a:t>t</a:t>
            </a:r>
            <a:r>
              <a:rPr sz="2800" spc="-95" dirty="0">
                <a:solidFill>
                  <a:srgbClr val="444949"/>
                </a:solidFill>
                <a:latin typeface="Roboto Light" panose="02000000000000000000" pitchFamily="2" charset="0"/>
                <a:ea typeface="Roboto Light" panose="02000000000000000000" pitchFamily="2" charset="0"/>
                <a:cs typeface="Gill Sans MT"/>
              </a:rPr>
              <a:t>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a</a:t>
            </a:r>
            <a:r>
              <a:rPr sz="2800" spc="-35" dirty="0">
                <a:solidFill>
                  <a:srgbClr val="444949"/>
                </a:solidFill>
                <a:latin typeface="Roboto Light" panose="02000000000000000000" pitchFamily="2" charset="0"/>
                <a:ea typeface="Roboto Light" panose="02000000000000000000" pitchFamily="2" charset="0"/>
                <a:cs typeface="Gill Sans MT"/>
              </a:rPr>
              <a:t>c</a:t>
            </a:r>
            <a:r>
              <a:rPr sz="2800" spc="-90" dirty="0">
                <a:solidFill>
                  <a:srgbClr val="444949"/>
                </a:solidFill>
                <a:latin typeface="Roboto Light" panose="02000000000000000000" pitchFamily="2" charset="0"/>
                <a:ea typeface="Roboto Light" panose="02000000000000000000" pitchFamily="2" charset="0"/>
                <a:cs typeface="Gill Sans MT"/>
              </a:rPr>
              <a:t>r</a:t>
            </a:r>
            <a:r>
              <a:rPr sz="2800" spc="-125" dirty="0">
                <a:solidFill>
                  <a:srgbClr val="444949"/>
                </a:solidFill>
                <a:latin typeface="Roboto Light" panose="02000000000000000000" pitchFamily="2" charset="0"/>
                <a:ea typeface="Roboto Light" panose="02000000000000000000" pitchFamily="2" charset="0"/>
                <a:cs typeface="Gill Sans MT"/>
              </a:rPr>
              <a:t>o</a:t>
            </a:r>
            <a:r>
              <a:rPr sz="2800" spc="-95" dirty="0">
                <a:solidFill>
                  <a:srgbClr val="444949"/>
                </a:solidFill>
                <a:latin typeface="Roboto Light" panose="02000000000000000000" pitchFamily="2" charset="0"/>
                <a:ea typeface="Roboto Light" panose="02000000000000000000" pitchFamily="2" charset="0"/>
                <a:cs typeface="Gill Sans MT"/>
              </a:rPr>
              <a:t>s</a:t>
            </a:r>
            <a:r>
              <a:rPr sz="2800" spc="-90" dirty="0">
                <a:solidFill>
                  <a:srgbClr val="444949"/>
                </a:solidFill>
                <a:latin typeface="Roboto Light" panose="02000000000000000000" pitchFamily="2" charset="0"/>
                <a:ea typeface="Roboto Light" panose="02000000000000000000" pitchFamily="2" charset="0"/>
                <a:cs typeface="Gill Sans MT"/>
              </a:rPr>
              <a:t>s</a:t>
            </a:r>
            <a:r>
              <a:rPr sz="2800" spc="-180" dirty="0">
                <a:solidFill>
                  <a:srgbClr val="444949"/>
                </a:solidFill>
                <a:latin typeface="Roboto Light" panose="02000000000000000000" pitchFamily="2" charset="0"/>
                <a:ea typeface="Roboto Light" panose="02000000000000000000" pitchFamily="2" charset="0"/>
                <a:cs typeface="Gill Sans MT"/>
              </a:rPr>
              <a:t> </a:t>
            </a:r>
            <a:r>
              <a:rPr sz="2800" spc="-5" dirty="0">
                <a:solidFill>
                  <a:srgbClr val="444949"/>
                </a:solidFill>
                <a:latin typeface="Roboto Light" panose="02000000000000000000" pitchFamily="2" charset="0"/>
                <a:ea typeface="Roboto Light" panose="02000000000000000000" pitchFamily="2" charset="0"/>
                <a:cs typeface="Gill Sans MT"/>
              </a:rPr>
              <a:t>A</a:t>
            </a:r>
            <a:r>
              <a:rPr sz="2800" spc="-35" dirty="0">
                <a:solidFill>
                  <a:srgbClr val="444949"/>
                </a:solidFill>
                <a:latin typeface="Roboto Light" panose="02000000000000000000" pitchFamily="2" charset="0"/>
                <a:ea typeface="Roboto Light" panose="02000000000000000000" pitchFamily="2" charset="0"/>
                <a:cs typeface="Gill Sans MT"/>
              </a:rPr>
              <a:t>Z</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o</a:t>
            </a:r>
            <a:r>
              <a:rPr sz="2800" spc="-180" dirty="0">
                <a:solidFill>
                  <a:srgbClr val="444949"/>
                </a:solidFill>
                <a:latin typeface="Roboto Light" panose="02000000000000000000" pitchFamily="2" charset="0"/>
                <a:ea typeface="Roboto Light" panose="02000000000000000000" pitchFamily="2" charset="0"/>
                <a:cs typeface="Gill Sans MT"/>
              </a:rPr>
              <a:t>r</a:t>
            </a:r>
            <a:r>
              <a:rPr sz="2800"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R</a:t>
            </a:r>
            <a:r>
              <a:rPr sz="2800" spc="-5" dirty="0">
                <a:solidFill>
                  <a:srgbClr val="444949"/>
                </a:solidFill>
                <a:latin typeface="Roboto Light" panose="02000000000000000000" pitchFamily="2" charset="0"/>
                <a:ea typeface="Roboto Light" panose="02000000000000000000" pitchFamily="2" charset="0"/>
                <a:cs typeface="Gill Sans MT"/>
              </a:rPr>
              <a:t>e</a:t>
            </a:r>
            <a:r>
              <a:rPr sz="2800" spc="-55" dirty="0">
                <a:solidFill>
                  <a:srgbClr val="444949"/>
                </a:solidFill>
                <a:latin typeface="Roboto Light" panose="02000000000000000000" pitchFamily="2" charset="0"/>
                <a:ea typeface="Roboto Light" panose="02000000000000000000" pitchFamily="2" charset="0"/>
                <a:cs typeface="Gill Sans MT"/>
              </a:rPr>
              <a:t>g</a:t>
            </a:r>
            <a:r>
              <a:rPr sz="2800" spc="-35" dirty="0">
                <a:solidFill>
                  <a:srgbClr val="444949"/>
                </a:solidFill>
                <a:latin typeface="Roboto Light" panose="02000000000000000000" pitchFamily="2" charset="0"/>
                <a:ea typeface="Roboto Light" panose="02000000000000000000" pitchFamily="2" charset="0"/>
                <a:cs typeface="Gill Sans MT"/>
              </a:rPr>
              <a:t>io</a:t>
            </a:r>
            <a:r>
              <a:rPr sz="2800" spc="-30" dirty="0">
                <a:solidFill>
                  <a:srgbClr val="444949"/>
                </a:solidFill>
                <a:latin typeface="Roboto Light" panose="02000000000000000000" pitchFamily="2" charset="0"/>
                <a:ea typeface="Roboto Light" panose="02000000000000000000" pitchFamily="2" charset="0"/>
                <a:cs typeface="Gill Sans MT"/>
              </a:rPr>
              <a:t>n</a:t>
            </a:r>
            <a:endParaRPr sz="2800" dirty="0">
              <a:latin typeface="Roboto Light" panose="02000000000000000000" pitchFamily="2" charset="0"/>
              <a:ea typeface="Roboto Light" panose="02000000000000000000" pitchFamily="2" charset="0"/>
              <a:cs typeface="Gill Sans MT"/>
            </a:endParaRPr>
          </a:p>
        </p:txBody>
      </p:sp>
      <p:sp>
        <p:nvSpPr>
          <p:cNvPr id="6" name="object 6"/>
          <p:cNvSpPr/>
          <p:nvPr/>
        </p:nvSpPr>
        <p:spPr>
          <a:xfrm>
            <a:off x="2095693" y="3167100"/>
            <a:ext cx="2494280" cy="2625725"/>
          </a:xfrm>
          <a:custGeom>
            <a:avLst/>
            <a:gdLst/>
            <a:ahLst/>
            <a:cxnLst/>
            <a:rect l="l" t="t" r="r" b="b"/>
            <a:pathLst>
              <a:path w="2494279" h="2625725">
                <a:moveTo>
                  <a:pt x="0" y="415647"/>
                </a:moveTo>
                <a:lnTo>
                  <a:pt x="2796" y="367174"/>
                </a:lnTo>
                <a:lnTo>
                  <a:pt x="10977" y="320343"/>
                </a:lnTo>
                <a:lnTo>
                  <a:pt x="24231" y="275466"/>
                </a:lnTo>
                <a:lnTo>
                  <a:pt x="42246" y="232856"/>
                </a:lnTo>
                <a:lnTo>
                  <a:pt x="64711" y="192823"/>
                </a:lnTo>
                <a:lnTo>
                  <a:pt x="91313" y="155681"/>
                </a:lnTo>
                <a:lnTo>
                  <a:pt x="121740" y="121740"/>
                </a:lnTo>
                <a:lnTo>
                  <a:pt x="155681" y="91313"/>
                </a:lnTo>
                <a:lnTo>
                  <a:pt x="192824" y="64711"/>
                </a:lnTo>
                <a:lnTo>
                  <a:pt x="232856" y="42246"/>
                </a:lnTo>
                <a:lnTo>
                  <a:pt x="275467" y="24231"/>
                </a:lnTo>
                <a:lnTo>
                  <a:pt x="320343" y="10977"/>
                </a:lnTo>
                <a:lnTo>
                  <a:pt x="367174" y="2796"/>
                </a:lnTo>
                <a:lnTo>
                  <a:pt x="415648" y="0"/>
                </a:lnTo>
                <a:lnTo>
                  <a:pt x="2078188" y="0"/>
                </a:lnTo>
                <a:lnTo>
                  <a:pt x="2126661" y="2796"/>
                </a:lnTo>
                <a:lnTo>
                  <a:pt x="2173492" y="10977"/>
                </a:lnTo>
                <a:lnTo>
                  <a:pt x="2218368" y="24231"/>
                </a:lnTo>
                <a:lnTo>
                  <a:pt x="2260979" y="42246"/>
                </a:lnTo>
                <a:lnTo>
                  <a:pt x="2301011" y="64711"/>
                </a:lnTo>
                <a:lnTo>
                  <a:pt x="2338154" y="91313"/>
                </a:lnTo>
                <a:lnTo>
                  <a:pt x="2372095" y="121740"/>
                </a:lnTo>
                <a:lnTo>
                  <a:pt x="2402522" y="155681"/>
                </a:lnTo>
                <a:lnTo>
                  <a:pt x="2429124" y="192823"/>
                </a:lnTo>
                <a:lnTo>
                  <a:pt x="2451589" y="232856"/>
                </a:lnTo>
                <a:lnTo>
                  <a:pt x="2469604" y="275466"/>
                </a:lnTo>
                <a:lnTo>
                  <a:pt x="2482858" y="320343"/>
                </a:lnTo>
                <a:lnTo>
                  <a:pt x="2491039" y="367174"/>
                </a:lnTo>
                <a:lnTo>
                  <a:pt x="2493836" y="415647"/>
                </a:lnTo>
                <a:lnTo>
                  <a:pt x="2493836" y="2210004"/>
                </a:lnTo>
                <a:lnTo>
                  <a:pt x="2491039" y="2258477"/>
                </a:lnTo>
                <a:lnTo>
                  <a:pt x="2482858" y="2305308"/>
                </a:lnTo>
                <a:lnTo>
                  <a:pt x="2469604" y="2350184"/>
                </a:lnTo>
                <a:lnTo>
                  <a:pt x="2451589" y="2392795"/>
                </a:lnTo>
                <a:lnTo>
                  <a:pt x="2429124" y="2432827"/>
                </a:lnTo>
                <a:lnTo>
                  <a:pt x="2402522" y="2469970"/>
                </a:lnTo>
                <a:lnTo>
                  <a:pt x="2372095" y="2503911"/>
                </a:lnTo>
                <a:lnTo>
                  <a:pt x="2338154" y="2534338"/>
                </a:lnTo>
                <a:lnTo>
                  <a:pt x="2301011" y="2560940"/>
                </a:lnTo>
                <a:lnTo>
                  <a:pt x="2260979" y="2583405"/>
                </a:lnTo>
                <a:lnTo>
                  <a:pt x="2218368" y="2601420"/>
                </a:lnTo>
                <a:lnTo>
                  <a:pt x="2173492" y="2614674"/>
                </a:lnTo>
                <a:lnTo>
                  <a:pt x="2126661" y="2622855"/>
                </a:lnTo>
                <a:lnTo>
                  <a:pt x="2078188" y="2625652"/>
                </a:lnTo>
                <a:lnTo>
                  <a:pt x="415648" y="2625652"/>
                </a:lnTo>
                <a:lnTo>
                  <a:pt x="367174" y="2622855"/>
                </a:lnTo>
                <a:lnTo>
                  <a:pt x="320343" y="2614674"/>
                </a:lnTo>
                <a:lnTo>
                  <a:pt x="275467" y="2601420"/>
                </a:lnTo>
                <a:lnTo>
                  <a:pt x="232856" y="2583405"/>
                </a:lnTo>
                <a:lnTo>
                  <a:pt x="192824" y="2560940"/>
                </a:lnTo>
                <a:lnTo>
                  <a:pt x="155681" y="2534338"/>
                </a:lnTo>
                <a:lnTo>
                  <a:pt x="121740" y="2503911"/>
                </a:lnTo>
                <a:lnTo>
                  <a:pt x="91313" y="2469970"/>
                </a:lnTo>
                <a:lnTo>
                  <a:pt x="64711" y="2432827"/>
                </a:lnTo>
                <a:lnTo>
                  <a:pt x="42246" y="2392795"/>
                </a:lnTo>
                <a:lnTo>
                  <a:pt x="24231" y="2350184"/>
                </a:lnTo>
                <a:lnTo>
                  <a:pt x="10977" y="2305308"/>
                </a:lnTo>
                <a:lnTo>
                  <a:pt x="2796" y="2258477"/>
                </a:lnTo>
                <a:lnTo>
                  <a:pt x="0" y="2210004"/>
                </a:lnTo>
                <a:lnTo>
                  <a:pt x="0" y="415647"/>
                </a:lnTo>
                <a:close/>
              </a:path>
            </a:pathLst>
          </a:custGeom>
          <a:ln w="12700">
            <a:solidFill>
              <a:srgbClr val="444949"/>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7" name="object 7"/>
          <p:cNvSpPr txBox="1"/>
          <p:nvPr/>
        </p:nvSpPr>
        <p:spPr>
          <a:xfrm>
            <a:off x="2780285" y="3309620"/>
            <a:ext cx="1381167" cy="289823"/>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rgbClr val="444949"/>
                </a:solidFill>
                <a:latin typeface="Roboto Light" panose="02000000000000000000" pitchFamily="2" charset="0"/>
                <a:ea typeface="Roboto Light" panose="02000000000000000000" pitchFamily="2" charset="0"/>
                <a:cs typeface="Calibri"/>
              </a:rPr>
              <a:t>US-EAST-1A</a:t>
            </a:r>
            <a:endParaRPr sz="1800" dirty="0">
              <a:latin typeface="Roboto Light" panose="02000000000000000000" pitchFamily="2" charset="0"/>
              <a:ea typeface="Roboto Light" panose="02000000000000000000" pitchFamily="2" charset="0"/>
              <a:cs typeface="Calibri"/>
            </a:endParaRPr>
          </a:p>
        </p:txBody>
      </p:sp>
      <p:grpSp>
        <p:nvGrpSpPr>
          <p:cNvPr id="8" name="object 8"/>
          <p:cNvGrpSpPr/>
          <p:nvPr/>
        </p:nvGrpSpPr>
        <p:grpSpPr>
          <a:xfrm>
            <a:off x="3060192" y="3715511"/>
            <a:ext cx="762000" cy="1847214"/>
            <a:chOff x="3060192" y="3715511"/>
            <a:chExt cx="762000" cy="1847214"/>
          </a:xfrm>
        </p:grpSpPr>
        <p:pic>
          <p:nvPicPr>
            <p:cNvPr id="9" name="object 9"/>
            <p:cNvPicPr/>
            <p:nvPr/>
          </p:nvPicPr>
          <p:blipFill>
            <a:blip r:embed="rId2" cstate="print"/>
            <a:stretch>
              <a:fillRect/>
            </a:stretch>
          </p:blipFill>
          <p:spPr>
            <a:xfrm>
              <a:off x="3060192" y="3715511"/>
              <a:ext cx="762000" cy="758951"/>
            </a:xfrm>
            <a:prstGeom prst="rect">
              <a:avLst/>
            </a:prstGeom>
          </p:spPr>
        </p:pic>
        <p:pic>
          <p:nvPicPr>
            <p:cNvPr id="10" name="object 10"/>
            <p:cNvPicPr/>
            <p:nvPr/>
          </p:nvPicPr>
          <p:blipFill>
            <a:blip r:embed="rId3" cstate="print"/>
            <a:stretch>
              <a:fillRect/>
            </a:stretch>
          </p:blipFill>
          <p:spPr>
            <a:xfrm>
              <a:off x="3060192" y="4803647"/>
              <a:ext cx="762000" cy="758951"/>
            </a:xfrm>
            <a:prstGeom prst="rect">
              <a:avLst/>
            </a:prstGeom>
          </p:spPr>
        </p:pic>
      </p:grpSp>
      <p:sp>
        <p:nvSpPr>
          <p:cNvPr id="11" name="object 11"/>
          <p:cNvSpPr txBox="1"/>
          <p:nvPr/>
        </p:nvSpPr>
        <p:spPr>
          <a:xfrm>
            <a:off x="2328752" y="4891532"/>
            <a:ext cx="850122" cy="565539"/>
          </a:xfrm>
          <a:prstGeom prst="rect">
            <a:avLst/>
          </a:prstGeom>
        </p:spPr>
        <p:txBody>
          <a:bodyPr vert="horz" wrap="square" lIns="0" tIns="26670" rIns="0" bIns="0" rtlCol="0">
            <a:spAutoFit/>
          </a:bodyPr>
          <a:lstStyle/>
          <a:p>
            <a:pPr marL="12700" marR="5080" indent="175895">
              <a:lnSpc>
                <a:spcPts val="2110"/>
              </a:lnSpc>
              <a:spcBef>
                <a:spcPts val="210"/>
              </a:spcBef>
            </a:pPr>
            <a:r>
              <a:rPr sz="1800" spc="-5" dirty="0">
                <a:solidFill>
                  <a:srgbClr val="444949"/>
                </a:solidFill>
                <a:latin typeface="Roboto Light" panose="02000000000000000000" pitchFamily="2" charset="0"/>
                <a:ea typeface="Roboto Light" panose="02000000000000000000" pitchFamily="2" charset="0"/>
                <a:cs typeface="Calibri"/>
              </a:rPr>
              <a:t>EBS </a:t>
            </a:r>
            <a:r>
              <a:rPr sz="180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(50</a:t>
            </a:r>
            <a:r>
              <a:rPr sz="1800" spc="-75"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GB)</a:t>
            </a:r>
            <a:endParaRPr sz="1800" dirty="0">
              <a:latin typeface="Roboto Light" panose="02000000000000000000" pitchFamily="2" charset="0"/>
              <a:ea typeface="Roboto Light" panose="02000000000000000000" pitchFamily="2" charset="0"/>
              <a:cs typeface="Calibri"/>
            </a:endParaRPr>
          </a:p>
        </p:txBody>
      </p:sp>
      <p:sp>
        <p:nvSpPr>
          <p:cNvPr id="12" name="object 12"/>
          <p:cNvSpPr/>
          <p:nvPr/>
        </p:nvSpPr>
        <p:spPr>
          <a:xfrm>
            <a:off x="7863499" y="3167100"/>
            <a:ext cx="2616835" cy="2625725"/>
          </a:xfrm>
          <a:custGeom>
            <a:avLst/>
            <a:gdLst/>
            <a:ahLst/>
            <a:cxnLst/>
            <a:rect l="l" t="t" r="r" b="b"/>
            <a:pathLst>
              <a:path w="2616834" h="2625725">
                <a:moveTo>
                  <a:pt x="0" y="436083"/>
                </a:moveTo>
                <a:lnTo>
                  <a:pt x="2558" y="388567"/>
                </a:lnTo>
                <a:lnTo>
                  <a:pt x="10058" y="342533"/>
                </a:lnTo>
                <a:lnTo>
                  <a:pt x="22231" y="298247"/>
                </a:lnTo>
                <a:lnTo>
                  <a:pt x="38813" y="255975"/>
                </a:lnTo>
                <a:lnTo>
                  <a:pt x="59538" y="215984"/>
                </a:lnTo>
                <a:lnTo>
                  <a:pt x="84138" y="178538"/>
                </a:lnTo>
                <a:lnTo>
                  <a:pt x="112349" y="143905"/>
                </a:lnTo>
                <a:lnTo>
                  <a:pt x="143905" y="112349"/>
                </a:lnTo>
                <a:lnTo>
                  <a:pt x="178538" y="84138"/>
                </a:lnTo>
                <a:lnTo>
                  <a:pt x="215984" y="59538"/>
                </a:lnTo>
                <a:lnTo>
                  <a:pt x="255975" y="38813"/>
                </a:lnTo>
                <a:lnTo>
                  <a:pt x="298247" y="22231"/>
                </a:lnTo>
                <a:lnTo>
                  <a:pt x="342533" y="10058"/>
                </a:lnTo>
                <a:lnTo>
                  <a:pt x="388567" y="2558"/>
                </a:lnTo>
                <a:lnTo>
                  <a:pt x="436084" y="0"/>
                </a:lnTo>
                <a:lnTo>
                  <a:pt x="2180369" y="0"/>
                </a:lnTo>
                <a:lnTo>
                  <a:pt x="2227885" y="2558"/>
                </a:lnTo>
                <a:lnTo>
                  <a:pt x="2273919" y="10058"/>
                </a:lnTo>
                <a:lnTo>
                  <a:pt x="2318205" y="22231"/>
                </a:lnTo>
                <a:lnTo>
                  <a:pt x="2360477" y="38813"/>
                </a:lnTo>
                <a:lnTo>
                  <a:pt x="2400469" y="59538"/>
                </a:lnTo>
                <a:lnTo>
                  <a:pt x="2437914" y="84138"/>
                </a:lnTo>
                <a:lnTo>
                  <a:pt x="2472548" y="112349"/>
                </a:lnTo>
                <a:lnTo>
                  <a:pt x="2504103" y="143905"/>
                </a:lnTo>
                <a:lnTo>
                  <a:pt x="2532314" y="178538"/>
                </a:lnTo>
                <a:lnTo>
                  <a:pt x="2556914" y="215984"/>
                </a:lnTo>
                <a:lnTo>
                  <a:pt x="2577639" y="255975"/>
                </a:lnTo>
                <a:lnTo>
                  <a:pt x="2594221" y="298247"/>
                </a:lnTo>
                <a:lnTo>
                  <a:pt x="2606394" y="342533"/>
                </a:lnTo>
                <a:lnTo>
                  <a:pt x="2613894" y="388567"/>
                </a:lnTo>
                <a:lnTo>
                  <a:pt x="2616453" y="436083"/>
                </a:lnTo>
                <a:lnTo>
                  <a:pt x="2616453" y="2189568"/>
                </a:lnTo>
                <a:lnTo>
                  <a:pt x="2613894" y="2237084"/>
                </a:lnTo>
                <a:lnTo>
                  <a:pt x="2606394" y="2283118"/>
                </a:lnTo>
                <a:lnTo>
                  <a:pt x="2594221" y="2327404"/>
                </a:lnTo>
                <a:lnTo>
                  <a:pt x="2577639" y="2369676"/>
                </a:lnTo>
                <a:lnTo>
                  <a:pt x="2556914" y="2409668"/>
                </a:lnTo>
                <a:lnTo>
                  <a:pt x="2532314" y="2447113"/>
                </a:lnTo>
                <a:lnTo>
                  <a:pt x="2504103" y="2481747"/>
                </a:lnTo>
                <a:lnTo>
                  <a:pt x="2472548" y="2513302"/>
                </a:lnTo>
                <a:lnTo>
                  <a:pt x="2437914" y="2541513"/>
                </a:lnTo>
                <a:lnTo>
                  <a:pt x="2400469" y="2566113"/>
                </a:lnTo>
                <a:lnTo>
                  <a:pt x="2360477" y="2586838"/>
                </a:lnTo>
                <a:lnTo>
                  <a:pt x="2318205" y="2603420"/>
                </a:lnTo>
                <a:lnTo>
                  <a:pt x="2273919" y="2615593"/>
                </a:lnTo>
                <a:lnTo>
                  <a:pt x="2227885" y="2623093"/>
                </a:lnTo>
                <a:lnTo>
                  <a:pt x="2180369" y="2625652"/>
                </a:lnTo>
                <a:lnTo>
                  <a:pt x="436084" y="2625652"/>
                </a:lnTo>
                <a:lnTo>
                  <a:pt x="388567" y="2623093"/>
                </a:lnTo>
                <a:lnTo>
                  <a:pt x="342533" y="2615593"/>
                </a:lnTo>
                <a:lnTo>
                  <a:pt x="298247" y="2603420"/>
                </a:lnTo>
                <a:lnTo>
                  <a:pt x="255975" y="2586838"/>
                </a:lnTo>
                <a:lnTo>
                  <a:pt x="215984" y="2566113"/>
                </a:lnTo>
                <a:lnTo>
                  <a:pt x="178538" y="2541513"/>
                </a:lnTo>
                <a:lnTo>
                  <a:pt x="143905" y="2513302"/>
                </a:lnTo>
                <a:lnTo>
                  <a:pt x="112349" y="2481747"/>
                </a:lnTo>
                <a:lnTo>
                  <a:pt x="84138" y="2447113"/>
                </a:lnTo>
                <a:lnTo>
                  <a:pt x="59538" y="2409668"/>
                </a:lnTo>
                <a:lnTo>
                  <a:pt x="38813" y="2369676"/>
                </a:lnTo>
                <a:lnTo>
                  <a:pt x="22231" y="2327404"/>
                </a:lnTo>
                <a:lnTo>
                  <a:pt x="10058" y="2283118"/>
                </a:lnTo>
                <a:lnTo>
                  <a:pt x="2558" y="2237084"/>
                </a:lnTo>
                <a:lnTo>
                  <a:pt x="0" y="2189568"/>
                </a:lnTo>
                <a:lnTo>
                  <a:pt x="0" y="436083"/>
                </a:lnTo>
                <a:close/>
              </a:path>
            </a:pathLst>
          </a:custGeom>
          <a:ln w="12700">
            <a:solidFill>
              <a:srgbClr val="444949"/>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3" name="object 13"/>
          <p:cNvSpPr txBox="1"/>
          <p:nvPr/>
        </p:nvSpPr>
        <p:spPr>
          <a:xfrm>
            <a:off x="8614163" y="3315715"/>
            <a:ext cx="1332269" cy="289823"/>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rgbClr val="444949"/>
                </a:solidFill>
                <a:latin typeface="Roboto Light" panose="02000000000000000000" pitchFamily="2" charset="0"/>
                <a:ea typeface="Roboto Light" panose="02000000000000000000" pitchFamily="2" charset="0"/>
                <a:cs typeface="Calibri"/>
              </a:rPr>
              <a:t>US-EAST-1B</a:t>
            </a:r>
            <a:endParaRPr sz="1800" dirty="0">
              <a:latin typeface="Roboto Light" panose="02000000000000000000" pitchFamily="2" charset="0"/>
              <a:ea typeface="Roboto Light" panose="02000000000000000000" pitchFamily="2" charset="0"/>
              <a:cs typeface="Calibri"/>
            </a:endParaRPr>
          </a:p>
        </p:txBody>
      </p:sp>
      <p:grpSp>
        <p:nvGrpSpPr>
          <p:cNvPr id="14" name="object 14"/>
          <p:cNvGrpSpPr/>
          <p:nvPr/>
        </p:nvGrpSpPr>
        <p:grpSpPr>
          <a:xfrm>
            <a:off x="3403154" y="3718559"/>
            <a:ext cx="6055360" cy="1960245"/>
            <a:chOff x="3403154" y="3718559"/>
            <a:chExt cx="6055360" cy="1960245"/>
          </a:xfrm>
        </p:grpSpPr>
        <p:pic>
          <p:nvPicPr>
            <p:cNvPr id="15" name="object 15"/>
            <p:cNvPicPr/>
            <p:nvPr/>
          </p:nvPicPr>
          <p:blipFill>
            <a:blip r:embed="rId4" cstate="print"/>
            <a:stretch>
              <a:fillRect/>
            </a:stretch>
          </p:blipFill>
          <p:spPr>
            <a:xfrm>
              <a:off x="5644896" y="4687823"/>
              <a:ext cx="990600" cy="990600"/>
            </a:xfrm>
            <a:prstGeom prst="rect">
              <a:avLst/>
            </a:prstGeom>
          </p:spPr>
        </p:pic>
        <p:sp>
          <p:nvSpPr>
            <p:cNvPr id="16" name="object 16"/>
            <p:cNvSpPr/>
            <p:nvPr/>
          </p:nvSpPr>
          <p:spPr>
            <a:xfrm>
              <a:off x="3820472" y="5145159"/>
              <a:ext cx="1826895" cy="76200"/>
            </a:xfrm>
            <a:custGeom>
              <a:avLst/>
              <a:gdLst/>
              <a:ahLst/>
              <a:cxnLst/>
              <a:rect l="l" t="t" r="r" b="b"/>
              <a:pathLst>
                <a:path w="1826895" h="76200">
                  <a:moveTo>
                    <a:pt x="1820015" y="34925"/>
                  </a:moveTo>
                  <a:lnTo>
                    <a:pt x="1762865" y="34925"/>
                  </a:lnTo>
                  <a:lnTo>
                    <a:pt x="1762865" y="41275"/>
                  </a:lnTo>
                  <a:lnTo>
                    <a:pt x="1750165" y="41275"/>
                  </a:lnTo>
                  <a:lnTo>
                    <a:pt x="1750165" y="76200"/>
                  </a:lnTo>
                  <a:lnTo>
                    <a:pt x="1826365" y="38100"/>
                  </a:lnTo>
                  <a:lnTo>
                    <a:pt x="1820015" y="34925"/>
                  </a:lnTo>
                  <a:close/>
                </a:path>
                <a:path w="1826895" h="76200">
                  <a:moveTo>
                    <a:pt x="1750165" y="34925"/>
                  </a:moveTo>
                  <a:lnTo>
                    <a:pt x="0" y="34926"/>
                  </a:lnTo>
                  <a:lnTo>
                    <a:pt x="0" y="41276"/>
                  </a:lnTo>
                  <a:lnTo>
                    <a:pt x="1750165" y="41275"/>
                  </a:lnTo>
                  <a:lnTo>
                    <a:pt x="1750165" y="34925"/>
                  </a:lnTo>
                  <a:close/>
                </a:path>
                <a:path w="1826895" h="76200">
                  <a:moveTo>
                    <a:pt x="1762865" y="34925"/>
                  </a:moveTo>
                  <a:lnTo>
                    <a:pt x="1750165" y="34925"/>
                  </a:lnTo>
                  <a:lnTo>
                    <a:pt x="1750165" y="41275"/>
                  </a:lnTo>
                  <a:lnTo>
                    <a:pt x="1762865" y="41275"/>
                  </a:lnTo>
                  <a:lnTo>
                    <a:pt x="1762865" y="34925"/>
                  </a:lnTo>
                  <a:close/>
                </a:path>
                <a:path w="1826895" h="76200">
                  <a:moveTo>
                    <a:pt x="1750165" y="0"/>
                  </a:moveTo>
                  <a:lnTo>
                    <a:pt x="1750165" y="34925"/>
                  </a:lnTo>
                  <a:lnTo>
                    <a:pt x="1820015" y="34925"/>
                  </a:lnTo>
                  <a:lnTo>
                    <a:pt x="1750165" y="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pic>
          <p:nvPicPr>
            <p:cNvPr id="17" name="object 17"/>
            <p:cNvPicPr/>
            <p:nvPr/>
          </p:nvPicPr>
          <p:blipFill>
            <a:blip r:embed="rId5" cstate="print"/>
            <a:stretch>
              <a:fillRect/>
            </a:stretch>
          </p:blipFill>
          <p:spPr>
            <a:xfrm>
              <a:off x="8695944" y="3718559"/>
              <a:ext cx="762000" cy="758951"/>
            </a:xfrm>
            <a:prstGeom prst="rect">
              <a:avLst/>
            </a:prstGeom>
          </p:spPr>
        </p:pic>
        <p:pic>
          <p:nvPicPr>
            <p:cNvPr id="18" name="object 18"/>
            <p:cNvPicPr/>
            <p:nvPr/>
          </p:nvPicPr>
          <p:blipFill>
            <a:blip r:embed="rId6" cstate="print"/>
            <a:stretch>
              <a:fillRect/>
            </a:stretch>
          </p:blipFill>
          <p:spPr>
            <a:xfrm>
              <a:off x="8695944" y="4806695"/>
              <a:ext cx="762000" cy="761999"/>
            </a:xfrm>
            <a:prstGeom prst="rect">
              <a:avLst/>
            </a:prstGeom>
          </p:spPr>
        </p:pic>
        <p:sp>
          <p:nvSpPr>
            <p:cNvPr id="19" name="object 19"/>
            <p:cNvSpPr/>
            <p:nvPr/>
          </p:nvSpPr>
          <p:spPr>
            <a:xfrm>
              <a:off x="3403143" y="4474311"/>
              <a:ext cx="5712460" cy="752475"/>
            </a:xfrm>
            <a:custGeom>
              <a:avLst/>
              <a:gdLst/>
              <a:ahLst/>
              <a:cxnLst/>
              <a:rect l="l" t="t" r="r" b="b"/>
              <a:pathLst>
                <a:path w="5712459" h="752475">
                  <a:moveTo>
                    <a:pt x="76200" y="76200"/>
                  </a:moveTo>
                  <a:lnTo>
                    <a:pt x="69850" y="63500"/>
                  </a:lnTo>
                  <a:lnTo>
                    <a:pt x="38100" y="0"/>
                  </a:lnTo>
                  <a:lnTo>
                    <a:pt x="0" y="76200"/>
                  </a:lnTo>
                  <a:lnTo>
                    <a:pt x="34925" y="76200"/>
                  </a:lnTo>
                  <a:lnTo>
                    <a:pt x="34925" y="329730"/>
                  </a:lnTo>
                  <a:lnTo>
                    <a:pt x="41275" y="329730"/>
                  </a:lnTo>
                  <a:lnTo>
                    <a:pt x="41275" y="76200"/>
                  </a:lnTo>
                  <a:lnTo>
                    <a:pt x="76200" y="76200"/>
                  </a:lnTo>
                  <a:close/>
                </a:path>
                <a:path w="5712459" h="752475">
                  <a:moveTo>
                    <a:pt x="5294554" y="714006"/>
                  </a:moveTo>
                  <a:lnTo>
                    <a:pt x="5218442" y="675728"/>
                  </a:lnTo>
                  <a:lnTo>
                    <a:pt x="5218354" y="710653"/>
                  </a:lnTo>
                  <a:lnTo>
                    <a:pt x="3229622" y="705777"/>
                  </a:lnTo>
                  <a:lnTo>
                    <a:pt x="3229610" y="712127"/>
                  </a:lnTo>
                  <a:lnTo>
                    <a:pt x="5218341" y="717003"/>
                  </a:lnTo>
                  <a:lnTo>
                    <a:pt x="5218252" y="751928"/>
                  </a:lnTo>
                  <a:lnTo>
                    <a:pt x="5288470" y="717029"/>
                  </a:lnTo>
                  <a:lnTo>
                    <a:pt x="5294554" y="714006"/>
                  </a:lnTo>
                  <a:close/>
                </a:path>
                <a:path w="5712459" h="752475">
                  <a:moveTo>
                    <a:pt x="5711863" y="79044"/>
                  </a:moveTo>
                  <a:lnTo>
                    <a:pt x="5705513" y="66344"/>
                  </a:lnTo>
                  <a:lnTo>
                    <a:pt x="5673763" y="2844"/>
                  </a:lnTo>
                  <a:lnTo>
                    <a:pt x="5635663" y="79044"/>
                  </a:lnTo>
                  <a:lnTo>
                    <a:pt x="5670588" y="79044"/>
                  </a:lnTo>
                  <a:lnTo>
                    <a:pt x="5670601" y="334784"/>
                  </a:lnTo>
                  <a:lnTo>
                    <a:pt x="5676951" y="334784"/>
                  </a:lnTo>
                  <a:lnTo>
                    <a:pt x="5676938" y="79044"/>
                  </a:lnTo>
                  <a:lnTo>
                    <a:pt x="5711863" y="79044"/>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20" name="object 20"/>
          <p:cNvSpPr txBox="1"/>
          <p:nvPr/>
        </p:nvSpPr>
        <p:spPr>
          <a:xfrm>
            <a:off x="9539150" y="4885435"/>
            <a:ext cx="812327" cy="565539"/>
          </a:xfrm>
          <a:prstGeom prst="rect">
            <a:avLst/>
          </a:prstGeom>
        </p:spPr>
        <p:txBody>
          <a:bodyPr vert="horz" wrap="square" lIns="0" tIns="26670" rIns="0" bIns="0" rtlCol="0">
            <a:spAutoFit/>
          </a:bodyPr>
          <a:lstStyle/>
          <a:p>
            <a:pPr marL="12700" marR="5080" indent="175895">
              <a:lnSpc>
                <a:spcPts val="2110"/>
              </a:lnSpc>
              <a:spcBef>
                <a:spcPts val="210"/>
              </a:spcBef>
            </a:pPr>
            <a:r>
              <a:rPr sz="1800" spc="-5" dirty="0">
                <a:solidFill>
                  <a:srgbClr val="444949"/>
                </a:solidFill>
                <a:latin typeface="Roboto Light" panose="02000000000000000000" pitchFamily="2" charset="0"/>
                <a:ea typeface="Roboto Light" panose="02000000000000000000" pitchFamily="2" charset="0"/>
                <a:cs typeface="Calibri"/>
              </a:rPr>
              <a:t>EBS </a:t>
            </a:r>
            <a:r>
              <a:rPr sz="180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(50</a:t>
            </a:r>
            <a:r>
              <a:rPr sz="1800" spc="-75"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GB)</a:t>
            </a:r>
            <a:endParaRPr sz="1800" dirty="0">
              <a:latin typeface="Roboto Light" panose="02000000000000000000" pitchFamily="2" charset="0"/>
              <a:ea typeface="Roboto Light" panose="02000000000000000000" pitchFamily="2" charset="0"/>
              <a:cs typeface="Calibri"/>
            </a:endParaRPr>
          </a:p>
        </p:txBody>
      </p:sp>
      <p:sp>
        <p:nvSpPr>
          <p:cNvPr id="21" name="object 21"/>
          <p:cNvSpPr txBox="1"/>
          <p:nvPr/>
        </p:nvSpPr>
        <p:spPr>
          <a:xfrm>
            <a:off x="5480775" y="4208779"/>
            <a:ext cx="1489191"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4949"/>
                </a:solidFill>
                <a:latin typeface="Roboto Light" panose="02000000000000000000" pitchFamily="2" charset="0"/>
                <a:ea typeface="Roboto Light" panose="02000000000000000000" pitchFamily="2" charset="0"/>
                <a:cs typeface="Calibri"/>
              </a:rPr>
              <a:t>EBS</a:t>
            </a:r>
            <a:r>
              <a:rPr sz="1800" b="1" spc="-50" dirty="0">
                <a:solidFill>
                  <a:srgbClr val="444949"/>
                </a:solidFill>
                <a:latin typeface="Roboto Light" panose="02000000000000000000" pitchFamily="2" charset="0"/>
                <a:ea typeface="Roboto Light" panose="02000000000000000000" pitchFamily="2" charset="0"/>
                <a:cs typeface="Calibri"/>
              </a:rPr>
              <a:t> </a:t>
            </a:r>
            <a:r>
              <a:rPr sz="1800" b="1" spc="-10" dirty="0">
                <a:solidFill>
                  <a:srgbClr val="444949"/>
                </a:solidFill>
                <a:latin typeface="Roboto Light" panose="02000000000000000000" pitchFamily="2" charset="0"/>
                <a:ea typeface="Roboto Light" panose="02000000000000000000" pitchFamily="2" charset="0"/>
                <a:cs typeface="Calibri"/>
              </a:rPr>
              <a:t>Snapshot</a:t>
            </a:r>
            <a:endParaRPr sz="1800" dirty="0">
              <a:latin typeface="Roboto Light" panose="02000000000000000000" pitchFamily="2" charset="0"/>
              <a:ea typeface="Roboto Light" panose="02000000000000000000" pitchFamily="2" charset="0"/>
              <a:cs typeface="Calibri"/>
            </a:endParaRPr>
          </a:p>
        </p:txBody>
      </p:sp>
      <p:sp>
        <p:nvSpPr>
          <p:cNvPr id="22" name="object 22"/>
          <p:cNvSpPr txBox="1"/>
          <p:nvPr/>
        </p:nvSpPr>
        <p:spPr>
          <a:xfrm>
            <a:off x="4682097" y="4778755"/>
            <a:ext cx="1073782"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Light" panose="02000000000000000000" pitchFamily="2" charset="0"/>
                <a:ea typeface="Roboto Light" panose="02000000000000000000" pitchFamily="2" charset="0"/>
                <a:cs typeface="Calibri"/>
              </a:rPr>
              <a:t>snapshot</a:t>
            </a:r>
            <a:endParaRPr sz="1800" dirty="0">
              <a:latin typeface="Roboto Light" panose="02000000000000000000" pitchFamily="2" charset="0"/>
              <a:ea typeface="Roboto Light" panose="02000000000000000000" pitchFamily="2" charset="0"/>
              <a:cs typeface="Calibri"/>
            </a:endParaRPr>
          </a:p>
        </p:txBody>
      </p:sp>
      <p:sp>
        <p:nvSpPr>
          <p:cNvPr id="23" name="object 23"/>
          <p:cNvSpPr txBox="1"/>
          <p:nvPr/>
        </p:nvSpPr>
        <p:spPr>
          <a:xfrm>
            <a:off x="6744008" y="4793995"/>
            <a:ext cx="895222" cy="289823"/>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444949"/>
                </a:solidFill>
                <a:latin typeface="Roboto Light" panose="02000000000000000000" pitchFamily="2" charset="0"/>
                <a:ea typeface="Roboto Light" panose="02000000000000000000" pitchFamily="2" charset="0"/>
                <a:cs typeface="Calibri"/>
              </a:rPr>
              <a:t>r</a:t>
            </a:r>
            <a:r>
              <a:rPr sz="1800" dirty="0">
                <a:solidFill>
                  <a:srgbClr val="444949"/>
                </a:solidFill>
                <a:latin typeface="Roboto Light" panose="02000000000000000000" pitchFamily="2" charset="0"/>
                <a:ea typeface="Roboto Light" panose="02000000000000000000" pitchFamily="2" charset="0"/>
                <a:cs typeface="Calibri"/>
              </a:rPr>
              <a:t>e</a:t>
            </a:r>
            <a:r>
              <a:rPr sz="1800" spc="-25" dirty="0">
                <a:solidFill>
                  <a:srgbClr val="444949"/>
                </a:solidFill>
                <a:latin typeface="Roboto Light" panose="02000000000000000000" pitchFamily="2" charset="0"/>
                <a:ea typeface="Roboto Light" panose="02000000000000000000" pitchFamily="2" charset="0"/>
                <a:cs typeface="Calibri"/>
              </a:rPr>
              <a:t>st</a:t>
            </a:r>
            <a:r>
              <a:rPr sz="1800" dirty="0">
                <a:solidFill>
                  <a:srgbClr val="444949"/>
                </a:solidFill>
                <a:latin typeface="Roboto Light" panose="02000000000000000000" pitchFamily="2" charset="0"/>
                <a:ea typeface="Roboto Light" panose="02000000000000000000" pitchFamily="2" charset="0"/>
                <a:cs typeface="Calibri"/>
              </a:rPr>
              <a:t>o</a:t>
            </a:r>
            <a:r>
              <a:rPr sz="1800" spc="-30" dirty="0">
                <a:solidFill>
                  <a:srgbClr val="444949"/>
                </a:solidFill>
                <a:latin typeface="Roboto Light" panose="02000000000000000000" pitchFamily="2" charset="0"/>
                <a:ea typeface="Roboto Light" panose="02000000000000000000" pitchFamily="2" charset="0"/>
                <a:cs typeface="Calibri"/>
              </a:rPr>
              <a:t>re</a:t>
            </a:r>
            <a:endParaRPr sz="1800" dirty="0">
              <a:latin typeface="Roboto Light" panose="02000000000000000000" pitchFamily="2" charset="0"/>
              <a:ea typeface="Roboto Light" panose="02000000000000000000" pitchFamily="2" charset="0"/>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E342E-9D4E-49C4-A8F4-A95F638949F1}"/>
              </a:ext>
            </a:extLst>
          </p:cNvPr>
          <p:cNvSpPr>
            <a:spLocks noGrp="1"/>
          </p:cNvSpPr>
          <p:nvPr>
            <p:ph type="title"/>
          </p:nvPr>
        </p:nvSpPr>
        <p:spPr>
          <a:xfrm>
            <a:off x="1418253" y="0"/>
            <a:ext cx="9013371" cy="811763"/>
          </a:xfrm>
        </p:spPr>
        <p:txBody>
          <a:bodyPr/>
          <a:lstStyle/>
          <a:p>
            <a:r>
              <a:rPr lang="sv-SE" b="0" i="0" dirty="0">
                <a:solidFill>
                  <a:srgbClr val="333333"/>
                </a:solidFill>
                <a:effectLst/>
                <a:latin typeface="Roboto Light" panose="02000000000000000000" pitchFamily="2" charset="0"/>
                <a:ea typeface="Roboto Light" panose="02000000000000000000" pitchFamily="2" charset="0"/>
              </a:rPr>
              <a:t>Amazon Elastic File System (Amazon EFS)</a:t>
            </a:r>
            <a:endParaRPr lang="en-IN" dirty="0">
              <a:latin typeface="Roboto Light" panose="02000000000000000000" pitchFamily="2" charset="0"/>
              <a:ea typeface="Roboto Light" panose="02000000000000000000" pitchFamily="2" charset="0"/>
            </a:endParaRPr>
          </a:p>
        </p:txBody>
      </p:sp>
      <p:sp>
        <p:nvSpPr>
          <p:cNvPr id="3" name="Content Placeholder 2">
            <a:extLst>
              <a:ext uri="{FF2B5EF4-FFF2-40B4-BE49-F238E27FC236}">
                <a16:creationId xmlns:a16="http://schemas.microsoft.com/office/drawing/2014/main" id="{8D0346EC-7A6B-4768-BB75-B84AF24F9492}"/>
              </a:ext>
            </a:extLst>
          </p:cNvPr>
          <p:cNvSpPr>
            <a:spLocks noGrp="1"/>
          </p:cNvSpPr>
          <p:nvPr>
            <p:ph idx="1"/>
          </p:nvPr>
        </p:nvSpPr>
        <p:spPr>
          <a:xfrm>
            <a:off x="158620" y="811763"/>
            <a:ext cx="11840547" cy="5962261"/>
          </a:xfrm>
        </p:spPr>
        <p:txBody>
          <a:bodyPr>
            <a:noAutofit/>
          </a:bodyPr>
          <a:lstStyle/>
          <a:p>
            <a:pPr algn="l"/>
            <a:r>
              <a:rPr lang="en-US" sz="1700" b="0" i="0" dirty="0">
                <a:solidFill>
                  <a:srgbClr val="333333"/>
                </a:solidFill>
                <a:effectLst/>
                <a:latin typeface="Roboto Light" panose="02000000000000000000" pitchFamily="2" charset="0"/>
                <a:ea typeface="Roboto Light" panose="02000000000000000000" pitchFamily="2" charset="0"/>
              </a:rPr>
              <a:t>Amazon Elastic File System (Amazon EFS) provides a simple, serverless, set-and-forget, elastic file system that lets you share file data without provisioning or managing storage. It can be used with AWS Cloud services and on-premises resources, and is built to scale on demand to petabytes without disrupting applications. With Amazon EFS, you can grow and shrink your file systems automatically as you add and remove files, eliminating the need to provision and manage capacity to accommodate growth.</a:t>
            </a:r>
          </a:p>
          <a:p>
            <a:pPr algn="l"/>
            <a:r>
              <a:rPr lang="en-US" sz="1700" b="0" i="0" dirty="0">
                <a:solidFill>
                  <a:srgbClr val="333333"/>
                </a:solidFill>
                <a:effectLst/>
                <a:latin typeface="Roboto Light" panose="02000000000000000000" pitchFamily="2" charset="0"/>
                <a:ea typeface="Roboto Light" panose="02000000000000000000" pitchFamily="2" charset="0"/>
              </a:rPr>
              <a:t>Amazon EFS offers you the choice of creating file systems using Standard or One Zone storage classes. Standard storage classes store data within and across multiple availability zones (AZ). One Zone storage classes store data redundantly within a single AZ, at a 47% lower price compared to file systems using Standard storage classes, for workloads that don’t require multi-AZ resilience.</a:t>
            </a:r>
          </a:p>
          <a:p>
            <a:pPr algn="l"/>
            <a:r>
              <a:rPr lang="en-US" sz="1700" b="0" i="0" dirty="0">
                <a:solidFill>
                  <a:srgbClr val="333333"/>
                </a:solidFill>
                <a:effectLst/>
                <a:latin typeface="Roboto Light" panose="02000000000000000000" pitchFamily="2" charset="0"/>
                <a:ea typeface="Roboto Light" panose="02000000000000000000" pitchFamily="2" charset="0"/>
              </a:rPr>
              <a:t>Amazon EFS offers four storage classes: two Standard storage classes, Amazon EFS Standard and </a:t>
            </a:r>
            <a:r>
              <a:rPr lang="en-US" sz="1700" b="0" i="0" u="none" strike="noStrike" dirty="0">
                <a:solidFill>
                  <a:srgbClr val="007EB9"/>
                </a:solidFill>
                <a:effectLst/>
                <a:latin typeface="Roboto Light" panose="02000000000000000000" pitchFamily="2" charset="0"/>
                <a:ea typeface="Roboto Light" panose="02000000000000000000" pitchFamily="2" charset="0"/>
              </a:rPr>
              <a:t>Amazon EFS Standard-Infrequent Access</a:t>
            </a:r>
            <a:r>
              <a:rPr lang="en-US" sz="1700" b="0" i="0" dirty="0">
                <a:solidFill>
                  <a:srgbClr val="333333"/>
                </a:solidFill>
                <a:effectLst/>
                <a:latin typeface="Roboto Light" panose="02000000000000000000" pitchFamily="2" charset="0"/>
                <a:ea typeface="Roboto Light" panose="02000000000000000000" pitchFamily="2" charset="0"/>
              </a:rPr>
              <a:t> (EFS Standard-IA), and two One Zone storage classes, Amazon EFS One Zone, and </a:t>
            </a:r>
            <a:r>
              <a:rPr lang="en-US" sz="1700" b="0" i="0" u="none" strike="noStrike" dirty="0">
                <a:solidFill>
                  <a:srgbClr val="007EB9"/>
                </a:solidFill>
                <a:effectLst/>
                <a:latin typeface="Roboto Light" panose="02000000000000000000" pitchFamily="2" charset="0"/>
                <a:ea typeface="Roboto Light" panose="02000000000000000000" pitchFamily="2" charset="0"/>
              </a:rPr>
              <a:t>Amazon EFS One Zone-Infrequent Access</a:t>
            </a:r>
            <a:r>
              <a:rPr lang="en-US" sz="1700" b="0" i="0" dirty="0">
                <a:solidFill>
                  <a:srgbClr val="333333"/>
                </a:solidFill>
                <a:effectLst/>
                <a:latin typeface="Roboto Light" panose="02000000000000000000" pitchFamily="2" charset="0"/>
                <a:ea typeface="Roboto Light" panose="02000000000000000000" pitchFamily="2" charset="0"/>
              </a:rPr>
              <a:t> (EFS One Zone-IA).</a:t>
            </a:r>
          </a:p>
          <a:p>
            <a:pPr algn="l"/>
            <a:r>
              <a:rPr lang="en-US" sz="1700" b="0" i="0" dirty="0">
                <a:solidFill>
                  <a:srgbClr val="333333"/>
                </a:solidFill>
                <a:effectLst/>
                <a:latin typeface="Roboto Light" panose="02000000000000000000" pitchFamily="2" charset="0"/>
                <a:ea typeface="Roboto Light" panose="02000000000000000000" pitchFamily="2" charset="0"/>
              </a:rPr>
              <a:t>While workload patterns vary, customers typically find that 80% of files are infrequently accessed (and suitable for infrequent access storage classes), and 20% are actively used (suitable for EFS Standard and EFS One Zone storage classes), resulting in an effective storage cost as low as $0.043/GB-month</a:t>
            </a:r>
            <a:r>
              <a:rPr lang="en-US" sz="1700" b="0" i="0" baseline="30000" dirty="0">
                <a:solidFill>
                  <a:srgbClr val="333333"/>
                </a:solidFill>
                <a:effectLst/>
                <a:latin typeface="Roboto Light" panose="02000000000000000000" pitchFamily="2" charset="0"/>
                <a:ea typeface="Roboto Light" panose="02000000000000000000" pitchFamily="2" charset="0"/>
              </a:rPr>
              <a:t>1</a:t>
            </a:r>
            <a:r>
              <a:rPr lang="en-US" sz="1700" b="0" i="0" dirty="0">
                <a:solidFill>
                  <a:srgbClr val="333333"/>
                </a:solidFill>
                <a:effectLst/>
                <a:latin typeface="Roboto Light" panose="02000000000000000000" pitchFamily="2" charset="0"/>
                <a:ea typeface="Roboto Light" panose="02000000000000000000" pitchFamily="2" charset="0"/>
              </a:rPr>
              <a:t> for file systems with One Zone storage classes, and $0.08/GB-month</a:t>
            </a:r>
            <a:r>
              <a:rPr lang="en-US" sz="1700" b="0" i="0" baseline="30000" dirty="0">
                <a:solidFill>
                  <a:srgbClr val="333333"/>
                </a:solidFill>
                <a:effectLst/>
                <a:latin typeface="Roboto Light" panose="02000000000000000000" pitchFamily="2" charset="0"/>
                <a:ea typeface="Roboto Light" panose="02000000000000000000" pitchFamily="2" charset="0"/>
              </a:rPr>
              <a:t>2</a:t>
            </a:r>
            <a:r>
              <a:rPr lang="en-US" sz="1700" b="0" i="0" dirty="0">
                <a:solidFill>
                  <a:srgbClr val="333333"/>
                </a:solidFill>
                <a:effectLst/>
                <a:latin typeface="Roboto Light" panose="02000000000000000000" pitchFamily="2" charset="0"/>
                <a:ea typeface="Roboto Light" panose="02000000000000000000" pitchFamily="2" charset="0"/>
              </a:rPr>
              <a:t> for file systems with Standard storage classes. Amazon EFS transparently serves files from both frequently accessed and infrequent accessed storage classes in a common file system namespace. </a:t>
            </a:r>
          </a:p>
          <a:p>
            <a:pPr algn="l"/>
            <a:r>
              <a:rPr lang="en-US" sz="1700" b="0" i="0" dirty="0">
                <a:solidFill>
                  <a:srgbClr val="333333"/>
                </a:solidFill>
                <a:effectLst/>
                <a:latin typeface="Roboto Light" panose="02000000000000000000" pitchFamily="2" charset="0"/>
                <a:ea typeface="Roboto Light" panose="02000000000000000000" pitchFamily="2" charset="0"/>
              </a:rPr>
              <a:t>Amazon EFS is designed to provide massively parallel shared access to thousands of </a:t>
            </a:r>
            <a:r>
              <a:rPr lang="en-US" sz="1700" b="0" i="0" u="none" strike="noStrike" dirty="0">
                <a:solidFill>
                  <a:srgbClr val="007EB9"/>
                </a:solidFill>
                <a:effectLst/>
                <a:latin typeface="Roboto Light" panose="02000000000000000000" pitchFamily="2" charset="0"/>
                <a:ea typeface="Roboto Light" panose="02000000000000000000" pitchFamily="2" charset="0"/>
              </a:rPr>
              <a:t>Amazon EC2</a:t>
            </a:r>
            <a:r>
              <a:rPr lang="en-US" sz="1700" b="0" i="0" dirty="0">
                <a:solidFill>
                  <a:srgbClr val="333333"/>
                </a:solidFill>
                <a:effectLst/>
                <a:latin typeface="Roboto Light" panose="02000000000000000000" pitchFamily="2" charset="0"/>
                <a:ea typeface="Roboto Light" panose="02000000000000000000" pitchFamily="2" charset="0"/>
              </a:rPr>
              <a:t> instances, and AWS containers and serverless compute services including </a:t>
            </a:r>
            <a:r>
              <a:rPr lang="en-US" sz="1700" b="0" i="0" u="none" strike="noStrike" dirty="0">
                <a:solidFill>
                  <a:srgbClr val="007EB9"/>
                </a:solidFill>
                <a:effectLst/>
                <a:latin typeface="Roboto Light" panose="02000000000000000000" pitchFamily="2" charset="0"/>
                <a:ea typeface="Roboto Light" panose="02000000000000000000" pitchFamily="2" charset="0"/>
              </a:rPr>
              <a:t>Amazon Elastic Container Service</a:t>
            </a:r>
            <a:r>
              <a:rPr lang="en-US" sz="1700" b="0" i="0" dirty="0">
                <a:solidFill>
                  <a:srgbClr val="333333"/>
                </a:solidFill>
                <a:effectLst/>
                <a:latin typeface="Roboto Light" panose="02000000000000000000" pitchFamily="2" charset="0"/>
                <a:ea typeface="Roboto Light" panose="02000000000000000000" pitchFamily="2" charset="0"/>
              </a:rPr>
              <a:t> (ECS), </a:t>
            </a:r>
            <a:r>
              <a:rPr lang="en-US" sz="1700" b="0" i="0" u="none" strike="noStrike" dirty="0">
                <a:solidFill>
                  <a:srgbClr val="007EB9"/>
                </a:solidFill>
                <a:effectLst/>
                <a:latin typeface="Roboto Light" panose="02000000000000000000" pitchFamily="2" charset="0"/>
                <a:ea typeface="Roboto Light" panose="02000000000000000000" pitchFamily="2" charset="0"/>
              </a:rPr>
              <a:t>Amazon Elastic Kubernetes Service</a:t>
            </a:r>
            <a:r>
              <a:rPr lang="en-US" sz="1700" b="0" i="0" dirty="0">
                <a:solidFill>
                  <a:srgbClr val="333333"/>
                </a:solidFill>
                <a:effectLst/>
                <a:latin typeface="Roboto Light" panose="02000000000000000000" pitchFamily="2" charset="0"/>
                <a:ea typeface="Roboto Light" panose="02000000000000000000" pitchFamily="2" charset="0"/>
              </a:rPr>
              <a:t> (EKS), </a:t>
            </a:r>
            <a:r>
              <a:rPr lang="en-US" sz="1700" b="0" i="0" u="none" strike="noStrike" dirty="0">
                <a:solidFill>
                  <a:srgbClr val="007EB9"/>
                </a:solidFill>
                <a:effectLst/>
                <a:latin typeface="Roboto Light" panose="02000000000000000000" pitchFamily="2" charset="0"/>
                <a:ea typeface="Roboto Light" panose="02000000000000000000" pitchFamily="2" charset="0"/>
              </a:rPr>
              <a:t>AWS Fargate</a:t>
            </a:r>
            <a:r>
              <a:rPr lang="en-US" sz="1700" b="0" i="0" dirty="0">
                <a:solidFill>
                  <a:srgbClr val="333333"/>
                </a:solidFill>
                <a:effectLst/>
                <a:latin typeface="Roboto Light" panose="02000000000000000000" pitchFamily="2" charset="0"/>
                <a:ea typeface="Roboto Light" panose="02000000000000000000" pitchFamily="2" charset="0"/>
              </a:rPr>
              <a:t>, and </a:t>
            </a:r>
            <a:r>
              <a:rPr lang="en-US" sz="1700" b="0" i="0" u="none" strike="noStrike" dirty="0">
                <a:solidFill>
                  <a:srgbClr val="007EB9"/>
                </a:solidFill>
                <a:effectLst/>
                <a:latin typeface="Roboto Light" panose="02000000000000000000" pitchFamily="2" charset="0"/>
                <a:ea typeface="Roboto Light" panose="02000000000000000000" pitchFamily="2" charset="0"/>
              </a:rPr>
              <a:t>AWS Lambda</a:t>
            </a:r>
            <a:r>
              <a:rPr lang="en-US" sz="1700" b="0" i="0" dirty="0">
                <a:solidFill>
                  <a:srgbClr val="333333"/>
                </a:solidFill>
                <a:effectLst/>
                <a:latin typeface="Roboto Light" panose="02000000000000000000" pitchFamily="2" charset="0"/>
                <a:ea typeface="Roboto Light" panose="02000000000000000000" pitchFamily="2" charset="0"/>
              </a:rPr>
              <a:t>, enabling your applications to achieve high levels of aggregate throughput and IOPS with consistent low latencies.</a:t>
            </a:r>
          </a:p>
          <a:p>
            <a:endParaRPr lang="en-IN" sz="17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711048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5316220" cy="443711"/>
          </a:xfrm>
          <a:prstGeom prst="rect">
            <a:avLst/>
          </a:prstGeom>
        </p:spPr>
        <p:txBody>
          <a:bodyPr vert="horz" wrap="square" lIns="0" tIns="12700" rIns="0" bIns="0" rtlCol="0">
            <a:spAutoFit/>
          </a:bodyPr>
          <a:lstStyle/>
          <a:p>
            <a:pPr marL="12700">
              <a:lnSpc>
                <a:spcPct val="100000"/>
              </a:lnSpc>
              <a:spcBef>
                <a:spcPts val="100"/>
              </a:spcBef>
            </a:pPr>
            <a:r>
              <a:rPr spc="-45" dirty="0">
                <a:latin typeface="Roboto Light" panose="02000000000000000000" pitchFamily="2" charset="0"/>
                <a:ea typeface="Roboto Light" panose="02000000000000000000" pitchFamily="2" charset="0"/>
              </a:rPr>
              <a:t>EFS</a:t>
            </a:r>
            <a:r>
              <a:rPr spc="-15" dirty="0">
                <a:latin typeface="Roboto Light" panose="02000000000000000000" pitchFamily="2" charset="0"/>
                <a:ea typeface="Roboto Light" panose="02000000000000000000" pitchFamily="2" charset="0"/>
              </a:rPr>
              <a:t> </a:t>
            </a:r>
            <a:r>
              <a:rPr dirty="0">
                <a:latin typeface="Roboto Light" panose="02000000000000000000" pitchFamily="2" charset="0"/>
                <a:ea typeface="Roboto Light" panose="02000000000000000000" pitchFamily="2" charset="0"/>
              </a:rPr>
              <a:t>–</a:t>
            </a:r>
            <a:r>
              <a:rPr spc="-15" dirty="0">
                <a:latin typeface="Roboto Light" panose="02000000000000000000" pitchFamily="2" charset="0"/>
                <a:ea typeface="Roboto Light" panose="02000000000000000000" pitchFamily="2" charset="0"/>
              </a:rPr>
              <a:t> </a:t>
            </a:r>
            <a:r>
              <a:rPr spc="-100" dirty="0">
                <a:latin typeface="Roboto Light" panose="02000000000000000000" pitchFamily="2" charset="0"/>
                <a:ea typeface="Roboto Light" panose="02000000000000000000" pitchFamily="2" charset="0"/>
              </a:rPr>
              <a:t>Elastic</a:t>
            </a:r>
            <a:r>
              <a:rPr spc="-10" dirty="0">
                <a:latin typeface="Roboto Light" panose="02000000000000000000" pitchFamily="2" charset="0"/>
                <a:ea typeface="Roboto Light" panose="02000000000000000000" pitchFamily="2" charset="0"/>
              </a:rPr>
              <a:t> </a:t>
            </a:r>
            <a:r>
              <a:rPr spc="-110" dirty="0">
                <a:latin typeface="Roboto Light" panose="02000000000000000000" pitchFamily="2" charset="0"/>
                <a:ea typeface="Roboto Light" panose="02000000000000000000" pitchFamily="2" charset="0"/>
              </a:rPr>
              <a:t>File</a:t>
            </a:r>
            <a:r>
              <a:rPr spc="-10" dirty="0">
                <a:latin typeface="Roboto Light" panose="02000000000000000000" pitchFamily="2" charset="0"/>
                <a:ea typeface="Roboto Light" panose="02000000000000000000" pitchFamily="2" charset="0"/>
              </a:rPr>
              <a:t> </a:t>
            </a:r>
            <a:r>
              <a:rPr spc="-55" dirty="0">
                <a:latin typeface="Roboto Light" panose="02000000000000000000" pitchFamily="2" charset="0"/>
                <a:ea typeface="Roboto Light" panose="02000000000000000000" pitchFamily="2" charset="0"/>
              </a:rPr>
              <a:t>System</a:t>
            </a:r>
          </a:p>
        </p:txBody>
      </p:sp>
      <p:sp>
        <p:nvSpPr>
          <p:cNvPr id="5" name="object 5"/>
          <p:cNvSpPr txBox="1"/>
          <p:nvPr/>
        </p:nvSpPr>
        <p:spPr>
          <a:xfrm>
            <a:off x="759808" y="1013179"/>
            <a:ext cx="11080739" cy="1567737"/>
          </a:xfrm>
          <a:prstGeom prst="rect">
            <a:avLst/>
          </a:prstGeom>
        </p:spPr>
        <p:txBody>
          <a:bodyPr vert="horz" wrap="square" lIns="0" tIns="94615" rIns="0" bIns="0" rtlCol="0">
            <a:spAutoFit/>
          </a:bodyPr>
          <a:lstStyle/>
          <a:p>
            <a:pPr marL="241300" indent="-228600">
              <a:lnSpc>
                <a:spcPct val="100000"/>
              </a:lnSpc>
              <a:spcBef>
                <a:spcPts val="745"/>
              </a:spcBef>
              <a:buFont typeface="Arial"/>
              <a:buChar char="•"/>
              <a:tabLst>
                <a:tab pos="241300" algn="l"/>
              </a:tabLst>
            </a:pPr>
            <a:r>
              <a:rPr sz="2800" spc="-10" dirty="0">
                <a:solidFill>
                  <a:srgbClr val="444949"/>
                </a:solidFill>
                <a:latin typeface="Roboto Light" panose="02000000000000000000" pitchFamily="2" charset="0"/>
                <a:ea typeface="Roboto Light" panose="02000000000000000000" pitchFamily="2" charset="0"/>
                <a:cs typeface="Gill Sans MT"/>
              </a:rPr>
              <a:t>Managed</a:t>
            </a:r>
            <a:r>
              <a:rPr sz="280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NFS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(network</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file</a:t>
            </a:r>
            <a:r>
              <a:rPr sz="280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system)</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that</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can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be</a:t>
            </a:r>
            <a:r>
              <a:rPr sz="280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mounted</a:t>
            </a:r>
            <a:r>
              <a:rPr sz="280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on</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many</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EC2</a:t>
            </a:r>
            <a:endParaRPr sz="2800">
              <a:latin typeface="Roboto Light" panose="02000000000000000000" pitchFamily="2" charset="0"/>
              <a:ea typeface="Roboto Light" panose="02000000000000000000" pitchFamily="2" charset="0"/>
              <a:cs typeface="Gill Sans MT"/>
            </a:endParaRPr>
          </a:p>
          <a:p>
            <a:pPr marL="241300" indent="-228600">
              <a:lnSpc>
                <a:spcPct val="100000"/>
              </a:lnSpc>
              <a:spcBef>
                <a:spcPts val="650"/>
              </a:spcBef>
              <a:buFont typeface="Arial"/>
              <a:buChar char="•"/>
              <a:tabLst>
                <a:tab pos="241300" algn="l"/>
              </a:tabLst>
            </a:pPr>
            <a:r>
              <a:rPr sz="2800" spc="-30" dirty="0">
                <a:solidFill>
                  <a:srgbClr val="444949"/>
                </a:solidFill>
                <a:latin typeface="Roboto Light" panose="02000000000000000000" pitchFamily="2" charset="0"/>
                <a:ea typeface="Roboto Light" panose="02000000000000000000" pitchFamily="2" charset="0"/>
                <a:cs typeface="Gill Sans MT"/>
              </a:rPr>
              <a:t>EFS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works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with</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EC2</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instances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in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multi-AZ</a:t>
            </a:r>
            <a:endParaRPr sz="2800">
              <a:latin typeface="Roboto Light" panose="02000000000000000000" pitchFamily="2" charset="0"/>
              <a:ea typeface="Roboto Light" panose="02000000000000000000" pitchFamily="2" charset="0"/>
              <a:cs typeface="Gill Sans MT"/>
            </a:endParaRPr>
          </a:p>
          <a:p>
            <a:pPr marL="241300" indent="-228600">
              <a:lnSpc>
                <a:spcPct val="100000"/>
              </a:lnSpc>
              <a:spcBef>
                <a:spcPts val="745"/>
              </a:spcBef>
              <a:buFont typeface="Arial"/>
              <a:buChar char="•"/>
              <a:tabLst>
                <a:tab pos="241300" algn="l"/>
              </a:tabLst>
            </a:pPr>
            <a:r>
              <a:rPr sz="2800" spc="-55" dirty="0">
                <a:solidFill>
                  <a:srgbClr val="444949"/>
                </a:solidFill>
                <a:latin typeface="Roboto Light" panose="02000000000000000000" pitchFamily="2" charset="0"/>
                <a:ea typeface="Roboto Light" panose="02000000000000000000" pitchFamily="2" charset="0"/>
                <a:cs typeface="Gill Sans MT"/>
              </a:rPr>
              <a:t>Highly</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available,</a:t>
            </a:r>
            <a:r>
              <a:rPr sz="2800" spc="-22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scalable,</a:t>
            </a:r>
            <a:r>
              <a:rPr sz="2800" spc="-22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expensive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(3x </a:t>
            </a:r>
            <a:r>
              <a:rPr sz="2800" spc="-15" dirty="0">
                <a:solidFill>
                  <a:srgbClr val="444949"/>
                </a:solidFill>
                <a:latin typeface="Roboto Light" panose="02000000000000000000" pitchFamily="2" charset="0"/>
                <a:ea typeface="Roboto Light" panose="02000000000000000000" pitchFamily="2" charset="0"/>
                <a:cs typeface="Gill Sans MT"/>
              </a:rPr>
              <a:t>gp2),</a:t>
            </a:r>
            <a:r>
              <a:rPr sz="2800" spc="-22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pay</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per</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use</a:t>
            </a:r>
            <a:endParaRPr sz="2800">
              <a:latin typeface="Roboto Light" panose="02000000000000000000" pitchFamily="2" charset="0"/>
              <a:ea typeface="Roboto Light" panose="02000000000000000000" pitchFamily="2" charset="0"/>
              <a:cs typeface="Gill Sans MT"/>
            </a:endParaRPr>
          </a:p>
        </p:txBody>
      </p:sp>
      <p:sp>
        <p:nvSpPr>
          <p:cNvPr id="6" name="object 6"/>
          <p:cNvSpPr txBox="1"/>
          <p:nvPr/>
        </p:nvSpPr>
        <p:spPr>
          <a:xfrm>
            <a:off x="1930400" y="3012122"/>
            <a:ext cx="1463040" cy="900246"/>
          </a:xfrm>
          <a:prstGeom prst="rect">
            <a:avLst/>
          </a:prstGeom>
          <a:solidFill>
            <a:srgbClr val="F69802"/>
          </a:solidFill>
          <a:ln w="12700">
            <a:solidFill>
              <a:srgbClr val="B56E01"/>
            </a:solidFill>
          </a:ln>
        </p:spPr>
        <p:txBody>
          <a:bodyPr vert="horz" wrap="square" lIns="0" tIns="0" rIns="0" bIns="0" rtlCol="0">
            <a:spAutoFit/>
          </a:bodyPr>
          <a:lstStyle/>
          <a:p>
            <a:pPr>
              <a:lnSpc>
                <a:spcPct val="100000"/>
              </a:lnSpc>
            </a:pPr>
            <a:endParaRPr sz="2350">
              <a:latin typeface="Roboto Light" panose="02000000000000000000" pitchFamily="2" charset="0"/>
              <a:ea typeface="Roboto Light" panose="02000000000000000000" pitchFamily="2" charset="0"/>
              <a:cs typeface="Times New Roman"/>
            </a:endParaRPr>
          </a:p>
          <a:p>
            <a:pPr algn="ctr">
              <a:lnSpc>
                <a:spcPts val="2125"/>
              </a:lnSpc>
              <a:spcBef>
                <a:spcPts val="5"/>
              </a:spcBef>
            </a:pPr>
            <a:r>
              <a:rPr sz="1800" spc="-10" dirty="0">
                <a:solidFill>
                  <a:srgbClr val="FFFFFF"/>
                </a:solidFill>
                <a:latin typeface="Roboto Light" panose="02000000000000000000" pitchFamily="2" charset="0"/>
                <a:ea typeface="Roboto Light" panose="02000000000000000000" pitchFamily="2" charset="0"/>
                <a:cs typeface="Calibri"/>
              </a:rPr>
              <a:t>EC2</a:t>
            </a:r>
            <a:endParaRPr sz="1800">
              <a:latin typeface="Roboto Light" panose="02000000000000000000" pitchFamily="2" charset="0"/>
              <a:ea typeface="Roboto Light" panose="02000000000000000000" pitchFamily="2" charset="0"/>
              <a:cs typeface="Calibri"/>
            </a:endParaRPr>
          </a:p>
          <a:p>
            <a:pPr algn="ctr">
              <a:lnSpc>
                <a:spcPts val="2125"/>
              </a:lnSpc>
            </a:pPr>
            <a:r>
              <a:rPr sz="1800" spc="-10" dirty="0">
                <a:solidFill>
                  <a:srgbClr val="FFFFFF"/>
                </a:solidFill>
                <a:latin typeface="Roboto Light" panose="02000000000000000000" pitchFamily="2" charset="0"/>
                <a:ea typeface="Roboto Light" panose="02000000000000000000" pitchFamily="2" charset="0"/>
                <a:cs typeface="Calibri"/>
              </a:rPr>
              <a:t>us-east-1a</a:t>
            </a:r>
            <a:endParaRPr sz="1800">
              <a:latin typeface="Roboto Light" panose="02000000000000000000" pitchFamily="2" charset="0"/>
              <a:ea typeface="Roboto Light" panose="02000000000000000000" pitchFamily="2" charset="0"/>
              <a:cs typeface="Calibri"/>
            </a:endParaRPr>
          </a:p>
        </p:txBody>
      </p:sp>
      <p:sp>
        <p:nvSpPr>
          <p:cNvPr id="7" name="object 7"/>
          <p:cNvSpPr txBox="1"/>
          <p:nvPr/>
        </p:nvSpPr>
        <p:spPr>
          <a:xfrm>
            <a:off x="5351779" y="3012122"/>
            <a:ext cx="1463040" cy="900246"/>
          </a:xfrm>
          <a:prstGeom prst="rect">
            <a:avLst/>
          </a:prstGeom>
          <a:solidFill>
            <a:srgbClr val="F69802"/>
          </a:solidFill>
          <a:ln w="12700">
            <a:solidFill>
              <a:srgbClr val="B56E01"/>
            </a:solidFill>
          </a:ln>
        </p:spPr>
        <p:txBody>
          <a:bodyPr vert="horz" wrap="square" lIns="0" tIns="0" rIns="0" bIns="0" rtlCol="0">
            <a:spAutoFit/>
          </a:bodyPr>
          <a:lstStyle/>
          <a:p>
            <a:pPr>
              <a:lnSpc>
                <a:spcPct val="100000"/>
              </a:lnSpc>
            </a:pPr>
            <a:endParaRPr sz="2350">
              <a:latin typeface="Roboto Light" panose="02000000000000000000" pitchFamily="2" charset="0"/>
              <a:ea typeface="Roboto Light" panose="02000000000000000000" pitchFamily="2" charset="0"/>
              <a:cs typeface="Times New Roman"/>
            </a:endParaRPr>
          </a:p>
          <a:p>
            <a:pPr algn="ctr">
              <a:lnSpc>
                <a:spcPts val="2125"/>
              </a:lnSpc>
              <a:spcBef>
                <a:spcPts val="5"/>
              </a:spcBef>
            </a:pPr>
            <a:r>
              <a:rPr sz="1800" spc="-10" dirty="0">
                <a:solidFill>
                  <a:srgbClr val="FFFFFF"/>
                </a:solidFill>
                <a:latin typeface="Roboto Light" panose="02000000000000000000" pitchFamily="2" charset="0"/>
                <a:ea typeface="Roboto Light" panose="02000000000000000000" pitchFamily="2" charset="0"/>
                <a:cs typeface="Calibri"/>
              </a:rPr>
              <a:t>EC2</a:t>
            </a:r>
            <a:endParaRPr sz="1800">
              <a:latin typeface="Roboto Light" panose="02000000000000000000" pitchFamily="2" charset="0"/>
              <a:ea typeface="Roboto Light" panose="02000000000000000000" pitchFamily="2" charset="0"/>
              <a:cs typeface="Calibri"/>
            </a:endParaRPr>
          </a:p>
          <a:p>
            <a:pPr algn="ctr">
              <a:lnSpc>
                <a:spcPts val="2125"/>
              </a:lnSpc>
            </a:pPr>
            <a:r>
              <a:rPr sz="1800" spc="-10" dirty="0">
                <a:solidFill>
                  <a:srgbClr val="FFFFFF"/>
                </a:solidFill>
                <a:latin typeface="Roboto Light" panose="02000000000000000000" pitchFamily="2" charset="0"/>
                <a:ea typeface="Roboto Light" panose="02000000000000000000" pitchFamily="2" charset="0"/>
                <a:cs typeface="Calibri"/>
              </a:rPr>
              <a:t>us-east-1b</a:t>
            </a:r>
            <a:endParaRPr sz="1800">
              <a:latin typeface="Roboto Light" panose="02000000000000000000" pitchFamily="2" charset="0"/>
              <a:ea typeface="Roboto Light" panose="02000000000000000000" pitchFamily="2" charset="0"/>
              <a:cs typeface="Calibri"/>
            </a:endParaRPr>
          </a:p>
        </p:txBody>
      </p:sp>
      <p:sp>
        <p:nvSpPr>
          <p:cNvPr id="8" name="object 8"/>
          <p:cNvSpPr txBox="1"/>
          <p:nvPr/>
        </p:nvSpPr>
        <p:spPr>
          <a:xfrm>
            <a:off x="8732519" y="3012122"/>
            <a:ext cx="1463040" cy="900246"/>
          </a:xfrm>
          <a:prstGeom prst="rect">
            <a:avLst/>
          </a:prstGeom>
          <a:solidFill>
            <a:srgbClr val="F69802"/>
          </a:solidFill>
          <a:ln w="12700">
            <a:solidFill>
              <a:srgbClr val="B56E01"/>
            </a:solidFill>
          </a:ln>
        </p:spPr>
        <p:txBody>
          <a:bodyPr vert="horz" wrap="square" lIns="0" tIns="0" rIns="0" bIns="0" rtlCol="0">
            <a:spAutoFit/>
          </a:bodyPr>
          <a:lstStyle/>
          <a:p>
            <a:pPr>
              <a:lnSpc>
                <a:spcPct val="100000"/>
              </a:lnSpc>
            </a:pPr>
            <a:endParaRPr sz="2350">
              <a:latin typeface="Roboto Light" panose="02000000000000000000" pitchFamily="2" charset="0"/>
              <a:ea typeface="Roboto Light" panose="02000000000000000000" pitchFamily="2" charset="0"/>
              <a:cs typeface="Times New Roman"/>
            </a:endParaRPr>
          </a:p>
          <a:p>
            <a:pPr algn="ctr">
              <a:lnSpc>
                <a:spcPts val="2125"/>
              </a:lnSpc>
              <a:spcBef>
                <a:spcPts val="5"/>
              </a:spcBef>
            </a:pPr>
            <a:r>
              <a:rPr sz="1800" spc="-10" dirty="0">
                <a:solidFill>
                  <a:srgbClr val="FFFFFF"/>
                </a:solidFill>
                <a:latin typeface="Roboto Light" panose="02000000000000000000" pitchFamily="2" charset="0"/>
                <a:ea typeface="Roboto Light" panose="02000000000000000000" pitchFamily="2" charset="0"/>
                <a:cs typeface="Calibri"/>
              </a:rPr>
              <a:t>EC2</a:t>
            </a:r>
            <a:endParaRPr sz="1800">
              <a:latin typeface="Roboto Light" panose="02000000000000000000" pitchFamily="2" charset="0"/>
              <a:ea typeface="Roboto Light" panose="02000000000000000000" pitchFamily="2" charset="0"/>
              <a:cs typeface="Calibri"/>
            </a:endParaRPr>
          </a:p>
          <a:p>
            <a:pPr algn="ctr">
              <a:lnSpc>
                <a:spcPts val="2125"/>
              </a:lnSpc>
            </a:pPr>
            <a:r>
              <a:rPr sz="1800" spc="-10" dirty="0">
                <a:solidFill>
                  <a:srgbClr val="FFFFFF"/>
                </a:solidFill>
                <a:latin typeface="Roboto Light" panose="02000000000000000000" pitchFamily="2" charset="0"/>
                <a:ea typeface="Roboto Light" panose="02000000000000000000" pitchFamily="2" charset="0"/>
                <a:cs typeface="Calibri"/>
              </a:rPr>
              <a:t>us-east-1c</a:t>
            </a:r>
            <a:endParaRPr sz="1800">
              <a:latin typeface="Roboto Light" panose="02000000000000000000" pitchFamily="2" charset="0"/>
              <a:ea typeface="Roboto Light" panose="02000000000000000000" pitchFamily="2" charset="0"/>
              <a:cs typeface="Calibri"/>
            </a:endParaRPr>
          </a:p>
        </p:txBody>
      </p:sp>
      <p:grpSp>
        <p:nvGrpSpPr>
          <p:cNvPr id="9" name="object 9"/>
          <p:cNvGrpSpPr/>
          <p:nvPr/>
        </p:nvGrpSpPr>
        <p:grpSpPr>
          <a:xfrm>
            <a:off x="1924050" y="5078412"/>
            <a:ext cx="8277859" cy="886460"/>
            <a:chOff x="1924050" y="5078412"/>
            <a:chExt cx="8277859" cy="886460"/>
          </a:xfrm>
        </p:grpSpPr>
        <p:sp>
          <p:nvSpPr>
            <p:cNvPr id="10" name="object 10"/>
            <p:cNvSpPr/>
            <p:nvPr/>
          </p:nvSpPr>
          <p:spPr>
            <a:xfrm>
              <a:off x="1930400" y="5084762"/>
              <a:ext cx="8265159" cy="873760"/>
            </a:xfrm>
            <a:custGeom>
              <a:avLst/>
              <a:gdLst/>
              <a:ahLst/>
              <a:cxnLst/>
              <a:rect l="l" t="t" r="r" b="b"/>
              <a:pathLst>
                <a:path w="8265159" h="873760">
                  <a:moveTo>
                    <a:pt x="8265159" y="0"/>
                  </a:moveTo>
                  <a:lnTo>
                    <a:pt x="0" y="0"/>
                  </a:lnTo>
                  <a:lnTo>
                    <a:pt x="0" y="873760"/>
                  </a:lnTo>
                  <a:lnTo>
                    <a:pt x="8265159" y="873760"/>
                  </a:lnTo>
                  <a:lnTo>
                    <a:pt x="8265159" y="0"/>
                  </a:lnTo>
                  <a:close/>
                </a:path>
              </a:pathLst>
            </a:custGeom>
            <a:solidFill>
              <a:srgbClr val="5091D0"/>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1" name="object 11"/>
            <p:cNvSpPr/>
            <p:nvPr/>
          </p:nvSpPr>
          <p:spPr>
            <a:xfrm>
              <a:off x="1930400" y="5084762"/>
              <a:ext cx="8265159" cy="873760"/>
            </a:xfrm>
            <a:custGeom>
              <a:avLst/>
              <a:gdLst/>
              <a:ahLst/>
              <a:cxnLst/>
              <a:rect l="l" t="t" r="r" b="b"/>
              <a:pathLst>
                <a:path w="8265159" h="873760">
                  <a:moveTo>
                    <a:pt x="0" y="0"/>
                  </a:moveTo>
                  <a:lnTo>
                    <a:pt x="8265160" y="0"/>
                  </a:lnTo>
                  <a:lnTo>
                    <a:pt x="8265160" y="873760"/>
                  </a:lnTo>
                  <a:lnTo>
                    <a:pt x="0" y="873760"/>
                  </a:lnTo>
                  <a:lnTo>
                    <a:pt x="0" y="0"/>
                  </a:lnTo>
                  <a:close/>
                </a:path>
              </a:pathLst>
            </a:custGeom>
            <a:ln w="12700">
              <a:solidFill>
                <a:srgbClr val="386998"/>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12" name="object 12"/>
          <p:cNvSpPr txBox="1"/>
          <p:nvPr/>
        </p:nvSpPr>
        <p:spPr>
          <a:xfrm>
            <a:off x="5904261" y="5357876"/>
            <a:ext cx="673821" cy="289823"/>
          </a:xfrm>
          <a:prstGeom prst="rect">
            <a:avLst/>
          </a:prstGeom>
        </p:spPr>
        <p:txBody>
          <a:bodyPr vert="horz" wrap="square" lIns="0" tIns="12700" rIns="0" bIns="0" rtlCol="0">
            <a:spAutoFit/>
          </a:bodyPr>
          <a:lstStyle/>
          <a:p>
            <a:pPr>
              <a:lnSpc>
                <a:spcPct val="100000"/>
              </a:lnSpc>
              <a:spcBef>
                <a:spcPts val="100"/>
              </a:spcBef>
            </a:pPr>
            <a:r>
              <a:rPr sz="1800" spc="-5" dirty="0">
                <a:solidFill>
                  <a:srgbClr val="FFFFFF"/>
                </a:solidFill>
                <a:latin typeface="Roboto Light" panose="02000000000000000000" pitchFamily="2" charset="0"/>
                <a:ea typeface="Roboto Light" panose="02000000000000000000" pitchFamily="2" charset="0"/>
                <a:cs typeface="Calibri"/>
              </a:rPr>
              <a:t>E</a:t>
            </a:r>
            <a:r>
              <a:rPr sz="1800" spc="-30" dirty="0">
                <a:solidFill>
                  <a:srgbClr val="FFFFFF"/>
                </a:solidFill>
                <a:latin typeface="Roboto Light" panose="02000000000000000000" pitchFamily="2" charset="0"/>
                <a:ea typeface="Roboto Light" panose="02000000000000000000" pitchFamily="2" charset="0"/>
                <a:cs typeface="Calibri"/>
              </a:rPr>
              <a:t>F</a:t>
            </a:r>
            <a:r>
              <a:rPr sz="1800" dirty="0">
                <a:solidFill>
                  <a:srgbClr val="FFFFFF"/>
                </a:solidFill>
                <a:latin typeface="Roboto Light" panose="02000000000000000000" pitchFamily="2" charset="0"/>
                <a:ea typeface="Roboto Light" panose="02000000000000000000" pitchFamily="2" charset="0"/>
                <a:cs typeface="Calibri"/>
              </a:rPr>
              <a:t>S</a:t>
            </a:r>
            <a:endParaRPr sz="1800" dirty="0">
              <a:latin typeface="Roboto Light" panose="02000000000000000000" pitchFamily="2" charset="0"/>
              <a:ea typeface="Roboto Light" panose="02000000000000000000" pitchFamily="2" charset="0"/>
              <a:cs typeface="Calibri"/>
            </a:endParaRPr>
          </a:p>
        </p:txBody>
      </p:sp>
      <p:grpSp>
        <p:nvGrpSpPr>
          <p:cNvPr id="13" name="object 13"/>
          <p:cNvGrpSpPr/>
          <p:nvPr/>
        </p:nvGrpSpPr>
        <p:grpSpPr>
          <a:xfrm>
            <a:off x="1924050" y="4271962"/>
            <a:ext cx="8277859" cy="819150"/>
            <a:chOff x="1924050" y="4271962"/>
            <a:chExt cx="8277859" cy="819150"/>
          </a:xfrm>
        </p:grpSpPr>
        <p:sp>
          <p:nvSpPr>
            <p:cNvPr id="14" name="object 14"/>
            <p:cNvSpPr/>
            <p:nvPr/>
          </p:nvSpPr>
          <p:spPr>
            <a:xfrm>
              <a:off x="1930400" y="4271962"/>
              <a:ext cx="8265159" cy="812800"/>
            </a:xfrm>
            <a:custGeom>
              <a:avLst/>
              <a:gdLst/>
              <a:ahLst/>
              <a:cxnLst/>
              <a:rect l="l" t="t" r="r" b="b"/>
              <a:pathLst>
                <a:path w="8265159" h="812800">
                  <a:moveTo>
                    <a:pt x="708660" y="76200"/>
                  </a:moveTo>
                  <a:lnTo>
                    <a:pt x="702310" y="63500"/>
                  </a:lnTo>
                  <a:lnTo>
                    <a:pt x="670560" y="0"/>
                  </a:lnTo>
                  <a:lnTo>
                    <a:pt x="632460" y="76200"/>
                  </a:lnTo>
                  <a:lnTo>
                    <a:pt x="667385" y="76200"/>
                  </a:lnTo>
                  <a:lnTo>
                    <a:pt x="667385" y="350520"/>
                  </a:lnTo>
                  <a:lnTo>
                    <a:pt x="632460" y="350520"/>
                  </a:lnTo>
                  <a:lnTo>
                    <a:pt x="670560" y="426720"/>
                  </a:lnTo>
                  <a:lnTo>
                    <a:pt x="702310" y="363220"/>
                  </a:lnTo>
                  <a:lnTo>
                    <a:pt x="708660" y="350520"/>
                  </a:lnTo>
                  <a:lnTo>
                    <a:pt x="673735" y="350520"/>
                  </a:lnTo>
                  <a:lnTo>
                    <a:pt x="673735" y="76200"/>
                  </a:lnTo>
                  <a:lnTo>
                    <a:pt x="708660" y="76200"/>
                  </a:lnTo>
                  <a:close/>
                </a:path>
                <a:path w="8265159" h="812800">
                  <a:moveTo>
                    <a:pt x="4193540" y="76200"/>
                  </a:moveTo>
                  <a:lnTo>
                    <a:pt x="4187190" y="63500"/>
                  </a:lnTo>
                  <a:lnTo>
                    <a:pt x="4155440" y="0"/>
                  </a:lnTo>
                  <a:lnTo>
                    <a:pt x="4117340" y="76200"/>
                  </a:lnTo>
                  <a:lnTo>
                    <a:pt x="4152265" y="76200"/>
                  </a:lnTo>
                  <a:lnTo>
                    <a:pt x="4152265" y="350520"/>
                  </a:lnTo>
                  <a:lnTo>
                    <a:pt x="4117340" y="350520"/>
                  </a:lnTo>
                  <a:lnTo>
                    <a:pt x="4155440" y="426720"/>
                  </a:lnTo>
                  <a:lnTo>
                    <a:pt x="4187190" y="363220"/>
                  </a:lnTo>
                  <a:lnTo>
                    <a:pt x="4193540" y="350520"/>
                  </a:lnTo>
                  <a:lnTo>
                    <a:pt x="4158615" y="350520"/>
                  </a:lnTo>
                  <a:lnTo>
                    <a:pt x="4158615" y="76200"/>
                  </a:lnTo>
                  <a:lnTo>
                    <a:pt x="4193540" y="76200"/>
                  </a:lnTo>
                  <a:close/>
                </a:path>
                <a:path w="8265159" h="812800">
                  <a:moveTo>
                    <a:pt x="7556500" y="76200"/>
                  </a:moveTo>
                  <a:lnTo>
                    <a:pt x="7550150" y="63500"/>
                  </a:lnTo>
                  <a:lnTo>
                    <a:pt x="7518400" y="0"/>
                  </a:lnTo>
                  <a:lnTo>
                    <a:pt x="7480300" y="76200"/>
                  </a:lnTo>
                  <a:lnTo>
                    <a:pt x="7515225" y="76200"/>
                  </a:lnTo>
                  <a:lnTo>
                    <a:pt x="7515225" y="350520"/>
                  </a:lnTo>
                  <a:lnTo>
                    <a:pt x="7480300" y="350520"/>
                  </a:lnTo>
                  <a:lnTo>
                    <a:pt x="7518400" y="426720"/>
                  </a:lnTo>
                  <a:lnTo>
                    <a:pt x="7550150" y="363220"/>
                  </a:lnTo>
                  <a:lnTo>
                    <a:pt x="7556500" y="350520"/>
                  </a:lnTo>
                  <a:lnTo>
                    <a:pt x="7521575" y="350520"/>
                  </a:lnTo>
                  <a:lnTo>
                    <a:pt x="7521575" y="76200"/>
                  </a:lnTo>
                  <a:lnTo>
                    <a:pt x="7556500" y="76200"/>
                  </a:lnTo>
                  <a:close/>
                </a:path>
                <a:path w="8265159" h="812800">
                  <a:moveTo>
                    <a:pt x="8265160" y="431495"/>
                  </a:moveTo>
                  <a:lnTo>
                    <a:pt x="0" y="431495"/>
                  </a:lnTo>
                  <a:lnTo>
                    <a:pt x="0" y="812800"/>
                  </a:lnTo>
                  <a:lnTo>
                    <a:pt x="8265160" y="812800"/>
                  </a:lnTo>
                  <a:lnTo>
                    <a:pt x="8265160" y="431495"/>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5" name="object 15"/>
            <p:cNvSpPr/>
            <p:nvPr/>
          </p:nvSpPr>
          <p:spPr>
            <a:xfrm>
              <a:off x="1930400" y="4703446"/>
              <a:ext cx="8265159" cy="381635"/>
            </a:xfrm>
            <a:custGeom>
              <a:avLst/>
              <a:gdLst/>
              <a:ahLst/>
              <a:cxnLst/>
              <a:rect l="l" t="t" r="r" b="b"/>
              <a:pathLst>
                <a:path w="8265159" h="381635">
                  <a:moveTo>
                    <a:pt x="0" y="0"/>
                  </a:moveTo>
                  <a:lnTo>
                    <a:pt x="8265160" y="0"/>
                  </a:lnTo>
                  <a:lnTo>
                    <a:pt x="8265160" y="381317"/>
                  </a:lnTo>
                  <a:lnTo>
                    <a:pt x="0" y="381317"/>
                  </a:lnTo>
                  <a:lnTo>
                    <a:pt x="0" y="0"/>
                  </a:lnTo>
                  <a:close/>
                </a:path>
              </a:pathLst>
            </a:custGeom>
            <a:ln w="12700">
              <a:solidFill>
                <a:srgbClr val="2F3333"/>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16" name="object 16"/>
          <p:cNvSpPr txBox="1"/>
          <p:nvPr/>
        </p:nvSpPr>
        <p:spPr>
          <a:xfrm>
            <a:off x="1930400" y="4703446"/>
            <a:ext cx="8265159" cy="319318"/>
          </a:xfrm>
          <a:prstGeom prst="rect">
            <a:avLst/>
          </a:prstGeom>
          <a:solidFill>
            <a:srgbClr val="444949"/>
          </a:solidFill>
          <a:ln w="12700">
            <a:solidFill>
              <a:srgbClr val="2F3333"/>
            </a:solidFill>
          </a:ln>
        </p:spPr>
        <p:txBody>
          <a:bodyPr vert="horz" wrap="square" lIns="0" tIns="41910" rIns="0" bIns="0" rtlCol="0">
            <a:spAutoFit/>
          </a:bodyPr>
          <a:lstStyle/>
          <a:p>
            <a:pPr algn="ctr">
              <a:lnSpc>
                <a:spcPct val="100000"/>
              </a:lnSpc>
              <a:spcBef>
                <a:spcPts val="330"/>
              </a:spcBef>
            </a:pPr>
            <a:r>
              <a:rPr sz="1800" spc="-5" dirty="0">
                <a:solidFill>
                  <a:srgbClr val="FFFFFF"/>
                </a:solidFill>
                <a:latin typeface="Roboto Light" panose="02000000000000000000" pitchFamily="2" charset="0"/>
                <a:ea typeface="Roboto Light" panose="02000000000000000000" pitchFamily="2" charset="0"/>
                <a:cs typeface="Calibri"/>
              </a:rPr>
              <a:t>Security</a:t>
            </a:r>
            <a:r>
              <a:rPr sz="1800" spc="-15" dirty="0">
                <a:solidFill>
                  <a:srgbClr val="FFFFFF"/>
                </a:solidFill>
                <a:latin typeface="Roboto Light" panose="02000000000000000000" pitchFamily="2" charset="0"/>
                <a:ea typeface="Roboto Light" panose="02000000000000000000" pitchFamily="2" charset="0"/>
                <a:cs typeface="Calibri"/>
              </a:rPr>
              <a:t> </a:t>
            </a:r>
            <a:r>
              <a:rPr sz="1800" spc="-10" dirty="0">
                <a:solidFill>
                  <a:srgbClr val="FFFFFF"/>
                </a:solidFill>
                <a:latin typeface="Roboto Light" panose="02000000000000000000" pitchFamily="2" charset="0"/>
                <a:ea typeface="Roboto Light" panose="02000000000000000000" pitchFamily="2" charset="0"/>
                <a:cs typeface="Calibri"/>
              </a:rPr>
              <a:t>Group</a:t>
            </a:r>
            <a:endParaRPr sz="1800" dirty="0">
              <a:latin typeface="Roboto Light" panose="02000000000000000000" pitchFamily="2" charset="0"/>
              <a:ea typeface="Roboto Light" panose="02000000000000000000" pitchFamily="2" charset="0"/>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5316220" cy="443711"/>
          </a:xfrm>
          <a:prstGeom prst="rect">
            <a:avLst/>
          </a:prstGeom>
        </p:spPr>
        <p:txBody>
          <a:bodyPr vert="horz" wrap="square" lIns="0" tIns="12700" rIns="0" bIns="0" rtlCol="0">
            <a:spAutoFit/>
          </a:bodyPr>
          <a:lstStyle/>
          <a:p>
            <a:pPr marL="12700">
              <a:lnSpc>
                <a:spcPct val="100000"/>
              </a:lnSpc>
              <a:spcBef>
                <a:spcPts val="100"/>
              </a:spcBef>
            </a:pPr>
            <a:r>
              <a:rPr spc="-45" dirty="0">
                <a:latin typeface="Roboto Light" panose="02000000000000000000" pitchFamily="2" charset="0"/>
                <a:ea typeface="Roboto Light" panose="02000000000000000000" pitchFamily="2" charset="0"/>
              </a:rPr>
              <a:t>EFS</a:t>
            </a:r>
            <a:r>
              <a:rPr spc="-15" dirty="0">
                <a:latin typeface="Roboto Light" panose="02000000000000000000" pitchFamily="2" charset="0"/>
                <a:ea typeface="Roboto Light" panose="02000000000000000000" pitchFamily="2" charset="0"/>
              </a:rPr>
              <a:t> </a:t>
            </a:r>
            <a:r>
              <a:rPr dirty="0">
                <a:latin typeface="Roboto Light" panose="02000000000000000000" pitchFamily="2" charset="0"/>
                <a:ea typeface="Roboto Light" panose="02000000000000000000" pitchFamily="2" charset="0"/>
              </a:rPr>
              <a:t>–</a:t>
            </a:r>
            <a:r>
              <a:rPr spc="-15" dirty="0">
                <a:latin typeface="Roboto Light" panose="02000000000000000000" pitchFamily="2" charset="0"/>
                <a:ea typeface="Roboto Light" panose="02000000000000000000" pitchFamily="2" charset="0"/>
              </a:rPr>
              <a:t> </a:t>
            </a:r>
            <a:r>
              <a:rPr spc="-100" dirty="0">
                <a:latin typeface="Roboto Light" panose="02000000000000000000" pitchFamily="2" charset="0"/>
                <a:ea typeface="Roboto Light" panose="02000000000000000000" pitchFamily="2" charset="0"/>
              </a:rPr>
              <a:t>Elastic</a:t>
            </a:r>
            <a:r>
              <a:rPr spc="-10" dirty="0">
                <a:latin typeface="Roboto Light" panose="02000000000000000000" pitchFamily="2" charset="0"/>
                <a:ea typeface="Roboto Light" panose="02000000000000000000" pitchFamily="2" charset="0"/>
              </a:rPr>
              <a:t> </a:t>
            </a:r>
            <a:r>
              <a:rPr spc="-110" dirty="0">
                <a:latin typeface="Roboto Light" panose="02000000000000000000" pitchFamily="2" charset="0"/>
                <a:ea typeface="Roboto Light" panose="02000000000000000000" pitchFamily="2" charset="0"/>
              </a:rPr>
              <a:t>File</a:t>
            </a:r>
            <a:r>
              <a:rPr spc="-10" dirty="0">
                <a:latin typeface="Roboto Light" panose="02000000000000000000" pitchFamily="2" charset="0"/>
                <a:ea typeface="Roboto Light" panose="02000000000000000000" pitchFamily="2" charset="0"/>
              </a:rPr>
              <a:t> </a:t>
            </a:r>
            <a:r>
              <a:rPr spc="-55" dirty="0">
                <a:latin typeface="Roboto Light" panose="02000000000000000000" pitchFamily="2" charset="0"/>
                <a:ea typeface="Roboto Light" panose="02000000000000000000" pitchFamily="2" charset="0"/>
              </a:rPr>
              <a:t>System</a:t>
            </a:r>
          </a:p>
        </p:txBody>
      </p:sp>
      <p:sp>
        <p:nvSpPr>
          <p:cNvPr id="5" name="object 5"/>
          <p:cNvSpPr txBox="1"/>
          <p:nvPr/>
        </p:nvSpPr>
        <p:spPr>
          <a:xfrm>
            <a:off x="263796" y="1257838"/>
            <a:ext cx="11128881" cy="3527248"/>
          </a:xfrm>
          <a:prstGeom prst="rect">
            <a:avLst/>
          </a:prstGeom>
        </p:spPr>
        <p:txBody>
          <a:bodyPr vert="horz" wrap="square" lIns="0" tIns="94615" rIns="0" bIns="0" rtlCol="0">
            <a:spAutoFit/>
          </a:bodyPr>
          <a:lstStyle/>
          <a:p>
            <a:pPr marL="241300" indent="-228600">
              <a:lnSpc>
                <a:spcPct val="100000"/>
              </a:lnSpc>
              <a:spcBef>
                <a:spcPts val="745"/>
              </a:spcBef>
              <a:buFont typeface="Arial"/>
              <a:buChar char="•"/>
              <a:tabLst>
                <a:tab pos="241300" algn="l"/>
              </a:tabLst>
            </a:pPr>
            <a:r>
              <a:rPr sz="2800" spc="-45" dirty="0">
                <a:solidFill>
                  <a:srgbClr val="444949"/>
                </a:solidFill>
                <a:latin typeface="Roboto Light" panose="02000000000000000000" pitchFamily="2" charset="0"/>
                <a:ea typeface="Roboto Light" panose="02000000000000000000" pitchFamily="2" charset="0"/>
                <a:cs typeface="Gill Sans MT"/>
              </a:rPr>
              <a:t>Use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cases:</a:t>
            </a:r>
            <a:r>
              <a:rPr sz="2800" spc="-22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content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management,</a:t>
            </a:r>
            <a:r>
              <a:rPr sz="2800" spc="-225" dirty="0">
                <a:solidFill>
                  <a:srgbClr val="444949"/>
                </a:solidFill>
                <a:latin typeface="Roboto Light" panose="02000000000000000000" pitchFamily="2" charset="0"/>
                <a:ea typeface="Roboto Light" panose="02000000000000000000" pitchFamily="2" charset="0"/>
                <a:cs typeface="Gill Sans MT"/>
              </a:rPr>
              <a:t> </a:t>
            </a:r>
            <a:r>
              <a:rPr sz="2800" spc="-20" dirty="0">
                <a:solidFill>
                  <a:srgbClr val="444949"/>
                </a:solidFill>
                <a:latin typeface="Roboto Light" panose="02000000000000000000" pitchFamily="2" charset="0"/>
                <a:ea typeface="Roboto Light" panose="02000000000000000000" pitchFamily="2" charset="0"/>
                <a:cs typeface="Gill Sans MT"/>
              </a:rPr>
              <a:t>web</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serving,</a:t>
            </a:r>
            <a:r>
              <a:rPr sz="2800" spc="-225" dirty="0">
                <a:solidFill>
                  <a:srgbClr val="444949"/>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data</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sharing,</a:t>
            </a:r>
            <a:r>
              <a:rPr sz="2800" spc="-484"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Wordpress</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50"/>
              </a:spcBef>
              <a:buFont typeface="Arial"/>
              <a:buChar char="•"/>
              <a:tabLst>
                <a:tab pos="241300" algn="l"/>
              </a:tabLst>
            </a:pPr>
            <a:r>
              <a:rPr sz="2800" spc="-55" dirty="0">
                <a:solidFill>
                  <a:srgbClr val="444949"/>
                </a:solidFill>
                <a:latin typeface="Roboto Light" panose="02000000000000000000" pitchFamily="2" charset="0"/>
                <a:ea typeface="Roboto Light" panose="02000000000000000000" pitchFamily="2" charset="0"/>
                <a:cs typeface="Gill Sans MT"/>
              </a:rPr>
              <a:t>Uses</a:t>
            </a:r>
            <a:r>
              <a:rPr sz="2800" spc="-3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NFSv4.1</a:t>
            </a:r>
            <a:r>
              <a:rPr sz="2800" spc="-2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protocol</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745"/>
              </a:spcBef>
              <a:buFont typeface="Arial"/>
              <a:buChar char="•"/>
              <a:tabLst>
                <a:tab pos="241300" algn="l"/>
              </a:tabLst>
            </a:pPr>
            <a:r>
              <a:rPr sz="2800" spc="-60" dirty="0">
                <a:solidFill>
                  <a:srgbClr val="444949"/>
                </a:solidFill>
                <a:latin typeface="Roboto Light" panose="02000000000000000000" pitchFamily="2" charset="0"/>
                <a:ea typeface="Roboto Light" panose="02000000000000000000" pitchFamily="2" charset="0"/>
                <a:cs typeface="Gill Sans MT"/>
              </a:rPr>
              <a:t>Uses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security</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group</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to</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75" dirty="0">
                <a:solidFill>
                  <a:srgbClr val="444949"/>
                </a:solidFill>
                <a:latin typeface="Roboto Light" panose="02000000000000000000" pitchFamily="2" charset="0"/>
                <a:ea typeface="Roboto Light" panose="02000000000000000000" pitchFamily="2" charset="0"/>
                <a:cs typeface="Gill Sans MT"/>
              </a:rPr>
              <a:t>control</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access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to</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EFS</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95"/>
              </a:spcBef>
              <a:buSzPct val="101818"/>
              <a:buFont typeface="Arial"/>
              <a:buChar char="•"/>
              <a:tabLst>
                <a:tab pos="241300" algn="l"/>
              </a:tabLst>
            </a:pPr>
            <a:r>
              <a:rPr sz="4125" spc="-22" baseline="1010" dirty="0">
                <a:solidFill>
                  <a:srgbClr val="444949"/>
                </a:solidFill>
                <a:latin typeface="Roboto Light" panose="02000000000000000000" pitchFamily="2" charset="0"/>
                <a:ea typeface="Roboto Light" panose="02000000000000000000" pitchFamily="2" charset="0"/>
                <a:cs typeface="Gill Sans MT"/>
              </a:rPr>
              <a:t>Compatible</a:t>
            </a:r>
            <a:r>
              <a:rPr sz="4125" spc="7" baseline="1010" dirty="0">
                <a:solidFill>
                  <a:srgbClr val="444949"/>
                </a:solidFill>
                <a:latin typeface="Roboto Light" panose="02000000000000000000" pitchFamily="2" charset="0"/>
                <a:ea typeface="Roboto Light" panose="02000000000000000000" pitchFamily="2" charset="0"/>
                <a:cs typeface="Gill Sans MT"/>
              </a:rPr>
              <a:t> </a:t>
            </a:r>
            <a:r>
              <a:rPr sz="4125" spc="-60" baseline="1010" dirty="0">
                <a:solidFill>
                  <a:srgbClr val="444949"/>
                </a:solidFill>
                <a:latin typeface="Roboto Light" panose="02000000000000000000" pitchFamily="2" charset="0"/>
                <a:ea typeface="Roboto Light" panose="02000000000000000000" pitchFamily="2" charset="0"/>
                <a:cs typeface="Gill Sans MT"/>
              </a:rPr>
              <a:t>with</a:t>
            </a:r>
            <a:r>
              <a:rPr sz="4125" spc="15" baseline="1010" dirty="0">
                <a:solidFill>
                  <a:srgbClr val="444949"/>
                </a:solidFill>
                <a:latin typeface="Roboto Light" panose="02000000000000000000" pitchFamily="2" charset="0"/>
                <a:ea typeface="Roboto Light" panose="02000000000000000000" pitchFamily="2" charset="0"/>
                <a:cs typeface="Gill Sans MT"/>
              </a:rPr>
              <a:t> </a:t>
            </a:r>
            <a:r>
              <a:rPr sz="4125" spc="-60" baseline="1010" dirty="0">
                <a:solidFill>
                  <a:srgbClr val="444949"/>
                </a:solidFill>
                <a:latin typeface="Roboto Light" panose="02000000000000000000" pitchFamily="2" charset="0"/>
                <a:ea typeface="Roboto Light" panose="02000000000000000000" pitchFamily="2" charset="0"/>
                <a:cs typeface="Gill Sans MT"/>
              </a:rPr>
              <a:t>Linux</a:t>
            </a:r>
            <a:r>
              <a:rPr sz="4125" spc="7" baseline="1010" dirty="0">
                <a:solidFill>
                  <a:srgbClr val="444949"/>
                </a:solidFill>
                <a:latin typeface="Roboto Light" panose="02000000000000000000" pitchFamily="2" charset="0"/>
                <a:ea typeface="Roboto Light" panose="02000000000000000000" pitchFamily="2" charset="0"/>
                <a:cs typeface="Gill Sans MT"/>
              </a:rPr>
              <a:t> based</a:t>
            </a:r>
            <a:r>
              <a:rPr sz="4125" spc="-247" baseline="1010" dirty="0">
                <a:solidFill>
                  <a:srgbClr val="444949"/>
                </a:solidFill>
                <a:latin typeface="Roboto Light" panose="02000000000000000000" pitchFamily="2" charset="0"/>
                <a:ea typeface="Roboto Light" panose="02000000000000000000" pitchFamily="2" charset="0"/>
                <a:cs typeface="Gill Sans MT"/>
              </a:rPr>
              <a:t> </a:t>
            </a:r>
            <a:r>
              <a:rPr sz="4125" spc="-15" baseline="1010" dirty="0">
                <a:solidFill>
                  <a:srgbClr val="444949"/>
                </a:solidFill>
                <a:latin typeface="Roboto Light" panose="02000000000000000000" pitchFamily="2" charset="0"/>
                <a:ea typeface="Roboto Light" panose="02000000000000000000" pitchFamily="2" charset="0"/>
                <a:cs typeface="Gill Sans MT"/>
              </a:rPr>
              <a:t>AMI</a:t>
            </a:r>
            <a:r>
              <a:rPr sz="4125" spc="15" baseline="1010" dirty="0">
                <a:solidFill>
                  <a:srgbClr val="444949"/>
                </a:solidFill>
                <a:latin typeface="Roboto Light" panose="02000000000000000000" pitchFamily="2" charset="0"/>
                <a:ea typeface="Roboto Light" panose="02000000000000000000" pitchFamily="2" charset="0"/>
                <a:cs typeface="Gill Sans MT"/>
              </a:rPr>
              <a:t> </a:t>
            </a:r>
            <a:r>
              <a:rPr sz="4125" spc="-15" baseline="1010" dirty="0">
                <a:solidFill>
                  <a:srgbClr val="444949"/>
                </a:solidFill>
                <a:latin typeface="Roboto Light" panose="02000000000000000000" pitchFamily="2" charset="0"/>
                <a:ea typeface="Roboto Light" panose="02000000000000000000" pitchFamily="2" charset="0"/>
                <a:cs typeface="Gill Sans MT"/>
              </a:rPr>
              <a:t>(not</a:t>
            </a:r>
            <a:r>
              <a:rPr sz="4125" spc="-397" baseline="1010" dirty="0">
                <a:solidFill>
                  <a:srgbClr val="444949"/>
                </a:solidFill>
                <a:latin typeface="Roboto Light" panose="02000000000000000000" pitchFamily="2" charset="0"/>
                <a:ea typeface="Roboto Light" panose="02000000000000000000" pitchFamily="2" charset="0"/>
                <a:cs typeface="Gill Sans MT"/>
              </a:rPr>
              <a:t> </a:t>
            </a:r>
            <a:r>
              <a:rPr sz="4125" spc="-22" baseline="1010" dirty="0">
                <a:solidFill>
                  <a:srgbClr val="444949"/>
                </a:solidFill>
                <a:latin typeface="Roboto Light" panose="02000000000000000000" pitchFamily="2" charset="0"/>
                <a:ea typeface="Roboto Light" panose="02000000000000000000" pitchFamily="2" charset="0"/>
                <a:cs typeface="Gill Sans MT"/>
              </a:rPr>
              <a:t>Windows)</a:t>
            </a:r>
            <a:endParaRPr sz="4125" baseline="101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35"/>
              </a:spcBef>
              <a:buFont typeface="Arial"/>
              <a:buChar char="•"/>
              <a:tabLst>
                <a:tab pos="241300" algn="l"/>
              </a:tabLst>
            </a:pPr>
            <a:r>
              <a:rPr sz="2800" spc="-40" dirty="0">
                <a:solidFill>
                  <a:srgbClr val="444949"/>
                </a:solidFill>
                <a:latin typeface="Roboto Light" panose="02000000000000000000" pitchFamily="2" charset="0"/>
                <a:ea typeface="Roboto Light" panose="02000000000000000000" pitchFamily="2" charset="0"/>
                <a:cs typeface="Gill Sans MT"/>
              </a:rPr>
              <a:t>Encryption</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at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rest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using</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110" dirty="0">
                <a:solidFill>
                  <a:srgbClr val="444949"/>
                </a:solidFill>
                <a:latin typeface="Roboto Light" panose="02000000000000000000" pitchFamily="2" charset="0"/>
                <a:ea typeface="Roboto Light" panose="02000000000000000000" pitchFamily="2" charset="0"/>
                <a:cs typeface="Gill Sans MT"/>
              </a:rPr>
              <a:t>KMS</a:t>
            </a:r>
            <a:endParaRPr sz="4050" dirty="0">
              <a:latin typeface="Roboto Light" panose="02000000000000000000" pitchFamily="2" charset="0"/>
              <a:ea typeface="Roboto Light" panose="02000000000000000000" pitchFamily="2" charset="0"/>
              <a:cs typeface="Gill Sans MT"/>
            </a:endParaRPr>
          </a:p>
          <a:p>
            <a:pPr marL="241300" indent="-228600">
              <a:lnSpc>
                <a:spcPct val="100000"/>
              </a:lnSpc>
              <a:buFont typeface="Arial"/>
              <a:buChar char="•"/>
              <a:tabLst>
                <a:tab pos="241300" algn="l"/>
              </a:tabLst>
            </a:pPr>
            <a:r>
              <a:rPr sz="2800" spc="-35" dirty="0">
                <a:solidFill>
                  <a:srgbClr val="444949"/>
                </a:solidFill>
                <a:latin typeface="Roboto Light" panose="02000000000000000000" pitchFamily="2" charset="0"/>
                <a:ea typeface="Roboto Light" panose="02000000000000000000" pitchFamily="2" charset="0"/>
                <a:cs typeface="Gill Sans MT"/>
              </a:rPr>
              <a:t>POSIX</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file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system</a:t>
            </a:r>
            <a:r>
              <a:rPr sz="2800" spc="-5" dirty="0">
                <a:solidFill>
                  <a:srgbClr val="444949"/>
                </a:solidFill>
                <a:latin typeface="Roboto Light" panose="02000000000000000000" pitchFamily="2" charset="0"/>
                <a:ea typeface="Roboto Light" panose="02000000000000000000" pitchFamily="2" charset="0"/>
                <a:cs typeface="Gill Sans MT"/>
              </a:rPr>
              <a:t> (~Linux)</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that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has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standard</a:t>
            </a:r>
            <a:r>
              <a:rPr sz="2800"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file</a:t>
            </a:r>
            <a:r>
              <a:rPr sz="2800" spc="-17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API</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25"/>
              </a:spcBef>
              <a:buFont typeface="Arial"/>
              <a:buChar char="•"/>
              <a:tabLst>
                <a:tab pos="241300" algn="l"/>
              </a:tabLst>
            </a:pPr>
            <a:r>
              <a:rPr sz="2800" spc="-70" dirty="0">
                <a:solidFill>
                  <a:srgbClr val="444949"/>
                </a:solidFill>
                <a:latin typeface="Roboto Light" panose="02000000000000000000" pitchFamily="2" charset="0"/>
                <a:ea typeface="Roboto Light" panose="02000000000000000000" pitchFamily="2" charset="0"/>
                <a:cs typeface="Gill Sans MT"/>
              </a:rPr>
              <a:t>File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system</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scales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75" dirty="0">
                <a:solidFill>
                  <a:srgbClr val="444949"/>
                </a:solidFill>
                <a:latin typeface="Roboto Light" panose="02000000000000000000" pitchFamily="2" charset="0"/>
                <a:ea typeface="Roboto Light" panose="02000000000000000000" pitchFamily="2" charset="0"/>
                <a:cs typeface="Gill Sans MT"/>
              </a:rPr>
              <a:t>automatically,</a:t>
            </a:r>
            <a:r>
              <a:rPr sz="2800" spc="-22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pay-per-use,</a:t>
            </a:r>
            <a:r>
              <a:rPr sz="2800" spc="-22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no</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capacity</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planning!</a:t>
            </a:r>
            <a:endParaRPr sz="2800" dirty="0">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8255634" cy="443711"/>
          </a:xfrm>
          <a:prstGeom prst="rect">
            <a:avLst/>
          </a:prstGeom>
        </p:spPr>
        <p:txBody>
          <a:bodyPr vert="horz" wrap="square" lIns="0" tIns="12700" rIns="0" bIns="0" rtlCol="0">
            <a:spAutoFit/>
          </a:bodyPr>
          <a:lstStyle/>
          <a:p>
            <a:pPr marL="12700">
              <a:lnSpc>
                <a:spcPct val="100000"/>
              </a:lnSpc>
              <a:spcBef>
                <a:spcPts val="100"/>
              </a:spcBef>
            </a:pPr>
            <a:r>
              <a:rPr spc="-45" dirty="0">
                <a:latin typeface="Roboto Light" panose="02000000000000000000" pitchFamily="2" charset="0"/>
                <a:ea typeface="Roboto Light" panose="02000000000000000000" pitchFamily="2" charset="0"/>
              </a:rPr>
              <a:t>EFS</a:t>
            </a:r>
            <a:r>
              <a:rPr spc="-5" dirty="0">
                <a:latin typeface="Roboto Light" panose="02000000000000000000" pitchFamily="2" charset="0"/>
                <a:ea typeface="Roboto Light" panose="02000000000000000000" pitchFamily="2" charset="0"/>
              </a:rPr>
              <a:t> </a:t>
            </a:r>
            <a:r>
              <a:rPr dirty="0">
                <a:latin typeface="Roboto Light" panose="02000000000000000000" pitchFamily="2" charset="0"/>
                <a:ea typeface="Roboto Light" panose="02000000000000000000" pitchFamily="2" charset="0"/>
              </a:rPr>
              <a:t>–</a:t>
            </a:r>
            <a:r>
              <a:rPr spc="-5" dirty="0">
                <a:latin typeface="Roboto Light" panose="02000000000000000000" pitchFamily="2" charset="0"/>
                <a:ea typeface="Roboto Light" panose="02000000000000000000" pitchFamily="2" charset="0"/>
              </a:rPr>
              <a:t> </a:t>
            </a:r>
            <a:r>
              <a:rPr spc="-90" dirty="0">
                <a:latin typeface="Roboto Light" panose="02000000000000000000" pitchFamily="2" charset="0"/>
                <a:ea typeface="Roboto Light" panose="02000000000000000000" pitchFamily="2" charset="0"/>
              </a:rPr>
              <a:t>Performance</a:t>
            </a:r>
            <a:r>
              <a:rPr dirty="0">
                <a:latin typeface="Roboto Light" panose="02000000000000000000" pitchFamily="2" charset="0"/>
                <a:ea typeface="Roboto Light" panose="02000000000000000000" pitchFamily="2" charset="0"/>
              </a:rPr>
              <a:t> </a:t>
            </a:r>
            <a:r>
              <a:rPr spc="-45" dirty="0">
                <a:latin typeface="Roboto Light" panose="02000000000000000000" pitchFamily="2" charset="0"/>
                <a:ea typeface="Roboto Light" panose="02000000000000000000" pitchFamily="2" charset="0"/>
              </a:rPr>
              <a:t>&amp;</a:t>
            </a:r>
            <a:r>
              <a:rPr spc="5" dirty="0">
                <a:latin typeface="Roboto Light" panose="02000000000000000000" pitchFamily="2" charset="0"/>
                <a:ea typeface="Roboto Light" panose="02000000000000000000" pitchFamily="2" charset="0"/>
              </a:rPr>
              <a:t> </a:t>
            </a:r>
            <a:r>
              <a:rPr spc="-50" dirty="0">
                <a:latin typeface="Roboto Light" panose="02000000000000000000" pitchFamily="2" charset="0"/>
                <a:ea typeface="Roboto Light" panose="02000000000000000000" pitchFamily="2" charset="0"/>
              </a:rPr>
              <a:t>Storage</a:t>
            </a:r>
            <a:r>
              <a:rPr dirty="0">
                <a:latin typeface="Roboto Light" panose="02000000000000000000" pitchFamily="2" charset="0"/>
                <a:ea typeface="Roboto Light" panose="02000000000000000000" pitchFamily="2" charset="0"/>
              </a:rPr>
              <a:t> </a:t>
            </a:r>
            <a:r>
              <a:rPr spc="-100" dirty="0">
                <a:latin typeface="Roboto Light" panose="02000000000000000000" pitchFamily="2" charset="0"/>
                <a:ea typeface="Roboto Light" panose="02000000000000000000" pitchFamily="2" charset="0"/>
              </a:rPr>
              <a:t>Classes</a:t>
            </a:r>
          </a:p>
        </p:txBody>
      </p:sp>
      <p:sp>
        <p:nvSpPr>
          <p:cNvPr id="5" name="object 5"/>
          <p:cNvSpPr txBox="1"/>
          <p:nvPr/>
        </p:nvSpPr>
        <p:spPr>
          <a:xfrm>
            <a:off x="177282" y="1358262"/>
            <a:ext cx="11793893" cy="4078039"/>
          </a:xfrm>
          <a:prstGeom prst="rect">
            <a:avLst/>
          </a:prstGeom>
        </p:spPr>
        <p:txBody>
          <a:bodyPr vert="horz" wrap="square" lIns="0" tIns="12700" rIns="0" bIns="0" rtlCol="0">
            <a:spAutoFit/>
          </a:bodyPr>
          <a:lstStyle/>
          <a:p>
            <a:pPr marL="241300" indent="-228600">
              <a:lnSpc>
                <a:spcPts val="2955"/>
              </a:lnSpc>
              <a:spcBef>
                <a:spcPts val="100"/>
              </a:spcBef>
              <a:buSzPct val="101960"/>
              <a:buFont typeface="Arial"/>
              <a:buChar char="•"/>
              <a:tabLst>
                <a:tab pos="241300" algn="l"/>
              </a:tabLst>
            </a:pPr>
            <a:r>
              <a:rPr sz="3825" spc="-7" baseline="1089" dirty="0">
                <a:solidFill>
                  <a:srgbClr val="444949"/>
                </a:solidFill>
                <a:latin typeface="Roboto Light" panose="02000000000000000000" pitchFamily="2" charset="0"/>
                <a:ea typeface="Roboto Light" panose="02000000000000000000" pitchFamily="2" charset="0"/>
                <a:cs typeface="Gill Sans MT"/>
              </a:rPr>
              <a:t>EFS</a:t>
            </a:r>
            <a:r>
              <a:rPr sz="3825" baseline="1089" dirty="0">
                <a:solidFill>
                  <a:srgbClr val="444949"/>
                </a:solidFill>
                <a:latin typeface="Roboto Light" panose="02000000000000000000" pitchFamily="2" charset="0"/>
                <a:ea typeface="Roboto Light" panose="02000000000000000000" pitchFamily="2" charset="0"/>
                <a:cs typeface="Gill Sans MT"/>
              </a:rPr>
              <a:t> </a:t>
            </a:r>
            <a:r>
              <a:rPr sz="3825" spc="-7" baseline="1089" dirty="0">
                <a:solidFill>
                  <a:srgbClr val="444949"/>
                </a:solidFill>
                <a:latin typeface="Roboto Light" panose="02000000000000000000" pitchFamily="2" charset="0"/>
                <a:ea typeface="Roboto Light" panose="02000000000000000000" pitchFamily="2" charset="0"/>
                <a:cs typeface="Gill Sans MT"/>
              </a:rPr>
              <a:t>Scale</a:t>
            </a:r>
            <a:endParaRPr sz="3825" baseline="1089" dirty="0">
              <a:latin typeface="Roboto Light" panose="02000000000000000000" pitchFamily="2" charset="0"/>
              <a:ea typeface="Roboto Light" panose="02000000000000000000" pitchFamily="2" charset="0"/>
              <a:cs typeface="Gill Sans MT"/>
            </a:endParaRPr>
          </a:p>
          <a:p>
            <a:pPr marL="698500" lvl="1" indent="-228600">
              <a:lnSpc>
                <a:spcPts val="2365"/>
              </a:lnSpc>
              <a:buFont typeface="Arial"/>
              <a:buChar char="•"/>
              <a:tabLst>
                <a:tab pos="697865" algn="l"/>
                <a:tab pos="698500" algn="l"/>
              </a:tabLst>
            </a:pPr>
            <a:r>
              <a:rPr sz="2200" spc="-15" dirty="0">
                <a:solidFill>
                  <a:srgbClr val="444949"/>
                </a:solidFill>
                <a:latin typeface="Roboto Light" panose="02000000000000000000" pitchFamily="2" charset="0"/>
                <a:ea typeface="Roboto Light" panose="02000000000000000000" pitchFamily="2" charset="0"/>
                <a:cs typeface="Gill Sans MT"/>
              </a:rPr>
              <a:t>1000s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o</a:t>
            </a:r>
            <a:r>
              <a:rPr sz="2200" spc="-25" dirty="0">
                <a:solidFill>
                  <a:srgbClr val="444949"/>
                </a:solidFill>
                <a:latin typeface="Roboto Light" panose="02000000000000000000" pitchFamily="2" charset="0"/>
                <a:ea typeface="Roboto Light" panose="02000000000000000000" pitchFamily="2" charset="0"/>
                <a:cs typeface="Gill Sans MT"/>
              </a:rPr>
              <a:t>f</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5" dirty="0">
                <a:solidFill>
                  <a:srgbClr val="444949"/>
                </a:solidFill>
                <a:latin typeface="Roboto Light" panose="02000000000000000000" pitchFamily="2" charset="0"/>
                <a:ea typeface="Roboto Light" panose="02000000000000000000" pitchFamily="2" charset="0"/>
                <a:cs typeface="Gill Sans MT"/>
              </a:rPr>
              <a:t>c</a:t>
            </a:r>
            <a:r>
              <a:rPr sz="2200" spc="-30" dirty="0">
                <a:solidFill>
                  <a:srgbClr val="444949"/>
                </a:solidFill>
                <a:latin typeface="Roboto Light" panose="02000000000000000000" pitchFamily="2" charset="0"/>
                <a:ea typeface="Roboto Light" panose="02000000000000000000" pitchFamily="2" charset="0"/>
                <a:cs typeface="Gill Sans MT"/>
              </a:rPr>
              <a:t>on</a:t>
            </a:r>
            <a:r>
              <a:rPr sz="2200" spc="-55" dirty="0">
                <a:solidFill>
                  <a:srgbClr val="444949"/>
                </a:solidFill>
                <a:latin typeface="Roboto Light" panose="02000000000000000000" pitchFamily="2" charset="0"/>
                <a:ea typeface="Roboto Light" panose="02000000000000000000" pitchFamily="2" charset="0"/>
                <a:cs typeface="Gill Sans MT"/>
              </a:rPr>
              <a:t>c</a:t>
            </a:r>
            <a:r>
              <a:rPr sz="2200" spc="-30" dirty="0">
                <a:solidFill>
                  <a:srgbClr val="444949"/>
                </a:solidFill>
                <a:latin typeface="Roboto Light" panose="02000000000000000000" pitchFamily="2" charset="0"/>
                <a:ea typeface="Roboto Light" panose="02000000000000000000" pitchFamily="2" charset="0"/>
                <a:cs typeface="Gill Sans MT"/>
              </a:rPr>
              <a:t>u</a:t>
            </a:r>
            <a:r>
              <a:rPr sz="2200" spc="-85" dirty="0">
                <a:solidFill>
                  <a:srgbClr val="444949"/>
                </a:solidFill>
                <a:latin typeface="Roboto Light" panose="02000000000000000000" pitchFamily="2" charset="0"/>
                <a:ea typeface="Roboto Light" panose="02000000000000000000" pitchFamily="2" charset="0"/>
                <a:cs typeface="Gill Sans MT"/>
              </a:rPr>
              <a:t>r</a:t>
            </a:r>
            <a:r>
              <a:rPr sz="2200" spc="-140" dirty="0">
                <a:solidFill>
                  <a:srgbClr val="444949"/>
                </a:solidFill>
                <a:latin typeface="Roboto Light" panose="02000000000000000000" pitchFamily="2" charset="0"/>
                <a:ea typeface="Roboto Light" panose="02000000000000000000" pitchFamily="2" charset="0"/>
                <a:cs typeface="Gill Sans MT"/>
              </a:rPr>
              <a:t>r</a:t>
            </a:r>
            <a:r>
              <a:rPr sz="2200" spc="-5" dirty="0">
                <a:solidFill>
                  <a:srgbClr val="444949"/>
                </a:solidFill>
                <a:latin typeface="Roboto Light" panose="02000000000000000000" pitchFamily="2" charset="0"/>
                <a:ea typeface="Roboto Light" panose="02000000000000000000" pitchFamily="2" charset="0"/>
                <a:cs typeface="Gill Sans MT"/>
              </a:rPr>
              <a:t>e</a:t>
            </a:r>
            <a:r>
              <a:rPr sz="2200" spc="-30" dirty="0">
                <a:solidFill>
                  <a:srgbClr val="444949"/>
                </a:solidFill>
                <a:latin typeface="Roboto Light" panose="02000000000000000000" pitchFamily="2" charset="0"/>
                <a:ea typeface="Roboto Light" panose="02000000000000000000" pitchFamily="2" charset="0"/>
                <a:cs typeface="Gill Sans MT"/>
              </a:rPr>
              <a:t>n</a:t>
            </a:r>
            <a:r>
              <a:rPr sz="2200" spc="-70" dirty="0">
                <a:solidFill>
                  <a:srgbClr val="444949"/>
                </a:solidFill>
                <a:latin typeface="Roboto Light" panose="02000000000000000000" pitchFamily="2" charset="0"/>
                <a:ea typeface="Roboto Light" panose="02000000000000000000" pitchFamily="2" charset="0"/>
                <a:cs typeface="Gill Sans MT"/>
              </a:rPr>
              <a:t>t</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25" dirty="0">
                <a:solidFill>
                  <a:srgbClr val="444949"/>
                </a:solidFill>
                <a:latin typeface="Roboto Light" panose="02000000000000000000" pitchFamily="2" charset="0"/>
                <a:ea typeface="Roboto Light" panose="02000000000000000000" pitchFamily="2" charset="0"/>
                <a:cs typeface="Gill Sans MT"/>
              </a:rPr>
              <a:t>N</a:t>
            </a:r>
            <a:r>
              <a:rPr sz="2200" spc="-75" dirty="0">
                <a:solidFill>
                  <a:srgbClr val="444949"/>
                </a:solidFill>
                <a:latin typeface="Roboto Light" panose="02000000000000000000" pitchFamily="2" charset="0"/>
                <a:ea typeface="Roboto Light" panose="02000000000000000000" pitchFamily="2" charset="0"/>
                <a:cs typeface="Gill Sans MT"/>
              </a:rPr>
              <a:t>F</a:t>
            </a:r>
            <a:r>
              <a:rPr sz="2200" spc="20" dirty="0">
                <a:solidFill>
                  <a:srgbClr val="444949"/>
                </a:solidFill>
                <a:latin typeface="Roboto Light" panose="02000000000000000000" pitchFamily="2" charset="0"/>
                <a:ea typeface="Roboto Light" panose="02000000000000000000" pitchFamily="2" charset="0"/>
                <a:cs typeface="Gill Sans MT"/>
              </a:rPr>
              <a:t>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5" dirty="0">
                <a:solidFill>
                  <a:srgbClr val="444949"/>
                </a:solidFill>
                <a:latin typeface="Roboto Light" panose="02000000000000000000" pitchFamily="2" charset="0"/>
                <a:ea typeface="Roboto Light" panose="02000000000000000000" pitchFamily="2" charset="0"/>
                <a:cs typeface="Gill Sans MT"/>
              </a:rPr>
              <a:t>c</a:t>
            </a:r>
            <a:r>
              <a:rPr sz="2200" spc="-75" dirty="0">
                <a:solidFill>
                  <a:srgbClr val="444949"/>
                </a:solidFill>
                <a:latin typeface="Roboto Light" panose="02000000000000000000" pitchFamily="2" charset="0"/>
                <a:ea typeface="Roboto Light" panose="02000000000000000000" pitchFamily="2" charset="0"/>
                <a:cs typeface="Gill Sans MT"/>
              </a:rPr>
              <a:t>li</a:t>
            </a:r>
            <a:r>
              <a:rPr sz="2200" spc="-5" dirty="0">
                <a:solidFill>
                  <a:srgbClr val="444949"/>
                </a:solidFill>
                <a:latin typeface="Roboto Light" panose="02000000000000000000" pitchFamily="2" charset="0"/>
                <a:ea typeface="Roboto Light" panose="02000000000000000000" pitchFamily="2" charset="0"/>
                <a:cs typeface="Gill Sans MT"/>
              </a:rPr>
              <a:t>e</a:t>
            </a:r>
            <a:r>
              <a:rPr sz="2200" spc="-30" dirty="0">
                <a:solidFill>
                  <a:srgbClr val="444949"/>
                </a:solidFill>
                <a:latin typeface="Roboto Light" panose="02000000000000000000" pitchFamily="2" charset="0"/>
                <a:ea typeface="Roboto Light" panose="02000000000000000000" pitchFamily="2" charset="0"/>
                <a:cs typeface="Gill Sans MT"/>
              </a:rPr>
              <a:t>n</a:t>
            </a:r>
            <a:r>
              <a:rPr sz="2200" spc="-75" dirty="0">
                <a:solidFill>
                  <a:srgbClr val="444949"/>
                </a:solidFill>
                <a:latin typeface="Roboto Light" panose="02000000000000000000" pitchFamily="2" charset="0"/>
                <a:ea typeface="Roboto Light" panose="02000000000000000000" pitchFamily="2" charset="0"/>
                <a:cs typeface="Gill Sans MT"/>
              </a:rPr>
              <a:t>ts</a:t>
            </a:r>
            <a:r>
              <a:rPr sz="2200" spc="-95" dirty="0">
                <a:solidFill>
                  <a:srgbClr val="444949"/>
                </a:solidFill>
                <a:latin typeface="Roboto Light" panose="02000000000000000000" pitchFamily="2" charset="0"/>
                <a:ea typeface="Roboto Light" panose="02000000000000000000" pitchFamily="2" charset="0"/>
                <a:cs typeface="Gill Sans MT"/>
              </a:rPr>
              <a:t>,</a:t>
            </a:r>
            <a:r>
              <a:rPr sz="2200" spc="-180" dirty="0">
                <a:solidFill>
                  <a:srgbClr val="444949"/>
                </a:solidFill>
                <a:latin typeface="Roboto Light" panose="02000000000000000000" pitchFamily="2" charset="0"/>
                <a:ea typeface="Roboto Light" panose="02000000000000000000" pitchFamily="2" charset="0"/>
                <a:cs typeface="Gill Sans MT"/>
              </a:rPr>
              <a:t> </a:t>
            </a:r>
            <a:r>
              <a:rPr sz="2200" dirty="0">
                <a:solidFill>
                  <a:srgbClr val="444949"/>
                </a:solidFill>
                <a:latin typeface="Roboto Light" panose="02000000000000000000" pitchFamily="2" charset="0"/>
                <a:ea typeface="Roboto Light" panose="02000000000000000000" pitchFamily="2" charset="0"/>
                <a:cs typeface="Gill Sans MT"/>
              </a:rPr>
              <a:t>10 </a:t>
            </a:r>
            <a:r>
              <a:rPr sz="2200" spc="-45" dirty="0">
                <a:solidFill>
                  <a:srgbClr val="444949"/>
                </a:solidFill>
                <a:latin typeface="Roboto Light" panose="02000000000000000000" pitchFamily="2" charset="0"/>
                <a:ea typeface="Roboto Light" panose="02000000000000000000" pitchFamily="2" charset="0"/>
                <a:cs typeface="Gill Sans MT"/>
              </a:rPr>
              <a:t>G</a:t>
            </a:r>
            <a:r>
              <a:rPr sz="2200" spc="-85" dirty="0">
                <a:solidFill>
                  <a:srgbClr val="444949"/>
                </a:solidFill>
                <a:latin typeface="Roboto Light" panose="02000000000000000000" pitchFamily="2" charset="0"/>
                <a:ea typeface="Roboto Light" panose="02000000000000000000" pitchFamily="2" charset="0"/>
                <a:cs typeface="Gill Sans MT"/>
              </a:rPr>
              <a:t>B</a:t>
            </a:r>
            <a:r>
              <a:rPr sz="2200" spc="165" dirty="0">
                <a:solidFill>
                  <a:srgbClr val="444949"/>
                </a:solidFill>
                <a:latin typeface="Roboto Light" panose="02000000000000000000" pitchFamily="2" charset="0"/>
                <a:ea typeface="Roboto Light" panose="02000000000000000000" pitchFamily="2" charset="0"/>
                <a:cs typeface="Gill Sans MT"/>
              </a:rPr>
              <a:t>+</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10" dirty="0">
                <a:solidFill>
                  <a:srgbClr val="444949"/>
                </a:solidFill>
                <a:latin typeface="Roboto Light" panose="02000000000000000000" pitchFamily="2" charset="0"/>
                <a:ea typeface="Roboto Light" panose="02000000000000000000" pitchFamily="2" charset="0"/>
                <a:cs typeface="Gill Sans MT"/>
              </a:rPr>
              <a:t>/</a:t>
            </a:r>
            <a:r>
              <a:rPr sz="2200" spc="-70" dirty="0">
                <a:solidFill>
                  <a:srgbClr val="444949"/>
                </a:solidFill>
                <a:latin typeface="Roboto Light" panose="02000000000000000000" pitchFamily="2" charset="0"/>
                <a:ea typeface="Roboto Light" panose="02000000000000000000" pitchFamily="2" charset="0"/>
                <a:cs typeface="Gill Sans MT"/>
              </a:rPr>
              <a:t>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75" dirty="0">
                <a:solidFill>
                  <a:srgbClr val="444949"/>
                </a:solidFill>
                <a:latin typeface="Roboto Light" panose="02000000000000000000" pitchFamily="2" charset="0"/>
                <a:ea typeface="Roboto Light" panose="02000000000000000000" pitchFamily="2" charset="0"/>
                <a:cs typeface="Gill Sans MT"/>
              </a:rPr>
              <a:t>t</a:t>
            </a:r>
            <a:r>
              <a:rPr sz="2200" spc="-30" dirty="0">
                <a:solidFill>
                  <a:srgbClr val="444949"/>
                </a:solidFill>
                <a:latin typeface="Roboto Light" panose="02000000000000000000" pitchFamily="2" charset="0"/>
                <a:ea typeface="Roboto Light" panose="02000000000000000000" pitchFamily="2" charset="0"/>
                <a:cs typeface="Gill Sans MT"/>
              </a:rPr>
              <a:t>h</a:t>
            </a:r>
            <a:r>
              <a:rPr sz="2200" spc="-140" dirty="0">
                <a:solidFill>
                  <a:srgbClr val="444949"/>
                </a:solidFill>
                <a:latin typeface="Roboto Light" panose="02000000000000000000" pitchFamily="2" charset="0"/>
                <a:ea typeface="Roboto Light" panose="02000000000000000000" pitchFamily="2" charset="0"/>
                <a:cs typeface="Gill Sans MT"/>
              </a:rPr>
              <a:t>r</a:t>
            </a:r>
            <a:r>
              <a:rPr sz="2200" spc="-30" dirty="0">
                <a:solidFill>
                  <a:srgbClr val="444949"/>
                </a:solidFill>
                <a:latin typeface="Roboto Light" panose="02000000000000000000" pitchFamily="2" charset="0"/>
                <a:ea typeface="Roboto Light" panose="02000000000000000000" pitchFamily="2" charset="0"/>
                <a:cs typeface="Gill Sans MT"/>
              </a:rPr>
              <a:t>ou</a:t>
            </a:r>
            <a:r>
              <a:rPr sz="2200" spc="-5" dirty="0">
                <a:solidFill>
                  <a:srgbClr val="444949"/>
                </a:solidFill>
                <a:latin typeface="Roboto Light" panose="02000000000000000000" pitchFamily="2" charset="0"/>
                <a:ea typeface="Roboto Light" panose="02000000000000000000" pitchFamily="2" charset="0"/>
                <a:cs typeface="Gill Sans MT"/>
              </a:rPr>
              <a:t>g</a:t>
            </a:r>
            <a:r>
              <a:rPr sz="2200" spc="-30" dirty="0">
                <a:solidFill>
                  <a:srgbClr val="444949"/>
                </a:solidFill>
                <a:latin typeface="Roboto Light" panose="02000000000000000000" pitchFamily="2" charset="0"/>
                <a:ea typeface="Roboto Light" panose="02000000000000000000" pitchFamily="2" charset="0"/>
                <a:cs typeface="Gill Sans MT"/>
              </a:rPr>
              <a:t>h</a:t>
            </a:r>
            <a:r>
              <a:rPr sz="2200" spc="20" dirty="0">
                <a:solidFill>
                  <a:srgbClr val="444949"/>
                </a:solidFill>
                <a:latin typeface="Roboto Light" panose="02000000000000000000" pitchFamily="2" charset="0"/>
                <a:ea typeface="Roboto Light" panose="02000000000000000000" pitchFamily="2" charset="0"/>
                <a:cs typeface="Gill Sans MT"/>
              </a:rPr>
              <a:t>p</a:t>
            </a:r>
            <a:r>
              <a:rPr sz="2200" spc="-30" dirty="0">
                <a:solidFill>
                  <a:srgbClr val="444949"/>
                </a:solidFill>
                <a:latin typeface="Roboto Light" panose="02000000000000000000" pitchFamily="2" charset="0"/>
                <a:ea typeface="Roboto Light" panose="02000000000000000000" pitchFamily="2" charset="0"/>
                <a:cs typeface="Gill Sans MT"/>
              </a:rPr>
              <a:t>u</a:t>
            </a:r>
            <a:r>
              <a:rPr sz="2200" spc="-70" dirty="0">
                <a:solidFill>
                  <a:srgbClr val="444949"/>
                </a:solidFill>
                <a:latin typeface="Roboto Light" panose="02000000000000000000" pitchFamily="2" charset="0"/>
                <a:ea typeface="Roboto Light" panose="02000000000000000000" pitchFamily="2" charset="0"/>
                <a:cs typeface="Gill Sans MT"/>
              </a:rPr>
              <a:t>t</a:t>
            </a:r>
            <a:endParaRPr sz="2200" dirty="0">
              <a:latin typeface="Roboto Light" panose="02000000000000000000" pitchFamily="2" charset="0"/>
              <a:ea typeface="Roboto Light" panose="02000000000000000000" pitchFamily="2" charset="0"/>
              <a:cs typeface="Gill Sans MT"/>
            </a:endParaRPr>
          </a:p>
          <a:p>
            <a:pPr marL="698500" lvl="1" indent="-228600">
              <a:lnSpc>
                <a:spcPts val="2470"/>
              </a:lnSpc>
              <a:buFont typeface="Arial"/>
              <a:buChar char="•"/>
              <a:tabLst>
                <a:tab pos="697865" algn="l"/>
                <a:tab pos="698500" algn="l"/>
              </a:tabLst>
            </a:pPr>
            <a:r>
              <a:rPr sz="2200" spc="-70" dirty="0">
                <a:solidFill>
                  <a:srgbClr val="444949"/>
                </a:solidFill>
                <a:latin typeface="Roboto Light" panose="02000000000000000000" pitchFamily="2" charset="0"/>
                <a:ea typeface="Roboto Light" panose="02000000000000000000" pitchFamily="2" charset="0"/>
                <a:cs typeface="Gill Sans MT"/>
              </a:rPr>
              <a:t>Grow</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to</a:t>
            </a:r>
            <a:r>
              <a:rPr sz="2200"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Petabyte-scale</a:t>
            </a:r>
            <a:r>
              <a:rPr sz="2200" dirty="0">
                <a:solidFill>
                  <a:srgbClr val="444949"/>
                </a:solidFill>
                <a:latin typeface="Roboto Light" panose="02000000000000000000" pitchFamily="2" charset="0"/>
                <a:ea typeface="Roboto Light" panose="02000000000000000000" pitchFamily="2" charset="0"/>
                <a:cs typeface="Gill Sans MT"/>
              </a:rPr>
              <a:t> </a:t>
            </a:r>
            <a:r>
              <a:rPr sz="2200" spc="-55" dirty="0">
                <a:solidFill>
                  <a:srgbClr val="444949"/>
                </a:solidFill>
                <a:latin typeface="Roboto Light" panose="02000000000000000000" pitchFamily="2" charset="0"/>
                <a:ea typeface="Roboto Light" panose="02000000000000000000" pitchFamily="2" charset="0"/>
                <a:cs typeface="Gill Sans MT"/>
              </a:rPr>
              <a:t>network</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5" dirty="0">
                <a:solidFill>
                  <a:srgbClr val="444949"/>
                </a:solidFill>
                <a:latin typeface="Roboto Light" panose="02000000000000000000" pitchFamily="2" charset="0"/>
                <a:ea typeface="Roboto Light" panose="02000000000000000000" pitchFamily="2" charset="0"/>
                <a:cs typeface="Gill Sans MT"/>
              </a:rPr>
              <a:t>file</a:t>
            </a:r>
            <a:r>
              <a:rPr sz="2200" dirty="0">
                <a:solidFill>
                  <a:srgbClr val="444949"/>
                </a:solidFill>
                <a:latin typeface="Roboto Light" panose="02000000000000000000" pitchFamily="2" charset="0"/>
                <a:ea typeface="Roboto Light" panose="02000000000000000000" pitchFamily="2" charset="0"/>
                <a:cs typeface="Gill Sans MT"/>
              </a:rPr>
              <a:t> </a:t>
            </a:r>
            <a:r>
              <a:rPr sz="2200" spc="-55" dirty="0">
                <a:solidFill>
                  <a:srgbClr val="444949"/>
                </a:solidFill>
                <a:latin typeface="Roboto Light" panose="02000000000000000000" pitchFamily="2" charset="0"/>
                <a:ea typeface="Roboto Light" panose="02000000000000000000" pitchFamily="2" charset="0"/>
                <a:cs typeface="Gill Sans MT"/>
              </a:rPr>
              <a:t>system,</a:t>
            </a:r>
            <a:r>
              <a:rPr sz="2200" spc="-175"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automatically</a:t>
            </a:r>
            <a:endParaRPr sz="2200" dirty="0">
              <a:latin typeface="Roboto Light" panose="02000000000000000000" pitchFamily="2" charset="0"/>
              <a:ea typeface="Roboto Light" panose="02000000000000000000" pitchFamily="2" charset="0"/>
              <a:cs typeface="Gill Sans MT"/>
            </a:endParaRPr>
          </a:p>
          <a:p>
            <a:pPr marL="241300" indent="-228600">
              <a:lnSpc>
                <a:spcPts val="2965"/>
              </a:lnSpc>
              <a:spcBef>
                <a:spcPts val="105"/>
              </a:spcBef>
              <a:buSzPct val="101960"/>
              <a:buFont typeface="Arial"/>
              <a:buChar char="•"/>
              <a:tabLst>
                <a:tab pos="241300" algn="l"/>
              </a:tabLst>
            </a:pPr>
            <a:r>
              <a:rPr sz="3825" spc="-44" baseline="1089" dirty="0">
                <a:solidFill>
                  <a:srgbClr val="444949"/>
                </a:solidFill>
                <a:latin typeface="Roboto Light" panose="02000000000000000000" pitchFamily="2" charset="0"/>
                <a:ea typeface="Roboto Light" panose="02000000000000000000" pitchFamily="2" charset="0"/>
                <a:cs typeface="Gill Sans MT"/>
              </a:rPr>
              <a:t>Performance</a:t>
            </a:r>
            <a:r>
              <a:rPr sz="3825" spc="22" baseline="1089" dirty="0">
                <a:solidFill>
                  <a:srgbClr val="444949"/>
                </a:solidFill>
                <a:latin typeface="Roboto Light" panose="02000000000000000000" pitchFamily="2" charset="0"/>
                <a:ea typeface="Roboto Light" panose="02000000000000000000" pitchFamily="2" charset="0"/>
                <a:cs typeface="Gill Sans MT"/>
              </a:rPr>
              <a:t> </a:t>
            </a:r>
            <a:r>
              <a:rPr sz="3825" spc="30" baseline="1089" dirty="0">
                <a:solidFill>
                  <a:srgbClr val="444949"/>
                </a:solidFill>
                <a:latin typeface="Roboto Light" panose="02000000000000000000" pitchFamily="2" charset="0"/>
                <a:ea typeface="Roboto Light" panose="02000000000000000000" pitchFamily="2" charset="0"/>
                <a:cs typeface="Gill Sans MT"/>
              </a:rPr>
              <a:t>mode </a:t>
            </a:r>
            <a:r>
              <a:rPr sz="3825" spc="-30" baseline="1089" dirty="0">
                <a:solidFill>
                  <a:srgbClr val="444949"/>
                </a:solidFill>
                <a:latin typeface="Roboto Light" panose="02000000000000000000" pitchFamily="2" charset="0"/>
                <a:ea typeface="Roboto Light" panose="02000000000000000000" pitchFamily="2" charset="0"/>
                <a:cs typeface="Gill Sans MT"/>
              </a:rPr>
              <a:t>(set</a:t>
            </a:r>
            <a:r>
              <a:rPr sz="3825" spc="15" baseline="1089" dirty="0">
                <a:solidFill>
                  <a:srgbClr val="444949"/>
                </a:solidFill>
                <a:latin typeface="Roboto Light" panose="02000000000000000000" pitchFamily="2" charset="0"/>
                <a:ea typeface="Roboto Light" panose="02000000000000000000" pitchFamily="2" charset="0"/>
                <a:cs typeface="Gill Sans MT"/>
              </a:rPr>
              <a:t> </a:t>
            </a:r>
            <a:r>
              <a:rPr sz="3825" spc="-37" baseline="1089" dirty="0">
                <a:solidFill>
                  <a:srgbClr val="444949"/>
                </a:solidFill>
                <a:latin typeface="Roboto Light" panose="02000000000000000000" pitchFamily="2" charset="0"/>
                <a:ea typeface="Roboto Light" panose="02000000000000000000" pitchFamily="2" charset="0"/>
                <a:cs typeface="Gill Sans MT"/>
              </a:rPr>
              <a:t>at</a:t>
            </a:r>
            <a:r>
              <a:rPr sz="3825" spc="22" baseline="1089" dirty="0">
                <a:solidFill>
                  <a:srgbClr val="444949"/>
                </a:solidFill>
                <a:latin typeface="Roboto Light" panose="02000000000000000000" pitchFamily="2" charset="0"/>
                <a:ea typeface="Roboto Light" panose="02000000000000000000" pitchFamily="2" charset="0"/>
                <a:cs typeface="Gill Sans MT"/>
              </a:rPr>
              <a:t> </a:t>
            </a:r>
            <a:r>
              <a:rPr sz="3825" spc="-7" baseline="1089" dirty="0">
                <a:solidFill>
                  <a:srgbClr val="444949"/>
                </a:solidFill>
                <a:latin typeface="Roboto Light" panose="02000000000000000000" pitchFamily="2" charset="0"/>
                <a:ea typeface="Roboto Light" panose="02000000000000000000" pitchFamily="2" charset="0"/>
                <a:cs typeface="Gill Sans MT"/>
              </a:rPr>
              <a:t>EFS</a:t>
            </a:r>
            <a:r>
              <a:rPr sz="3825" spc="22" baseline="1089" dirty="0">
                <a:solidFill>
                  <a:srgbClr val="444949"/>
                </a:solidFill>
                <a:latin typeface="Roboto Light" panose="02000000000000000000" pitchFamily="2" charset="0"/>
                <a:ea typeface="Roboto Light" panose="02000000000000000000" pitchFamily="2" charset="0"/>
                <a:cs typeface="Gill Sans MT"/>
              </a:rPr>
              <a:t> </a:t>
            </a:r>
            <a:r>
              <a:rPr sz="3825" spc="-52" baseline="1089" dirty="0">
                <a:solidFill>
                  <a:srgbClr val="444949"/>
                </a:solidFill>
                <a:latin typeface="Roboto Light" panose="02000000000000000000" pitchFamily="2" charset="0"/>
                <a:ea typeface="Roboto Light" panose="02000000000000000000" pitchFamily="2" charset="0"/>
                <a:cs typeface="Gill Sans MT"/>
              </a:rPr>
              <a:t>creation</a:t>
            </a:r>
            <a:r>
              <a:rPr sz="3825" spc="22" baseline="1089" dirty="0">
                <a:solidFill>
                  <a:srgbClr val="444949"/>
                </a:solidFill>
                <a:latin typeface="Roboto Light" panose="02000000000000000000" pitchFamily="2" charset="0"/>
                <a:ea typeface="Roboto Light" panose="02000000000000000000" pitchFamily="2" charset="0"/>
                <a:cs typeface="Gill Sans MT"/>
              </a:rPr>
              <a:t> </a:t>
            </a:r>
            <a:r>
              <a:rPr sz="3825" spc="-15" baseline="1089" dirty="0">
                <a:solidFill>
                  <a:srgbClr val="444949"/>
                </a:solidFill>
                <a:latin typeface="Roboto Light" panose="02000000000000000000" pitchFamily="2" charset="0"/>
                <a:ea typeface="Roboto Light" panose="02000000000000000000" pitchFamily="2" charset="0"/>
                <a:cs typeface="Gill Sans MT"/>
              </a:rPr>
              <a:t>time)</a:t>
            </a:r>
            <a:endParaRPr sz="3825" baseline="1089" dirty="0">
              <a:latin typeface="Roboto Light" panose="02000000000000000000" pitchFamily="2" charset="0"/>
              <a:ea typeface="Roboto Light" panose="02000000000000000000" pitchFamily="2" charset="0"/>
              <a:cs typeface="Gill Sans MT"/>
            </a:endParaRPr>
          </a:p>
          <a:p>
            <a:pPr marL="698500" lvl="1" indent="-228600">
              <a:lnSpc>
                <a:spcPts val="2365"/>
              </a:lnSpc>
              <a:buFont typeface="Arial"/>
              <a:buChar char="•"/>
              <a:tabLst>
                <a:tab pos="697865" algn="l"/>
                <a:tab pos="698500" algn="l"/>
              </a:tabLst>
            </a:pPr>
            <a:r>
              <a:rPr sz="2200" spc="-35" dirty="0">
                <a:solidFill>
                  <a:srgbClr val="444949"/>
                </a:solidFill>
                <a:latin typeface="Roboto Light" panose="02000000000000000000" pitchFamily="2" charset="0"/>
                <a:ea typeface="Roboto Light" panose="02000000000000000000" pitchFamily="2" charset="0"/>
                <a:cs typeface="Gill Sans MT"/>
              </a:rPr>
              <a:t>General</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25" dirty="0">
                <a:solidFill>
                  <a:srgbClr val="444949"/>
                </a:solidFill>
                <a:latin typeface="Roboto Light" panose="02000000000000000000" pitchFamily="2" charset="0"/>
                <a:ea typeface="Roboto Light" panose="02000000000000000000" pitchFamily="2" charset="0"/>
                <a:cs typeface="Gill Sans MT"/>
              </a:rPr>
              <a:t>purpose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(default):</a:t>
            </a:r>
            <a:r>
              <a:rPr sz="2200" spc="-17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latency-sensitive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use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cases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 dirty="0">
                <a:solidFill>
                  <a:srgbClr val="444949"/>
                </a:solidFill>
                <a:latin typeface="Roboto Light" panose="02000000000000000000" pitchFamily="2" charset="0"/>
                <a:ea typeface="Roboto Light" panose="02000000000000000000" pitchFamily="2" charset="0"/>
                <a:cs typeface="Gill Sans MT"/>
              </a:rPr>
              <a:t>(web</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80" dirty="0">
                <a:solidFill>
                  <a:srgbClr val="444949"/>
                </a:solidFill>
                <a:latin typeface="Roboto Light" panose="02000000000000000000" pitchFamily="2" charset="0"/>
                <a:ea typeface="Roboto Light" panose="02000000000000000000" pitchFamily="2" charset="0"/>
                <a:cs typeface="Gill Sans MT"/>
              </a:rPr>
              <a:t>server,</a:t>
            </a:r>
            <a:r>
              <a:rPr sz="2200" spc="-170"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CMS,</a:t>
            </a:r>
            <a:r>
              <a:rPr sz="2200" spc="-170" dirty="0">
                <a:solidFill>
                  <a:srgbClr val="444949"/>
                </a:solidFill>
                <a:latin typeface="Roboto Light" panose="02000000000000000000" pitchFamily="2" charset="0"/>
                <a:ea typeface="Roboto Light" panose="02000000000000000000" pitchFamily="2" charset="0"/>
                <a:cs typeface="Gill Sans MT"/>
              </a:rPr>
              <a:t> </a:t>
            </a:r>
            <a:r>
              <a:rPr sz="2200" spc="-25" dirty="0">
                <a:solidFill>
                  <a:srgbClr val="444949"/>
                </a:solidFill>
                <a:latin typeface="Roboto Light" panose="02000000000000000000" pitchFamily="2" charset="0"/>
                <a:ea typeface="Roboto Light" panose="02000000000000000000" pitchFamily="2" charset="0"/>
                <a:cs typeface="Gill Sans MT"/>
              </a:rPr>
              <a:t>etc…)</a:t>
            </a:r>
            <a:endParaRPr sz="2200" dirty="0">
              <a:latin typeface="Roboto Light" panose="02000000000000000000" pitchFamily="2" charset="0"/>
              <a:ea typeface="Roboto Light" panose="02000000000000000000" pitchFamily="2" charset="0"/>
              <a:cs typeface="Gill Sans MT"/>
            </a:endParaRPr>
          </a:p>
          <a:p>
            <a:pPr marL="698500" lvl="1" indent="-228600">
              <a:lnSpc>
                <a:spcPts val="2460"/>
              </a:lnSpc>
              <a:buFont typeface="Arial"/>
              <a:buChar char="•"/>
              <a:tabLst>
                <a:tab pos="697865" algn="l"/>
                <a:tab pos="698500" algn="l"/>
              </a:tabLst>
            </a:pPr>
            <a:r>
              <a:rPr sz="2200" spc="-25" dirty="0">
                <a:solidFill>
                  <a:srgbClr val="444949"/>
                </a:solidFill>
                <a:latin typeface="Roboto Light" panose="02000000000000000000" pitchFamily="2" charset="0"/>
                <a:ea typeface="Roboto Light" panose="02000000000000000000" pitchFamily="2" charset="0"/>
                <a:cs typeface="Gill Sans MT"/>
              </a:rPr>
              <a:t>Max</a:t>
            </a:r>
            <a:r>
              <a:rPr sz="2200"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I/O</a:t>
            </a:r>
            <a:r>
              <a:rPr sz="2200" spc="5" dirty="0">
                <a:solidFill>
                  <a:srgbClr val="444949"/>
                </a:solidFill>
                <a:latin typeface="Roboto Light" panose="02000000000000000000" pitchFamily="2" charset="0"/>
                <a:ea typeface="Roboto Light" panose="02000000000000000000" pitchFamily="2" charset="0"/>
                <a:cs typeface="Gill Sans MT"/>
              </a:rPr>
              <a:t> </a:t>
            </a:r>
            <a:r>
              <a:rPr sz="2200" dirty="0">
                <a:solidFill>
                  <a:srgbClr val="444949"/>
                </a:solidFill>
                <a:latin typeface="Roboto Light" panose="02000000000000000000" pitchFamily="2" charset="0"/>
                <a:ea typeface="Roboto Light" panose="02000000000000000000" pitchFamily="2" charset="0"/>
                <a:cs typeface="Gill Sans MT"/>
              </a:rPr>
              <a:t>–</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higher</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75" dirty="0">
                <a:solidFill>
                  <a:srgbClr val="444949"/>
                </a:solidFill>
                <a:latin typeface="Roboto Light" panose="02000000000000000000" pitchFamily="2" charset="0"/>
                <a:ea typeface="Roboto Light" panose="02000000000000000000" pitchFamily="2" charset="0"/>
                <a:cs typeface="Gill Sans MT"/>
              </a:rPr>
              <a:t>latency,</a:t>
            </a:r>
            <a:r>
              <a:rPr sz="2200" spc="-175"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throughput,</a:t>
            </a:r>
            <a:r>
              <a:rPr sz="2200" spc="-17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highly</a:t>
            </a:r>
            <a:r>
              <a:rPr sz="2200"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parallel</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10" dirty="0">
                <a:solidFill>
                  <a:srgbClr val="444949"/>
                </a:solidFill>
                <a:latin typeface="Roboto Light" panose="02000000000000000000" pitchFamily="2" charset="0"/>
                <a:ea typeface="Roboto Light" panose="02000000000000000000" pitchFamily="2" charset="0"/>
                <a:cs typeface="Gill Sans MT"/>
              </a:rPr>
              <a:t>(big</a:t>
            </a:r>
            <a:r>
              <a:rPr sz="2200"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data,</a:t>
            </a:r>
            <a:r>
              <a:rPr sz="2200" spc="-175"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media</a:t>
            </a:r>
            <a:r>
              <a:rPr sz="2200"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processing)</a:t>
            </a:r>
            <a:endParaRPr sz="2200" dirty="0">
              <a:latin typeface="Roboto Light" panose="02000000000000000000" pitchFamily="2" charset="0"/>
              <a:ea typeface="Roboto Light" panose="02000000000000000000" pitchFamily="2" charset="0"/>
              <a:cs typeface="Gill Sans MT"/>
            </a:endParaRPr>
          </a:p>
          <a:p>
            <a:pPr marL="241300" indent="-228600">
              <a:lnSpc>
                <a:spcPts val="2905"/>
              </a:lnSpc>
              <a:spcBef>
                <a:spcPts val="130"/>
              </a:spcBef>
              <a:buSzPct val="101960"/>
              <a:buFont typeface="Arial"/>
              <a:buChar char="•"/>
              <a:tabLst>
                <a:tab pos="241300" algn="l"/>
              </a:tabLst>
            </a:pPr>
            <a:r>
              <a:rPr sz="3825" spc="-37" baseline="1089" dirty="0">
                <a:solidFill>
                  <a:srgbClr val="444949"/>
                </a:solidFill>
                <a:latin typeface="Roboto Light" panose="02000000000000000000" pitchFamily="2" charset="0"/>
                <a:ea typeface="Roboto Light" panose="02000000000000000000" pitchFamily="2" charset="0"/>
                <a:cs typeface="Gill Sans MT"/>
              </a:rPr>
              <a:t>Throughput</a:t>
            </a:r>
            <a:r>
              <a:rPr sz="3825" spc="7" baseline="1089" dirty="0">
                <a:solidFill>
                  <a:srgbClr val="444949"/>
                </a:solidFill>
                <a:latin typeface="Roboto Light" panose="02000000000000000000" pitchFamily="2" charset="0"/>
                <a:ea typeface="Roboto Light" panose="02000000000000000000" pitchFamily="2" charset="0"/>
                <a:cs typeface="Gill Sans MT"/>
              </a:rPr>
              <a:t> </a:t>
            </a:r>
            <a:r>
              <a:rPr sz="3825" spc="30" baseline="1089" dirty="0">
                <a:solidFill>
                  <a:srgbClr val="444949"/>
                </a:solidFill>
                <a:latin typeface="Roboto Light" panose="02000000000000000000" pitchFamily="2" charset="0"/>
                <a:ea typeface="Roboto Light" panose="02000000000000000000" pitchFamily="2" charset="0"/>
                <a:cs typeface="Gill Sans MT"/>
              </a:rPr>
              <a:t>mode</a:t>
            </a:r>
            <a:endParaRPr sz="3825" baseline="1089" dirty="0">
              <a:latin typeface="Roboto Light" panose="02000000000000000000" pitchFamily="2" charset="0"/>
              <a:ea typeface="Roboto Light" panose="02000000000000000000" pitchFamily="2" charset="0"/>
              <a:cs typeface="Gill Sans MT"/>
            </a:endParaRPr>
          </a:p>
          <a:p>
            <a:pPr marL="698500" lvl="1" indent="-228600">
              <a:lnSpc>
                <a:spcPts val="2365"/>
              </a:lnSpc>
              <a:buFont typeface="Arial"/>
              <a:buChar char="•"/>
              <a:tabLst>
                <a:tab pos="697865" algn="l"/>
                <a:tab pos="698500" algn="l"/>
              </a:tabLst>
            </a:pPr>
            <a:r>
              <a:rPr sz="2200" spc="-55" dirty="0">
                <a:solidFill>
                  <a:srgbClr val="444949"/>
                </a:solidFill>
                <a:latin typeface="Roboto Light" panose="02000000000000000000" pitchFamily="2" charset="0"/>
                <a:ea typeface="Roboto Light" panose="02000000000000000000" pitchFamily="2" charset="0"/>
                <a:cs typeface="Gill Sans MT"/>
              </a:rPr>
              <a:t>Bursting</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10" dirty="0">
                <a:solidFill>
                  <a:srgbClr val="444949"/>
                </a:solidFill>
                <a:latin typeface="Roboto Light" panose="02000000000000000000" pitchFamily="2" charset="0"/>
                <a:ea typeface="Roboto Light" panose="02000000000000000000" pitchFamily="2" charset="0"/>
                <a:cs typeface="Gill Sans MT"/>
              </a:rPr>
              <a:t>(1</a:t>
            </a:r>
            <a:r>
              <a:rPr sz="2200" spc="-310" dirty="0">
                <a:solidFill>
                  <a:srgbClr val="444949"/>
                </a:solidFill>
                <a:latin typeface="Roboto Light" panose="02000000000000000000" pitchFamily="2" charset="0"/>
                <a:ea typeface="Roboto Light" panose="02000000000000000000" pitchFamily="2" charset="0"/>
                <a:cs typeface="Gill Sans MT"/>
              </a:rPr>
              <a:t> </a:t>
            </a:r>
            <a:r>
              <a:rPr sz="2200" spc="-70" dirty="0">
                <a:solidFill>
                  <a:srgbClr val="444949"/>
                </a:solidFill>
                <a:latin typeface="Roboto Light" panose="02000000000000000000" pitchFamily="2" charset="0"/>
                <a:ea typeface="Roboto Light" panose="02000000000000000000" pitchFamily="2" charset="0"/>
                <a:cs typeface="Gill Sans MT"/>
              </a:rPr>
              <a:t>TB</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165" dirty="0">
                <a:solidFill>
                  <a:srgbClr val="444949"/>
                </a:solidFill>
                <a:latin typeface="Roboto Light" panose="02000000000000000000" pitchFamily="2" charset="0"/>
                <a:ea typeface="Roboto Light" panose="02000000000000000000" pitchFamily="2" charset="0"/>
                <a:cs typeface="Gill Sans MT"/>
              </a:rPr>
              <a:t>=</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50MiB/s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165" dirty="0">
                <a:solidFill>
                  <a:srgbClr val="444949"/>
                </a:solidFill>
                <a:latin typeface="Roboto Light" panose="02000000000000000000" pitchFamily="2" charset="0"/>
                <a:ea typeface="Roboto Light" panose="02000000000000000000" pitchFamily="2" charset="0"/>
                <a:cs typeface="Gill Sans MT"/>
              </a:rPr>
              <a:t>+</a:t>
            </a:r>
            <a:r>
              <a:rPr sz="2200"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burst</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25" dirty="0">
                <a:solidFill>
                  <a:srgbClr val="444949"/>
                </a:solidFill>
                <a:latin typeface="Roboto Light" panose="02000000000000000000" pitchFamily="2" charset="0"/>
                <a:ea typeface="Roboto Light" panose="02000000000000000000" pitchFamily="2" charset="0"/>
                <a:cs typeface="Gill Sans MT"/>
              </a:rPr>
              <a:t>of</a:t>
            </a:r>
            <a:r>
              <a:rPr sz="2200" spc="-5" dirty="0">
                <a:solidFill>
                  <a:srgbClr val="444949"/>
                </a:solidFill>
                <a:latin typeface="Roboto Light" panose="02000000000000000000" pitchFamily="2" charset="0"/>
                <a:ea typeface="Roboto Light" panose="02000000000000000000" pitchFamily="2" charset="0"/>
                <a:cs typeface="Gill Sans MT"/>
              </a:rPr>
              <a:t> up</a:t>
            </a:r>
            <a:r>
              <a:rPr sz="2200"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to</a:t>
            </a:r>
            <a:r>
              <a:rPr sz="2200"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100MiB/s)</a:t>
            </a:r>
            <a:endParaRPr sz="2200" dirty="0">
              <a:latin typeface="Roboto Light" panose="02000000000000000000" pitchFamily="2" charset="0"/>
              <a:ea typeface="Roboto Light" panose="02000000000000000000" pitchFamily="2" charset="0"/>
              <a:cs typeface="Gill Sans MT"/>
            </a:endParaRPr>
          </a:p>
          <a:p>
            <a:pPr marL="698500" lvl="1" indent="-228600">
              <a:lnSpc>
                <a:spcPts val="2520"/>
              </a:lnSpc>
              <a:buFont typeface="Arial"/>
              <a:buChar char="•"/>
              <a:tabLst>
                <a:tab pos="697865" algn="l"/>
                <a:tab pos="698500" algn="l"/>
              </a:tabLst>
            </a:pPr>
            <a:r>
              <a:rPr sz="2200" spc="-55" dirty="0">
                <a:solidFill>
                  <a:srgbClr val="444949"/>
                </a:solidFill>
                <a:latin typeface="Roboto Light" panose="02000000000000000000" pitchFamily="2" charset="0"/>
                <a:ea typeface="Roboto Light" panose="02000000000000000000" pitchFamily="2" charset="0"/>
                <a:cs typeface="Gill Sans MT"/>
              </a:rPr>
              <a:t>Provisioned:</a:t>
            </a:r>
            <a:r>
              <a:rPr sz="2200" spc="-180"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set</a:t>
            </a:r>
            <a:r>
              <a:rPr sz="2200" dirty="0">
                <a:solidFill>
                  <a:srgbClr val="444949"/>
                </a:solidFill>
                <a:latin typeface="Roboto Light" panose="02000000000000000000" pitchFamily="2" charset="0"/>
                <a:ea typeface="Roboto Light" panose="02000000000000000000" pitchFamily="2" charset="0"/>
                <a:cs typeface="Gill Sans MT"/>
              </a:rPr>
              <a:t> </a:t>
            </a:r>
            <a:r>
              <a:rPr sz="2200" spc="-75" dirty="0">
                <a:solidFill>
                  <a:srgbClr val="444949"/>
                </a:solidFill>
                <a:latin typeface="Roboto Light" panose="02000000000000000000" pitchFamily="2" charset="0"/>
                <a:ea typeface="Roboto Light" panose="02000000000000000000" pitchFamily="2" charset="0"/>
                <a:cs typeface="Gill Sans MT"/>
              </a:rPr>
              <a:t>your</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throughput</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5" dirty="0">
                <a:solidFill>
                  <a:srgbClr val="444949"/>
                </a:solidFill>
                <a:latin typeface="Roboto Light" panose="02000000000000000000" pitchFamily="2" charset="0"/>
                <a:ea typeface="Roboto Light" panose="02000000000000000000" pitchFamily="2" charset="0"/>
                <a:cs typeface="Gill Sans MT"/>
              </a:rPr>
              <a:t>regardless</a:t>
            </a:r>
            <a:r>
              <a:rPr sz="2200" dirty="0">
                <a:solidFill>
                  <a:srgbClr val="444949"/>
                </a:solidFill>
                <a:latin typeface="Roboto Light" panose="02000000000000000000" pitchFamily="2" charset="0"/>
                <a:ea typeface="Roboto Light" panose="02000000000000000000" pitchFamily="2" charset="0"/>
                <a:cs typeface="Gill Sans MT"/>
              </a:rPr>
              <a:t> </a:t>
            </a:r>
            <a:r>
              <a:rPr sz="2200" spc="-25" dirty="0">
                <a:solidFill>
                  <a:srgbClr val="444949"/>
                </a:solidFill>
                <a:latin typeface="Roboto Light" panose="02000000000000000000" pitchFamily="2" charset="0"/>
                <a:ea typeface="Roboto Light" panose="02000000000000000000" pitchFamily="2" charset="0"/>
                <a:cs typeface="Gill Sans MT"/>
              </a:rPr>
              <a:t>of</a:t>
            </a:r>
            <a:r>
              <a:rPr sz="2200"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storage</a:t>
            </a:r>
            <a:r>
              <a:rPr sz="2200" dirty="0">
                <a:solidFill>
                  <a:srgbClr val="444949"/>
                </a:solidFill>
                <a:latin typeface="Roboto Light" panose="02000000000000000000" pitchFamily="2" charset="0"/>
                <a:ea typeface="Roboto Light" panose="02000000000000000000" pitchFamily="2" charset="0"/>
                <a:cs typeface="Gill Sans MT"/>
              </a:rPr>
              <a:t> </a:t>
            </a:r>
            <a:r>
              <a:rPr sz="2200" spc="-55" dirty="0">
                <a:solidFill>
                  <a:srgbClr val="444949"/>
                </a:solidFill>
                <a:latin typeface="Roboto Light" panose="02000000000000000000" pitchFamily="2" charset="0"/>
                <a:ea typeface="Roboto Light" panose="02000000000000000000" pitchFamily="2" charset="0"/>
                <a:cs typeface="Gill Sans MT"/>
              </a:rPr>
              <a:t>size,</a:t>
            </a:r>
            <a:r>
              <a:rPr sz="2200" spc="-17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ex:</a:t>
            </a:r>
            <a:r>
              <a:rPr sz="2200" spc="-180" dirty="0">
                <a:solidFill>
                  <a:srgbClr val="444949"/>
                </a:solidFill>
                <a:latin typeface="Roboto Light" panose="02000000000000000000" pitchFamily="2" charset="0"/>
                <a:ea typeface="Roboto Light" panose="02000000000000000000" pitchFamily="2" charset="0"/>
                <a:cs typeface="Gill Sans MT"/>
              </a:rPr>
              <a:t> </a:t>
            </a:r>
            <a:r>
              <a:rPr sz="2200" dirty="0">
                <a:solidFill>
                  <a:srgbClr val="444949"/>
                </a:solidFill>
                <a:latin typeface="Roboto Light" panose="02000000000000000000" pitchFamily="2" charset="0"/>
                <a:ea typeface="Roboto Light" panose="02000000000000000000" pitchFamily="2" charset="0"/>
                <a:cs typeface="Gill Sans MT"/>
              </a:rPr>
              <a:t>1</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5" dirty="0">
                <a:solidFill>
                  <a:srgbClr val="444949"/>
                </a:solidFill>
                <a:latin typeface="Roboto Light" panose="02000000000000000000" pitchFamily="2" charset="0"/>
                <a:ea typeface="Roboto Light" panose="02000000000000000000" pitchFamily="2" charset="0"/>
                <a:cs typeface="Gill Sans MT"/>
              </a:rPr>
              <a:t>GiB/s</a:t>
            </a:r>
            <a:r>
              <a:rPr sz="2200" dirty="0">
                <a:solidFill>
                  <a:srgbClr val="444949"/>
                </a:solidFill>
                <a:latin typeface="Roboto Light" panose="02000000000000000000" pitchFamily="2" charset="0"/>
                <a:ea typeface="Roboto Light" panose="02000000000000000000" pitchFamily="2" charset="0"/>
                <a:cs typeface="Gill Sans MT"/>
              </a:rPr>
              <a:t> </a:t>
            </a:r>
            <a:r>
              <a:rPr sz="2200" spc="-75" dirty="0">
                <a:solidFill>
                  <a:srgbClr val="444949"/>
                </a:solidFill>
                <a:latin typeface="Roboto Light" panose="02000000000000000000" pitchFamily="2" charset="0"/>
                <a:ea typeface="Roboto Light" panose="02000000000000000000" pitchFamily="2" charset="0"/>
                <a:cs typeface="Gill Sans MT"/>
              </a:rPr>
              <a:t>for</a:t>
            </a:r>
            <a:r>
              <a:rPr sz="2200" spc="15" dirty="0">
                <a:solidFill>
                  <a:srgbClr val="444949"/>
                </a:solidFill>
                <a:latin typeface="Roboto Light" panose="02000000000000000000" pitchFamily="2" charset="0"/>
                <a:ea typeface="Roboto Light" panose="02000000000000000000" pitchFamily="2" charset="0"/>
                <a:cs typeface="Gill Sans MT"/>
              </a:rPr>
              <a:t> </a:t>
            </a:r>
            <a:r>
              <a:rPr sz="2200" dirty="0">
                <a:solidFill>
                  <a:srgbClr val="444949"/>
                </a:solidFill>
                <a:latin typeface="Roboto Light" panose="02000000000000000000" pitchFamily="2" charset="0"/>
                <a:ea typeface="Roboto Light" panose="02000000000000000000" pitchFamily="2" charset="0"/>
                <a:cs typeface="Gill Sans MT"/>
              </a:rPr>
              <a:t>1</a:t>
            </a:r>
            <a:r>
              <a:rPr sz="2200" spc="-310" dirty="0">
                <a:solidFill>
                  <a:srgbClr val="444949"/>
                </a:solidFill>
                <a:latin typeface="Roboto Light" panose="02000000000000000000" pitchFamily="2" charset="0"/>
                <a:ea typeface="Roboto Light" panose="02000000000000000000" pitchFamily="2" charset="0"/>
                <a:cs typeface="Gill Sans MT"/>
              </a:rPr>
              <a:t> </a:t>
            </a:r>
            <a:r>
              <a:rPr sz="2200" spc="-70" dirty="0">
                <a:solidFill>
                  <a:srgbClr val="444949"/>
                </a:solidFill>
                <a:latin typeface="Roboto Light" panose="02000000000000000000" pitchFamily="2" charset="0"/>
                <a:ea typeface="Roboto Light" panose="02000000000000000000" pitchFamily="2" charset="0"/>
                <a:cs typeface="Gill Sans MT"/>
              </a:rPr>
              <a:t>TB</a:t>
            </a:r>
            <a:r>
              <a:rPr sz="2200"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storage</a:t>
            </a:r>
            <a:endParaRPr sz="2200" dirty="0">
              <a:latin typeface="Roboto Light" panose="02000000000000000000" pitchFamily="2" charset="0"/>
              <a:ea typeface="Roboto Light" panose="02000000000000000000" pitchFamily="2" charset="0"/>
              <a:cs typeface="Gill Sans MT"/>
            </a:endParaRPr>
          </a:p>
          <a:p>
            <a:pPr marL="241300" indent="-228600">
              <a:lnSpc>
                <a:spcPts val="2905"/>
              </a:lnSpc>
              <a:spcBef>
                <a:spcPts val="105"/>
              </a:spcBef>
              <a:buSzPct val="101960"/>
              <a:buFont typeface="Arial"/>
              <a:buChar char="•"/>
              <a:tabLst>
                <a:tab pos="241300" algn="l"/>
              </a:tabLst>
            </a:pPr>
            <a:r>
              <a:rPr sz="3825" spc="-7" baseline="1089" dirty="0">
                <a:solidFill>
                  <a:srgbClr val="444949"/>
                </a:solidFill>
                <a:latin typeface="Roboto Light" panose="02000000000000000000" pitchFamily="2" charset="0"/>
                <a:ea typeface="Roboto Light" panose="02000000000000000000" pitchFamily="2" charset="0"/>
                <a:cs typeface="Gill Sans MT"/>
              </a:rPr>
              <a:t>Storage</a:t>
            </a:r>
            <a:r>
              <a:rPr sz="3825" spc="-517" baseline="1089" dirty="0">
                <a:solidFill>
                  <a:srgbClr val="444949"/>
                </a:solidFill>
                <a:latin typeface="Roboto Light" panose="02000000000000000000" pitchFamily="2" charset="0"/>
                <a:ea typeface="Roboto Light" panose="02000000000000000000" pitchFamily="2" charset="0"/>
                <a:cs typeface="Gill Sans MT"/>
              </a:rPr>
              <a:t> </a:t>
            </a:r>
            <a:r>
              <a:rPr sz="3825" spc="-67" baseline="1089" dirty="0">
                <a:solidFill>
                  <a:srgbClr val="444949"/>
                </a:solidFill>
                <a:latin typeface="Roboto Light" panose="02000000000000000000" pitchFamily="2" charset="0"/>
                <a:ea typeface="Roboto Light" panose="02000000000000000000" pitchFamily="2" charset="0"/>
                <a:cs typeface="Gill Sans MT"/>
              </a:rPr>
              <a:t>Tiers</a:t>
            </a:r>
            <a:r>
              <a:rPr sz="3825" spc="30" baseline="1089" dirty="0">
                <a:solidFill>
                  <a:srgbClr val="444949"/>
                </a:solidFill>
                <a:latin typeface="Roboto Light" panose="02000000000000000000" pitchFamily="2" charset="0"/>
                <a:ea typeface="Roboto Light" panose="02000000000000000000" pitchFamily="2" charset="0"/>
                <a:cs typeface="Gill Sans MT"/>
              </a:rPr>
              <a:t> </a:t>
            </a:r>
            <a:r>
              <a:rPr sz="3825" spc="-44" baseline="1089" dirty="0">
                <a:solidFill>
                  <a:srgbClr val="444949"/>
                </a:solidFill>
                <a:latin typeface="Roboto Light" panose="02000000000000000000" pitchFamily="2" charset="0"/>
                <a:ea typeface="Roboto Light" panose="02000000000000000000" pitchFamily="2" charset="0"/>
                <a:cs typeface="Gill Sans MT"/>
              </a:rPr>
              <a:t>(lifecycle</a:t>
            </a:r>
            <a:r>
              <a:rPr sz="3825" spc="30" baseline="1089" dirty="0">
                <a:solidFill>
                  <a:srgbClr val="444949"/>
                </a:solidFill>
                <a:latin typeface="Roboto Light" panose="02000000000000000000" pitchFamily="2" charset="0"/>
                <a:ea typeface="Roboto Light" panose="02000000000000000000" pitchFamily="2" charset="0"/>
                <a:cs typeface="Gill Sans MT"/>
              </a:rPr>
              <a:t> </a:t>
            </a:r>
            <a:r>
              <a:rPr sz="3825" spc="15" baseline="1089" dirty="0">
                <a:solidFill>
                  <a:srgbClr val="444949"/>
                </a:solidFill>
                <a:latin typeface="Roboto Light" panose="02000000000000000000" pitchFamily="2" charset="0"/>
                <a:ea typeface="Roboto Light" panose="02000000000000000000" pitchFamily="2" charset="0"/>
                <a:cs typeface="Gill Sans MT"/>
              </a:rPr>
              <a:t>management</a:t>
            </a:r>
            <a:r>
              <a:rPr sz="3825" spc="30" baseline="1089" dirty="0">
                <a:solidFill>
                  <a:srgbClr val="444949"/>
                </a:solidFill>
                <a:latin typeface="Roboto Light" panose="02000000000000000000" pitchFamily="2" charset="0"/>
                <a:ea typeface="Roboto Light" panose="02000000000000000000" pitchFamily="2" charset="0"/>
                <a:cs typeface="Gill Sans MT"/>
              </a:rPr>
              <a:t> </a:t>
            </a:r>
            <a:r>
              <a:rPr sz="3825" spc="-44" baseline="1089" dirty="0">
                <a:solidFill>
                  <a:srgbClr val="444949"/>
                </a:solidFill>
                <a:latin typeface="Roboto Light" panose="02000000000000000000" pitchFamily="2" charset="0"/>
                <a:ea typeface="Roboto Light" panose="02000000000000000000" pitchFamily="2" charset="0"/>
                <a:cs typeface="Gill Sans MT"/>
              </a:rPr>
              <a:t>feature</a:t>
            </a:r>
            <a:r>
              <a:rPr sz="3825" spc="22" baseline="1089" dirty="0">
                <a:solidFill>
                  <a:srgbClr val="444949"/>
                </a:solidFill>
                <a:latin typeface="Roboto Light" panose="02000000000000000000" pitchFamily="2" charset="0"/>
                <a:ea typeface="Roboto Light" panose="02000000000000000000" pitchFamily="2" charset="0"/>
                <a:cs typeface="Gill Sans MT"/>
              </a:rPr>
              <a:t> </a:t>
            </a:r>
            <a:r>
              <a:rPr sz="3825" spc="37" baseline="1089" dirty="0">
                <a:solidFill>
                  <a:srgbClr val="444949"/>
                </a:solidFill>
                <a:latin typeface="Roboto Light" panose="02000000000000000000" pitchFamily="2" charset="0"/>
                <a:ea typeface="Roboto Light" panose="02000000000000000000" pitchFamily="2" charset="0"/>
                <a:cs typeface="Gill Sans MT"/>
              </a:rPr>
              <a:t>–</a:t>
            </a:r>
            <a:r>
              <a:rPr sz="3825" spc="22" baseline="1089" dirty="0">
                <a:solidFill>
                  <a:srgbClr val="444949"/>
                </a:solidFill>
                <a:latin typeface="Roboto Light" panose="02000000000000000000" pitchFamily="2" charset="0"/>
                <a:ea typeface="Roboto Light" panose="02000000000000000000" pitchFamily="2" charset="0"/>
                <a:cs typeface="Gill Sans MT"/>
              </a:rPr>
              <a:t> </a:t>
            </a:r>
            <a:r>
              <a:rPr sz="3825" spc="-15" baseline="1089" dirty="0">
                <a:solidFill>
                  <a:srgbClr val="444949"/>
                </a:solidFill>
                <a:latin typeface="Roboto Light" panose="02000000000000000000" pitchFamily="2" charset="0"/>
                <a:ea typeface="Roboto Light" panose="02000000000000000000" pitchFamily="2" charset="0"/>
                <a:cs typeface="Gill Sans MT"/>
              </a:rPr>
              <a:t>move</a:t>
            </a:r>
            <a:r>
              <a:rPr sz="3825" spc="30" baseline="1089" dirty="0">
                <a:solidFill>
                  <a:srgbClr val="444949"/>
                </a:solidFill>
                <a:latin typeface="Roboto Light" panose="02000000000000000000" pitchFamily="2" charset="0"/>
                <a:ea typeface="Roboto Light" panose="02000000000000000000" pitchFamily="2" charset="0"/>
                <a:cs typeface="Gill Sans MT"/>
              </a:rPr>
              <a:t> </a:t>
            </a:r>
            <a:r>
              <a:rPr sz="3825" spc="-75" baseline="1089" dirty="0">
                <a:solidFill>
                  <a:srgbClr val="444949"/>
                </a:solidFill>
                <a:latin typeface="Roboto Light" panose="02000000000000000000" pitchFamily="2" charset="0"/>
                <a:ea typeface="Roboto Light" panose="02000000000000000000" pitchFamily="2" charset="0"/>
                <a:cs typeface="Gill Sans MT"/>
              </a:rPr>
              <a:t>file</a:t>
            </a:r>
            <a:r>
              <a:rPr sz="3825" spc="30" baseline="1089" dirty="0">
                <a:solidFill>
                  <a:srgbClr val="444949"/>
                </a:solidFill>
                <a:latin typeface="Roboto Light" panose="02000000000000000000" pitchFamily="2" charset="0"/>
                <a:ea typeface="Roboto Light" panose="02000000000000000000" pitchFamily="2" charset="0"/>
                <a:cs typeface="Gill Sans MT"/>
              </a:rPr>
              <a:t> </a:t>
            </a:r>
            <a:r>
              <a:rPr sz="3825" spc="-52" baseline="1089" dirty="0">
                <a:solidFill>
                  <a:srgbClr val="444949"/>
                </a:solidFill>
                <a:latin typeface="Roboto Light" panose="02000000000000000000" pitchFamily="2" charset="0"/>
                <a:ea typeface="Roboto Light" panose="02000000000000000000" pitchFamily="2" charset="0"/>
                <a:cs typeface="Gill Sans MT"/>
              </a:rPr>
              <a:t>after</a:t>
            </a:r>
            <a:r>
              <a:rPr sz="3825" spc="22" baseline="1089" dirty="0">
                <a:solidFill>
                  <a:srgbClr val="444949"/>
                </a:solidFill>
                <a:latin typeface="Roboto Light" panose="02000000000000000000" pitchFamily="2" charset="0"/>
                <a:ea typeface="Roboto Light" panose="02000000000000000000" pitchFamily="2" charset="0"/>
                <a:cs typeface="Gill Sans MT"/>
              </a:rPr>
              <a:t> </a:t>
            </a:r>
            <a:r>
              <a:rPr sz="3825" spc="15" baseline="1089" dirty="0">
                <a:solidFill>
                  <a:srgbClr val="444949"/>
                </a:solidFill>
                <a:latin typeface="Roboto Light" panose="02000000000000000000" pitchFamily="2" charset="0"/>
                <a:ea typeface="Roboto Light" panose="02000000000000000000" pitchFamily="2" charset="0"/>
                <a:cs typeface="Gill Sans MT"/>
              </a:rPr>
              <a:t>N</a:t>
            </a:r>
            <a:r>
              <a:rPr sz="3825" spc="22" baseline="1089" dirty="0">
                <a:solidFill>
                  <a:srgbClr val="444949"/>
                </a:solidFill>
                <a:latin typeface="Roboto Light" panose="02000000000000000000" pitchFamily="2" charset="0"/>
                <a:ea typeface="Roboto Light" panose="02000000000000000000" pitchFamily="2" charset="0"/>
                <a:cs typeface="Gill Sans MT"/>
              </a:rPr>
              <a:t> </a:t>
            </a:r>
            <a:r>
              <a:rPr sz="3825" spc="-15" baseline="1089" dirty="0">
                <a:solidFill>
                  <a:srgbClr val="444949"/>
                </a:solidFill>
                <a:latin typeface="Roboto Light" panose="02000000000000000000" pitchFamily="2" charset="0"/>
                <a:ea typeface="Roboto Light" panose="02000000000000000000" pitchFamily="2" charset="0"/>
                <a:cs typeface="Gill Sans MT"/>
              </a:rPr>
              <a:t>days)</a:t>
            </a:r>
            <a:endParaRPr sz="3825" baseline="1089" dirty="0">
              <a:latin typeface="Roboto Light" panose="02000000000000000000" pitchFamily="2" charset="0"/>
              <a:ea typeface="Roboto Light" panose="02000000000000000000" pitchFamily="2" charset="0"/>
              <a:cs typeface="Gill Sans MT"/>
            </a:endParaRPr>
          </a:p>
          <a:p>
            <a:pPr marL="698500" lvl="1" indent="-228600">
              <a:lnSpc>
                <a:spcPts val="2365"/>
              </a:lnSpc>
              <a:buFont typeface="Arial"/>
              <a:buChar char="•"/>
              <a:tabLst>
                <a:tab pos="697865" algn="l"/>
                <a:tab pos="698500" algn="l"/>
              </a:tabLst>
            </a:pPr>
            <a:r>
              <a:rPr sz="2200" spc="-25" dirty="0">
                <a:solidFill>
                  <a:srgbClr val="444949"/>
                </a:solidFill>
                <a:latin typeface="Roboto Light" panose="02000000000000000000" pitchFamily="2" charset="0"/>
                <a:ea typeface="Roboto Light" panose="02000000000000000000" pitchFamily="2" charset="0"/>
                <a:cs typeface="Gill Sans MT"/>
              </a:rPr>
              <a:t>St</a:t>
            </a:r>
            <a:r>
              <a:rPr sz="2200" spc="-5" dirty="0">
                <a:solidFill>
                  <a:srgbClr val="444949"/>
                </a:solidFill>
                <a:latin typeface="Roboto Light" panose="02000000000000000000" pitchFamily="2" charset="0"/>
                <a:ea typeface="Roboto Light" panose="02000000000000000000" pitchFamily="2" charset="0"/>
                <a:cs typeface="Gill Sans MT"/>
              </a:rPr>
              <a:t>a</a:t>
            </a:r>
            <a:r>
              <a:rPr sz="2200" spc="-30" dirty="0">
                <a:solidFill>
                  <a:srgbClr val="444949"/>
                </a:solidFill>
                <a:latin typeface="Roboto Light" panose="02000000000000000000" pitchFamily="2" charset="0"/>
                <a:ea typeface="Roboto Light" panose="02000000000000000000" pitchFamily="2" charset="0"/>
                <a:cs typeface="Gill Sans MT"/>
              </a:rPr>
              <a:t>n</a:t>
            </a:r>
            <a:r>
              <a:rPr sz="2200" dirty="0">
                <a:solidFill>
                  <a:srgbClr val="444949"/>
                </a:solidFill>
                <a:latin typeface="Roboto Light" panose="02000000000000000000" pitchFamily="2" charset="0"/>
                <a:ea typeface="Roboto Light" panose="02000000000000000000" pitchFamily="2" charset="0"/>
                <a:cs typeface="Gill Sans MT"/>
              </a:rPr>
              <a:t>d</a:t>
            </a:r>
            <a:r>
              <a:rPr sz="2200" spc="-5" dirty="0">
                <a:solidFill>
                  <a:srgbClr val="444949"/>
                </a:solidFill>
                <a:latin typeface="Roboto Light" panose="02000000000000000000" pitchFamily="2" charset="0"/>
                <a:ea typeface="Roboto Light" panose="02000000000000000000" pitchFamily="2" charset="0"/>
                <a:cs typeface="Gill Sans MT"/>
              </a:rPr>
              <a:t>a</a:t>
            </a:r>
            <a:r>
              <a:rPr sz="2200" spc="-60" dirty="0">
                <a:solidFill>
                  <a:srgbClr val="444949"/>
                </a:solidFill>
                <a:latin typeface="Roboto Light" panose="02000000000000000000" pitchFamily="2" charset="0"/>
                <a:ea typeface="Roboto Light" panose="02000000000000000000" pitchFamily="2" charset="0"/>
                <a:cs typeface="Gill Sans MT"/>
              </a:rPr>
              <a:t>r</a:t>
            </a:r>
            <a:r>
              <a:rPr sz="2200" spc="-80" dirty="0">
                <a:solidFill>
                  <a:srgbClr val="444949"/>
                </a:solidFill>
                <a:latin typeface="Roboto Light" panose="02000000000000000000" pitchFamily="2" charset="0"/>
                <a:ea typeface="Roboto Light" panose="02000000000000000000" pitchFamily="2" charset="0"/>
                <a:cs typeface="Gill Sans MT"/>
              </a:rPr>
              <a:t>d</a:t>
            </a:r>
            <a:r>
              <a:rPr sz="2200" spc="-95" dirty="0">
                <a:solidFill>
                  <a:srgbClr val="444949"/>
                </a:solidFill>
                <a:latin typeface="Roboto Light" panose="02000000000000000000" pitchFamily="2" charset="0"/>
                <a:ea typeface="Roboto Light" panose="02000000000000000000" pitchFamily="2" charset="0"/>
                <a:cs typeface="Gill Sans MT"/>
              </a:rPr>
              <a:t>:</a:t>
            </a:r>
            <a:r>
              <a:rPr sz="2200" spc="-180" dirty="0">
                <a:solidFill>
                  <a:srgbClr val="444949"/>
                </a:solidFill>
                <a:latin typeface="Roboto Light" panose="02000000000000000000" pitchFamily="2" charset="0"/>
                <a:ea typeface="Roboto Light" panose="02000000000000000000" pitchFamily="2" charset="0"/>
                <a:cs typeface="Gill Sans MT"/>
              </a:rPr>
              <a:t> </a:t>
            </a:r>
            <a:r>
              <a:rPr sz="2200" spc="-55" dirty="0">
                <a:solidFill>
                  <a:srgbClr val="444949"/>
                </a:solidFill>
                <a:latin typeface="Roboto Light" panose="02000000000000000000" pitchFamily="2" charset="0"/>
                <a:ea typeface="Roboto Light" panose="02000000000000000000" pitchFamily="2" charset="0"/>
                <a:cs typeface="Gill Sans MT"/>
              </a:rPr>
              <a:t>f</a:t>
            </a:r>
            <a:r>
              <a:rPr sz="2200" spc="-35" dirty="0">
                <a:solidFill>
                  <a:srgbClr val="444949"/>
                </a:solidFill>
                <a:latin typeface="Roboto Light" panose="02000000000000000000" pitchFamily="2" charset="0"/>
                <a:ea typeface="Roboto Light" panose="02000000000000000000" pitchFamily="2" charset="0"/>
                <a:cs typeface="Gill Sans MT"/>
              </a:rPr>
              <a:t>o</a:t>
            </a:r>
            <a:r>
              <a:rPr sz="2200" spc="-140" dirty="0">
                <a:solidFill>
                  <a:srgbClr val="444949"/>
                </a:solidFill>
                <a:latin typeface="Roboto Light" panose="02000000000000000000" pitchFamily="2" charset="0"/>
                <a:ea typeface="Roboto Light" panose="02000000000000000000" pitchFamily="2" charset="0"/>
                <a:cs typeface="Gill Sans MT"/>
              </a:rPr>
              <a:t>r</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f</a:t>
            </a:r>
            <a:r>
              <a:rPr sz="2200" spc="-60" dirty="0">
                <a:solidFill>
                  <a:srgbClr val="444949"/>
                </a:solidFill>
                <a:latin typeface="Roboto Light" panose="02000000000000000000" pitchFamily="2" charset="0"/>
                <a:ea typeface="Roboto Light" panose="02000000000000000000" pitchFamily="2" charset="0"/>
                <a:cs typeface="Gill Sans MT"/>
              </a:rPr>
              <a:t>r</a:t>
            </a:r>
            <a:r>
              <a:rPr sz="2200" spc="-85" dirty="0">
                <a:solidFill>
                  <a:srgbClr val="444949"/>
                </a:solidFill>
                <a:latin typeface="Roboto Light" panose="02000000000000000000" pitchFamily="2" charset="0"/>
                <a:ea typeface="Roboto Light" panose="02000000000000000000" pitchFamily="2" charset="0"/>
                <a:cs typeface="Gill Sans MT"/>
              </a:rPr>
              <a:t>e</a:t>
            </a:r>
            <a:r>
              <a:rPr sz="2200" spc="20" dirty="0">
                <a:solidFill>
                  <a:srgbClr val="444949"/>
                </a:solidFill>
                <a:latin typeface="Roboto Light" panose="02000000000000000000" pitchFamily="2" charset="0"/>
                <a:ea typeface="Roboto Light" panose="02000000000000000000" pitchFamily="2" charset="0"/>
                <a:cs typeface="Gill Sans MT"/>
              </a:rPr>
              <a:t>q</a:t>
            </a:r>
            <a:r>
              <a:rPr sz="2200" spc="-30" dirty="0">
                <a:solidFill>
                  <a:srgbClr val="444949"/>
                </a:solidFill>
                <a:latin typeface="Roboto Light" panose="02000000000000000000" pitchFamily="2" charset="0"/>
                <a:ea typeface="Roboto Light" panose="02000000000000000000" pitchFamily="2" charset="0"/>
                <a:cs typeface="Gill Sans MT"/>
              </a:rPr>
              <a:t>u</a:t>
            </a:r>
            <a:r>
              <a:rPr sz="2200" spc="-5" dirty="0">
                <a:solidFill>
                  <a:srgbClr val="444949"/>
                </a:solidFill>
                <a:latin typeface="Roboto Light" panose="02000000000000000000" pitchFamily="2" charset="0"/>
                <a:ea typeface="Roboto Light" panose="02000000000000000000" pitchFamily="2" charset="0"/>
                <a:cs typeface="Gill Sans MT"/>
              </a:rPr>
              <a:t>e</a:t>
            </a:r>
            <a:r>
              <a:rPr sz="2200" spc="-30" dirty="0">
                <a:solidFill>
                  <a:srgbClr val="444949"/>
                </a:solidFill>
                <a:latin typeface="Roboto Light" panose="02000000000000000000" pitchFamily="2" charset="0"/>
                <a:ea typeface="Roboto Light" panose="02000000000000000000" pitchFamily="2" charset="0"/>
                <a:cs typeface="Gill Sans MT"/>
              </a:rPr>
              <a:t>n</a:t>
            </a:r>
            <a:r>
              <a:rPr sz="2200" spc="-75" dirty="0">
                <a:solidFill>
                  <a:srgbClr val="444949"/>
                </a:solidFill>
                <a:latin typeface="Roboto Light" panose="02000000000000000000" pitchFamily="2" charset="0"/>
                <a:ea typeface="Roboto Light" panose="02000000000000000000" pitchFamily="2" charset="0"/>
                <a:cs typeface="Gill Sans MT"/>
              </a:rPr>
              <a:t>t</a:t>
            </a:r>
            <a:r>
              <a:rPr sz="2200" spc="-95" dirty="0">
                <a:solidFill>
                  <a:srgbClr val="444949"/>
                </a:solidFill>
                <a:latin typeface="Roboto Light" panose="02000000000000000000" pitchFamily="2" charset="0"/>
                <a:ea typeface="Roboto Light" panose="02000000000000000000" pitchFamily="2" charset="0"/>
                <a:cs typeface="Gill Sans MT"/>
              </a:rPr>
              <a:t>l</a:t>
            </a:r>
            <a:r>
              <a:rPr sz="2200" spc="-50" dirty="0">
                <a:solidFill>
                  <a:srgbClr val="444949"/>
                </a:solidFill>
                <a:latin typeface="Roboto Light" panose="02000000000000000000" pitchFamily="2" charset="0"/>
                <a:ea typeface="Roboto Light" panose="02000000000000000000" pitchFamily="2" charset="0"/>
                <a:cs typeface="Gill Sans MT"/>
              </a:rPr>
              <a:t>y</a:t>
            </a:r>
            <a:r>
              <a:rPr sz="2200" spc="-5" dirty="0">
                <a:solidFill>
                  <a:srgbClr val="444949"/>
                </a:solidFill>
                <a:latin typeface="Roboto Light" panose="02000000000000000000" pitchFamily="2" charset="0"/>
                <a:ea typeface="Roboto Light" panose="02000000000000000000" pitchFamily="2" charset="0"/>
                <a:cs typeface="Gill Sans MT"/>
              </a:rPr>
              <a:t> a</a:t>
            </a:r>
            <a:r>
              <a:rPr sz="2200" spc="-60" dirty="0">
                <a:solidFill>
                  <a:srgbClr val="444949"/>
                </a:solidFill>
                <a:latin typeface="Roboto Light" panose="02000000000000000000" pitchFamily="2" charset="0"/>
                <a:ea typeface="Roboto Light" panose="02000000000000000000" pitchFamily="2" charset="0"/>
                <a:cs typeface="Gill Sans MT"/>
              </a:rPr>
              <a:t>cc</a:t>
            </a:r>
            <a:r>
              <a:rPr sz="2200" spc="-5" dirty="0">
                <a:solidFill>
                  <a:srgbClr val="444949"/>
                </a:solidFill>
                <a:latin typeface="Roboto Light" panose="02000000000000000000" pitchFamily="2" charset="0"/>
                <a:ea typeface="Roboto Light" panose="02000000000000000000" pitchFamily="2" charset="0"/>
                <a:cs typeface="Gill Sans MT"/>
              </a:rPr>
              <a:t>e</a:t>
            </a:r>
            <a:r>
              <a:rPr sz="2200" spc="-75" dirty="0">
                <a:solidFill>
                  <a:srgbClr val="444949"/>
                </a:solidFill>
                <a:latin typeface="Roboto Light" panose="02000000000000000000" pitchFamily="2" charset="0"/>
                <a:ea typeface="Roboto Light" panose="02000000000000000000" pitchFamily="2" charset="0"/>
                <a:cs typeface="Gill Sans MT"/>
              </a:rPr>
              <a:t>ss</a:t>
            </a:r>
            <a:r>
              <a:rPr sz="2200" spc="-5" dirty="0">
                <a:solidFill>
                  <a:srgbClr val="444949"/>
                </a:solidFill>
                <a:latin typeface="Roboto Light" panose="02000000000000000000" pitchFamily="2" charset="0"/>
                <a:ea typeface="Roboto Light" panose="02000000000000000000" pitchFamily="2" charset="0"/>
                <a:cs typeface="Gill Sans MT"/>
              </a:rPr>
              <a:t>e</a:t>
            </a:r>
            <a:r>
              <a:rPr sz="2200" dirty="0">
                <a:solidFill>
                  <a:srgbClr val="444949"/>
                </a:solidFill>
                <a:latin typeface="Roboto Light" panose="02000000000000000000" pitchFamily="2" charset="0"/>
                <a:ea typeface="Roboto Light" panose="02000000000000000000" pitchFamily="2" charset="0"/>
                <a:cs typeface="Gill Sans MT"/>
              </a:rPr>
              <a:t>d</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75" dirty="0">
                <a:solidFill>
                  <a:srgbClr val="444949"/>
                </a:solidFill>
                <a:latin typeface="Roboto Light" panose="02000000000000000000" pitchFamily="2" charset="0"/>
                <a:ea typeface="Roboto Light" panose="02000000000000000000" pitchFamily="2" charset="0"/>
                <a:cs typeface="Gill Sans MT"/>
              </a:rPr>
              <a:t>fil</a:t>
            </a:r>
            <a:r>
              <a:rPr sz="2200" spc="-5" dirty="0">
                <a:solidFill>
                  <a:srgbClr val="444949"/>
                </a:solidFill>
                <a:latin typeface="Roboto Light" panose="02000000000000000000" pitchFamily="2" charset="0"/>
                <a:ea typeface="Roboto Light" panose="02000000000000000000" pitchFamily="2" charset="0"/>
                <a:cs typeface="Gill Sans MT"/>
              </a:rPr>
              <a:t>e</a:t>
            </a:r>
            <a:r>
              <a:rPr sz="2200" spc="-70" dirty="0">
                <a:solidFill>
                  <a:srgbClr val="444949"/>
                </a:solidFill>
                <a:latin typeface="Roboto Light" panose="02000000000000000000" pitchFamily="2" charset="0"/>
                <a:ea typeface="Roboto Light" panose="02000000000000000000" pitchFamily="2" charset="0"/>
                <a:cs typeface="Gill Sans MT"/>
              </a:rPr>
              <a:t>s</a:t>
            </a:r>
            <a:endParaRPr sz="2200" dirty="0">
              <a:latin typeface="Roboto Light" panose="02000000000000000000" pitchFamily="2" charset="0"/>
              <a:ea typeface="Roboto Light" panose="02000000000000000000" pitchFamily="2" charset="0"/>
              <a:cs typeface="Gill Sans MT"/>
            </a:endParaRPr>
          </a:p>
          <a:p>
            <a:pPr marL="698500" lvl="1" indent="-228600">
              <a:lnSpc>
                <a:spcPts val="2520"/>
              </a:lnSpc>
              <a:buFont typeface="Arial"/>
              <a:buChar char="•"/>
              <a:tabLst>
                <a:tab pos="697865" algn="l"/>
                <a:tab pos="698500" algn="l"/>
              </a:tabLst>
            </a:pPr>
            <a:r>
              <a:rPr sz="2200" spc="-40" dirty="0">
                <a:solidFill>
                  <a:srgbClr val="444949"/>
                </a:solidFill>
                <a:latin typeface="Roboto Light" panose="02000000000000000000" pitchFamily="2" charset="0"/>
                <a:ea typeface="Roboto Light" panose="02000000000000000000" pitchFamily="2" charset="0"/>
                <a:cs typeface="Gill Sans MT"/>
              </a:rPr>
              <a:t>Infrequent</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access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(EFS-IA):</a:t>
            </a:r>
            <a:r>
              <a:rPr sz="2200" spc="-180" dirty="0">
                <a:solidFill>
                  <a:srgbClr val="444949"/>
                </a:solidFill>
                <a:latin typeface="Roboto Light" panose="02000000000000000000" pitchFamily="2" charset="0"/>
                <a:ea typeface="Roboto Light" panose="02000000000000000000" pitchFamily="2" charset="0"/>
                <a:cs typeface="Gill Sans MT"/>
              </a:rPr>
              <a:t> </a:t>
            </a:r>
            <a:r>
              <a:rPr sz="2200" spc="-55" dirty="0">
                <a:solidFill>
                  <a:srgbClr val="444949"/>
                </a:solidFill>
                <a:latin typeface="Roboto Light" panose="02000000000000000000" pitchFamily="2" charset="0"/>
                <a:ea typeface="Roboto Light" panose="02000000000000000000" pitchFamily="2" charset="0"/>
                <a:cs typeface="Gill Sans MT"/>
              </a:rPr>
              <a:t>cost</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to</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5" dirty="0">
                <a:solidFill>
                  <a:srgbClr val="444949"/>
                </a:solidFill>
                <a:latin typeface="Roboto Light" panose="02000000000000000000" pitchFamily="2" charset="0"/>
                <a:ea typeface="Roboto Light" panose="02000000000000000000" pitchFamily="2" charset="0"/>
                <a:cs typeface="Gill Sans MT"/>
              </a:rPr>
              <a:t>retrieve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65" dirty="0">
                <a:solidFill>
                  <a:srgbClr val="444949"/>
                </a:solidFill>
                <a:latin typeface="Roboto Light" panose="02000000000000000000" pitchFamily="2" charset="0"/>
                <a:ea typeface="Roboto Light" panose="02000000000000000000" pitchFamily="2" charset="0"/>
                <a:cs typeface="Gill Sans MT"/>
              </a:rPr>
              <a:t>files,</a:t>
            </a:r>
            <a:r>
              <a:rPr sz="2200" spc="-180" dirty="0">
                <a:solidFill>
                  <a:srgbClr val="444949"/>
                </a:solidFill>
                <a:latin typeface="Roboto Light" panose="02000000000000000000" pitchFamily="2" charset="0"/>
                <a:ea typeface="Roboto Light" panose="02000000000000000000" pitchFamily="2" charset="0"/>
                <a:cs typeface="Gill Sans MT"/>
              </a:rPr>
              <a:t> </a:t>
            </a:r>
            <a:r>
              <a:rPr sz="2200" spc="-70" dirty="0">
                <a:solidFill>
                  <a:srgbClr val="444949"/>
                </a:solidFill>
                <a:latin typeface="Roboto Light" panose="02000000000000000000" pitchFamily="2" charset="0"/>
                <a:ea typeface="Roboto Light" panose="02000000000000000000" pitchFamily="2" charset="0"/>
                <a:cs typeface="Gill Sans MT"/>
              </a:rPr>
              <a:t>lower</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price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to</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65" dirty="0">
                <a:solidFill>
                  <a:srgbClr val="444949"/>
                </a:solidFill>
                <a:latin typeface="Roboto Light" panose="02000000000000000000" pitchFamily="2" charset="0"/>
                <a:ea typeface="Roboto Light" panose="02000000000000000000" pitchFamily="2" charset="0"/>
                <a:cs typeface="Gill Sans MT"/>
              </a:rPr>
              <a:t>store</a:t>
            </a:r>
            <a:endParaRPr sz="2200" dirty="0">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0538-945D-47FA-983A-F44CE6974A8C}"/>
              </a:ext>
            </a:extLst>
          </p:cNvPr>
          <p:cNvSpPr>
            <a:spLocks noGrp="1"/>
          </p:cNvSpPr>
          <p:nvPr>
            <p:ph type="title"/>
          </p:nvPr>
        </p:nvSpPr>
        <p:spPr>
          <a:xfrm>
            <a:off x="1648408" y="0"/>
            <a:ext cx="8312456" cy="1188720"/>
          </a:xfrm>
        </p:spPr>
        <p:txBody>
          <a:bodyPr>
            <a:normAutofit/>
          </a:bodyPr>
          <a:lstStyle/>
          <a:p>
            <a:r>
              <a:rPr lang="en-IN" b="0" i="0" u="none" strike="noStrike" dirty="0">
                <a:solidFill>
                  <a:srgbClr val="16191F"/>
                </a:solidFill>
                <a:effectLst/>
                <a:latin typeface="Roboto Light" panose="02000000000000000000" pitchFamily="2" charset="0"/>
                <a:ea typeface="Roboto Light" panose="02000000000000000000" pitchFamily="2" charset="0"/>
              </a:rPr>
              <a:t>Features of Amazon EBS</a:t>
            </a:r>
            <a:endParaRPr lang="en-IN" dirty="0">
              <a:latin typeface="Roboto Light" panose="02000000000000000000" pitchFamily="2" charset="0"/>
              <a:ea typeface="Roboto Light" panose="02000000000000000000" pitchFamily="2" charset="0"/>
            </a:endParaRPr>
          </a:p>
        </p:txBody>
      </p:sp>
      <p:sp>
        <p:nvSpPr>
          <p:cNvPr id="3" name="Content Placeholder 2">
            <a:extLst>
              <a:ext uri="{FF2B5EF4-FFF2-40B4-BE49-F238E27FC236}">
                <a16:creationId xmlns:a16="http://schemas.microsoft.com/office/drawing/2014/main" id="{0B901921-4B4D-4D61-9115-65F0D82FC32A}"/>
              </a:ext>
            </a:extLst>
          </p:cNvPr>
          <p:cNvSpPr>
            <a:spLocks noGrp="1"/>
          </p:cNvSpPr>
          <p:nvPr>
            <p:ph idx="1"/>
          </p:nvPr>
        </p:nvSpPr>
        <p:spPr>
          <a:xfrm>
            <a:off x="186613" y="1188720"/>
            <a:ext cx="11831216" cy="5473337"/>
          </a:xfrm>
        </p:spPr>
        <p:txBody>
          <a:bodyPr>
            <a:normAutofit lnSpcReduction="10000"/>
          </a:bodyPr>
          <a:lstStyle/>
          <a:p>
            <a:pPr marL="342900" indent="-342900">
              <a:buFont typeface="+mj-lt"/>
              <a:buAutoNum type="arabicPeriod"/>
            </a:pPr>
            <a:r>
              <a:rPr lang="en-US" b="0" i="0" u="none" strike="noStrike" dirty="0">
                <a:solidFill>
                  <a:srgbClr val="16191F"/>
                </a:solidFill>
                <a:effectLst/>
                <a:latin typeface="Roboto Light" panose="02000000000000000000" pitchFamily="2" charset="0"/>
                <a:ea typeface="Roboto Light" panose="02000000000000000000" pitchFamily="2" charset="0"/>
              </a:rPr>
              <a:t>You create an EBS volume in a specific Availability Zone, and then attach it to an instance in that same Availability Zone. To make a volume available outside of the Availability Zone, you can create a snapshot and restore that snapshot to a new volume anywhere in that Region. You can copy snapshots to other Regions and then restore them to new volumes there, making it easier to leverage multiple AWS Regions for geographical expansion, data center migration, and disaster recovery.</a:t>
            </a:r>
          </a:p>
          <a:p>
            <a:pPr marL="342900" indent="-342900">
              <a:buFont typeface="+mj-lt"/>
              <a:buAutoNum type="arabicPeriod"/>
            </a:pPr>
            <a:r>
              <a:rPr lang="en-US" dirty="0">
                <a:latin typeface="Roboto Light" panose="02000000000000000000" pitchFamily="2" charset="0"/>
                <a:ea typeface="Roboto Light" panose="02000000000000000000" pitchFamily="2" charset="0"/>
              </a:rPr>
              <a:t>Amazon EBS provides the following volume types: General Purpose SSD, Provisioned IOPS SSD, Throughput Optimized HDD, and Cold HDD. For more information, see EBS volume types. The following is a summary of performance and use cases for each volume type.</a:t>
            </a:r>
          </a:p>
          <a:p>
            <a:r>
              <a:rPr lang="en-US" dirty="0">
                <a:latin typeface="Roboto Light" panose="02000000000000000000" pitchFamily="2" charset="0"/>
                <a:ea typeface="Roboto Light" panose="02000000000000000000" pitchFamily="2" charset="0"/>
              </a:rPr>
              <a:t>General Purpose SSD volumes (gp2 and gp3) balance price and performance for a wide variety of transactional workloads. These volumes are ideal for use cases such as boot volumes, medium-size single instance databases, and development and test environments.</a:t>
            </a:r>
          </a:p>
          <a:p>
            <a:r>
              <a:rPr lang="en-US" dirty="0">
                <a:latin typeface="Roboto Light" panose="02000000000000000000" pitchFamily="2" charset="0"/>
                <a:ea typeface="Roboto Light" panose="02000000000000000000" pitchFamily="2" charset="0"/>
              </a:rPr>
              <a:t>Provisioned IOPS SSD volumes (io1 and io2) support up to 64,000 IOPS and 1,000 MiB/s of throughput. This enables you to predictably scale to tens of thousands of IOPS per EC2 instance.</a:t>
            </a:r>
          </a:p>
          <a:p>
            <a:r>
              <a:rPr lang="en-US" dirty="0">
                <a:latin typeface="Roboto Light" panose="02000000000000000000" pitchFamily="2" charset="0"/>
                <a:ea typeface="Roboto Light" panose="02000000000000000000" pitchFamily="2" charset="0"/>
              </a:rPr>
              <a:t>Throughput Optimized HDD volumes (st1) provide low-cost magnetic storage that defines performance in terms of throughput rather than IOPS. These volumes are ideal for large, sequential workloads such as Amazon EMR, ETL, data warehouses, and log processing.</a:t>
            </a:r>
          </a:p>
          <a:p>
            <a:r>
              <a:rPr lang="en-US" dirty="0">
                <a:latin typeface="Roboto Light" panose="02000000000000000000" pitchFamily="2" charset="0"/>
                <a:ea typeface="Roboto Light" panose="02000000000000000000" pitchFamily="2" charset="0"/>
              </a:rPr>
              <a:t>Cold HDD volumes (sc1) provide low-cost magnetic storage that defines performance in terms of throughput rather than IOPS. These volumes are ideal for large, sequential, cold-data workloads. If you require infrequent access to your data and are looking to save costs, these volumes provides inexpensive block storage.</a:t>
            </a:r>
            <a:endParaRPr lang="en-IN"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574427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7466330" cy="443711"/>
          </a:xfrm>
          <a:prstGeom prst="rect">
            <a:avLst/>
          </a:prstGeom>
        </p:spPr>
        <p:txBody>
          <a:bodyPr vert="horz" wrap="square" lIns="0" tIns="12700" rIns="0" bIns="0" rtlCol="0">
            <a:spAutoFit/>
          </a:bodyPr>
          <a:lstStyle/>
          <a:p>
            <a:pPr marL="12700">
              <a:lnSpc>
                <a:spcPct val="100000"/>
              </a:lnSpc>
              <a:spcBef>
                <a:spcPts val="100"/>
              </a:spcBef>
            </a:pPr>
            <a:r>
              <a:rPr spc="-45" dirty="0">
                <a:latin typeface="Roboto Light" panose="02000000000000000000" pitchFamily="2" charset="0"/>
                <a:ea typeface="Roboto Light" panose="02000000000000000000" pitchFamily="2" charset="0"/>
              </a:rPr>
              <a:t>EBS</a:t>
            </a:r>
            <a:r>
              <a:rPr spc="-15" dirty="0">
                <a:latin typeface="Roboto Light" panose="02000000000000000000" pitchFamily="2" charset="0"/>
                <a:ea typeface="Roboto Light" panose="02000000000000000000" pitchFamily="2" charset="0"/>
              </a:rPr>
              <a:t> </a:t>
            </a:r>
            <a:r>
              <a:rPr spc="-95" dirty="0">
                <a:latin typeface="Roboto Light" panose="02000000000000000000" pitchFamily="2" charset="0"/>
                <a:ea typeface="Roboto Light" panose="02000000000000000000" pitchFamily="2" charset="0"/>
              </a:rPr>
              <a:t>vs</a:t>
            </a:r>
            <a:r>
              <a:rPr spc="-5" dirty="0">
                <a:latin typeface="Roboto Light" panose="02000000000000000000" pitchFamily="2" charset="0"/>
                <a:ea typeface="Roboto Light" panose="02000000000000000000" pitchFamily="2" charset="0"/>
              </a:rPr>
              <a:t> </a:t>
            </a:r>
            <a:r>
              <a:rPr spc="-45" dirty="0">
                <a:latin typeface="Roboto Light" panose="02000000000000000000" pitchFamily="2" charset="0"/>
                <a:ea typeface="Roboto Light" panose="02000000000000000000" pitchFamily="2" charset="0"/>
              </a:rPr>
              <a:t>EFS</a:t>
            </a:r>
            <a:r>
              <a:rPr spc="-15" dirty="0">
                <a:latin typeface="Roboto Light" panose="02000000000000000000" pitchFamily="2" charset="0"/>
                <a:ea typeface="Roboto Light" panose="02000000000000000000" pitchFamily="2" charset="0"/>
              </a:rPr>
              <a:t> </a:t>
            </a:r>
            <a:r>
              <a:rPr dirty="0">
                <a:latin typeface="Roboto Light" panose="02000000000000000000" pitchFamily="2" charset="0"/>
                <a:ea typeface="Roboto Light" panose="02000000000000000000" pitchFamily="2" charset="0"/>
              </a:rPr>
              <a:t>–</a:t>
            </a:r>
            <a:r>
              <a:rPr spc="-10" dirty="0">
                <a:latin typeface="Roboto Light" panose="02000000000000000000" pitchFamily="2" charset="0"/>
                <a:ea typeface="Roboto Light" panose="02000000000000000000" pitchFamily="2" charset="0"/>
              </a:rPr>
              <a:t> </a:t>
            </a:r>
            <a:r>
              <a:rPr spc="-100" dirty="0">
                <a:latin typeface="Roboto Light" panose="02000000000000000000" pitchFamily="2" charset="0"/>
                <a:ea typeface="Roboto Light" panose="02000000000000000000" pitchFamily="2" charset="0"/>
              </a:rPr>
              <a:t>Elastic</a:t>
            </a:r>
            <a:r>
              <a:rPr spc="-5" dirty="0">
                <a:latin typeface="Roboto Light" panose="02000000000000000000" pitchFamily="2" charset="0"/>
                <a:ea typeface="Roboto Light" panose="02000000000000000000" pitchFamily="2" charset="0"/>
              </a:rPr>
              <a:t> </a:t>
            </a:r>
            <a:r>
              <a:rPr spc="-130" dirty="0">
                <a:latin typeface="Roboto Light" panose="02000000000000000000" pitchFamily="2" charset="0"/>
                <a:ea typeface="Roboto Light" panose="02000000000000000000" pitchFamily="2" charset="0"/>
              </a:rPr>
              <a:t>Block</a:t>
            </a:r>
            <a:r>
              <a:rPr spc="-10" dirty="0">
                <a:latin typeface="Roboto Light" panose="02000000000000000000" pitchFamily="2" charset="0"/>
                <a:ea typeface="Roboto Light" panose="02000000000000000000" pitchFamily="2" charset="0"/>
              </a:rPr>
              <a:t> </a:t>
            </a:r>
            <a:r>
              <a:rPr spc="-50" dirty="0">
                <a:latin typeface="Roboto Light" panose="02000000000000000000" pitchFamily="2" charset="0"/>
                <a:ea typeface="Roboto Light" panose="02000000000000000000" pitchFamily="2" charset="0"/>
              </a:rPr>
              <a:t>Storage</a:t>
            </a:r>
          </a:p>
        </p:txBody>
      </p:sp>
      <p:sp>
        <p:nvSpPr>
          <p:cNvPr id="5" name="object 5"/>
          <p:cNvSpPr txBox="1"/>
          <p:nvPr/>
        </p:nvSpPr>
        <p:spPr>
          <a:xfrm>
            <a:off x="916939" y="1389379"/>
            <a:ext cx="5772785" cy="4487895"/>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400" spc="-30" dirty="0">
                <a:solidFill>
                  <a:srgbClr val="444949"/>
                </a:solidFill>
                <a:latin typeface="Roboto Light" panose="02000000000000000000" pitchFamily="2" charset="0"/>
                <a:ea typeface="Roboto Light" panose="02000000000000000000" pitchFamily="2" charset="0"/>
                <a:cs typeface="Gill Sans MT"/>
              </a:rPr>
              <a:t>EBS</a:t>
            </a:r>
            <a:r>
              <a:rPr sz="2400" spc="-2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volumes…</a:t>
            </a:r>
            <a:endParaRPr sz="240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40"/>
              </a:spcBef>
              <a:buFont typeface="Arial"/>
              <a:buChar char="•"/>
              <a:tabLst>
                <a:tab pos="697865" algn="l"/>
                <a:tab pos="698500" algn="l"/>
              </a:tabLst>
            </a:pPr>
            <a:r>
              <a:rPr sz="2000" spc="-25" dirty="0">
                <a:solidFill>
                  <a:srgbClr val="444949"/>
                </a:solidFill>
                <a:latin typeface="Roboto Light" panose="02000000000000000000" pitchFamily="2" charset="0"/>
                <a:ea typeface="Roboto Light" panose="02000000000000000000" pitchFamily="2" charset="0"/>
                <a:cs typeface="Gill Sans MT"/>
              </a:rPr>
              <a:t>can</a:t>
            </a:r>
            <a:r>
              <a:rPr sz="2000" spc="-20" dirty="0">
                <a:solidFill>
                  <a:srgbClr val="444949"/>
                </a:solidFill>
                <a:latin typeface="Roboto Light" panose="02000000000000000000" pitchFamily="2" charset="0"/>
                <a:ea typeface="Roboto Light" panose="02000000000000000000" pitchFamily="2" charset="0"/>
                <a:cs typeface="Gill Sans MT"/>
              </a:rPr>
              <a:t> </a:t>
            </a:r>
            <a:r>
              <a:rPr sz="2000" spc="10" dirty="0">
                <a:solidFill>
                  <a:srgbClr val="444949"/>
                </a:solidFill>
                <a:latin typeface="Roboto Light" panose="02000000000000000000" pitchFamily="2" charset="0"/>
                <a:ea typeface="Roboto Light" panose="02000000000000000000" pitchFamily="2" charset="0"/>
                <a:cs typeface="Gill Sans MT"/>
              </a:rPr>
              <a:t>be</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30" dirty="0">
                <a:solidFill>
                  <a:srgbClr val="444949"/>
                </a:solidFill>
                <a:latin typeface="Roboto Light" panose="02000000000000000000" pitchFamily="2" charset="0"/>
                <a:ea typeface="Roboto Light" panose="02000000000000000000" pitchFamily="2" charset="0"/>
                <a:cs typeface="Gill Sans MT"/>
              </a:rPr>
              <a:t>attached</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45" dirty="0">
                <a:solidFill>
                  <a:srgbClr val="444949"/>
                </a:solidFill>
                <a:latin typeface="Roboto Light" panose="02000000000000000000" pitchFamily="2" charset="0"/>
                <a:ea typeface="Roboto Light" panose="02000000000000000000" pitchFamily="2" charset="0"/>
                <a:cs typeface="Gill Sans MT"/>
              </a:rPr>
              <a:t>to</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45" dirty="0">
                <a:solidFill>
                  <a:srgbClr val="444949"/>
                </a:solidFill>
                <a:latin typeface="Roboto Light" panose="02000000000000000000" pitchFamily="2" charset="0"/>
                <a:ea typeface="Roboto Light" panose="02000000000000000000" pitchFamily="2" charset="0"/>
                <a:cs typeface="Gill Sans MT"/>
              </a:rPr>
              <a:t>only</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15" dirty="0">
                <a:solidFill>
                  <a:srgbClr val="444949"/>
                </a:solidFill>
                <a:latin typeface="Roboto Light" panose="02000000000000000000" pitchFamily="2" charset="0"/>
                <a:ea typeface="Roboto Light" panose="02000000000000000000" pitchFamily="2" charset="0"/>
                <a:cs typeface="Gill Sans MT"/>
              </a:rPr>
              <a:t>one</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40" dirty="0">
                <a:solidFill>
                  <a:srgbClr val="444949"/>
                </a:solidFill>
                <a:latin typeface="Roboto Light" panose="02000000000000000000" pitchFamily="2" charset="0"/>
                <a:ea typeface="Roboto Light" panose="02000000000000000000" pitchFamily="2" charset="0"/>
                <a:cs typeface="Gill Sans MT"/>
              </a:rPr>
              <a:t>instance</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at</a:t>
            </a:r>
            <a:r>
              <a:rPr sz="2000" spc="-15" dirty="0">
                <a:solidFill>
                  <a:srgbClr val="444949"/>
                </a:solidFill>
                <a:latin typeface="Roboto Light" panose="02000000000000000000" pitchFamily="2" charset="0"/>
                <a:ea typeface="Roboto Light" panose="02000000000000000000" pitchFamily="2" charset="0"/>
                <a:cs typeface="Gill Sans MT"/>
              </a:rPr>
              <a:t> </a:t>
            </a:r>
            <a:r>
              <a:rPr sz="2000" dirty="0">
                <a:solidFill>
                  <a:srgbClr val="444949"/>
                </a:solidFill>
                <a:latin typeface="Roboto Light" panose="02000000000000000000" pitchFamily="2" charset="0"/>
                <a:ea typeface="Roboto Light" panose="02000000000000000000" pitchFamily="2" charset="0"/>
                <a:cs typeface="Gill Sans MT"/>
              </a:rPr>
              <a:t>a</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time</a:t>
            </a:r>
            <a:endParaRPr sz="200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95"/>
              </a:spcBef>
              <a:buFont typeface="Arial"/>
              <a:buChar char="•"/>
              <a:tabLst>
                <a:tab pos="697865" algn="l"/>
                <a:tab pos="698500" algn="l"/>
              </a:tabLst>
            </a:pPr>
            <a:r>
              <a:rPr sz="2000" spc="-50" dirty="0">
                <a:solidFill>
                  <a:srgbClr val="444949"/>
                </a:solidFill>
                <a:latin typeface="Roboto Light" panose="02000000000000000000" pitchFamily="2" charset="0"/>
                <a:ea typeface="Roboto Light" panose="02000000000000000000" pitchFamily="2" charset="0"/>
                <a:cs typeface="Gill Sans MT"/>
              </a:rPr>
              <a:t>are</a:t>
            </a:r>
            <a:r>
              <a:rPr sz="2000" dirty="0">
                <a:solidFill>
                  <a:srgbClr val="444949"/>
                </a:solidFill>
                <a:latin typeface="Roboto Light" panose="02000000000000000000" pitchFamily="2" charset="0"/>
                <a:ea typeface="Roboto Light" panose="02000000000000000000" pitchFamily="2" charset="0"/>
                <a:cs typeface="Gill Sans MT"/>
              </a:rPr>
              <a:t> </a:t>
            </a:r>
            <a:r>
              <a:rPr sz="2000" spc="-45" dirty="0">
                <a:solidFill>
                  <a:srgbClr val="444949"/>
                </a:solidFill>
                <a:latin typeface="Roboto Light" panose="02000000000000000000" pitchFamily="2" charset="0"/>
                <a:ea typeface="Roboto Light" panose="02000000000000000000" pitchFamily="2" charset="0"/>
                <a:cs typeface="Gill Sans MT"/>
              </a:rPr>
              <a:t>locked</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at</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the</a:t>
            </a:r>
            <a:r>
              <a:rPr sz="2000" spc="-125" dirty="0">
                <a:solidFill>
                  <a:srgbClr val="444949"/>
                </a:solidFill>
                <a:latin typeface="Roboto Light" panose="02000000000000000000" pitchFamily="2" charset="0"/>
                <a:ea typeface="Roboto Light" panose="02000000000000000000" pitchFamily="2" charset="0"/>
                <a:cs typeface="Gill Sans MT"/>
              </a:rPr>
              <a:t> </a:t>
            </a:r>
            <a:r>
              <a:rPr sz="2000" spc="-45" dirty="0">
                <a:solidFill>
                  <a:srgbClr val="444949"/>
                </a:solidFill>
                <a:latin typeface="Roboto Light" panose="02000000000000000000" pitchFamily="2" charset="0"/>
                <a:ea typeface="Roboto Light" panose="02000000000000000000" pitchFamily="2" charset="0"/>
                <a:cs typeface="Gill Sans MT"/>
              </a:rPr>
              <a:t>Availability</a:t>
            </a:r>
            <a:r>
              <a:rPr sz="2000"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Zone</a:t>
            </a:r>
            <a:r>
              <a:rPr sz="2000" dirty="0">
                <a:solidFill>
                  <a:srgbClr val="444949"/>
                </a:solidFill>
                <a:latin typeface="Roboto Light" panose="02000000000000000000" pitchFamily="2" charset="0"/>
                <a:ea typeface="Roboto Light" panose="02000000000000000000" pitchFamily="2" charset="0"/>
                <a:cs typeface="Gill Sans MT"/>
              </a:rPr>
              <a:t> (AZ)</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40" dirty="0">
                <a:solidFill>
                  <a:srgbClr val="444949"/>
                </a:solidFill>
                <a:latin typeface="Roboto Light" panose="02000000000000000000" pitchFamily="2" charset="0"/>
                <a:ea typeface="Roboto Light" panose="02000000000000000000" pitchFamily="2" charset="0"/>
                <a:cs typeface="Gill Sans MT"/>
              </a:rPr>
              <a:t>level</a:t>
            </a:r>
            <a:endParaRPr sz="2000">
              <a:latin typeface="Roboto Light" panose="02000000000000000000" pitchFamily="2" charset="0"/>
              <a:ea typeface="Roboto Light" panose="02000000000000000000" pitchFamily="2" charset="0"/>
              <a:cs typeface="Gill Sans MT"/>
            </a:endParaRPr>
          </a:p>
          <a:p>
            <a:pPr marL="698500" lvl="1" indent="-228600">
              <a:lnSpc>
                <a:spcPct val="100000"/>
              </a:lnSpc>
              <a:buFont typeface="Arial"/>
              <a:buChar char="•"/>
              <a:tabLst>
                <a:tab pos="697865" algn="l"/>
                <a:tab pos="698500" algn="l"/>
              </a:tabLst>
            </a:pPr>
            <a:r>
              <a:rPr sz="2000" spc="-5" dirty="0">
                <a:solidFill>
                  <a:srgbClr val="444949"/>
                </a:solidFill>
                <a:latin typeface="Roboto Light" panose="02000000000000000000" pitchFamily="2" charset="0"/>
                <a:ea typeface="Roboto Light" panose="02000000000000000000" pitchFamily="2" charset="0"/>
                <a:cs typeface="Gill Sans MT"/>
              </a:rPr>
              <a:t>g</a:t>
            </a:r>
            <a:r>
              <a:rPr sz="2000" spc="20" dirty="0">
                <a:solidFill>
                  <a:srgbClr val="444949"/>
                </a:solidFill>
                <a:latin typeface="Roboto Light" panose="02000000000000000000" pitchFamily="2" charset="0"/>
                <a:ea typeface="Roboto Light" panose="02000000000000000000" pitchFamily="2" charset="0"/>
                <a:cs typeface="Gill Sans MT"/>
              </a:rPr>
              <a:t>p</a:t>
            </a:r>
            <a:r>
              <a:rPr sz="2000" spc="-45" dirty="0">
                <a:solidFill>
                  <a:srgbClr val="444949"/>
                </a:solidFill>
                <a:latin typeface="Roboto Light" panose="02000000000000000000" pitchFamily="2" charset="0"/>
                <a:ea typeface="Roboto Light" panose="02000000000000000000" pitchFamily="2" charset="0"/>
                <a:cs typeface="Gill Sans MT"/>
              </a:rPr>
              <a:t>2:</a:t>
            </a:r>
            <a:r>
              <a:rPr sz="2000" spc="-170" dirty="0">
                <a:solidFill>
                  <a:srgbClr val="444949"/>
                </a:solidFill>
                <a:latin typeface="Roboto Light" panose="02000000000000000000" pitchFamily="2" charset="0"/>
                <a:ea typeface="Roboto Light" panose="02000000000000000000" pitchFamily="2" charset="0"/>
                <a:cs typeface="Gill Sans MT"/>
              </a:rPr>
              <a:t> </a:t>
            </a:r>
            <a:r>
              <a:rPr sz="2000" spc="-90" dirty="0">
                <a:solidFill>
                  <a:srgbClr val="444949"/>
                </a:solidFill>
                <a:latin typeface="Roboto Light" panose="02000000000000000000" pitchFamily="2" charset="0"/>
                <a:ea typeface="Roboto Light" panose="02000000000000000000" pitchFamily="2" charset="0"/>
                <a:cs typeface="Gill Sans MT"/>
              </a:rPr>
              <a:t>I</a:t>
            </a:r>
            <a:r>
              <a:rPr sz="2000" dirty="0">
                <a:solidFill>
                  <a:srgbClr val="444949"/>
                </a:solidFill>
                <a:latin typeface="Roboto Light" panose="02000000000000000000" pitchFamily="2" charset="0"/>
                <a:ea typeface="Roboto Light" panose="02000000000000000000" pitchFamily="2" charset="0"/>
                <a:cs typeface="Gill Sans MT"/>
              </a:rPr>
              <a:t>O</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70" dirty="0">
                <a:solidFill>
                  <a:srgbClr val="444949"/>
                </a:solidFill>
                <a:latin typeface="Roboto Light" panose="02000000000000000000" pitchFamily="2" charset="0"/>
                <a:ea typeface="Roboto Light" panose="02000000000000000000" pitchFamily="2" charset="0"/>
                <a:cs typeface="Gill Sans MT"/>
              </a:rPr>
              <a:t>i</a:t>
            </a:r>
            <a:r>
              <a:rPr sz="2000" spc="-30" dirty="0">
                <a:solidFill>
                  <a:srgbClr val="444949"/>
                </a:solidFill>
                <a:latin typeface="Roboto Light" panose="02000000000000000000" pitchFamily="2" charset="0"/>
                <a:ea typeface="Roboto Light" panose="02000000000000000000" pitchFamily="2" charset="0"/>
                <a:cs typeface="Gill Sans MT"/>
              </a:rPr>
              <a:t>n</a:t>
            </a:r>
            <a:r>
              <a:rPr sz="2000" spc="-45" dirty="0">
                <a:solidFill>
                  <a:srgbClr val="444949"/>
                </a:solidFill>
                <a:latin typeface="Roboto Light" panose="02000000000000000000" pitchFamily="2" charset="0"/>
                <a:ea typeface="Roboto Light" panose="02000000000000000000" pitchFamily="2" charset="0"/>
                <a:cs typeface="Gill Sans MT"/>
              </a:rPr>
              <a:t>c</a:t>
            </a:r>
            <a:r>
              <a:rPr sz="2000" spc="-135" dirty="0">
                <a:solidFill>
                  <a:srgbClr val="444949"/>
                </a:solidFill>
                <a:latin typeface="Roboto Light" panose="02000000000000000000" pitchFamily="2" charset="0"/>
                <a:ea typeface="Roboto Light" panose="02000000000000000000" pitchFamily="2" charset="0"/>
                <a:cs typeface="Gill Sans MT"/>
              </a:rPr>
              <a:t>r</a:t>
            </a:r>
            <a:r>
              <a:rPr sz="2000" dirty="0">
                <a:solidFill>
                  <a:srgbClr val="444949"/>
                </a:solidFill>
                <a:latin typeface="Roboto Light" panose="02000000000000000000" pitchFamily="2" charset="0"/>
                <a:ea typeface="Roboto Light" panose="02000000000000000000" pitchFamily="2" charset="0"/>
                <a:cs typeface="Gill Sans MT"/>
              </a:rPr>
              <a:t>e</a:t>
            </a:r>
            <a:r>
              <a:rPr sz="2000" spc="-5" dirty="0">
                <a:solidFill>
                  <a:srgbClr val="444949"/>
                </a:solidFill>
                <a:latin typeface="Roboto Light" panose="02000000000000000000" pitchFamily="2" charset="0"/>
                <a:ea typeface="Roboto Light" panose="02000000000000000000" pitchFamily="2" charset="0"/>
                <a:cs typeface="Gill Sans MT"/>
              </a:rPr>
              <a:t>a</a:t>
            </a:r>
            <a:r>
              <a:rPr sz="2000" spc="-65" dirty="0">
                <a:solidFill>
                  <a:srgbClr val="444949"/>
                </a:solidFill>
                <a:latin typeface="Roboto Light" panose="02000000000000000000" pitchFamily="2" charset="0"/>
                <a:ea typeface="Roboto Light" panose="02000000000000000000" pitchFamily="2" charset="0"/>
                <a:cs typeface="Gill Sans MT"/>
              </a:rPr>
              <a:t>s</a:t>
            </a:r>
            <a:r>
              <a:rPr sz="2000" dirty="0">
                <a:solidFill>
                  <a:srgbClr val="444949"/>
                </a:solidFill>
                <a:latin typeface="Roboto Light" panose="02000000000000000000" pitchFamily="2" charset="0"/>
                <a:ea typeface="Roboto Light" panose="02000000000000000000" pitchFamily="2" charset="0"/>
                <a:cs typeface="Gill Sans MT"/>
              </a:rPr>
              <a:t>e</a:t>
            </a:r>
            <a:r>
              <a:rPr sz="2000" spc="-65" dirty="0">
                <a:solidFill>
                  <a:srgbClr val="444949"/>
                </a:solidFill>
                <a:latin typeface="Roboto Light" panose="02000000000000000000" pitchFamily="2" charset="0"/>
                <a:ea typeface="Roboto Light" panose="02000000000000000000" pitchFamily="2" charset="0"/>
                <a:cs typeface="Gill Sans MT"/>
              </a:rPr>
              <a:t>s</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70" dirty="0">
                <a:solidFill>
                  <a:srgbClr val="444949"/>
                </a:solidFill>
                <a:latin typeface="Roboto Light" panose="02000000000000000000" pitchFamily="2" charset="0"/>
                <a:ea typeface="Roboto Light" panose="02000000000000000000" pitchFamily="2" charset="0"/>
                <a:cs typeface="Gill Sans MT"/>
              </a:rPr>
              <a:t>i</a:t>
            </a:r>
            <a:r>
              <a:rPr sz="2000" spc="-20" dirty="0">
                <a:solidFill>
                  <a:srgbClr val="444949"/>
                </a:solidFill>
                <a:latin typeface="Roboto Light" panose="02000000000000000000" pitchFamily="2" charset="0"/>
                <a:ea typeface="Roboto Light" panose="02000000000000000000" pitchFamily="2" charset="0"/>
                <a:cs typeface="Gill Sans MT"/>
              </a:rPr>
              <a:t>f</a:t>
            </a:r>
            <a:r>
              <a:rPr sz="2000" spc="-15" dirty="0">
                <a:solidFill>
                  <a:srgbClr val="444949"/>
                </a:solidFill>
                <a:latin typeface="Roboto Light" panose="02000000000000000000" pitchFamily="2" charset="0"/>
                <a:ea typeface="Roboto Light" panose="02000000000000000000" pitchFamily="2" charset="0"/>
                <a:cs typeface="Gill Sans MT"/>
              </a:rPr>
              <a:t> </a:t>
            </a:r>
            <a:r>
              <a:rPr sz="2000" spc="-70" dirty="0">
                <a:solidFill>
                  <a:srgbClr val="444949"/>
                </a:solidFill>
                <a:latin typeface="Roboto Light" panose="02000000000000000000" pitchFamily="2" charset="0"/>
                <a:ea typeface="Roboto Light" panose="02000000000000000000" pitchFamily="2" charset="0"/>
                <a:cs typeface="Gill Sans MT"/>
              </a:rPr>
              <a:t>t</a:t>
            </a:r>
            <a:r>
              <a:rPr sz="2000" spc="-30" dirty="0">
                <a:solidFill>
                  <a:srgbClr val="444949"/>
                </a:solidFill>
                <a:latin typeface="Roboto Light" panose="02000000000000000000" pitchFamily="2" charset="0"/>
                <a:ea typeface="Roboto Light" panose="02000000000000000000" pitchFamily="2" charset="0"/>
                <a:cs typeface="Gill Sans MT"/>
              </a:rPr>
              <a:t>h</a:t>
            </a:r>
            <a:r>
              <a:rPr sz="2000" dirty="0">
                <a:solidFill>
                  <a:srgbClr val="444949"/>
                </a:solidFill>
                <a:latin typeface="Roboto Light" panose="02000000000000000000" pitchFamily="2" charset="0"/>
                <a:ea typeface="Roboto Light" panose="02000000000000000000" pitchFamily="2" charset="0"/>
                <a:cs typeface="Gill Sans MT"/>
              </a:rPr>
              <a:t>e</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5" dirty="0">
                <a:solidFill>
                  <a:srgbClr val="444949"/>
                </a:solidFill>
                <a:latin typeface="Roboto Light" panose="02000000000000000000" pitchFamily="2" charset="0"/>
                <a:ea typeface="Roboto Light" panose="02000000000000000000" pitchFamily="2" charset="0"/>
                <a:cs typeface="Gill Sans MT"/>
              </a:rPr>
              <a:t>d</a:t>
            </a:r>
            <a:r>
              <a:rPr sz="2000" spc="-70" dirty="0">
                <a:solidFill>
                  <a:srgbClr val="444949"/>
                </a:solidFill>
                <a:latin typeface="Roboto Light" panose="02000000000000000000" pitchFamily="2" charset="0"/>
                <a:ea typeface="Roboto Light" panose="02000000000000000000" pitchFamily="2" charset="0"/>
                <a:cs typeface="Gill Sans MT"/>
              </a:rPr>
              <a:t>i</a:t>
            </a:r>
            <a:r>
              <a:rPr sz="2000" spc="-65" dirty="0">
                <a:solidFill>
                  <a:srgbClr val="444949"/>
                </a:solidFill>
                <a:latin typeface="Roboto Light" panose="02000000000000000000" pitchFamily="2" charset="0"/>
                <a:ea typeface="Roboto Light" panose="02000000000000000000" pitchFamily="2" charset="0"/>
                <a:cs typeface="Gill Sans MT"/>
              </a:rPr>
              <a:t>s</a:t>
            </a:r>
            <a:r>
              <a:rPr sz="2000" spc="-105" dirty="0">
                <a:solidFill>
                  <a:srgbClr val="444949"/>
                </a:solidFill>
                <a:latin typeface="Roboto Light" panose="02000000000000000000" pitchFamily="2" charset="0"/>
                <a:ea typeface="Roboto Light" panose="02000000000000000000" pitchFamily="2" charset="0"/>
                <a:cs typeface="Gill Sans MT"/>
              </a:rPr>
              <a:t>k</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65" dirty="0">
                <a:solidFill>
                  <a:srgbClr val="444949"/>
                </a:solidFill>
                <a:latin typeface="Roboto Light" panose="02000000000000000000" pitchFamily="2" charset="0"/>
                <a:ea typeface="Roboto Light" panose="02000000000000000000" pitchFamily="2" charset="0"/>
                <a:cs typeface="Gill Sans MT"/>
              </a:rPr>
              <a:t>s</a:t>
            </a:r>
            <a:r>
              <a:rPr sz="2000" spc="-70" dirty="0">
                <a:solidFill>
                  <a:srgbClr val="444949"/>
                </a:solidFill>
                <a:latin typeface="Roboto Light" panose="02000000000000000000" pitchFamily="2" charset="0"/>
                <a:ea typeface="Roboto Light" panose="02000000000000000000" pitchFamily="2" charset="0"/>
                <a:cs typeface="Gill Sans MT"/>
              </a:rPr>
              <a:t>i</a:t>
            </a:r>
            <a:r>
              <a:rPr sz="2000" spc="-80" dirty="0">
                <a:solidFill>
                  <a:srgbClr val="444949"/>
                </a:solidFill>
                <a:latin typeface="Roboto Light" panose="02000000000000000000" pitchFamily="2" charset="0"/>
                <a:ea typeface="Roboto Light" panose="02000000000000000000" pitchFamily="2" charset="0"/>
                <a:cs typeface="Gill Sans MT"/>
              </a:rPr>
              <a:t>z</a:t>
            </a:r>
            <a:r>
              <a:rPr sz="2000" dirty="0">
                <a:solidFill>
                  <a:srgbClr val="444949"/>
                </a:solidFill>
                <a:latin typeface="Roboto Light" panose="02000000000000000000" pitchFamily="2" charset="0"/>
                <a:ea typeface="Roboto Light" panose="02000000000000000000" pitchFamily="2" charset="0"/>
                <a:cs typeface="Gill Sans MT"/>
              </a:rPr>
              <a:t>e</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70" dirty="0">
                <a:solidFill>
                  <a:srgbClr val="444949"/>
                </a:solidFill>
                <a:latin typeface="Roboto Light" panose="02000000000000000000" pitchFamily="2" charset="0"/>
                <a:ea typeface="Roboto Light" panose="02000000000000000000" pitchFamily="2" charset="0"/>
                <a:cs typeface="Gill Sans MT"/>
              </a:rPr>
              <a:t>i</a:t>
            </a:r>
            <a:r>
              <a:rPr sz="2000" spc="-30" dirty="0">
                <a:solidFill>
                  <a:srgbClr val="444949"/>
                </a:solidFill>
                <a:latin typeface="Roboto Light" panose="02000000000000000000" pitchFamily="2" charset="0"/>
                <a:ea typeface="Roboto Light" panose="02000000000000000000" pitchFamily="2" charset="0"/>
                <a:cs typeface="Gill Sans MT"/>
              </a:rPr>
              <a:t>n</a:t>
            </a:r>
            <a:r>
              <a:rPr sz="2000" spc="-45" dirty="0">
                <a:solidFill>
                  <a:srgbClr val="444949"/>
                </a:solidFill>
                <a:latin typeface="Roboto Light" panose="02000000000000000000" pitchFamily="2" charset="0"/>
                <a:ea typeface="Roboto Light" panose="02000000000000000000" pitchFamily="2" charset="0"/>
                <a:cs typeface="Gill Sans MT"/>
              </a:rPr>
              <a:t>c</a:t>
            </a:r>
            <a:r>
              <a:rPr sz="2000" spc="-135" dirty="0">
                <a:solidFill>
                  <a:srgbClr val="444949"/>
                </a:solidFill>
                <a:latin typeface="Roboto Light" panose="02000000000000000000" pitchFamily="2" charset="0"/>
                <a:ea typeface="Roboto Light" panose="02000000000000000000" pitchFamily="2" charset="0"/>
                <a:cs typeface="Gill Sans MT"/>
              </a:rPr>
              <a:t>r</a:t>
            </a:r>
            <a:r>
              <a:rPr sz="2000" dirty="0">
                <a:solidFill>
                  <a:srgbClr val="444949"/>
                </a:solidFill>
                <a:latin typeface="Roboto Light" panose="02000000000000000000" pitchFamily="2" charset="0"/>
                <a:ea typeface="Roboto Light" panose="02000000000000000000" pitchFamily="2" charset="0"/>
                <a:cs typeface="Gill Sans MT"/>
              </a:rPr>
              <a:t>e</a:t>
            </a:r>
            <a:r>
              <a:rPr sz="2000" spc="-5" dirty="0">
                <a:solidFill>
                  <a:srgbClr val="444949"/>
                </a:solidFill>
                <a:latin typeface="Roboto Light" panose="02000000000000000000" pitchFamily="2" charset="0"/>
                <a:ea typeface="Roboto Light" panose="02000000000000000000" pitchFamily="2" charset="0"/>
                <a:cs typeface="Gill Sans MT"/>
              </a:rPr>
              <a:t>a</a:t>
            </a:r>
            <a:r>
              <a:rPr sz="2000" spc="-65" dirty="0">
                <a:solidFill>
                  <a:srgbClr val="444949"/>
                </a:solidFill>
                <a:latin typeface="Roboto Light" panose="02000000000000000000" pitchFamily="2" charset="0"/>
                <a:ea typeface="Roboto Light" panose="02000000000000000000" pitchFamily="2" charset="0"/>
                <a:cs typeface="Gill Sans MT"/>
              </a:rPr>
              <a:t>s</a:t>
            </a:r>
            <a:r>
              <a:rPr sz="2000" dirty="0">
                <a:solidFill>
                  <a:srgbClr val="444949"/>
                </a:solidFill>
                <a:latin typeface="Roboto Light" panose="02000000000000000000" pitchFamily="2" charset="0"/>
                <a:ea typeface="Roboto Light" panose="02000000000000000000" pitchFamily="2" charset="0"/>
                <a:cs typeface="Gill Sans MT"/>
              </a:rPr>
              <a:t>e</a:t>
            </a:r>
            <a:r>
              <a:rPr sz="2000" spc="-65" dirty="0">
                <a:solidFill>
                  <a:srgbClr val="444949"/>
                </a:solidFill>
                <a:latin typeface="Roboto Light" panose="02000000000000000000" pitchFamily="2" charset="0"/>
                <a:ea typeface="Roboto Light" panose="02000000000000000000" pitchFamily="2" charset="0"/>
                <a:cs typeface="Gill Sans MT"/>
              </a:rPr>
              <a:t>s</a:t>
            </a:r>
            <a:endParaRPr sz="2000">
              <a:latin typeface="Roboto Light" panose="02000000000000000000" pitchFamily="2" charset="0"/>
              <a:ea typeface="Roboto Light" panose="02000000000000000000" pitchFamily="2" charset="0"/>
              <a:cs typeface="Gill Sans MT"/>
            </a:endParaRPr>
          </a:p>
          <a:p>
            <a:pPr marL="698500" lvl="1" indent="-228600">
              <a:lnSpc>
                <a:spcPct val="100000"/>
              </a:lnSpc>
              <a:buFont typeface="Arial"/>
              <a:buChar char="•"/>
              <a:tabLst>
                <a:tab pos="697865" algn="l"/>
                <a:tab pos="698500" algn="l"/>
              </a:tabLst>
            </a:pPr>
            <a:r>
              <a:rPr sz="2000" spc="-70" dirty="0">
                <a:solidFill>
                  <a:srgbClr val="444949"/>
                </a:solidFill>
                <a:latin typeface="Roboto Light" panose="02000000000000000000" pitchFamily="2" charset="0"/>
                <a:ea typeface="Roboto Light" panose="02000000000000000000" pitchFamily="2" charset="0"/>
                <a:cs typeface="Gill Sans MT"/>
              </a:rPr>
              <a:t>i</a:t>
            </a:r>
            <a:r>
              <a:rPr sz="2000" spc="-20" dirty="0">
                <a:solidFill>
                  <a:srgbClr val="444949"/>
                </a:solidFill>
                <a:latin typeface="Roboto Light" panose="02000000000000000000" pitchFamily="2" charset="0"/>
                <a:ea typeface="Roboto Light" panose="02000000000000000000" pitchFamily="2" charset="0"/>
                <a:cs typeface="Gill Sans MT"/>
              </a:rPr>
              <a:t>o</a:t>
            </a:r>
            <a:r>
              <a:rPr sz="2000" spc="-45" dirty="0">
                <a:solidFill>
                  <a:srgbClr val="444949"/>
                </a:solidFill>
                <a:latin typeface="Roboto Light" panose="02000000000000000000" pitchFamily="2" charset="0"/>
                <a:ea typeface="Roboto Light" panose="02000000000000000000" pitchFamily="2" charset="0"/>
                <a:cs typeface="Gill Sans MT"/>
              </a:rPr>
              <a:t>1:</a:t>
            </a:r>
            <a:r>
              <a:rPr sz="2000" spc="-170" dirty="0">
                <a:solidFill>
                  <a:srgbClr val="444949"/>
                </a:solidFill>
                <a:latin typeface="Roboto Light" panose="02000000000000000000" pitchFamily="2" charset="0"/>
                <a:ea typeface="Roboto Light" panose="02000000000000000000" pitchFamily="2" charset="0"/>
                <a:cs typeface="Gill Sans MT"/>
              </a:rPr>
              <a:t> </a:t>
            </a:r>
            <a:r>
              <a:rPr sz="2000" spc="-45" dirty="0">
                <a:solidFill>
                  <a:srgbClr val="444949"/>
                </a:solidFill>
                <a:latin typeface="Roboto Light" panose="02000000000000000000" pitchFamily="2" charset="0"/>
                <a:ea typeface="Roboto Light" panose="02000000000000000000" pitchFamily="2" charset="0"/>
                <a:cs typeface="Gill Sans MT"/>
              </a:rPr>
              <a:t>c</a:t>
            </a:r>
            <a:r>
              <a:rPr sz="2000" spc="-5" dirty="0">
                <a:solidFill>
                  <a:srgbClr val="444949"/>
                </a:solidFill>
                <a:latin typeface="Roboto Light" panose="02000000000000000000" pitchFamily="2" charset="0"/>
                <a:ea typeface="Roboto Light" panose="02000000000000000000" pitchFamily="2" charset="0"/>
                <a:cs typeface="Gill Sans MT"/>
              </a:rPr>
              <a:t>a</a:t>
            </a:r>
            <a:r>
              <a:rPr sz="2000" spc="-20" dirty="0">
                <a:solidFill>
                  <a:srgbClr val="444949"/>
                </a:solidFill>
                <a:latin typeface="Roboto Light" panose="02000000000000000000" pitchFamily="2" charset="0"/>
                <a:ea typeface="Roboto Light" panose="02000000000000000000" pitchFamily="2" charset="0"/>
                <a:cs typeface="Gill Sans MT"/>
              </a:rPr>
              <a:t>n</a:t>
            </a:r>
            <a:r>
              <a:rPr sz="2000" spc="-15" dirty="0">
                <a:solidFill>
                  <a:srgbClr val="444949"/>
                </a:solidFill>
                <a:latin typeface="Roboto Light" panose="02000000000000000000" pitchFamily="2" charset="0"/>
                <a:ea typeface="Roboto Light" panose="02000000000000000000" pitchFamily="2" charset="0"/>
                <a:cs typeface="Gill Sans MT"/>
              </a:rPr>
              <a:t> </a:t>
            </a:r>
            <a:r>
              <a:rPr sz="2000" spc="-70" dirty="0">
                <a:solidFill>
                  <a:srgbClr val="444949"/>
                </a:solidFill>
                <a:latin typeface="Roboto Light" panose="02000000000000000000" pitchFamily="2" charset="0"/>
                <a:ea typeface="Roboto Light" panose="02000000000000000000" pitchFamily="2" charset="0"/>
                <a:cs typeface="Gill Sans MT"/>
              </a:rPr>
              <a:t>i</a:t>
            </a:r>
            <a:r>
              <a:rPr sz="2000" spc="-30" dirty="0">
                <a:solidFill>
                  <a:srgbClr val="444949"/>
                </a:solidFill>
                <a:latin typeface="Roboto Light" panose="02000000000000000000" pitchFamily="2" charset="0"/>
                <a:ea typeface="Roboto Light" panose="02000000000000000000" pitchFamily="2" charset="0"/>
                <a:cs typeface="Gill Sans MT"/>
              </a:rPr>
              <a:t>n</a:t>
            </a:r>
            <a:r>
              <a:rPr sz="2000" spc="-45" dirty="0">
                <a:solidFill>
                  <a:srgbClr val="444949"/>
                </a:solidFill>
                <a:latin typeface="Roboto Light" panose="02000000000000000000" pitchFamily="2" charset="0"/>
                <a:ea typeface="Roboto Light" panose="02000000000000000000" pitchFamily="2" charset="0"/>
                <a:cs typeface="Gill Sans MT"/>
              </a:rPr>
              <a:t>c</a:t>
            </a:r>
            <a:r>
              <a:rPr sz="2000" spc="-135" dirty="0">
                <a:solidFill>
                  <a:srgbClr val="444949"/>
                </a:solidFill>
                <a:latin typeface="Roboto Light" panose="02000000000000000000" pitchFamily="2" charset="0"/>
                <a:ea typeface="Roboto Light" panose="02000000000000000000" pitchFamily="2" charset="0"/>
                <a:cs typeface="Gill Sans MT"/>
              </a:rPr>
              <a:t>r</a:t>
            </a:r>
            <a:r>
              <a:rPr sz="2000" dirty="0">
                <a:solidFill>
                  <a:srgbClr val="444949"/>
                </a:solidFill>
                <a:latin typeface="Roboto Light" panose="02000000000000000000" pitchFamily="2" charset="0"/>
                <a:ea typeface="Roboto Light" panose="02000000000000000000" pitchFamily="2" charset="0"/>
                <a:cs typeface="Gill Sans MT"/>
              </a:rPr>
              <a:t>e</a:t>
            </a:r>
            <a:r>
              <a:rPr sz="2000" spc="-5" dirty="0">
                <a:solidFill>
                  <a:srgbClr val="444949"/>
                </a:solidFill>
                <a:latin typeface="Roboto Light" panose="02000000000000000000" pitchFamily="2" charset="0"/>
                <a:ea typeface="Roboto Light" panose="02000000000000000000" pitchFamily="2" charset="0"/>
                <a:cs typeface="Gill Sans MT"/>
              </a:rPr>
              <a:t>a</a:t>
            </a:r>
            <a:r>
              <a:rPr sz="2000" spc="-65" dirty="0">
                <a:solidFill>
                  <a:srgbClr val="444949"/>
                </a:solidFill>
                <a:latin typeface="Roboto Light" panose="02000000000000000000" pitchFamily="2" charset="0"/>
                <a:ea typeface="Roboto Light" panose="02000000000000000000" pitchFamily="2" charset="0"/>
                <a:cs typeface="Gill Sans MT"/>
              </a:rPr>
              <a:t>s</a:t>
            </a:r>
            <a:r>
              <a:rPr sz="2000" dirty="0">
                <a:solidFill>
                  <a:srgbClr val="444949"/>
                </a:solidFill>
                <a:latin typeface="Roboto Light" panose="02000000000000000000" pitchFamily="2" charset="0"/>
                <a:ea typeface="Roboto Light" panose="02000000000000000000" pitchFamily="2" charset="0"/>
                <a:cs typeface="Gill Sans MT"/>
              </a:rPr>
              <a:t>e</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90" dirty="0">
                <a:solidFill>
                  <a:srgbClr val="444949"/>
                </a:solidFill>
                <a:latin typeface="Roboto Light" panose="02000000000000000000" pitchFamily="2" charset="0"/>
                <a:ea typeface="Roboto Light" panose="02000000000000000000" pitchFamily="2" charset="0"/>
                <a:cs typeface="Gill Sans MT"/>
              </a:rPr>
              <a:t>I</a:t>
            </a:r>
            <a:r>
              <a:rPr sz="2000" dirty="0">
                <a:solidFill>
                  <a:srgbClr val="444949"/>
                </a:solidFill>
                <a:latin typeface="Roboto Light" panose="02000000000000000000" pitchFamily="2" charset="0"/>
                <a:ea typeface="Roboto Light" panose="02000000000000000000" pitchFamily="2" charset="0"/>
                <a:cs typeface="Gill Sans MT"/>
              </a:rPr>
              <a:t>O</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70" dirty="0">
                <a:solidFill>
                  <a:srgbClr val="444949"/>
                </a:solidFill>
                <a:latin typeface="Roboto Light" panose="02000000000000000000" pitchFamily="2" charset="0"/>
                <a:ea typeface="Roboto Light" panose="02000000000000000000" pitchFamily="2" charset="0"/>
                <a:cs typeface="Gill Sans MT"/>
              </a:rPr>
              <a:t>i</a:t>
            </a:r>
            <a:r>
              <a:rPr sz="2000" spc="-30" dirty="0">
                <a:solidFill>
                  <a:srgbClr val="444949"/>
                </a:solidFill>
                <a:latin typeface="Roboto Light" panose="02000000000000000000" pitchFamily="2" charset="0"/>
                <a:ea typeface="Roboto Light" panose="02000000000000000000" pitchFamily="2" charset="0"/>
                <a:cs typeface="Gill Sans MT"/>
              </a:rPr>
              <a:t>n</a:t>
            </a:r>
            <a:r>
              <a:rPr sz="2000" spc="5" dirty="0">
                <a:solidFill>
                  <a:srgbClr val="444949"/>
                </a:solidFill>
                <a:latin typeface="Roboto Light" panose="02000000000000000000" pitchFamily="2" charset="0"/>
                <a:ea typeface="Roboto Light" panose="02000000000000000000" pitchFamily="2" charset="0"/>
                <a:cs typeface="Gill Sans MT"/>
              </a:rPr>
              <a:t>d</a:t>
            </a:r>
            <a:r>
              <a:rPr sz="2000" dirty="0">
                <a:solidFill>
                  <a:srgbClr val="444949"/>
                </a:solidFill>
                <a:latin typeface="Roboto Light" panose="02000000000000000000" pitchFamily="2" charset="0"/>
                <a:ea typeface="Roboto Light" panose="02000000000000000000" pitchFamily="2" charset="0"/>
                <a:cs typeface="Gill Sans MT"/>
              </a:rPr>
              <a:t>e</a:t>
            </a:r>
            <a:r>
              <a:rPr sz="2000" spc="20" dirty="0">
                <a:solidFill>
                  <a:srgbClr val="444949"/>
                </a:solidFill>
                <a:latin typeface="Roboto Light" panose="02000000000000000000" pitchFamily="2" charset="0"/>
                <a:ea typeface="Roboto Light" panose="02000000000000000000" pitchFamily="2" charset="0"/>
                <a:cs typeface="Gill Sans MT"/>
              </a:rPr>
              <a:t>p</a:t>
            </a:r>
            <a:r>
              <a:rPr sz="2000" dirty="0">
                <a:solidFill>
                  <a:srgbClr val="444949"/>
                </a:solidFill>
                <a:latin typeface="Roboto Light" panose="02000000000000000000" pitchFamily="2" charset="0"/>
                <a:ea typeface="Roboto Light" panose="02000000000000000000" pitchFamily="2" charset="0"/>
                <a:cs typeface="Gill Sans MT"/>
              </a:rPr>
              <a:t>e</a:t>
            </a:r>
            <a:r>
              <a:rPr sz="2000" spc="-30" dirty="0">
                <a:solidFill>
                  <a:srgbClr val="444949"/>
                </a:solidFill>
                <a:latin typeface="Roboto Light" panose="02000000000000000000" pitchFamily="2" charset="0"/>
                <a:ea typeface="Roboto Light" panose="02000000000000000000" pitchFamily="2" charset="0"/>
                <a:cs typeface="Gill Sans MT"/>
              </a:rPr>
              <a:t>n</a:t>
            </a:r>
            <a:r>
              <a:rPr sz="2000" spc="5" dirty="0">
                <a:solidFill>
                  <a:srgbClr val="444949"/>
                </a:solidFill>
                <a:latin typeface="Roboto Light" panose="02000000000000000000" pitchFamily="2" charset="0"/>
                <a:ea typeface="Roboto Light" panose="02000000000000000000" pitchFamily="2" charset="0"/>
                <a:cs typeface="Gill Sans MT"/>
              </a:rPr>
              <a:t>d</a:t>
            </a:r>
            <a:r>
              <a:rPr sz="2000" dirty="0">
                <a:solidFill>
                  <a:srgbClr val="444949"/>
                </a:solidFill>
                <a:latin typeface="Roboto Light" panose="02000000000000000000" pitchFamily="2" charset="0"/>
                <a:ea typeface="Roboto Light" panose="02000000000000000000" pitchFamily="2" charset="0"/>
                <a:cs typeface="Gill Sans MT"/>
              </a:rPr>
              <a:t>e</a:t>
            </a:r>
            <a:r>
              <a:rPr sz="2000" spc="-30" dirty="0">
                <a:solidFill>
                  <a:srgbClr val="444949"/>
                </a:solidFill>
                <a:latin typeface="Roboto Light" panose="02000000000000000000" pitchFamily="2" charset="0"/>
                <a:ea typeface="Roboto Light" panose="02000000000000000000" pitchFamily="2" charset="0"/>
                <a:cs typeface="Gill Sans MT"/>
              </a:rPr>
              <a:t>n</a:t>
            </a:r>
            <a:r>
              <a:rPr sz="2000" spc="-70" dirty="0">
                <a:solidFill>
                  <a:srgbClr val="444949"/>
                </a:solidFill>
                <a:latin typeface="Roboto Light" panose="02000000000000000000" pitchFamily="2" charset="0"/>
                <a:ea typeface="Roboto Light" panose="02000000000000000000" pitchFamily="2" charset="0"/>
                <a:cs typeface="Gill Sans MT"/>
              </a:rPr>
              <a:t>t</a:t>
            </a:r>
            <a:r>
              <a:rPr sz="2000" spc="-90" dirty="0">
                <a:solidFill>
                  <a:srgbClr val="444949"/>
                </a:solidFill>
                <a:latin typeface="Roboto Light" panose="02000000000000000000" pitchFamily="2" charset="0"/>
                <a:ea typeface="Roboto Light" panose="02000000000000000000" pitchFamily="2" charset="0"/>
                <a:cs typeface="Gill Sans MT"/>
              </a:rPr>
              <a:t>l</a:t>
            </a:r>
            <a:r>
              <a:rPr sz="2000" spc="-45" dirty="0">
                <a:solidFill>
                  <a:srgbClr val="444949"/>
                </a:solidFill>
                <a:latin typeface="Roboto Light" panose="02000000000000000000" pitchFamily="2" charset="0"/>
                <a:ea typeface="Roboto Light" panose="02000000000000000000" pitchFamily="2" charset="0"/>
                <a:cs typeface="Gill Sans MT"/>
              </a:rPr>
              <a:t>y</a:t>
            </a:r>
            <a:endParaRPr sz="2000">
              <a:latin typeface="Roboto Light" panose="02000000000000000000" pitchFamily="2" charset="0"/>
              <a:ea typeface="Roboto Light" panose="02000000000000000000" pitchFamily="2" charset="0"/>
              <a:cs typeface="Gill Sans MT"/>
            </a:endParaRPr>
          </a:p>
          <a:p>
            <a:pPr marL="241300" indent="-228600">
              <a:lnSpc>
                <a:spcPct val="100000"/>
              </a:lnSpc>
              <a:spcBef>
                <a:spcPts val="390"/>
              </a:spcBef>
              <a:buFont typeface="Arial"/>
              <a:buChar char="•"/>
              <a:tabLst>
                <a:tab pos="241300" algn="l"/>
              </a:tabLst>
            </a:pPr>
            <a:r>
              <a:rPr sz="2400" spc="-395" dirty="0">
                <a:solidFill>
                  <a:srgbClr val="444949"/>
                </a:solidFill>
                <a:latin typeface="Roboto Light" panose="02000000000000000000" pitchFamily="2" charset="0"/>
                <a:ea typeface="Roboto Light" panose="02000000000000000000" pitchFamily="2" charset="0"/>
                <a:cs typeface="Gill Sans MT"/>
              </a:rPr>
              <a:t>T</a:t>
            </a:r>
            <a:r>
              <a:rPr sz="2400" spc="-50" dirty="0">
                <a:solidFill>
                  <a:srgbClr val="444949"/>
                </a:solidFill>
                <a:latin typeface="Roboto Light" panose="02000000000000000000" pitchFamily="2" charset="0"/>
                <a:ea typeface="Roboto Light" panose="02000000000000000000" pitchFamily="2" charset="0"/>
                <a:cs typeface="Gill Sans MT"/>
              </a:rPr>
              <a:t>o</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 dirty="0">
                <a:solidFill>
                  <a:srgbClr val="444949"/>
                </a:solidFill>
                <a:latin typeface="Roboto Light" panose="02000000000000000000" pitchFamily="2" charset="0"/>
                <a:ea typeface="Roboto Light" panose="02000000000000000000" pitchFamily="2" charset="0"/>
                <a:cs typeface="Gill Sans MT"/>
              </a:rPr>
              <a:t>m</a:t>
            </a:r>
            <a:r>
              <a:rPr sz="2400" spc="-80" dirty="0">
                <a:solidFill>
                  <a:srgbClr val="444949"/>
                </a:solidFill>
                <a:latin typeface="Roboto Light" panose="02000000000000000000" pitchFamily="2" charset="0"/>
                <a:ea typeface="Roboto Light" panose="02000000000000000000" pitchFamily="2" charset="0"/>
                <a:cs typeface="Gill Sans MT"/>
              </a:rPr>
              <a:t>i</a:t>
            </a:r>
            <a:r>
              <a:rPr sz="2400" spc="-5" dirty="0">
                <a:solidFill>
                  <a:srgbClr val="444949"/>
                </a:solidFill>
                <a:latin typeface="Roboto Light" panose="02000000000000000000" pitchFamily="2" charset="0"/>
                <a:ea typeface="Roboto Light" panose="02000000000000000000" pitchFamily="2" charset="0"/>
                <a:cs typeface="Gill Sans MT"/>
              </a:rPr>
              <a:t>g</a:t>
            </a:r>
            <a:r>
              <a:rPr sz="2400" spc="-95" dirty="0">
                <a:solidFill>
                  <a:srgbClr val="444949"/>
                </a:solidFill>
                <a:latin typeface="Roboto Light" panose="02000000000000000000" pitchFamily="2" charset="0"/>
                <a:ea typeface="Roboto Light" panose="02000000000000000000" pitchFamily="2" charset="0"/>
                <a:cs typeface="Gill Sans MT"/>
              </a:rPr>
              <a:t>r</a:t>
            </a:r>
            <a:r>
              <a:rPr sz="2400" spc="-5" dirty="0">
                <a:solidFill>
                  <a:srgbClr val="444949"/>
                </a:solidFill>
                <a:latin typeface="Roboto Light" panose="02000000000000000000" pitchFamily="2" charset="0"/>
                <a:ea typeface="Roboto Light" panose="02000000000000000000" pitchFamily="2" charset="0"/>
                <a:cs typeface="Gill Sans MT"/>
              </a:rPr>
              <a:t>a</a:t>
            </a:r>
            <a:r>
              <a:rPr sz="2400" spc="-80" dirty="0">
                <a:solidFill>
                  <a:srgbClr val="444949"/>
                </a:solidFill>
                <a:latin typeface="Roboto Light" panose="02000000000000000000" pitchFamily="2" charset="0"/>
                <a:ea typeface="Roboto Light" panose="02000000000000000000" pitchFamily="2" charset="0"/>
                <a:cs typeface="Gill Sans MT"/>
              </a:rPr>
              <a:t>t</a:t>
            </a:r>
            <a:r>
              <a:rPr sz="2400" dirty="0">
                <a:solidFill>
                  <a:srgbClr val="444949"/>
                </a:solidFill>
                <a:latin typeface="Roboto Light" panose="02000000000000000000" pitchFamily="2" charset="0"/>
                <a:ea typeface="Roboto Light" panose="02000000000000000000" pitchFamily="2" charset="0"/>
                <a:cs typeface="Gill Sans MT"/>
              </a:rPr>
              <a:t>e</a:t>
            </a:r>
            <a:r>
              <a:rPr sz="2400" spc="-5" dirty="0">
                <a:solidFill>
                  <a:srgbClr val="444949"/>
                </a:solidFill>
                <a:latin typeface="Roboto Light" panose="02000000000000000000" pitchFamily="2" charset="0"/>
                <a:ea typeface="Roboto Light" panose="02000000000000000000" pitchFamily="2" charset="0"/>
                <a:cs typeface="Gill Sans MT"/>
              </a:rPr>
              <a:t> a</a:t>
            </a:r>
            <a:r>
              <a:rPr sz="2400" spc="-25" dirty="0">
                <a:solidFill>
                  <a:srgbClr val="444949"/>
                </a:solidFill>
                <a:latin typeface="Roboto Light" panose="02000000000000000000" pitchFamily="2" charset="0"/>
                <a:ea typeface="Roboto Light" panose="02000000000000000000" pitchFamily="2" charset="0"/>
                <a:cs typeface="Gill Sans MT"/>
              </a:rPr>
              <a:t>n</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E</a:t>
            </a:r>
            <a:r>
              <a:rPr sz="2400" spc="-80" dirty="0">
                <a:solidFill>
                  <a:srgbClr val="444949"/>
                </a:solidFill>
                <a:latin typeface="Roboto Light" panose="02000000000000000000" pitchFamily="2" charset="0"/>
                <a:ea typeface="Roboto Light" panose="02000000000000000000" pitchFamily="2" charset="0"/>
                <a:cs typeface="Gill Sans MT"/>
              </a:rPr>
              <a:t>B</a:t>
            </a:r>
            <a:r>
              <a:rPr sz="2400" spc="25" dirty="0">
                <a:solidFill>
                  <a:srgbClr val="444949"/>
                </a:solidFill>
                <a:latin typeface="Roboto Light" panose="02000000000000000000" pitchFamily="2" charset="0"/>
                <a:ea typeface="Roboto Light" panose="02000000000000000000" pitchFamily="2" charset="0"/>
                <a:cs typeface="Gill Sans MT"/>
              </a:rPr>
              <a:t>S</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70" dirty="0">
                <a:solidFill>
                  <a:srgbClr val="444949"/>
                </a:solidFill>
                <a:latin typeface="Roboto Light" panose="02000000000000000000" pitchFamily="2" charset="0"/>
                <a:ea typeface="Roboto Light" panose="02000000000000000000" pitchFamily="2" charset="0"/>
                <a:cs typeface="Gill Sans MT"/>
              </a:rPr>
              <a:t>v</a:t>
            </a:r>
            <a:r>
              <a:rPr sz="2400" spc="-30" dirty="0">
                <a:solidFill>
                  <a:srgbClr val="444949"/>
                </a:solidFill>
                <a:latin typeface="Roboto Light" panose="02000000000000000000" pitchFamily="2" charset="0"/>
                <a:ea typeface="Roboto Light" panose="02000000000000000000" pitchFamily="2" charset="0"/>
                <a:cs typeface="Gill Sans MT"/>
              </a:rPr>
              <a:t>o</a:t>
            </a:r>
            <a:r>
              <a:rPr sz="2400" spc="-80" dirty="0">
                <a:solidFill>
                  <a:srgbClr val="444949"/>
                </a:solidFill>
                <a:latin typeface="Roboto Light" panose="02000000000000000000" pitchFamily="2" charset="0"/>
                <a:ea typeface="Roboto Light" panose="02000000000000000000" pitchFamily="2" charset="0"/>
                <a:cs typeface="Gill Sans MT"/>
              </a:rPr>
              <a:t>l</a:t>
            </a:r>
            <a:r>
              <a:rPr sz="2400" spc="-30" dirty="0">
                <a:solidFill>
                  <a:srgbClr val="444949"/>
                </a:solidFill>
                <a:latin typeface="Roboto Light" panose="02000000000000000000" pitchFamily="2" charset="0"/>
                <a:ea typeface="Roboto Light" panose="02000000000000000000" pitchFamily="2" charset="0"/>
                <a:cs typeface="Gill Sans MT"/>
              </a:rPr>
              <a:t>u</a:t>
            </a:r>
            <a:r>
              <a:rPr sz="2400" spc="-5" dirty="0">
                <a:solidFill>
                  <a:srgbClr val="444949"/>
                </a:solidFill>
                <a:latin typeface="Roboto Light" panose="02000000000000000000" pitchFamily="2" charset="0"/>
                <a:ea typeface="Roboto Light" panose="02000000000000000000" pitchFamily="2" charset="0"/>
                <a:cs typeface="Gill Sans MT"/>
              </a:rPr>
              <a:t>m</a:t>
            </a:r>
            <a:r>
              <a:rPr sz="2400" dirty="0">
                <a:solidFill>
                  <a:srgbClr val="444949"/>
                </a:solidFill>
                <a:latin typeface="Roboto Light" panose="02000000000000000000" pitchFamily="2" charset="0"/>
                <a:ea typeface="Roboto Light" panose="02000000000000000000" pitchFamily="2" charset="0"/>
                <a:cs typeface="Gill Sans MT"/>
              </a:rPr>
              <a:t>e</a:t>
            </a:r>
            <a:r>
              <a:rPr sz="2400" spc="-5" dirty="0">
                <a:solidFill>
                  <a:srgbClr val="444949"/>
                </a:solidFill>
                <a:latin typeface="Roboto Light" panose="02000000000000000000" pitchFamily="2" charset="0"/>
                <a:ea typeface="Roboto Light" panose="02000000000000000000" pitchFamily="2" charset="0"/>
                <a:cs typeface="Gill Sans MT"/>
              </a:rPr>
              <a:t> a</a:t>
            </a:r>
            <a:r>
              <a:rPr sz="2400" spc="-60" dirty="0">
                <a:solidFill>
                  <a:srgbClr val="444949"/>
                </a:solidFill>
                <a:latin typeface="Roboto Light" panose="02000000000000000000" pitchFamily="2" charset="0"/>
                <a:ea typeface="Roboto Light" panose="02000000000000000000" pitchFamily="2" charset="0"/>
                <a:cs typeface="Gill Sans MT"/>
              </a:rPr>
              <a:t>c</a:t>
            </a:r>
            <a:r>
              <a:rPr sz="2400" spc="-155" dirty="0">
                <a:solidFill>
                  <a:srgbClr val="444949"/>
                </a:solidFill>
                <a:latin typeface="Roboto Light" panose="02000000000000000000" pitchFamily="2" charset="0"/>
                <a:ea typeface="Roboto Light" panose="02000000000000000000" pitchFamily="2" charset="0"/>
                <a:cs typeface="Gill Sans MT"/>
              </a:rPr>
              <a:t>r</a:t>
            </a:r>
            <a:r>
              <a:rPr sz="2400" spc="-30" dirty="0">
                <a:solidFill>
                  <a:srgbClr val="444949"/>
                </a:solidFill>
                <a:latin typeface="Roboto Light" panose="02000000000000000000" pitchFamily="2" charset="0"/>
                <a:ea typeface="Roboto Light" panose="02000000000000000000" pitchFamily="2" charset="0"/>
                <a:cs typeface="Gill Sans MT"/>
              </a:rPr>
              <a:t>o</a:t>
            </a:r>
            <a:r>
              <a:rPr sz="2400" spc="-75" dirty="0">
                <a:solidFill>
                  <a:srgbClr val="444949"/>
                </a:solidFill>
                <a:latin typeface="Roboto Light" panose="02000000000000000000" pitchFamily="2" charset="0"/>
                <a:ea typeface="Roboto Light" panose="02000000000000000000" pitchFamily="2" charset="0"/>
                <a:cs typeface="Gill Sans MT"/>
              </a:rPr>
              <a:t>ss</a:t>
            </a:r>
            <a:r>
              <a:rPr sz="2400" spc="-150" dirty="0">
                <a:solidFill>
                  <a:srgbClr val="444949"/>
                </a:solidFill>
                <a:latin typeface="Roboto Light" panose="02000000000000000000" pitchFamily="2" charset="0"/>
                <a:ea typeface="Roboto Light" panose="02000000000000000000" pitchFamily="2" charset="0"/>
                <a:cs typeface="Gill Sans MT"/>
              </a:rPr>
              <a:t> </a:t>
            </a:r>
            <a:r>
              <a:rPr sz="2400" spc="-5" dirty="0">
                <a:solidFill>
                  <a:srgbClr val="444949"/>
                </a:solidFill>
                <a:latin typeface="Roboto Light" panose="02000000000000000000" pitchFamily="2" charset="0"/>
                <a:ea typeface="Roboto Light" panose="02000000000000000000" pitchFamily="2" charset="0"/>
                <a:cs typeface="Gill Sans MT"/>
              </a:rPr>
              <a:t>A</a:t>
            </a:r>
            <a:r>
              <a:rPr sz="2400" spc="-30" dirty="0">
                <a:solidFill>
                  <a:srgbClr val="444949"/>
                </a:solidFill>
                <a:latin typeface="Roboto Light" panose="02000000000000000000" pitchFamily="2" charset="0"/>
                <a:ea typeface="Roboto Light" panose="02000000000000000000" pitchFamily="2" charset="0"/>
                <a:cs typeface="Gill Sans MT"/>
              </a:rPr>
              <a:t>Z</a:t>
            </a:r>
            <a:endParaRPr sz="240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0"/>
              </a:spcBef>
              <a:buFont typeface="Arial"/>
              <a:buChar char="•"/>
              <a:tabLst>
                <a:tab pos="697865" algn="l"/>
                <a:tab pos="698500" algn="l"/>
              </a:tabLst>
            </a:pPr>
            <a:r>
              <a:rPr sz="2000" spc="-114" dirty="0">
                <a:solidFill>
                  <a:srgbClr val="444949"/>
                </a:solidFill>
                <a:latin typeface="Roboto Light" panose="02000000000000000000" pitchFamily="2" charset="0"/>
                <a:ea typeface="Roboto Light" panose="02000000000000000000" pitchFamily="2" charset="0"/>
                <a:cs typeface="Gill Sans MT"/>
              </a:rPr>
              <a:t>Take</a:t>
            </a:r>
            <a:r>
              <a:rPr sz="2000" spc="-25" dirty="0">
                <a:solidFill>
                  <a:srgbClr val="444949"/>
                </a:solidFill>
                <a:latin typeface="Roboto Light" panose="02000000000000000000" pitchFamily="2" charset="0"/>
                <a:ea typeface="Roboto Light" panose="02000000000000000000" pitchFamily="2" charset="0"/>
                <a:cs typeface="Gill Sans MT"/>
              </a:rPr>
              <a:t> </a:t>
            </a:r>
            <a:r>
              <a:rPr sz="2000" dirty="0">
                <a:solidFill>
                  <a:srgbClr val="444949"/>
                </a:solidFill>
                <a:latin typeface="Roboto Light" panose="02000000000000000000" pitchFamily="2" charset="0"/>
                <a:ea typeface="Roboto Light" panose="02000000000000000000" pitchFamily="2" charset="0"/>
                <a:cs typeface="Gill Sans MT"/>
              </a:rPr>
              <a:t>a</a:t>
            </a:r>
            <a:r>
              <a:rPr sz="2000" spc="-25" dirty="0">
                <a:solidFill>
                  <a:srgbClr val="444949"/>
                </a:solidFill>
                <a:latin typeface="Roboto Light" panose="02000000000000000000" pitchFamily="2" charset="0"/>
                <a:ea typeface="Roboto Light" panose="02000000000000000000" pitchFamily="2" charset="0"/>
                <a:cs typeface="Gill Sans MT"/>
              </a:rPr>
              <a:t> </a:t>
            </a:r>
            <a:r>
              <a:rPr sz="2000" spc="-30" dirty="0">
                <a:solidFill>
                  <a:srgbClr val="444949"/>
                </a:solidFill>
                <a:latin typeface="Roboto Light" panose="02000000000000000000" pitchFamily="2" charset="0"/>
                <a:ea typeface="Roboto Light" panose="02000000000000000000" pitchFamily="2" charset="0"/>
                <a:cs typeface="Gill Sans MT"/>
              </a:rPr>
              <a:t>snapshot</a:t>
            </a:r>
            <a:endParaRPr sz="2000">
              <a:latin typeface="Roboto Light" panose="02000000000000000000" pitchFamily="2" charset="0"/>
              <a:ea typeface="Roboto Light" panose="02000000000000000000" pitchFamily="2" charset="0"/>
              <a:cs typeface="Gill Sans MT"/>
            </a:endParaRPr>
          </a:p>
          <a:p>
            <a:pPr marL="698500" lvl="1" indent="-228600">
              <a:lnSpc>
                <a:spcPct val="100000"/>
              </a:lnSpc>
              <a:buFont typeface="Arial"/>
              <a:buChar char="•"/>
              <a:tabLst>
                <a:tab pos="697865" algn="l"/>
                <a:tab pos="698500" algn="l"/>
              </a:tabLst>
            </a:pPr>
            <a:r>
              <a:rPr sz="2000" spc="-55" dirty="0">
                <a:solidFill>
                  <a:srgbClr val="444949"/>
                </a:solidFill>
                <a:latin typeface="Roboto Light" panose="02000000000000000000" pitchFamily="2" charset="0"/>
                <a:ea typeface="Roboto Light" panose="02000000000000000000" pitchFamily="2" charset="0"/>
                <a:cs typeface="Gill Sans MT"/>
              </a:rPr>
              <a:t>Res</a:t>
            </a:r>
            <a:r>
              <a:rPr sz="2000" spc="-40" dirty="0">
                <a:solidFill>
                  <a:srgbClr val="444949"/>
                </a:solidFill>
                <a:latin typeface="Roboto Light" panose="02000000000000000000" pitchFamily="2" charset="0"/>
                <a:ea typeface="Roboto Light" panose="02000000000000000000" pitchFamily="2" charset="0"/>
                <a:cs typeface="Gill Sans MT"/>
              </a:rPr>
              <a:t>t</a:t>
            </a:r>
            <a:r>
              <a:rPr sz="2000" spc="-85" dirty="0">
                <a:solidFill>
                  <a:srgbClr val="444949"/>
                </a:solidFill>
                <a:latin typeface="Roboto Light" panose="02000000000000000000" pitchFamily="2" charset="0"/>
                <a:ea typeface="Roboto Light" panose="02000000000000000000" pitchFamily="2" charset="0"/>
                <a:cs typeface="Gill Sans MT"/>
              </a:rPr>
              <a:t>o</a:t>
            </a:r>
            <a:r>
              <a:rPr sz="2000" spc="-70" dirty="0">
                <a:solidFill>
                  <a:srgbClr val="444949"/>
                </a:solidFill>
                <a:latin typeface="Roboto Light" panose="02000000000000000000" pitchFamily="2" charset="0"/>
                <a:ea typeface="Roboto Light" panose="02000000000000000000" pitchFamily="2" charset="0"/>
                <a:cs typeface="Gill Sans MT"/>
              </a:rPr>
              <a:t>r</a:t>
            </a:r>
            <a:r>
              <a:rPr sz="2000" dirty="0">
                <a:solidFill>
                  <a:srgbClr val="444949"/>
                </a:solidFill>
                <a:latin typeface="Roboto Light" panose="02000000000000000000" pitchFamily="2" charset="0"/>
                <a:ea typeface="Roboto Light" panose="02000000000000000000" pitchFamily="2" charset="0"/>
                <a:cs typeface="Gill Sans MT"/>
              </a:rPr>
              <a:t>e</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70" dirty="0">
                <a:solidFill>
                  <a:srgbClr val="444949"/>
                </a:solidFill>
                <a:latin typeface="Roboto Light" panose="02000000000000000000" pitchFamily="2" charset="0"/>
                <a:ea typeface="Roboto Light" panose="02000000000000000000" pitchFamily="2" charset="0"/>
                <a:cs typeface="Gill Sans MT"/>
              </a:rPr>
              <a:t>t</a:t>
            </a:r>
            <a:r>
              <a:rPr sz="2000" spc="-30" dirty="0">
                <a:solidFill>
                  <a:srgbClr val="444949"/>
                </a:solidFill>
                <a:latin typeface="Roboto Light" panose="02000000000000000000" pitchFamily="2" charset="0"/>
                <a:ea typeface="Roboto Light" panose="02000000000000000000" pitchFamily="2" charset="0"/>
                <a:cs typeface="Gill Sans MT"/>
              </a:rPr>
              <a:t>h</a:t>
            </a:r>
            <a:r>
              <a:rPr sz="2000" dirty="0">
                <a:solidFill>
                  <a:srgbClr val="444949"/>
                </a:solidFill>
                <a:latin typeface="Roboto Light" panose="02000000000000000000" pitchFamily="2" charset="0"/>
                <a:ea typeface="Roboto Light" panose="02000000000000000000" pitchFamily="2" charset="0"/>
                <a:cs typeface="Gill Sans MT"/>
              </a:rPr>
              <a:t>e</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40" dirty="0">
                <a:solidFill>
                  <a:srgbClr val="444949"/>
                </a:solidFill>
                <a:latin typeface="Roboto Light" panose="02000000000000000000" pitchFamily="2" charset="0"/>
                <a:ea typeface="Roboto Light" panose="02000000000000000000" pitchFamily="2" charset="0"/>
                <a:cs typeface="Gill Sans MT"/>
              </a:rPr>
              <a:t>s</a:t>
            </a:r>
            <a:r>
              <a:rPr sz="2000" spc="-60" dirty="0">
                <a:solidFill>
                  <a:srgbClr val="444949"/>
                </a:solidFill>
                <a:latin typeface="Roboto Light" panose="02000000000000000000" pitchFamily="2" charset="0"/>
                <a:ea typeface="Roboto Light" panose="02000000000000000000" pitchFamily="2" charset="0"/>
                <a:cs typeface="Gill Sans MT"/>
              </a:rPr>
              <a:t>n</a:t>
            </a:r>
            <a:r>
              <a:rPr sz="2000" spc="-5" dirty="0">
                <a:solidFill>
                  <a:srgbClr val="444949"/>
                </a:solidFill>
                <a:latin typeface="Roboto Light" panose="02000000000000000000" pitchFamily="2" charset="0"/>
                <a:ea typeface="Roboto Light" panose="02000000000000000000" pitchFamily="2" charset="0"/>
                <a:cs typeface="Gill Sans MT"/>
              </a:rPr>
              <a:t>a</a:t>
            </a:r>
            <a:r>
              <a:rPr sz="2000" spc="20" dirty="0">
                <a:solidFill>
                  <a:srgbClr val="444949"/>
                </a:solidFill>
                <a:latin typeface="Roboto Light" panose="02000000000000000000" pitchFamily="2" charset="0"/>
                <a:ea typeface="Roboto Light" panose="02000000000000000000" pitchFamily="2" charset="0"/>
                <a:cs typeface="Gill Sans MT"/>
              </a:rPr>
              <a:t>p</a:t>
            </a:r>
            <a:r>
              <a:rPr sz="2000" spc="-40" dirty="0">
                <a:solidFill>
                  <a:srgbClr val="444949"/>
                </a:solidFill>
                <a:latin typeface="Roboto Light" panose="02000000000000000000" pitchFamily="2" charset="0"/>
                <a:ea typeface="Roboto Light" panose="02000000000000000000" pitchFamily="2" charset="0"/>
                <a:cs typeface="Gill Sans MT"/>
              </a:rPr>
              <a:t>s</a:t>
            </a:r>
            <a:r>
              <a:rPr sz="2000" spc="-60" dirty="0">
                <a:solidFill>
                  <a:srgbClr val="444949"/>
                </a:solidFill>
                <a:latin typeface="Roboto Light" panose="02000000000000000000" pitchFamily="2" charset="0"/>
                <a:ea typeface="Roboto Light" panose="02000000000000000000" pitchFamily="2" charset="0"/>
                <a:cs typeface="Gill Sans MT"/>
              </a:rPr>
              <a:t>h</a:t>
            </a:r>
            <a:r>
              <a:rPr sz="2000" spc="-45" dirty="0">
                <a:solidFill>
                  <a:srgbClr val="444949"/>
                </a:solidFill>
                <a:latin typeface="Roboto Light" panose="02000000000000000000" pitchFamily="2" charset="0"/>
                <a:ea typeface="Roboto Light" panose="02000000000000000000" pitchFamily="2" charset="0"/>
                <a:cs typeface="Gill Sans MT"/>
              </a:rPr>
              <a:t>ot</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70" dirty="0">
                <a:solidFill>
                  <a:srgbClr val="444949"/>
                </a:solidFill>
                <a:latin typeface="Roboto Light" panose="02000000000000000000" pitchFamily="2" charset="0"/>
                <a:ea typeface="Roboto Light" panose="02000000000000000000" pitchFamily="2" charset="0"/>
                <a:cs typeface="Gill Sans MT"/>
              </a:rPr>
              <a:t>t</a:t>
            </a:r>
            <a:r>
              <a:rPr sz="2000" spc="-20" dirty="0">
                <a:solidFill>
                  <a:srgbClr val="444949"/>
                </a:solidFill>
                <a:latin typeface="Roboto Light" panose="02000000000000000000" pitchFamily="2" charset="0"/>
                <a:ea typeface="Roboto Light" panose="02000000000000000000" pitchFamily="2" charset="0"/>
                <a:cs typeface="Gill Sans MT"/>
              </a:rPr>
              <a:t>o</a:t>
            </a:r>
            <a:r>
              <a:rPr sz="2000" spc="-5" dirty="0">
                <a:solidFill>
                  <a:srgbClr val="444949"/>
                </a:solidFill>
                <a:latin typeface="Roboto Light" panose="02000000000000000000" pitchFamily="2" charset="0"/>
                <a:ea typeface="Roboto Light" panose="02000000000000000000" pitchFamily="2" charset="0"/>
                <a:cs typeface="Gill Sans MT"/>
              </a:rPr>
              <a:t> a</a:t>
            </a:r>
            <a:r>
              <a:rPr sz="2000" spc="-30" dirty="0">
                <a:solidFill>
                  <a:srgbClr val="444949"/>
                </a:solidFill>
                <a:latin typeface="Roboto Light" panose="02000000000000000000" pitchFamily="2" charset="0"/>
                <a:ea typeface="Roboto Light" panose="02000000000000000000" pitchFamily="2" charset="0"/>
                <a:cs typeface="Gill Sans MT"/>
              </a:rPr>
              <a:t>n</a:t>
            </a:r>
            <a:r>
              <a:rPr sz="2000" spc="-55" dirty="0">
                <a:solidFill>
                  <a:srgbClr val="444949"/>
                </a:solidFill>
                <a:latin typeface="Roboto Light" panose="02000000000000000000" pitchFamily="2" charset="0"/>
                <a:ea typeface="Roboto Light" panose="02000000000000000000" pitchFamily="2" charset="0"/>
                <a:cs typeface="Gill Sans MT"/>
              </a:rPr>
              <a:t>o</a:t>
            </a:r>
            <a:r>
              <a:rPr sz="2000" spc="-40" dirty="0">
                <a:solidFill>
                  <a:srgbClr val="444949"/>
                </a:solidFill>
                <a:latin typeface="Roboto Light" panose="02000000000000000000" pitchFamily="2" charset="0"/>
                <a:ea typeface="Roboto Light" panose="02000000000000000000" pitchFamily="2" charset="0"/>
                <a:cs typeface="Gill Sans MT"/>
              </a:rPr>
              <a:t>t</a:t>
            </a:r>
            <a:r>
              <a:rPr sz="2000" spc="-30" dirty="0">
                <a:solidFill>
                  <a:srgbClr val="444949"/>
                </a:solidFill>
                <a:latin typeface="Roboto Light" panose="02000000000000000000" pitchFamily="2" charset="0"/>
                <a:ea typeface="Roboto Light" panose="02000000000000000000" pitchFamily="2" charset="0"/>
                <a:cs typeface="Gill Sans MT"/>
              </a:rPr>
              <a:t>h</a:t>
            </a:r>
            <a:r>
              <a:rPr sz="2000" spc="-65" dirty="0">
                <a:solidFill>
                  <a:srgbClr val="444949"/>
                </a:solidFill>
                <a:latin typeface="Roboto Light" panose="02000000000000000000" pitchFamily="2" charset="0"/>
                <a:ea typeface="Roboto Light" panose="02000000000000000000" pitchFamily="2" charset="0"/>
                <a:cs typeface="Gill Sans MT"/>
              </a:rPr>
              <a:t>er</a:t>
            </a:r>
            <a:r>
              <a:rPr sz="2000" spc="-130" dirty="0">
                <a:solidFill>
                  <a:srgbClr val="444949"/>
                </a:solidFill>
                <a:latin typeface="Roboto Light" panose="02000000000000000000" pitchFamily="2" charset="0"/>
                <a:ea typeface="Roboto Light" panose="02000000000000000000" pitchFamily="2" charset="0"/>
                <a:cs typeface="Gill Sans MT"/>
              </a:rPr>
              <a:t> </a:t>
            </a:r>
            <a:r>
              <a:rPr sz="2000" spc="-15" dirty="0">
                <a:solidFill>
                  <a:srgbClr val="444949"/>
                </a:solidFill>
                <a:latin typeface="Roboto Light" panose="02000000000000000000" pitchFamily="2" charset="0"/>
                <a:ea typeface="Roboto Light" panose="02000000000000000000" pitchFamily="2" charset="0"/>
                <a:cs typeface="Gill Sans MT"/>
              </a:rPr>
              <a:t>AZ</a:t>
            </a:r>
            <a:endParaRPr sz="2000">
              <a:latin typeface="Roboto Light" panose="02000000000000000000" pitchFamily="2" charset="0"/>
              <a:ea typeface="Roboto Light" panose="02000000000000000000" pitchFamily="2" charset="0"/>
              <a:cs typeface="Gill Sans MT"/>
            </a:endParaRPr>
          </a:p>
          <a:p>
            <a:pPr marL="698500" marR="250825" lvl="1" indent="-228600">
              <a:lnSpc>
                <a:spcPts val="1920"/>
              </a:lnSpc>
              <a:spcBef>
                <a:spcPts val="560"/>
              </a:spcBef>
              <a:buFont typeface="Arial"/>
              <a:buChar char="•"/>
              <a:tabLst>
                <a:tab pos="697865" algn="l"/>
                <a:tab pos="698500" algn="l"/>
              </a:tabLst>
            </a:pPr>
            <a:r>
              <a:rPr sz="2000" spc="-25" dirty="0">
                <a:solidFill>
                  <a:srgbClr val="444949"/>
                </a:solidFill>
                <a:latin typeface="Roboto Light" panose="02000000000000000000" pitchFamily="2" charset="0"/>
                <a:ea typeface="Roboto Light" panose="02000000000000000000" pitchFamily="2" charset="0"/>
                <a:cs typeface="Gill Sans MT"/>
              </a:rPr>
              <a:t>EBS</a:t>
            </a:r>
            <a:r>
              <a:rPr sz="2000" spc="-15" dirty="0">
                <a:solidFill>
                  <a:srgbClr val="444949"/>
                </a:solidFill>
                <a:latin typeface="Roboto Light" panose="02000000000000000000" pitchFamily="2" charset="0"/>
                <a:ea typeface="Roboto Light" panose="02000000000000000000" pitchFamily="2" charset="0"/>
                <a:cs typeface="Gill Sans MT"/>
              </a:rPr>
              <a:t> </a:t>
            </a:r>
            <a:r>
              <a:rPr sz="2000" spc="-30" dirty="0">
                <a:solidFill>
                  <a:srgbClr val="444949"/>
                </a:solidFill>
                <a:latin typeface="Roboto Light" panose="02000000000000000000" pitchFamily="2" charset="0"/>
                <a:ea typeface="Roboto Light" panose="02000000000000000000" pitchFamily="2" charset="0"/>
                <a:cs typeface="Gill Sans MT"/>
              </a:rPr>
              <a:t>backups</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use</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45" dirty="0">
                <a:solidFill>
                  <a:srgbClr val="444949"/>
                </a:solidFill>
                <a:latin typeface="Roboto Light" panose="02000000000000000000" pitchFamily="2" charset="0"/>
                <a:ea typeface="Roboto Light" panose="02000000000000000000" pitchFamily="2" charset="0"/>
                <a:cs typeface="Gill Sans MT"/>
              </a:rPr>
              <a:t>IO</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15" dirty="0">
                <a:solidFill>
                  <a:srgbClr val="444949"/>
                </a:solidFill>
                <a:latin typeface="Roboto Light" panose="02000000000000000000" pitchFamily="2" charset="0"/>
                <a:ea typeface="Roboto Light" panose="02000000000000000000" pitchFamily="2" charset="0"/>
                <a:cs typeface="Gill Sans MT"/>
              </a:rPr>
              <a:t>and</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45" dirty="0">
                <a:solidFill>
                  <a:srgbClr val="444949"/>
                </a:solidFill>
                <a:latin typeface="Roboto Light" panose="02000000000000000000" pitchFamily="2" charset="0"/>
                <a:ea typeface="Roboto Light" panose="02000000000000000000" pitchFamily="2" charset="0"/>
                <a:cs typeface="Gill Sans MT"/>
              </a:rPr>
              <a:t>you</a:t>
            </a:r>
            <a:r>
              <a:rPr sz="2000" spc="-15" dirty="0">
                <a:solidFill>
                  <a:srgbClr val="444949"/>
                </a:solidFill>
                <a:latin typeface="Roboto Light" panose="02000000000000000000" pitchFamily="2" charset="0"/>
                <a:ea typeface="Roboto Light" panose="02000000000000000000" pitchFamily="2" charset="0"/>
                <a:cs typeface="Gill Sans MT"/>
              </a:rPr>
              <a:t> </a:t>
            </a:r>
            <a:r>
              <a:rPr sz="2000" spc="-45" dirty="0">
                <a:solidFill>
                  <a:srgbClr val="444949"/>
                </a:solidFill>
                <a:latin typeface="Roboto Light" panose="02000000000000000000" pitchFamily="2" charset="0"/>
                <a:ea typeface="Roboto Light" panose="02000000000000000000" pitchFamily="2" charset="0"/>
                <a:cs typeface="Gill Sans MT"/>
              </a:rPr>
              <a:t>shouldn’t</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run</a:t>
            </a:r>
            <a:r>
              <a:rPr sz="2000" spc="-20" dirty="0">
                <a:solidFill>
                  <a:srgbClr val="444949"/>
                </a:solidFill>
                <a:latin typeface="Roboto Light" panose="02000000000000000000" pitchFamily="2" charset="0"/>
                <a:ea typeface="Roboto Light" panose="02000000000000000000" pitchFamily="2" charset="0"/>
                <a:cs typeface="Gill Sans MT"/>
              </a:rPr>
              <a:t> </a:t>
            </a:r>
            <a:r>
              <a:rPr sz="2000" spc="-25" dirty="0">
                <a:solidFill>
                  <a:srgbClr val="444949"/>
                </a:solidFill>
                <a:latin typeface="Roboto Light" panose="02000000000000000000" pitchFamily="2" charset="0"/>
                <a:ea typeface="Roboto Light" panose="02000000000000000000" pitchFamily="2" charset="0"/>
                <a:cs typeface="Gill Sans MT"/>
              </a:rPr>
              <a:t>them </a:t>
            </a:r>
            <a:r>
              <a:rPr sz="2000" spc="-540" dirty="0">
                <a:solidFill>
                  <a:srgbClr val="444949"/>
                </a:solidFill>
                <a:latin typeface="Roboto Light" panose="02000000000000000000" pitchFamily="2" charset="0"/>
                <a:ea typeface="Roboto Light" panose="02000000000000000000" pitchFamily="2" charset="0"/>
                <a:cs typeface="Gill Sans MT"/>
              </a:rPr>
              <a:t> </a:t>
            </a:r>
            <a:r>
              <a:rPr sz="2000" spc="-40" dirty="0">
                <a:solidFill>
                  <a:srgbClr val="444949"/>
                </a:solidFill>
                <a:latin typeface="Roboto Light" panose="02000000000000000000" pitchFamily="2" charset="0"/>
                <a:ea typeface="Roboto Light" panose="02000000000000000000" pitchFamily="2" charset="0"/>
                <a:cs typeface="Gill Sans MT"/>
              </a:rPr>
              <a:t>while</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65" dirty="0">
                <a:solidFill>
                  <a:srgbClr val="444949"/>
                </a:solidFill>
                <a:latin typeface="Roboto Light" panose="02000000000000000000" pitchFamily="2" charset="0"/>
                <a:ea typeface="Roboto Light" panose="02000000000000000000" pitchFamily="2" charset="0"/>
                <a:cs typeface="Gill Sans MT"/>
              </a:rPr>
              <a:t>your</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30" dirty="0">
                <a:solidFill>
                  <a:srgbClr val="444949"/>
                </a:solidFill>
                <a:latin typeface="Roboto Light" panose="02000000000000000000" pitchFamily="2" charset="0"/>
                <a:ea typeface="Roboto Light" panose="02000000000000000000" pitchFamily="2" charset="0"/>
                <a:cs typeface="Gill Sans MT"/>
              </a:rPr>
              <a:t>application</a:t>
            </a:r>
            <a:r>
              <a:rPr sz="2000" spc="-20" dirty="0">
                <a:solidFill>
                  <a:srgbClr val="444949"/>
                </a:solidFill>
                <a:latin typeface="Roboto Light" panose="02000000000000000000" pitchFamily="2" charset="0"/>
                <a:ea typeface="Roboto Light" panose="02000000000000000000" pitchFamily="2" charset="0"/>
                <a:cs typeface="Gill Sans MT"/>
              </a:rPr>
              <a:t> </a:t>
            </a:r>
            <a:r>
              <a:rPr sz="2000" spc="-65" dirty="0">
                <a:solidFill>
                  <a:srgbClr val="444949"/>
                </a:solidFill>
                <a:latin typeface="Roboto Light" panose="02000000000000000000" pitchFamily="2" charset="0"/>
                <a:ea typeface="Roboto Light" panose="02000000000000000000" pitchFamily="2" charset="0"/>
                <a:cs typeface="Gill Sans MT"/>
              </a:rPr>
              <a:t>is</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30" dirty="0">
                <a:solidFill>
                  <a:srgbClr val="444949"/>
                </a:solidFill>
                <a:latin typeface="Roboto Light" panose="02000000000000000000" pitchFamily="2" charset="0"/>
                <a:ea typeface="Roboto Light" panose="02000000000000000000" pitchFamily="2" charset="0"/>
                <a:cs typeface="Gill Sans MT"/>
              </a:rPr>
              <a:t>handling</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dirty="0">
                <a:solidFill>
                  <a:srgbClr val="444949"/>
                </a:solidFill>
                <a:latin typeface="Roboto Light" panose="02000000000000000000" pitchFamily="2" charset="0"/>
                <a:ea typeface="Roboto Light" panose="02000000000000000000" pitchFamily="2" charset="0"/>
                <a:cs typeface="Gill Sans MT"/>
              </a:rPr>
              <a:t>a</a:t>
            </a:r>
            <a:r>
              <a:rPr sz="2000" spc="-15" dirty="0">
                <a:solidFill>
                  <a:srgbClr val="444949"/>
                </a:solidFill>
                <a:latin typeface="Roboto Light" panose="02000000000000000000" pitchFamily="2" charset="0"/>
                <a:ea typeface="Roboto Light" panose="02000000000000000000" pitchFamily="2" charset="0"/>
                <a:cs typeface="Gill Sans MT"/>
              </a:rPr>
              <a:t> </a:t>
            </a:r>
            <a:r>
              <a:rPr sz="2000" spc="-50" dirty="0">
                <a:solidFill>
                  <a:srgbClr val="444949"/>
                </a:solidFill>
                <a:latin typeface="Roboto Light" panose="02000000000000000000" pitchFamily="2" charset="0"/>
                <a:ea typeface="Roboto Light" panose="02000000000000000000" pitchFamily="2" charset="0"/>
                <a:cs typeface="Gill Sans MT"/>
              </a:rPr>
              <a:t>lot</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of</a:t>
            </a:r>
            <a:r>
              <a:rPr sz="2000" spc="-15" dirty="0">
                <a:solidFill>
                  <a:srgbClr val="444949"/>
                </a:solidFill>
                <a:latin typeface="Roboto Light" panose="02000000000000000000" pitchFamily="2" charset="0"/>
                <a:ea typeface="Roboto Light" panose="02000000000000000000" pitchFamily="2" charset="0"/>
                <a:cs typeface="Gill Sans MT"/>
              </a:rPr>
              <a:t> </a:t>
            </a:r>
            <a:r>
              <a:rPr sz="2000" spc="-55" dirty="0">
                <a:solidFill>
                  <a:srgbClr val="444949"/>
                </a:solidFill>
                <a:latin typeface="Roboto Light" panose="02000000000000000000" pitchFamily="2" charset="0"/>
                <a:ea typeface="Roboto Light" panose="02000000000000000000" pitchFamily="2" charset="0"/>
                <a:cs typeface="Gill Sans MT"/>
              </a:rPr>
              <a:t>traffic</a:t>
            </a:r>
            <a:endParaRPr sz="2000">
              <a:latin typeface="Roboto Light" panose="02000000000000000000" pitchFamily="2" charset="0"/>
              <a:ea typeface="Roboto Light" panose="02000000000000000000" pitchFamily="2" charset="0"/>
              <a:cs typeface="Gill Sans MT"/>
            </a:endParaRPr>
          </a:p>
          <a:p>
            <a:pPr marL="241300" marR="5080" indent="-228600" algn="just">
              <a:lnSpc>
                <a:spcPct val="80000"/>
              </a:lnSpc>
              <a:spcBef>
                <a:spcPts val="980"/>
              </a:spcBef>
              <a:buFont typeface="Arial"/>
              <a:buChar char="•"/>
              <a:tabLst>
                <a:tab pos="241300" algn="l"/>
              </a:tabLst>
            </a:pPr>
            <a:r>
              <a:rPr sz="2400" spc="-60" dirty="0">
                <a:solidFill>
                  <a:srgbClr val="444949"/>
                </a:solidFill>
                <a:latin typeface="Roboto Light" panose="02000000000000000000" pitchFamily="2" charset="0"/>
                <a:ea typeface="Roboto Light" panose="02000000000000000000" pitchFamily="2" charset="0"/>
                <a:cs typeface="Gill Sans MT"/>
              </a:rPr>
              <a:t>Roo</a:t>
            </a:r>
            <a:r>
              <a:rPr sz="2400" spc="-35" dirty="0">
                <a:solidFill>
                  <a:srgbClr val="444949"/>
                </a:solidFill>
                <a:latin typeface="Roboto Light" panose="02000000000000000000" pitchFamily="2" charset="0"/>
                <a:ea typeface="Roboto Light" panose="02000000000000000000" pitchFamily="2" charset="0"/>
                <a:cs typeface="Gill Sans MT"/>
              </a:rPr>
              <a:t>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EB</a:t>
            </a:r>
            <a:r>
              <a:rPr sz="2400" spc="-25" dirty="0">
                <a:solidFill>
                  <a:srgbClr val="444949"/>
                </a:solidFill>
                <a:latin typeface="Roboto Light" panose="02000000000000000000" pitchFamily="2" charset="0"/>
                <a:ea typeface="Roboto Light" panose="02000000000000000000" pitchFamily="2" charset="0"/>
                <a:cs typeface="Gill Sans MT"/>
              </a:rPr>
              <a:t>S</a:t>
            </a:r>
            <a:r>
              <a:rPr sz="2400" spc="-345" dirty="0">
                <a:solidFill>
                  <a:srgbClr val="444949"/>
                </a:solidFill>
                <a:latin typeface="Roboto Light" panose="02000000000000000000" pitchFamily="2" charset="0"/>
                <a:ea typeface="Roboto Light" panose="02000000000000000000" pitchFamily="2" charset="0"/>
                <a:cs typeface="Gill Sans MT"/>
              </a:rPr>
              <a:t> </a:t>
            </a:r>
            <a:r>
              <a:rPr sz="2400" spc="-195" dirty="0">
                <a:solidFill>
                  <a:srgbClr val="444949"/>
                </a:solidFill>
                <a:latin typeface="Roboto Light" panose="02000000000000000000" pitchFamily="2" charset="0"/>
                <a:ea typeface="Roboto Light" panose="02000000000000000000" pitchFamily="2" charset="0"/>
                <a:cs typeface="Gill Sans MT"/>
              </a:rPr>
              <a:t>V</a:t>
            </a:r>
            <a:r>
              <a:rPr sz="2400" spc="-40" dirty="0">
                <a:solidFill>
                  <a:srgbClr val="444949"/>
                </a:solidFill>
                <a:latin typeface="Roboto Light" panose="02000000000000000000" pitchFamily="2" charset="0"/>
                <a:ea typeface="Roboto Light" panose="02000000000000000000" pitchFamily="2" charset="0"/>
                <a:cs typeface="Gill Sans MT"/>
              </a:rPr>
              <a:t>olume</a:t>
            </a:r>
            <a:r>
              <a:rPr sz="2400" spc="-30" dirty="0">
                <a:solidFill>
                  <a:srgbClr val="444949"/>
                </a:solidFill>
                <a:latin typeface="Roboto Light" panose="02000000000000000000" pitchFamily="2" charset="0"/>
                <a:ea typeface="Roboto Light" panose="02000000000000000000" pitchFamily="2" charset="0"/>
                <a:cs typeface="Gill Sans MT"/>
              </a:rPr>
              <a:t>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o</a:t>
            </a:r>
            <a:r>
              <a:rPr sz="2400" spc="-15" dirty="0">
                <a:solidFill>
                  <a:srgbClr val="444949"/>
                </a:solidFill>
                <a:latin typeface="Roboto Light" panose="02000000000000000000" pitchFamily="2" charset="0"/>
                <a:ea typeface="Roboto Light" panose="02000000000000000000" pitchFamily="2" charset="0"/>
                <a:cs typeface="Gill Sans MT"/>
              </a:rPr>
              <a:t>f</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instance</a:t>
            </a:r>
            <a:r>
              <a:rPr sz="2400" spc="-45" dirty="0">
                <a:solidFill>
                  <a:srgbClr val="444949"/>
                </a:solidFill>
                <a:latin typeface="Roboto Light" panose="02000000000000000000" pitchFamily="2" charset="0"/>
                <a:ea typeface="Roboto Light" panose="02000000000000000000" pitchFamily="2" charset="0"/>
                <a:cs typeface="Gill Sans MT"/>
              </a:rPr>
              <a:t>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get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te</a:t>
            </a:r>
            <a:r>
              <a:rPr sz="2400" spc="-15" dirty="0">
                <a:solidFill>
                  <a:srgbClr val="444949"/>
                </a:solidFill>
                <a:latin typeface="Roboto Light" panose="02000000000000000000" pitchFamily="2" charset="0"/>
                <a:ea typeface="Roboto Light" panose="02000000000000000000" pitchFamily="2" charset="0"/>
                <a:cs typeface="Gill Sans MT"/>
              </a:rPr>
              <a:t>r</a:t>
            </a:r>
            <a:r>
              <a:rPr sz="2400" spc="-30" dirty="0">
                <a:solidFill>
                  <a:srgbClr val="444949"/>
                </a:solidFill>
                <a:latin typeface="Roboto Light" panose="02000000000000000000" pitchFamily="2" charset="0"/>
                <a:ea typeface="Roboto Light" panose="02000000000000000000" pitchFamily="2" charset="0"/>
                <a:cs typeface="Gill Sans MT"/>
              </a:rPr>
              <a:t>minated  </a:t>
            </a:r>
            <a:r>
              <a:rPr sz="2400" spc="-35" dirty="0">
                <a:solidFill>
                  <a:srgbClr val="444949"/>
                </a:solidFill>
                <a:latin typeface="Roboto Light" panose="02000000000000000000" pitchFamily="2" charset="0"/>
                <a:ea typeface="Roboto Light" panose="02000000000000000000" pitchFamily="2" charset="0"/>
                <a:cs typeface="Gill Sans MT"/>
              </a:rPr>
              <a:t>by default </a:t>
            </a:r>
            <a:r>
              <a:rPr sz="2400" spc="-55" dirty="0">
                <a:solidFill>
                  <a:srgbClr val="444949"/>
                </a:solidFill>
                <a:latin typeface="Roboto Light" panose="02000000000000000000" pitchFamily="2" charset="0"/>
                <a:ea typeface="Roboto Light" panose="02000000000000000000" pitchFamily="2" charset="0"/>
                <a:cs typeface="Gill Sans MT"/>
              </a:rPr>
              <a:t>if </a:t>
            </a:r>
            <a:r>
              <a:rPr sz="2400" spc="-35" dirty="0">
                <a:solidFill>
                  <a:srgbClr val="444949"/>
                </a:solidFill>
                <a:latin typeface="Roboto Light" panose="02000000000000000000" pitchFamily="2" charset="0"/>
                <a:ea typeface="Roboto Light" panose="02000000000000000000" pitchFamily="2" charset="0"/>
                <a:cs typeface="Gill Sans MT"/>
              </a:rPr>
              <a:t>the EC2 </a:t>
            </a:r>
            <a:r>
              <a:rPr sz="2400" spc="-45" dirty="0">
                <a:solidFill>
                  <a:srgbClr val="444949"/>
                </a:solidFill>
                <a:latin typeface="Roboto Light" panose="02000000000000000000" pitchFamily="2" charset="0"/>
                <a:ea typeface="Roboto Light" panose="02000000000000000000" pitchFamily="2" charset="0"/>
                <a:cs typeface="Gill Sans MT"/>
              </a:rPr>
              <a:t>instance </a:t>
            </a:r>
            <a:r>
              <a:rPr sz="2400" spc="-40" dirty="0">
                <a:solidFill>
                  <a:srgbClr val="444949"/>
                </a:solidFill>
                <a:latin typeface="Roboto Light" panose="02000000000000000000" pitchFamily="2" charset="0"/>
                <a:ea typeface="Roboto Light" panose="02000000000000000000" pitchFamily="2" charset="0"/>
                <a:cs typeface="Gill Sans MT"/>
              </a:rPr>
              <a:t>gets </a:t>
            </a:r>
            <a:r>
              <a:rPr sz="2400" spc="-45" dirty="0">
                <a:solidFill>
                  <a:srgbClr val="444949"/>
                </a:solidFill>
                <a:latin typeface="Roboto Light" panose="02000000000000000000" pitchFamily="2" charset="0"/>
                <a:ea typeface="Roboto Light" panose="02000000000000000000" pitchFamily="2" charset="0"/>
                <a:cs typeface="Gill Sans MT"/>
              </a:rPr>
              <a:t>terminated. </a:t>
            </a:r>
            <a:r>
              <a:rPr sz="2400" spc="-65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(you</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can</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disable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that)</a:t>
            </a:r>
            <a:endParaRPr sz="2400">
              <a:latin typeface="Roboto Light" panose="02000000000000000000" pitchFamily="2" charset="0"/>
              <a:ea typeface="Roboto Light" panose="02000000000000000000" pitchFamily="2" charset="0"/>
              <a:cs typeface="Gill Sans MT"/>
            </a:endParaRPr>
          </a:p>
        </p:txBody>
      </p:sp>
      <p:grpSp>
        <p:nvGrpSpPr>
          <p:cNvPr id="6" name="object 6"/>
          <p:cNvGrpSpPr/>
          <p:nvPr/>
        </p:nvGrpSpPr>
        <p:grpSpPr>
          <a:xfrm>
            <a:off x="8104631" y="1923288"/>
            <a:ext cx="2865120" cy="3667125"/>
            <a:chOff x="8104631" y="1923288"/>
            <a:chExt cx="2865120" cy="3667125"/>
          </a:xfrm>
        </p:grpSpPr>
        <p:pic>
          <p:nvPicPr>
            <p:cNvPr id="7" name="object 7"/>
            <p:cNvPicPr/>
            <p:nvPr/>
          </p:nvPicPr>
          <p:blipFill>
            <a:blip r:embed="rId2" cstate="print"/>
            <a:stretch>
              <a:fillRect/>
            </a:stretch>
          </p:blipFill>
          <p:spPr>
            <a:xfrm>
              <a:off x="8144255" y="3355848"/>
              <a:ext cx="795527" cy="795527"/>
            </a:xfrm>
            <a:prstGeom prst="rect">
              <a:avLst/>
            </a:prstGeom>
          </p:spPr>
        </p:pic>
        <p:pic>
          <p:nvPicPr>
            <p:cNvPr id="8" name="object 8"/>
            <p:cNvPicPr/>
            <p:nvPr/>
          </p:nvPicPr>
          <p:blipFill>
            <a:blip r:embed="rId3" cstate="print"/>
            <a:stretch>
              <a:fillRect/>
            </a:stretch>
          </p:blipFill>
          <p:spPr>
            <a:xfrm>
              <a:off x="8104631" y="1923288"/>
              <a:ext cx="877824" cy="877824"/>
            </a:xfrm>
            <a:prstGeom prst="rect">
              <a:avLst/>
            </a:prstGeom>
          </p:spPr>
        </p:pic>
        <p:sp>
          <p:nvSpPr>
            <p:cNvPr id="9" name="object 9"/>
            <p:cNvSpPr/>
            <p:nvPr/>
          </p:nvSpPr>
          <p:spPr>
            <a:xfrm>
              <a:off x="8504945" y="2801024"/>
              <a:ext cx="76200" cy="555625"/>
            </a:xfrm>
            <a:custGeom>
              <a:avLst/>
              <a:gdLst/>
              <a:ahLst/>
              <a:cxnLst/>
              <a:rect l="l" t="t" r="r" b="b"/>
              <a:pathLst>
                <a:path w="76200" h="555625">
                  <a:moveTo>
                    <a:pt x="34926" y="479378"/>
                  </a:moveTo>
                  <a:lnTo>
                    <a:pt x="1" y="479378"/>
                  </a:lnTo>
                  <a:lnTo>
                    <a:pt x="38101" y="555578"/>
                  </a:lnTo>
                  <a:lnTo>
                    <a:pt x="69851" y="492078"/>
                  </a:lnTo>
                  <a:lnTo>
                    <a:pt x="34926" y="492078"/>
                  </a:lnTo>
                  <a:lnTo>
                    <a:pt x="34926" y="479378"/>
                  </a:lnTo>
                  <a:close/>
                </a:path>
                <a:path w="76200" h="555625">
                  <a:moveTo>
                    <a:pt x="41275" y="63500"/>
                  </a:moveTo>
                  <a:lnTo>
                    <a:pt x="34925" y="63500"/>
                  </a:lnTo>
                  <a:lnTo>
                    <a:pt x="34926" y="492078"/>
                  </a:lnTo>
                  <a:lnTo>
                    <a:pt x="41276" y="492078"/>
                  </a:lnTo>
                  <a:lnTo>
                    <a:pt x="41275" y="63500"/>
                  </a:lnTo>
                  <a:close/>
                </a:path>
                <a:path w="76200" h="555625">
                  <a:moveTo>
                    <a:pt x="76201" y="479378"/>
                  </a:moveTo>
                  <a:lnTo>
                    <a:pt x="41276" y="479378"/>
                  </a:lnTo>
                  <a:lnTo>
                    <a:pt x="41276" y="492078"/>
                  </a:lnTo>
                  <a:lnTo>
                    <a:pt x="69851" y="492078"/>
                  </a:lnTo>
                  <a:lnTo>
                    <a:pt x="76201" y="479378"/>
                  </a:lnTo>
                  <a:close/>
                </a:path>
                <a:path w="76200" h="555625">
                  <a:moveTo>
                    <a:pt x="38100" y="0"/>
                  </a:moveTo>
                  <a:lnTo>
                    <a:pt x="0" y="76200"/>
                  </a:lnTo>
                  <a:lnTo>
                    <a:pt x="34925" y="76200"/>
                  </a:lnTo>
                  <a:lnTo>
                    <a:pt x="34925" y="63500"/>
                  </a:lnTo>
                  <a:lnTo>
                    <a:pt x="69850" y="63500"/>
                  </a:lnTo>
                  <a:lnTo>
                    <a:pt x="38100" y="0"/>
                  </a:lnTo>
                  <a:close/>
                </a:path>
                <a:path w="76200" h="555625">
                  <a:moveTo>
                    <a:pt x="69850" y="63500"/>
                  </a:moveTo>
                  <a:lnTo>
                    <a:pt x="41275" y="63500"/>
                  </a:lnTo>
                  <a:lnTo>
                    <a:pt x="41275" y="76200"/>
                  </a:lnTo>
                  <a:lnTo>
                    <a:pt x="76200" y="76200"/>
                  </a:lnTo>
                  <a:lnTo>
                    <a:pt x="69850" y="6350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pic>
          <p:nvPicPr>
            <p:cNvPr id="10" name="object 10"/>
            <p:cNvPicPr/>
            <p:nvPr/>
          </p:nvPicPr>
          <p:blipFill>
            <a:blip r:embed="rId4" cstate="print"/>
            <a:stretch>
              <a:fillRect/>
            </a:stretch>
          </p:blipFill>
          <p:spPr>
            <a:xfrm>
              <a:off x="9110471" y="4703063"/>
              <a:ext cx="886968" cy="886968"/>
            </a:xfrm>
            <a:prstGeom prst="rect">
              <a:avLst/>
            </a:prstGeom>
          </p:spPr>
        </p:pic>
        <p:sp>
          <p:nvSpPr>
            <p:cNvPr id="11" name="object 11"/>
            <p:cNvSpPr/>
            <p:nvPr/>
          </p:nvSpPr>
          <p:spPr>
            <a:xfrm>
              <a:off x="8539870" y="4148678"/>
              <a:ext cx="571500" cy="1036319"/>
            </a:xfrm>
            <a:custGeom>
              <a:avLst/>
              <a:gdLst/>
              <a:ahLst/>
              <a:cxnLst/>
              <a:rect l="l" t="t" r="r" b="b"/>
              <a:pathLst>
                <a:path w="571500" h="1036320">
                  <a:moveTo>
                    <a:pt x="6350" y="0"/>
                  </a:moveTo>
                  <a:lnTo>
                    <a:pt x="0" y="0"/>
                  </a:lnTo>
                  <a:lnTo>
                    <a:pt x="0" y="25400"/>
                  </a:lnTo>
                  <a:lnTo>
                    <a:pt x="6350" y="25400"/>
                  </a:lnTo>
                  <a:lnTo>
                    <a:pt x="6350" y="0"/>
                  </a:lnTo>
                  <a:close/>
                </a:path>
                <a:path w="571500" h="1036320">
                  <a:moveTo>
                    <a:pt x="6350" y="44450"/>
                  </a:moveTo>
                  <a:lnTo>
                    <a:pt x="0" y="44450"/>
                  </a:lnTo>
                  <a:lnTo>
                    <a:pt x="0" y="69850"/>
                  </a:lnTo>
                  <a:lnTo>
                    <a:pt x="6350" y="69850"/>
                  </a:lnTo>
                  <a:lnTo>
                    <a:pt x="6350" y="44450"/>
                  </a:lnTo>
                  <a:close/>
                </a:path>
                <a:path w="571500" h="1036320">
                  <a:moveTo>
                    <a:pt x="6350" y="88900"/>
                  </a:moveTo>
                  <a:lnTo>
                    <a:pt x="0" y="88900"/>
                  </a:lnTo>
                  <a:lnTo>
                    <a:pt x="0" y="114300"/>
                  </a:lnTo>
                  <a:lnTo>
                    <a:pt x="6350" y="114300"/>
                  </a:lnTo>
                  <a:lnTo>
                    <a:pt x="6350" y="88900"/>
                  </a:lnTo>
                  <a:close/>
                </a:path>
                <a:path w="571500" h="1036320">
                  <a:moveTo>
                    <a:pt x="6350" y="133350"/>
                  </a:moveTo>
                  <a:lnTo>
                    <a:pt x="0" y="133350"/>
                  </a:lnTo>
                  <a:lnTo>
                    <a:pt x="0" y="158750"/>
                  </a:lnTo>
                  <a:lnTo>
                    <a:pt x="6350" y="158750"/>
                  </a:lnTo>
                  <a:lnTo>
                    <a:pt x="6350" y="133350"/>
                  </a:lnTo>
                  <a:close/>
                </a:path>
                <a:path w="571500" h="1036320">
                  <a:moveTo>
                    <a:pt x="6350" y="177800"/>
                  </a:moveTo>
                  <a:lnTo>
                    <a:pt x="0" y="177800"/>
                  </a:lnTo>
                  <a:lnTo>
                    <a:pt x="0" y="203200"/>
                  </a:lnTo>
                  <a:lnTo>
                    <a:pt x="6350" y="203200"/>
                  </a:lnTo>
                  <a:lnTo>
                    <a:pt x="6350" y="177800"/>
                  </a:lnTo>
                  <a:close/>
                </a:path>
                <a:path w="571500" h="1036320">
                  <a:moveTo>
                    <a:pt x="6350" y="222250"/>
                  </a:moveTo>
                  <a:lnTo>
                    <a:pt x="0" y="222250"/>
                  </a:lnTo>
                  <a:lnTo>
                    <a:pt x="0" y="247650"/>
                  </a:lnTo>
                  <a:lnTo>
                    <a:pt x="6350" y="247650"/>
                  </a:lnTo>
                  <a:lnTo>
                    <a:pt x="6350" y="222250"/>
                  </a:lnTo>
                  <a:close/>
                </a:path>
                <a:path w="571500" h="1036320">
                  <a:moveTo>
                    <a:pt x="6350" y="266700"/>
                  </a:moveTo>
                  <a:lnTo>
                    <a:pt x="0" y="266700"/>
                  </a:lnTo>
                  <a:lnTo>
                    <a:pt x="0" y="292100"/>
                  </a:lnTo>
                  <a:lnTo>
                    <a:pt x="6350" y="292100"/>
                  </a:lnTo>
                  <a:lnTo>
                    <a:pt x="6350" y="266700"/>
                  </a:lnTo>
                  <a:close/>
                </a:path>
                <a:path w="571500" h="1036320">
                  <a:moveTo>
                    <a:pt x="6350" y="311150"/>
                  </a:moveTo>
                  <a:lnTo>
                    <a:pt x="0" y="311150"/>
                  </a:lnTo>
                  <a:lnTo>
                    <a:pt x="0" y="336550"/>
                  </a:lnTo>
                  <a:lnTo>
                    <a:pt x="6350" y="336550"/>
                  </a:lnTo>
                  <a:lnTo>
                    <a:pt x="6350" y="311150"/>
                  </a:lnTo>
                  <a:close/>
                </a:path>
                <a:path w="571500" h="1036320">
                  <a:moveTo>
                    <a:pt x="6350" y="355600"/>
                  </a:moveTo>
                  <a:lnTo>
                    <a:pt x="0" y="355600"/>
                  </a:lnTo>
                  <a:lnTo>
                    <a:pt x="0" y="381000"/>
                  </a:lnTo>
                  <a:lnTo>
                    <a:pt x="6350" y="381000"/>
                  </a:lnTo>
                  <a:lnTo>
                    <a:pt x="6350" y="355600"/>
                  </a:lnTo>
                  <a:close/>
                </a:path>
                <a:path w="571500" h="1036320">
                  <a:moveTo>
                    <a:pt x="6350" y="400050"/>
                  </a:moveTo>
                  <a:lnTo>
                    <a:pt x="0" y="400050"/>
                  </a:lnTo>
                  <a:lnTo>
                    <a:pt x="0" y="425450"/>
                  </a:lnTo>
                  <a:lnTo>
                    <a:pt x="6350" y="425450"/>
                  </a:lnTo>
                  <a:lnTo>
                    <a:pt x="6350" y="400050"/>
                  </a:lnTo>
                  <a:close/>
                </a:path>
                <a:path w="571500" h="1036320">
                  <a:moveTo>
                    <a:pt x="6350" y="444500"/>
                  </a:moveTo>
                  <a:lnTo>
                    <a:pt x="0" y="444500"/>
                  </a:lnTo>
                  <a:lnTo>
                    <a:pt x="0" y="469900"/>
                  </a:lnTo>
                  <a:lnTo>
                    <a:pt x="6350" y="469900"/>
                  </a:lnTo>
                  <a:lnTo>
                    <a:pt x="6350" y="444500"/>
                  </a:lnTo>
                  <a:close/>
                </a:path>
                <a:path w="571500" h="1036320">
                  <a:moveTo>
                    <a:pt x="6350" y="488950"/>
                  </a:moveTo>
                  <a:lnTo>
                    <a:pt x="0" y="488950"/>
                  </a:lnTo>
                  <a:lnTo>
                    <a:pt x="0" y="514350"/>
                  </a:lnTo>
                  <a:lnTo>
                    <a:pt x="6350" y="514350"/>
                  </a:lnTo>
                  <a:lnTo>
                    <a:pt x="6350" y="488950"/>
                  </a:lnTo>
                  <a:close/>
                </a:path>
                <a:path w="571500" h="1036320">
                  <a:moveTo>
                    <a:pt x="6350" y="533400"/>
                  </a:moveTo>
                  <a:lnTo>
                    <a:pt x="0" y="533400"/>
                  </a:lnTo>
                  <a:lnTo>
                    <a:pt x="0" y="558800"/>
                  </a:lnTo>
                  <a:lnTo>
                    <a:pt x="6350" y="558800"/>
                  </a:lnTo>
                  <a:lnTo>
                    <a:pt x="6350" y="533400"/>
                  </a:lnTo>
                  <a:close/>
                </a:path>
                <a:path w="571500" h="1036320">
                  <a:moveTo>
                    <a:pt x="6350" y="577850"/>
                  </a:moveTo>
                  <a:lnTo>
                    <a:pt x="0" y="577850"/>
                  </a:lnTo>
                  <a:lnTo>
                    <a:pt x="0" y="603250"/>
                  </a:lnTo>
                  <a:lnTo>
                    <a:pt x="6350" y="603250"/>
                  </a:lnTo>
                  <a:lnTo>
                    <a:pt x="6350" y="577850"/>
                  </a:lnTo>
                  <a:close/>
                </a:path>
                <a:path w="571500" h="1036320">
                  <a:moveTo>
                    <a:pt x="6350" y="622300"/>
                  </a:moveTo>
                  <a:lnTo>
                    <a:pt x="0" y="622300"/>
                  </a:lnTo>
                  <a:lnTo>
                    <a:pt x="0" y="647700"/>
                  </a:lnTo>
                  <a:lnTo>
                    <a:pt x="6350" y="647700"/>
                  </a:lnTo>
                  <a:lnTo>
                    <a:pt x="6350" y="622300"/>
                  </a:lnTo>
                  <a:close/>
                </a:path>
                <a:path w="571500" h="1036320">
                  <a:moveTo>
                    <a:pt x="6350" y="666750"/>
                  </a:moveTo>
                  <a:lnTo>
                    <a:pt x="0" y="666750"/>
                  </a:lnTo>
                  <a:lnTo>
                    <a:pt x="0" y="692150"/>
                  </a:lnTo>
                  <a:lnTo>
                    <a:pt x="6350" y="692150"/>
                  </a:lnTo>
                  <a:lnTo>
                    <a:pt x="6350" y="666750"/>
                  </a:lnTo>
                  <a:close/>
                </a:path>
                <a:path w="571500" h="1036320">
                  <a:moveTo>
                    <a:pt x="6350" y="711200"/>
                  </a:moveTo>
                  <a:lnTo>
                    <a:pt x="0" y="711200"/>
                  </a:lnTo>
                  <a:lnTo>
                    <a:pt x="0" y="736600"/>
                  </a:lnTo>
                  <a:lnTo>
                    <a:pt x="6350" y="736600"/>
                  </a:lnTo>
                  <a:lnTo>
                    <a:pt x="6350" y="711200"/>
                  </a:lnTo>
                  <a:close/>
                </a:path>
                <a:path w="571500" h="1036320">
                  <a:moveTo>
                    <a:pt x="6350" y="755650"/>
                  </a:moveTo>
                  <a:lnTo>
                    <a:pt x="0" y="755650"/>
                  </a:lnTo>
                  <a:lnTo>
                    <a:pt x="0" y="781050"/>
                  </a:lnTo>
                  <a:lnTo>
                    <a:pt x="6350" y="781050"/>
                  </a:lnTo>
                  <a:lnTo>
                    <a:pt x="6350" y="755650"/>
                  </a:lnTo>
                  <a:close/>
                </a:path>
                <a:path w="571500" h="1036320">
                  <a:moveTo>
                    <a:pt x="6350" y="800100"/>
                  </a:moveTo>
                  <a:lnTo>
                    <a:pt x="0" y="800100"/>
                  </a:lnTo>
                  <a:lnTo>
                    <a:pt x="0" y="825500"/>
                  </a:lnTo>
                  <a:lnTo>
                    <a:pt x="6350" y="825500"/>
                  </a:lnTo>
                  <a:lnTo>
                    <a:pt x="6350" y="800100"/>
                  </a:lnTo>
                  <a:close/>
                </a:path>
                <a:path w="571500" h="1036320">
                  <a:moveTo>
                    <a:pt x="6350" y="844550"/>
                  </a:moveTo>
                  <a:lnTo>
                    <a:pt x="0" y="844550"/>
                  </a:lnTo>
                  <a:lnTo>
                    <a:pt x="0" y="869950"/>
                  </a:lnTo>
                  <a:lnTo>
                    <a:pt x="6350" y="869950"/>
                  </a:lnTo>
                  <a:lnTo>
                    <a:pt x="6350" y="844550"/>
                  </a:lnTo>
                  <a:close/>
                </a:path>
                <a:path w="571500" h="1036320">
                  <a:moveTo>
                    <a:pt x="6350" y="889000"/>
                  </a:moveTo>
                  <a:lnTo>
                    <a:pt x="0" y="889000"/>
                  </a:lnTo>
                  <a:lnTo>
                    <a:pt x="0" y="914400"/>
                  </a:lnTo>
                  <a:lnTo>
                    <a:pt x="6350" y="914400"/>
                  </a:lnTo>
                  <a:lnTo>
                    <a:pt x="6350" y="889000"/>
                  </a:lnTo>
                  <a:close/>
                </a:path>
                <a:path w="571500" h="1036320">
                  <a:moveTo>
                    <a:pt x="6350" y="933450"/>
                  </a:moveTo>
                  <a:lnTo>
                    <a:pt x="0" y="933450"/>
                  </a:lnTo>
                  <a:lnTo>
                    <a:pt x="0" y="958850"/>
                  </a:lnTo>
                  <a:lnTo>
                    <a:pt x="6350" y="958850"/>
                  </a:lnTo>
                  <a:lnTo>
                    <a:pt x="6350" y="933450"/>
                  </a:lnTo>
                  <a:close/>
                </a:path>
                <a:path w="571500" h="1036320">
                  <a:moveTo>
                    <a:pt x="6350" y="977900"/>
                  </a:moveTo>
                  <a:lnTo>
                    <a:pt x="0" y="977900"/>
                  </a:lnTo>
                  <a:lnTo>
                    <a:pt x="0" y="1001107"/>
                  </a:lnTo>
                  <a:lnTo>
                    <a:pt x="8542" y="1001107"/>
                  </a:lnTo>
                  <a:lnTo>
                    <a:pt x="8542" y="997932"/>
                  </a:lnTo>
                  <a:lnTo>
                    <a:pt x="6350" y="997932"/>
                  </a:lnTo>
                  <a:lnTo>
                    <a:pt x="3175" y="994757"/>
                  </a:lnTo>
                  <a:lnTo>
                    <a:pt x="6350" y="994757"/>
                  </a:lnTo>
                  <a:lnTo>
                    <a:pt x="6350" y="977900"/>
                  </a:lnTo>
                  <a:close/>
                </a:path>
                <a:path w="571500" h="1036320">
                  <a:moveTo>
                    <a:pt x="6350" y="994757"/>
                  </a:moveTo>
                  <a:lnTo>
                    <a:pt x="3175" y="994757"/>
                  </a:lnTo>
                  <a:lnTo>
                    <a:pt x="6350" y="997932"/>
                  </a:lnTo>
                  <a:lnTo>
                    <a:pt x="6350" y="994757"/>
                  </a:lnTo>
                  <a:close/>
                </a:path>
                <a:path w="571500" h="1036320">
                  <a:moveTo>
                    <a:pt x="8542" y="994757"/>
                  </a:moveTo>
                  <a:lnTo>
                    <a:pt x="6350" y="994757"/>
                  </a:lnTo>
                  <a:lnTo>
                    <a:pt x="6350" y="997932"/>
                  </a:lnTo>
                  <a:lnTo>
                    <a:pt x="8542" y="997932"/>
                  </a:lnTo>
                  <a:lnTo>
                    <a:pt x="8542" y="994757"/>
                  </a:lnTo>
                  <a:close/>
                </a:path>
                <a:path w="571500" h="1036320">
                  <a:moveTo>
                    <a:pt x="52992" y="994757"/>
                  </a:moveTo>
                  <a:lnTo>
                    <a:pt x="27592" y="994757"/>
                  </a:lnTo>
                  <a:lnTo>
                    <a:pt x="27592" y="1001107"/>
                  </a:lnTo>
                  <a:lnTo>
                    <a:pt x="52992" y="1001107"/>
                  </a:lnTo>
                  <a:lnTo>
                    <a:pt x="52992" y="994757"/>
                  </a:lnTo>
                  <a:close/>
                </a:path>
                <a:path w="571500" h="1036320">
                  <a:moveTo>
                    <a:pt x="97442" y="994757"/>
                  </a:moveTo>
                  <a:lnTo>
                    <a:pt x="72042" y="994757"/>
                  </a:lnTo>
                  <a:lnTo>
                    <a:pt x="72042" y="1001107"/>
                  </a:lnTo>
                  <a:lnTo>
                    <a:pt x="97442" y="1001107"/>
                  </a:lnTo>
                  <a:lnTo>
                    <a:pt x="97442" y="994757"/>
                  </a:lnTo>
                  <a:close/>
                </a:path>
                <a:path w="571500" h="1036320">
                  <a:moveTo>
                    <a:pt x="141892" y="994757"/>
                  </a:moveTo>
                  <a:lnTo>
                    <a:pt x="116492" y="994757"/>
                  </a:lnTo>
                  <a:lnTo>
                    <a:pt x="116492" y="1001107"/>
                  </a:lnTo>
                  <a:lnTo>
                    <a:pt x="141892" y="1001107"/>
                  </a:lnTo>
                  <a:lnTo>
                    <a:pt x="141892" y="994757"/>
                  </a:lnTo>
                  <a:close/>
                </a:path>
                <a:path w="571500" h="1036320">
                  <a:moveTo>
                    <a:pt x="186342" y="994757"/>
                  </a:moveTo>
                  <a:lnTo>
                    <a:pt x="160942" y="994757"/>
                  </a:lnTo>
                  <a:lnTo>
                    <a:pt x="160942" y="1001107"/>
                  </a:lnTo>
                  <a:lnTo>
                    <a:pt x="186342" y="1001107"/>
                  </a:lnTo>
                  <a:lnTo>
                    <a:pt x="186342" y="994757"/>
                  </a:lnTo>
                  <a:close/>
                </a:path>
                <a:path w="571500" h="1036320">
                  <a:moveTo>
                    <a:pt x="230792" y="994757"/>
                  </a:moveTo>
                  <a:lnTo>
                    <a:pt x="205392" y="994757"/>
                  </a:lnTo>
                  <a:lnTo>
                    <a:pt x="205392" y="1001107"/>
                  </a:lnTo>
                  <a:lnTo>
                    <a:pt x="230792" y="1001107"/>
                  </a:lnTo>
                  <a:lnTo>
                    <a:pt x="230792" y="994757"/>
                  </a:lnTo>
                  <a:close/>
                </a:path>
                <a:path w="571500" h="1036320">
                  <a:moveTo>
                    <a:pt x="275242" y="994757"/>
                  </a:moveTo>
                  <a:lnTo>
                    <a:pt x="249842" y="994757"/>
                  </a:lnTo>
                  <a:lnTo>
                    <a:pt x="249842" y="1001107"/>
                  </a:lnTo>
                  <a:lnTo>
                    <a:pt x="275242" y="1001107"/>
                  </a:lnTo>
                  <a:lnTo>
                    <a:pt x="275242" y="994757"/>
                  </a:lnTo>
                  <a:close/>
                </a:path>
                <a:path w="571500" h="1036320">
                  <a:moveTo>
                    <a:pt x="319692" y="994757"/>
                  </a:moveTo>
                  <a:lnTo>
                    <a:pt x="294292" y="994757"/>
                  </a:lnTo>
                  <a:lnTo>
                    <a:pt x="294292" y="1001107"/>
                  </a:lnTo>
                  <a:lnTo>
                    <a:pt x="319692" y="1001107"/>
                  </a:lnTo>
                  <a:lnTo>
                    <a:pt x="319692" y="994757"/>
                  </a:lnTo>
                  <a:close/>
                </a:path>
                <a:path w="571500" h="1036320">
                  <a:moveTo>
                    <a:pt x="364142" y="994757"/>
                  </a:moveTo>
                  <a:lnTo>
                    <a:pt x="338742" y="994757"/>
                  </a:lnTo>
                  <a:lnTo>
                    <a:pt x="338742" y="1001107"/>
                  </a:lnTo>
                  <a:lnTo>
                    <a:pt x="364142" y="1001107"/>
                  </a:lnTo>
                  <a:lnTo>
                    <a:pt x="364142" y="994757"/>
                  </a:lnTo>
                  <a:close/>
                </a:path>
                <a:path w="571500" h="1036320">
                  <a:moveTo>
                    <a:pt x="408592" y="994757"/>
                  </a:moveTo>
                  <a:lnTo>
                    <a:pt x="383192" y="994757"/>
                  </a:lnTo>
                  <a:lnTo>
                    <a:pt x="383192" y="1001107"/>
                  </a:lnTo>
                  <a:lnTo>
                    <a:pt x="408592" y="1001107"/>
                  </a:lnTo>
                  <a:lnTo>
                    <a:pt x="408592" y="994757"/>
                  </a:lnTo>
                  <a:close/>
                </a:path>
                <a:path w="571500" h="1036320">
                  <a:moveTo>
                    <a:pt x="453042" y="994757"/>
                  </a:moveTo>
                  <a:lnTo>
                    <a:pt x="427642" y="994757"/>
                  </a:lnTo>
                  <a:lnTo>
                    <a:pt x="427642" y="1001107"/>
                  </a:lnTo>
                  <a:lnTo>
                    <a:pt x="453042" y="1001107"/>
                  </a:lnTo>
                  <a:lnTo>
                    <a:pt x="453042" y="994757"/>
                  </a:lnTo>
                  <a:close/>
                </a:path>
                <a:path w="571500" h="1036320">
                  <a:moveTo>
                    <a:pt x="494891" y="959832"/>
                  </a:moveTo>
                  <a:lnTo>
                    <a:pt x="494891" y="1036032"/>
                  </a:lnTo>
                  <a:lnTo>
                    <a:pt x="564741" y="1001107"/>
                  </a:lnTo>
                  <a:lnTo>
                    <a:pt x="497492" y="1001107"/>
                  </a:lnTo>
                  <a:lnTo>
                    <a:pt x="497492" y="994757"/>
                  </a:lnTo>
                  <a:lnTo>
                    <a:pt x="564741" y="994757"/>
                  </a:lnTo>
                  <a:lnTo>
                    <a:pt x="494891" y="959832"/>
                  </a:lnTo>
                  <a:close/>
                </a:path>
                <a:path w="571500" h="1036320">
                  <a:moveTo>
                    <a:pt x="494891" y="994757"/>
                  </a:moveTo>
                  <a:lnTo>
                    <a:pt x="472092" y="994757"/>
                  </a:lnTo>
                  <a:lnTo>
                    <a:pt x="472092" y="1001107"/>
                  </a:lnTo>
                  <a:lnTo>
                    <a:pt x="494891" y="1001107"/>
                  </a:lnTo>
                  <a:lnTo>
                    <a:pt x="494891" y="994757"/>
                  </a:lnTo>
                  <a:close/>
                </a:path>
                <a:path w="571500" h="1036320">
                  <a:moveTo>
                    <a:pt x="564741" y="994757"/>
                  </a:moveTo>
                  <a:lnTo>
                    <a:pt x="497492" y="994757"/>
                  </a:lnTo>
                  <a:lnTo>
                    <a:pt x="497492" y="1001107"/>
                  </a:lnTo>
                  <a:lnTo>
                    <a:pt x="564741" y="1001107"/>
                  </a:lnTo>
                  <a:lnTo>
                    <a:pt x="571091" y="997932"/>
                  </a:lnTo>
                  <a:lnTo>
                    <a:pt x="564741" y="994757"/>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pic>
          <p:nvPicPr>
            <p:cNvPr id="12" name="object 12"/>
            <p:cNvPicPr/>
            <p:nvPr/>
          </p:nvPicPr>
          <p:blipFill>
            <a:blip r:embed="rId5" cstate="print"/>
            <a:stretch>
              <a:fillRect/>
            </a:stretch>
          </p:blipFill>
          <p:spPr>
            <a:xfrm>
              <a:off x="10174223" y="3304032"/>
              <a:ext cx="795527" cy="795527"/>
            </a:xfrm>
            <a:prstGeom prst="rect">
              <a:avLst/>
            </a:prstGeom>
          </p:spPr>
        </p:pic>
        <p:sp>
          <p:nvSpPr>
            <p:cNvPr id="13" name="object 13"/>
            <p:cNvSpPr/>
            <p:nvPr/>
          </p:nvSpPr>
          <p:spPr>
            <a:xfrm>
              <a:off x="9995671" y="4096609"/>
              <a:ext cx="614680" cy="1053465"/>
            </a:xfrm>
            <a:custGeom>
              <a:avLst/>
              <a:gdLst/>
              <a:ahLst/>
              <a:cxnLst/>
              <a:rect l="l" t="t" r="r" b="b"/>
              <a:pathLst>
                <a:path w="614679" h="1053464">
                  <a:moveTo>
                    <a:pt x="25400" y="1046826"/>
                  </a:moveTo>
                  <a:lnTo>
                    <a:pt x="0" y="1046826"/>
                  </a:lnTo>
                  <a:lnTo>
                    <a:pt x="0" y="1053176"/>
                  </a:lnTo>
                  <a:lnTo>
                    <a:pt x="25400" y="1053176"/>
                  </a:lnTo>
                  <a:lnTo>
                    <a:pt x="25400" y="1046826"/>
                  </a:lnTo>
                  <a:close/>
                </a:path>
                <a:path w="614679" h="1053464">
                  <a:moveTo>
                    <a:pt x="69850" y="1046826"/>
                  </a:moveTo>
                  <a:lnTo>
                    <a:pt x="44450" y="1046826"/>
                  </a:lnTo>
                  <a:lnTo>
                    <a:pt x="44450" y="1053176"/>
                  </a:lnTo>
                  <a:lnTo>
                    <a:pt x="69850" y="1053176"/>
                  </a:lnTo>
                  <a:lnTo>
                    <a:pt x="69850" y="1046826"/>
                  </a:lnTo>
                  <a:close/>
                </a:path>
                <a:path w="614679" h="1053464">
                  <a:moveTo>
                    <a:pt x="114300" y="1046826"/>
                  </a:moveTo>
                  <a:lnTo>
                    <a:pt x="88900" y="1046826"/>
                  </a:lnTo>
                  <a:lnTo>
                    <a:pt x="88900" y="1053176"/>
                  </a:lnTo>
                  <a:lnTo>
                    <a:pt x="114300" y="1053176"/>
                  </a:lnTo>
                  <a:lnTo>
                    <a:pt x="114300" y="1046826"/>
                  </a:lnTo>
                  <a:close/>
                </a:path>
                <a:path w="614679" h="1053464">
                  <a:moveTo>
                    <a:pt x="158750" y="1046826"/>
                  </a:moveTo>
                  <a:lnTo>
                    <a:pt x="133350" y="1046826"/>
                  </a:lnTo>
                  <a:lnTo>
                    <a:pt x="133350" y="1053176"/>
                  </a:lnTo>
                  <a:lnTo>
                    <a:pt x="158750" y="1053176"/>
                  </a:lnTo>
                  <a:lnTo>
                    <a:pt x="158750" y="1046826"/>
                  </a:lnTo>
                  <a:close/>
                </a:path>
                <a:path w="614679" h="1053464">
                  <a:moveTo>
                    <a:pt x="203200" y="1046826"/>
                  </a:moveTo>
                  <a:lnTo>
                    <a:pt x="177800" y="1046826"/>
                  </a:lnTo>
                  <a:lnTo>
                    <a:pt x="177800" y="1053176"/>
                  </a:lnTo>
                  <a:lnTo>
                    <a:pt x="203200" y="1053176"/>
                  </a:lnTo>
                  <a:lnTo>
                    <a:pt x="203200" y="1046826"/>
                  </a:lnTo>
                  <a:close/>
                </a:path>
                <a:path w="614679" h="1053464">
                  <a:moveTo>
                    <a:pt x="247650" y="1046826"/>
                  </a:moveTo>
                  <a:lnTo>
                    <a:pt x="222250" y="1046826"/>
                  </a:lnTo>
                  <a:lnTo>
                    <a:pt x="222250" y="1053176"/>
                  </a:lnTo>
                  <a:lnTo>
                    <a:pt x="247650" y="1053176"/>
                  </a:lnTo>
                  <a:lnTo>
                    <a:pt x="247650" y="1046826"/>
                  </a:lnTo>
                  <a:close/>
                </a:path>
                <a:path w="614679" h="1053464">
                  <a:moveTo>
                    <a:pt x="292100" y="1046826"/>
                  </a:moveTo>
                  <a:lnTo>
                    <a:pt x="266700" y="1046826"/>
                  </a:lnTo>
                  <a:lnTo>
                    <a:pt x="266700" y="1053176"/>
                  </a:lnTo>
                  <a:lnTo>
                    <a:pt x="292100" y="1053176"/>
                  </a:lnTo>
                  <a:lnTo>
                    <a:pt x="292100" y="1046826"/>
                  </a:lnTo>
                  <a:close/>
                </a:path>
                <a:path w="614679" h="1053464">
                  <a:moveTo>
                    <a:pt x="336550" y="1046826"/>
                  </a:moveTo>
                  <a:lnTo>
                    <a:pt x="311150" y="1046826"/>
                  </a:lnTo>
                  <a:lnTo>
                    <a:pt x="311150" y="1053176"/>
                  </a:lnTo>
                  <a:lnTo>
                    <a:pt x="336550" y="1053176"/>
                  </a:lnTo>
                  <a:lnTo>
                    <a:pt x="336550" y="1046826"/>
                  </a:lnTo>
                  <a:close/>
                </a:path>
                <a:path w="614679" h="1053464">
                  <a:moveTo>
                    <a:pt x="381000" y="1046826"/>
                  </a:moveTo>
                  <a:lnTo>
                    <a:pt x="355600" y="1046826"/>
                  </a:lnTo>
                  <a:lnTo>
                    <a:pt x="355600" y="1053176"/>
                  </a:lnTo>
                  <a:lnTo>
                    <a:pt x="381000" y="1053176"/>
                  </a:lnTo>
                  <a:lnTo>
                    <a:pt x="381000" y="1046826"/>
                  </a:lnTo>
                  <a:close/>
                </a:path>
                <a:path w="614679" h="1053464">
                  <a:moveTo>
                    <a:pt x="425450" y="1046826"/>
                  </a:moveTo>
                  <a:lnTo>
                    <a:pt x="400050" y="1046826"/>
                  </a:lnTo>
                  <a:lnTo>
                    <a:pt x="400050" y="1053176"/>
                  </a:lnTo>
                  <a:lnTo>
                    <a:pt x="425450" y="1053176"/>
                  </a:lnTo>
                  <a:lnTo>
                    <a:pt x="425450" y="1046826"/>
                  </a:lnTo>
                  <a:close/>
                </a:path>
                <a:path w="614679" h="1053464">
                  <a:moveTo>
                    <a:pt x="469900" y="1046826"/>
                  </a:moveTo>
                  <a:lnTo>
                    <a:pt x="444500" y="1046826"/>
                  </a:lnTo>
                  <a:lnTo>
                    <a:pt x="444500" y="1053176"/>
                  </a:lnTo>
                  <a:lnTo>
                    <a:pt x="469900" y="1053176"/>
                  </a:lnTo>
                  <a:lnTo>
                    <a:pt x="469900" y="1046826"/>
                  </a:lnTo>
                  <a:close/>
                </a:path>
                <a:path w="614679" h="1053464">
                  <a:moveTo>
                    <a:pt x="514350" y="1046826"/>
                  </a:moveTo>
                  <a:lnTo>
                    <a:pt x="488950" y="1046826"/>
                  </a:lnTo>
                  <a:lnTo>
                    <a:pt x="488950" y="1053176"/>
                  </a:lnTo>
                  <a:lnTo>
                    <a:pt x="514350" y="1053176"/>
                  </a:lnTo>
                  <a:lnTo>
                    <a:pt x="514350" y="1046826"/>
                  </a:lnTo>
                  <a:close/>
                </a:path>
                <a:path w="614679" h="1053464">
                  <a:moveTo>
                    <a:pt x="558800" y="1046826"/>
                  </a:moveTo>
                  <a:lnTo>
                    <a:pt x="533400" y="1046826"/>
                  </a:lnTo>
                  <a:lnTo>
                    <a:pt x="533400" y="1053176"/>
                  </a:lnTo>
                  <a:lnTo>
                    <a:pt x="558800" y="1053176"/>
                  </a:lnTo>
                  <a:lnTo>
                    <a:pt x="558800" y="1046826"/>
                  </a:lnTo>
                  <a:close/>
                </a:path>
                <a:path w="614679" h="1053464">
                  <a:moveTo>
                    <a:pt x="579659" y="1023236"/>
                  </a:moveTo>
                  <a:lnTo>
                    <a:pt x="573309" y="1023236"/>
                  </a:lnTo>
                  <a:lnTo>
                    <a:pt x="573309" y="1048636"/>
                  </a:lnTo>
                  <a:lnTo>
                    <a:pt x="579659" y="1048636"/>
                  </a:lnTo>
                  <a:lnTo>
                    <a:pt x="579659" y="1023236"/>
                  </a:lnTo>
                  <a:close/>
                </a:path>
                <a:path w="614679" h="1053464">
                  <a:moveTo>
                    <a:pt x="579659" y="978786"/>
                  </a:moveTo>
                  <a:lnTo>
                    <a:pt x="573309" y="978786"/>
                  </a:lnTo>
                  <a:lnTo>
                    <a:pt x="573309" y="1004186"/>
                  </a:lnTo>
                  <a:lnTo>
                    <a:pt x="579659" y="1004186"/>
                  </a:lnTo>
                  <a:lnTo>
                    <a:pt x="579659" y="978786"/>
                  </a:lnTo>
                  <a:close/>
                </a:path>
                <a:path w="614679" h="1053464">
                  <a:moveTo>
                    <a:pt x="579659" y="934336"/>
                  </a:moveTo>
                  <a:lnTo>
                    <a:pt x="573309" y="934336"/>
                  </a:lnTo>
                  <a:lnTo>
                    <a:pt x="573309" y="959736"/>
                  </a:lnTo>
                  <a:lnTo>
                    <a:pt x="579659" y="959736"/>
                  </a:lnTo>
                  <a:lnTo>
                    <a:pt x="579659" y="934336"/>
                  </a:lnTo>
                  <a:close/>
                </a:path>
                <a:path w="614679" h="1053464">
                  <a:moveTo>
                    <a:pt x="579659" y="889887"/>
                  </a:moveTo>
                  <a:lnTo>
                    <a:pt x="573309" y="889887"/>
                  </a:lnTo>
                  <a:lnTo>
                    <a:pt x="573309" y="915286"/>
                  </a:lnTo>
                  <a:lnTo>
                    <a:pt x="579659" y="915286"/>
                  </a:lnTo>
                  <a:lnTo>
                    <a:pt x="579659" y="889887"/>
                  </a:lnTo>
                  <a:close/>
                </a:path>
                <a:path w="614679" h="1053464">
                  <a:moveTo>
                    <a:pt x="579659" y="845437"/>
                  </a:moveTo>
                  <a:lnTo>
                    <a:pt x="573309" y="845437"/>
                  </a:lnTo>
                  <a:lnTo>
                    <a:pt x="573309" y="870837"/>
                  </a:lnTo>
                  <a:lnTo>
                    <a:pt x="579659" y="870837"/>
                  </a:lnTo>
                  <a:lnTo>
                    <a:pt x="579659" y="845437"/>
                  </a:lnTo>
                  <a:close/>
                </a:path>
                <a:path w="614679" h="1053464">
                  <a:moveTo>
                    <a:pt x="579659" y="800987"/>
                  </a:moveTo>
                  <a:lnTo>
                    <a:pt x="573309" y="800987"/>
                  </a:lnTo>
                  <a:lnTo>
                    <a:pt x="573309" y="826387"/>
                  </a:lnTo>
                  <a:lnTo>
                    <a:pt x="579659" y="826387"/>
                  </a:lnTo>
                  <a:lnTo>
                    <a:pt x="579659" y="800987"/>
                  </a:lnTo>
                  <a:close/>
                </a:path>
                <a:path w="614679" h="1053464">
                  <a:moveTo>
                    <a:pt x="579659" y="756537"/>
                  </a:moveTo>
                  <a:lnTo>
                    <a:pt x="573309" y="756537"/>
                  </a:lnTo>
                  <a:lnTo>
                    <a:pt x="573309" y="781937"/>
                  </a:lnTo>
                  <a:lnTo>
                    <a:pt x="579659" y="781937"/>
                  </a:lnTo>
                  <a:lnTo>
                    <a:pt x="579659" y="756537"/>
                  </a:lnTo>
                  <a:close/>
                </a:path>
                <a:path w="614679" h="1053464">
                  <a:moveTo>
                    <a:pt x="579659" y="712087"/>
                  </a:moveTo>
                  <a:lnTo>
                    <a:pt x="573309" y="712087"/>
                  </a:lnTo>
                  <a:lnTo>
                    <a:pt x="573309" y="737487"/>
                  </a:lnTo>
                  <a:lnTo>
                    <a:pt x="579659" y="737487"/>
                  </a:lnTo>
                  <a:lnTo>
                    <a:pt x="579659" y="712087"/>
                  </a:lnTo>
                  <a:close/>
                </a:path>
                <a:path w="614679" h="1053464">
                  <a:moveTo>
                    <a:pt x="579659" y="667637"/>
                  </a:moveTo>
                  <a:lnTo>
                    <a:pt x="573309" y="667637"/>
                  </a:lnTo>
                  <a:lnTo>
                    <a:pt x="573309" y="693037"/>
                  </a:lnTo>
                  <a:lnTo>
                    <a:pt x="579659" y="693037"/>
                  </a:lnTo>
                  <a:lnTo>
                    <a:pt x="579659" y="667637"/>
                  </a:lnTo>
                  <a:close/>
                </a:path>
                <a:path w="614679" h="1053464">
                  <a:moveTo>
                    <a:pt x="579659" y="623187"/>
                  </a:moveTo>
                  <a:lnTo>
                    <a:pt x="573309" y="623187"/>
                  </a:lnTo>
                  <a:lnTo>
                    <a:pt x="573309" y="648587"/>
                  </a:lnTo>
                  <a:lnTo>
                    <a:pt x="579659" y="648587"/>
                  </a:lnTo>
                  <a:lnTo>
                    <a:pt x="579659" y="623187"/>
                  </a:lnTo>
                  <a:close/>
                </a:path>
                <a:path w="614679" h="1053464">
                  <a:moveTo>
                    <a:pt x="579659" y="578737"/>
                  </a:moveTo>
                  <a:lnTo>
                    <a:pt x="573309" y="578737"/>
                  </a:lnTo>
                  <a:lnTo>
                    <a:pt x="573309" y="604137"/>
                  </a:lnTo>
                  <a:lnTo>
                    <a:pt x="579659" y="604137"/>
                  </a:lnTo>
                  <a:lnTo>
                    <a:pt x="579659" y="578737"/>
                  </a:lnTo>
                  <a:close/>
                </a:path>
                <a:path w="614679" h="1053464">
                  <a:moveTo>
                    <a:pt x="579659" y="534287"/>
                  </a:moveTo>
                  <a:lnTo>
                    <a:pt x="573309" y="534287"/>
                  </a:lnTo>
                  <a:lnTo>
                    <a:pt x="573309" y="559687"/>
                  </a:lnTo>
                  <a:lnTo>
                    <a:pt x="579659" y="559687"/>
                  </a:lnTo>
                  <a:lnTo>
                    <a:pt x="579659" y="534287"/>
                  </a:lnTo>
                  <a:close/>
                </a:path>
                <a:path w="614679" h="1053464">
                  <a:moveTo>
                    <a:pt x="579659" y="489837"/>
                  </a:moveTo>
                  <a:lnTo>
                    <a:pt x="573309" y="489837"/>
                  </a:lnTo>
                  <a:lnTo>
                    <a:pt x="573309" y="515237"/>
                  </a:lnTo>
                  <a:lnTo>
                    <a:pt x="579659" y="515237"/>
                  </a:lnTo>
                  <a:lnTo>
                    <a:pt x="579659" y="489837"/>
                  </a:lnTo>
                  <a:close/>
                </a:path>
                <a:path w="614679" h="1053464">
                  <a:moveTo>
                    <a:pt x="579659" y="445387"/>
                  </a:moveTo>
                  <a:lnTo>
                    <a:pt x="573309" y="445387"/>
                  </a:lnTo>
                  <a:lnTo>
                    <a:pt x="573309" y="470787"/>
                  </a:lnTo>
                  <a:lnTo>
                    <a:pt x="579659" y="470787"/>
                  </a:lnTo>
                  <a:lnTo>
                    <a:pt x="579659" y="445387"/>
                  </a:lnTo>
                  <a:close/>
                </a:path>
                <a:path w="614679" h="1053464">
                  <a:moveTo>
                    <a:pt x="579659" y="400937"/>
                  </a:moveTo>
                  <a:lnTo>
                    <a:pt x="573309" y="400937"/>
                  </a:lnTo>
                  <a:lnTo>
                    <a:pt x="573309" y="426337"/>
                  </a:lnTo>
                  <a:lnTo>
                    <a:pt x="579659" y="426337"/>
                  </a:lnTo>
                  <a:lnTo>
                    <a:pt x="579659" y="400937"/>
                  </a:lnTo>
                  <a:close/>
                </a:path>
                <a:path w="614679" h="1053464">
                  <a:moveTo>
                    <a:pt x="579659" y="356487"/>
                  </a:moveTo>
                  <a:lnTo>
                    <a:pt x="573309" y="356487"/>
                  </a:lnTo>
                  <a:lnTo>
                    <a:pt x="573309" y="381887"/>
                  </a:lnTo>
                  <a:lnTo>
                    <a:pt x="579659" y="381887"/>
                  </a:lnTo>
                  <a:lnTo>
                    <a:pt x="579659" y="356487"/>
                  </a:lnTo>
                  <a:close/>
                </a:path>
                <a:path w="614679" h="1053464">
                  <a:moveTo>
                    <a:pt x="579659" y="312037"/>
                  </a:moveTo>
                  <a:lnTo>
                    <a:pt x="573309" y="312037"/>
                  </a:lnTo>
                  <a:lnTo>
                    <a:pt x="573309" y="337437"/>
                  </a:lnTo>
                  <a:lnTo>
                    <a:pt x="579659" y="337437"/>
                  </a:lnTo>
                  <a:lnTo>
                    <a:pt x="579659" y="312037"/>
                  </a:lnTo>
                  <a:close/>
                </a:path>
                <a:path w="614679" h="1053464">
                  <a:moveTo>
                    <a:pt x="579659" y="267587"/>
                  </a:moveTo>
                  <a:lnTo>
                    <a:pt x="573309" y="267587"/>
                  </a:lnTo>
                  <a:lnTo>
                    <a:pt x="573309" y="292987"/>
                  </a:lnTo>
                  <a:lnTo>
                    <a:pt x="579659" y="292987"/>
                  </a:lnTo>
                  <a:lnTo>
                    <a:pt x="579659" y="267587"/>
                  </a:lnTo>
                  <a:close/>
                </a:path>
                <a:path w="614679" h="1053464">
                  <a:moveTo>
                    <a:pt x="579659" y="223137"/>
                  </a:moveTo>
                  <a:lnTo>
                    <a:pt x="573309" y="223137"/>
                  </a:lnTo>
                  <a:lnTo>
                    <a:pt x="573309" y="248537"/>
                  </a:lnTo>
                  <a:lnTo>
                    <a:pt x="579659" y="248537"/>
                  </a:lnTo>
                  <a:lnTo>
                    <a:pt x="579659" y="223137"/>
                  </a:lnTo>
                  <a:close/>
                </a:path>
                <a:path w="614679" h="1053464">
                  <a:moveTo>
                    <a:pt x="579659" y="178687"/>
                  </a:moveTo>
                  <a:lnTo>
                    <a:pt x="573309" y="178687"/>
                  </a:lnTo>
                  <a:lnTo>
                    <a:pt x="573309" y="204087"/>
                  </a:lnTo>
                  <a:lnTo>
                    <a:pt x="579659" y="204087"/>
                  </a:lnTo>
                  <a:lnTo>
                    <a:pt x="579659" y="178687"/>
                  </a:lnTo>
                  <a:close/>
                </a:path>
                <a:path w="614679" h="1053464">
                  <a:moveTo>
                    <a:pt x="579659" y="134237"/>
                  </a:moveTo>
                  <a:lnTo>
                    <a:pt x="573309" y="134237"/>
                  </a:lnTo>
                  <a:lnTo>
                    <a:pt x="573309" y="159637"/>
                  </a:lnTo>
                  <a:lnTo>
                    <a:pt x="579659" y="159637"/>
                  </a:lnTo>
                  <a:lnTo>
                    <a:pt x="579659" y="134237"/>
                  </a:lnTo>
                  <a:close/>
                </a:path>
                <a:path w="614679" h="1053464">
                  <a:moveTo>
                    <a:pt x="579659" y="89787"/>
                  </a:moveTo>
                  <a:lnTo>
                    <a:pt x="573309" y="89787"/>
                  </a:lnTo>
                  <a:lnTo>
                    <a:pt x="573309" y="115187"/>
                  </a:lnTo>
                  <a:lnTo>
                    <a:pt x="579659" y="115187"/>
                  </a:lnTo>
                  <a:lnTo>
                    <a:pt x="579659" y="89787"/>
                  </a:lnTo>
                  <a:close/>
                </a:path>
                <a:path w="614679" h="1053464">
                  <a:moveTo>
                    <a:pt x="576484" y="0"/>
                  </a:moveTo>
                  <a:lnTo>
                    <a:pt x="538384" y="76200"/>
                  </a:lnTo>
                  <a:lnTo>
                    <a:pt x="614584" y="76200"/>
                  </a:lnTo>
                  <a:lnTo>
                    <a:pt x="611853" y="70737"/>
                  </a:lnTo>
                  <a:lnTo>
                    <a:pt x="573309" y="70737"/>
                  </a:lnTo>
                  <a:lnTo>
                    <a:pt x="573309" y="63500"/>
                  </a:lnTo>
                  <a:lnTo>
                    <a:pt x="608234" y="63500"/>
                  </a:lnTo>
                  <a:lnTo>
                    <a:pt x="576484" y="0"/>
                  </a:lnTo>
                  <a:close/>
                </a:path>
                <a:path w="614679" h="1053464">
                  <a:moveTo>
                    <a:pt x="579659" y="63500"/>
                  </a:moveTo>
                  <a:lnTo>
                    <a:pt x="573309" y="63500"/>
                  </a:lnTo>
                  <a:lnTo>
                    <a:pt x="573309" y="70737"/>
                  </a:lnTo>
                  <a:lnTo>
                    <a:pt x="579659" y="70737"/>
                  </a:lnTo>
                  <a:lnTo>
                    <a:pt x="579659" y="63500"/>
                  </a:lnTo>
                  <a:close/>
                </a:path>
                <a:path w="614679" h="1053464">
                  <a:moveTo>
                    <a:pt x="608234" y="63500"/>
                  </a:moveTo>
                  <a:lnTo>
                    <a:pt x="579659" y="63500"/>
                  </a:lnTo>
                  <a:lnTo>
                    <a:pt x="579659" y="70737"/>
                  </a:lnTo>
                  <a:lnTo>
                    <a:pt x="611853" y="70737"/>
                  </a:lnTo>
                  <a:lnTo>
                    <a:pt x="608234" y="6350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14" name="object 14"/>
          <p:cNvSpPr txBox="1"/>
          <p:nvPr/>
        </p:nvSpPr>
        <p:spPr>
          <a:xfrm>
            <a:off x="7583871" y="4644644"/>
            <a:ext cx="955999"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Light" panose="02000000000000000000" pitchFamily="2" charset="0"/>
                <a:ea typeface="Roboto Light" panose="02000000000000000000" pitchFamily="2" charset="0"/>
                <a:cs typeface="Calibri"/>
              </a:rPr>
              <a:t>snapshot</a:t>
            </a:r>
            <a:endParaRPr sz="1800" dirty="0">
              <a:latin typeface="Roboto Light" panose="02000000000000000000" pitchFamily="2" charset="0"/>
              <a:ea typeface="Roboto Light" panose="02000000000000000000" pitchFamily="2" charset="0"/>
              <a:cs typeface="Calibri"/>
            </a:endParaRPr>
          </a:p>
        </p:txBody>
      </p:sp>
      <p:sp>
        <p:nvSpPr>
          <p:cNvPr id="15" name="object 15"/>
          <p:cNvSpPr txBox="1"/>
          <p:nvPr/>
        </p:nvSpPr>
        <p:spPr>
          <a:xfrm>
            <a:off x="10682103" y="4672076"/>
            <a:ext cx="850013" cy="289823"/>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444949"/>
                </a:solidFill>
                <a:latin typeface="Roboto Light" panose="02000000000000000000" pitchFamily="2" charset="0"/>
                <a:ea typeface="Roboto Light" panose="02000000000000000000" pitchFamily="2" charset="0"/>
                <a:cs typeface="Calibri"/>
              </a:rPr>
              <a:t>r</a:t>
            </a:r>
            <a:r>
              <a:rPr sz="1800" dirty="0">
                <a:solidFill>
                  <a:srgbClr val="444949"/>
                </a:solidFill>
                <a:latin typeface="Roboto Light" panose="02000000000000000000" pitchFamily="2" charset="0"/>
                <a:ea typeface="Roboto Light" panose="02000000000000000000" pitchFamily="2" charset="0"/>
                <a:cs typeface="Calibri"/>
              </a:rPr>
              <a:t>e</a:t>
            </a:r>
            <a:r>
              <a:rPr sz="1800" spc="-25" dirty="0">
                <a:solidFill>
                  <a:srgbClr val="444949"/>
                </a:solidFill>
                <a:latin typeface="Roboto Light" panose="02000000000000000000" pitchFamily="2" charset="0"/>
                <a:ea typeface="Roboto Light" panose="02000000000000000000" pitchFamily="2" charset="0"/>
                <a:cs typeface="Calibri"/>
              </a:rPr>
              <a:t>st</a:t>
            </a:r>
            <a:r>
              <a:rPr sz="1800" dirty="0">
                <a:solidFill>
                  <a:srgbClr val="444949"/>
                </a:solidFill>
                <a:latin typeface="Roboto Light" panose="02000000000000000000" pitchFamily="2" charset="0"/>
                <a:ea typeface="Roboto Light" panose="02000000000000000000" pitchFamily="2" charset="0"/>
                <a:cs typeface="Calibri"/>
              </a:rPr>
              <a:t>o</a:t>
            </a:r>
            <a:r>
              <a:rPr sz="1800" spc="-30" dirty="0">
                <a:solidFill>
                  <a:srgbClr val="444949"/>
                </a:solidFill>
                <a:latin typeface="Roboto Light" panose="02000000000000000000" pitchFamily="2" charset="0"/>
                <a:ea typeface="Roboto Light" panose="02000000000000000000" pitchFamily="2" charset="0"/>
                <a:cs typeface="Calibri"/>
              </a:rPr>
              <a:t>re</a:t>
            </a:r>
            <a:endParaRPr sz="1800" dirty="0">
              <a:latin typeface="Roboto Light" panose="02000000000000000000" pitchFamily="2" charset="0"/>
              <a:ea typeface="Roboto Light" panose="02000000000000000000" pitchFamily="2" charset="0"/>
              <a:cs typeface="Calibri"/>
            </a:endParaRPr>
          </a:p>
        </p:txBody>
      </p:sp>
      <p:sp>
        <p:nvSpPr>
          <p:cNvPr id="16" name="object 16"/>
          <p:cNvSpPr txBox="1"/>
          <p:nvPr/>
        </p:nvSpPr>
        <p:spPr>
          <a:xfrm>
            <a:off x="7666884" y="1609171"/>
            <a:ext cx="1761489" cy="2289088"/>
          </a:xfrm>
          <a:prstGeom prst="rect">
            <a:avLst/>
          </a:prstGeom>
          <a:ln w="12700">
            <a:solidFill>
              <a:srgbClr val="A5A5A5"/>
            </a:solidFill>
          </a:ln>
        </p:spPr>
        <p:txBody>
          <a:bodyPr vert="horz" wrap="square" lIns="0" tIns="80010" rIns="0" bIns="0" rtlCol="0">
            <a:spAutoFit/>
          </a:bodyPr>
          <a:lstStyle/>
          <a:p>
            <a:pPr marL="362585">
              <a:lnSpc>
                <a:spcPct val="100000"/>
              </a:lnSpc>
              <a:spcBef>
                <a:spcPts val="630"/>
              </a:spcBef>
            </a:pPr>
            <a:r>
              <a:rPr sz="1100" spc="-5" dirty="0">
                <a:solidFill>
                  <a:srgbClr val="A5A5A5"/>
                </a:solidFill>
                <a:latin typeface="Roboto Light" panose="02000000000000000000" pitchFamily="2" charset="0"/>
                <a:ea typeface="Roboto Light" panose="02000000000000000000" pitchFamily="2" charset="0"/>
                <a:cs typeface="Calibri"/>
              </a:rPr>
              <a:t>Availability</a:t>
            </a:r>
            <a:r>
              <a:rPr sz="1100" spc="-15" dirty="0">
                <a:solidFill>
                  <a:srgbClr val="A5A5A5"/>
                </a:solidFill>
                <a:latin typeface="Roboto Light" panose="02000000000000000000" pitchFamily="2" charset="0"/>
                <a:ea typeface="Roboto Light" panose="02000000000000000000" pitchFamily="2" charset="0"/>
                <a:cs typeface="Calibri"/>
              </a:rPr>
              <a:t> </a:t>
            </a:r>
            <a:r>
              <a:rPr sz="1100" spc="-5" dirty="0">
                <a:solidFill>
                  <a:srgbClr val="A5A5A5"/>
                </a:solidFill>
                <a:latin typeface="Roboto Light" panose="02000000000000000000" pitchFamily="2" charset="0"/>
                <a:ea typeface="Roboto Light" panose="02000000000000000000" pitchFamily="2" charset="0"/>
                <a:cs typeface="Calibri"/>
              </a:rPr>
              <a:t>Zone</a:t>
            </a:r>
            <a:r>
              <a:rPr sz="1100" spc="-15" dirty="0">
                <a:solidFill>
                  <a:srgbClr val="A5A5A5"/>
                </a:solidFill>
                <a:latin typeface="Roboto Light" panose="02000000000000000000" pitchFamily="2" charset="0"/>
                <a:ea typeface="Roboto Light" panose="02000000000000000000" pitchFamily="2" charset="0"/>
                <a:cs typeface="Calibri"/>
              </a:rPr>
              <a:t> </a:t>
            </a:r>
            <a:r>
              <a:rPr sz="1100" dirty="0">
                <a:solidFill>
                  <a:srgbClr val="A5A5A5"/>
                </a:solidFill>
                <a:latin typeface="Roboto Light" panose="02000000000000000000" pitchFamily="2" charset="0"/>
                <a:ea typeface="Roboto Light" panose="02000000000000000000" pitchFamily="2" charset="0"/>
                <a:cs typeface="Calibri"/>
              </a:rPr>
              <a:t>1</a:t>
            </a:r>
            <a:endParaRPr sz="1100" dirty="0">
              <a:latin typeface="Roboto Light" panose="02000000000000000000" pitchFamily="2" charset="0"/>
              <a:ea typeface="Roboto Light" panose="02000000000000000000" pitchFamily="2" charset="0"/>
              <a:cs typeface="Calibri"/>
            </a:endParaRPr>
          </a:p>
          <a:p>
            <a:pPr>
              <a:lnSpc>
                <a:spcPct val="100000"/>
              </a:lnSpc>
            </a:pPr>
            <a:endParaRPr sz="1300" dirty="0">
              <a:latin typeface="Roboto Light" panose="02000000000000000000" pitchFamily="2" charset="0"/>
              <a:ea typeface="Roboto Light" panose="02000000000000000000" pitchFamily="2" charset="0"/>
              <a:cs typeface="Calibri"/>
            </a:endParaRPr>
          </a:p>
          <a:p>
            <a:pPr>
              <a:lnSpc>
                <a:spcPct val="100000"/>
              </a:lnSpc>
            </a:pPr>
            <a:endParaRPr sz="1300" dirty="0">
              <a:latin typeface="Roboto Light" panose="02000000000000000000" pitchFamily="2" charset="0"/>
              <a:ea typeface="Roboto Light" panose="02000000000000000000" pitchFamily="2" charset="0"/>
              <a:cs typeface="Calibri"/>
            </a:endParaRPr>
          </a:p>
          <a:p>
            <a:pPr>
              <a:lnSpc>
                <a:spcPct val="100000"/>
              </a:lnSpc>
            </a:pPr>
            <a:endParaRPr sz="1300" dirty="0">
              <a:latin typeface="Roboto Light" panose="02000000000000000000" pitchFamily="2" charset="0"/>
              <a:ea typeface="Roboto Light" panose="02000000000000000000" pitchFamily="2" charset="0"/>
              <a:cs typeface="Calibri"/>
            </a:endParaRPr>
          </a:p>
          <a:p>
            <a:pPr>
              <a:lnSpc>
                <a:spcPct val="100000"/>
              </a:lnSpc>
            </a:pPr>
            <a:endParaRPr sz="1300" dirty="0">
              <a:latin typeface="Roboto Light" panose="02000000000000000000" pitchFamily="2" charset="0"/>
              <a:ea typeface="Roboto Light" panose="02000000000000000000" pitchFamily="2" charset="0"/>
              <a:cs typeface="Calibri"/>
            </a:endParaRPr>
          </a:p>
          <a:p>
            <a:pPr>
              <a:lnSpc>
                <a:spcPct val="100000"/>
              </a:lnSpc>
            </a:pPr>
            <a:endParaRPr sz="1300" dirty="0">
              <a:latin typeface="Roboto Light" panose="02000000000000000000" pitchFamily="2" charset="0"/>
              <a:ea typeface="Roboto Light" panose="02000000000000000000" pitchFamily="2" charset="0"/>
              <a:cs typeface="Calibri"/>
            </a:endParaRPr>
          </a:p>
          <a:p>
            <a:pPr>
              <a:lnSpc>
                <a:spcPct val="100000"/>
              </a:lnSpc>
            </a:pPr>
            <a:endParaRPr sz="1300" dirty="0">
              <a:latin typeface="Roboto Light" panose="02000000000000000000" pitchFamily="2" charset="0"/>
              <a:ea typeface="Roboto Light" panose="02000000000000000000" pitchFamily="2" charset="0"/>
              <a:cs typeface="Calibri"/>
            </a:endParaRPr>
          </a:p>
          <a:p>
            <a:pPr>
              <a:lnSpc>
                <a:spcPct val="100000"/>
              </a:lnSpc>
            </a:pPr>
            <a:endParaRPr sz="1300" dirty="0">
              <a:latin typeface="Roboto Light" panose="02000000000000000000" pitchFamily="2" charset="0"/>
              <a:ea typeface="Roboto Light" panose="02000000000000000000" pitchFamily="2" charset="0"/>
              <a:cs typeface="Calibri"/>
            </a:endParaRPr>
          </a:p>
          <a:p>
            <a:pPr>
              <a:lnSpc>
                <a:spcPct val="100000"/>
              </a:lnSpc>
            </a:pPr>
            <a:endParaRPr sz="1300" dirty="0">
              <a:latin typeface="Roboto Light" panose="02000000000000000000" pitchFamily="2" charset="0"/>
              <a:ea typeface="Roboto Light" panose="02000000000000000000" pitchFamily="2" charset="0"/>
              <a:cs typeface="Calibri"/>
            </a:endParaRPr>
          </a:p>
          <a:p>
            <a:pPr>
              <a:lnSpc>
                <a:spcPct val="100000"/>
              </a:lnSpc>
              <a:spcBef>
                <a:spcPts val="30"/>
              </a:spcBef>
            </a:pPr>
            <a:endParaRPr sz="1050" dirty="0">
              <a:latin typeface="Roboto Light" panose="02000000000000000000" pitchFamily="2" charset="0"/>
              <a:ea typeface="Roboto Light" panose="02000000000000000000" pitchFamily="2" charset="0"/>
              <a:cs typeface="Calibri"/>
            </a:endParaRPr>
          </a:p>
          <a:p>
            <a:pPr marR="133350" algn="r">
              <a:lnSpc>
                <a:spcPct val="100000"/>
              </a:lnSpc>
              <a:spcBef>
                <a:spcPts val="5"/>
              </a:spcBef>
            </a:pPr>
            <a:r>
              <a:rPr sz="1800" b="1" spc="-5" dirty="0">
                <a:solidFill>
                  <a:srgbClr val="444949"/>
                </a:solidFill>
                <a:latin typeface="Roboto Light" panose="02000000000000000000" pitchFamily="2" charset="0"/>
                <a:ea typeface="Roboto Light" panose="02000000000000000000" pitchFamily="2" charset="0"/>
                <a:cs typeface="Calibri"/>
              </a:rPr>
              <a:t>EBS</a:t>
            </a:r>
            <a:endParaRPr sz="1800" dirty="0">
              <a:latin typeface="Roboto Light" panose="02000000000000000000" pitchFamily="2" charset="0"/>
              <a:ea typeface="Roboto Light" panose="02000000000000000000" pitchFamily="2" charset="0"/>
              <a:cs typeface="Calibri"/>
            </a:endParaRPr>
          </a:p>
        </p:txBody>
      </p:sp>
      <p:sp>
        <p:nvSpPr>
          <p:cNvPr id="17" name="object 17"/>
          <p:cNvSpPr txBox="1"/>
          <p:nvPr/>
        </p:nvSpPr>
        <p:spPr>
          <a:xfrm>
            <a:off x="8905743" y="5680964"/>
            <a:ext cx="1776359"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4949"/>
                </a:solidFill>
                <a:latin typeface="Roboto Light" panose="02000000000000000000" pitchFamily="2" charset="0"/>
                <a:ea typeface="Roboto Light" panose="02000000000000000000" pitchFamily="2" charset="0"/>
                <a:cs typeface="Calibri"/>
              </a:rPr>
              <a:t>EBS</a:t>
            </a:r>
            <a:r>
              <a:rPr sz="1800" b="1" spc="-50" dirty="0">
                <a:solidFill>
                  <a:srgbClr val="444949"/>
                </a:solidFill>
                <a:latin typeface="Roboto Light" panose="02000000000000000000" pitchFamily="2" charset="0"/>
                <a:ea typeface="Roboto Light" panose="02000000000000000000" pitchFamily="2" charset="0"/>
                <a:cs typeface="Calibri"/>
              </a:rPr>
              <a:t> </a:t>
            </a:r>
            <a:r>
              <a:rPr sz="1800" b="1" spc="-10" dirty="0">
                <a:solidFill>
                  <a:srgbClr val="444949"/>
                </a:solidFill>
                <a:latin typeface="Roboto Light" panose="02000000000000000000" pitchFamily="2" charset="0"/>
                <a:ea typeface="Roboto Light" panose="02000000000000000000" pitchFamily="2" charset="0"/>
                <a:cs typeface="Calibri"/>
              </a:rPr>
              <a:t>Snapshot</a:t>
            </a:r>
            <a:endParaRPr sz="1800" dirty="0">
              <a:latin typeface="Roboto Light" panose="02000000000000000000" pitchFamily="2" charset="0"/>
              <a:ea typeface="Roboto Light" panose="02000000000000000000" pitchFamily="2" charset="0"/>
              <a:cs typeface="Calibri"/>
            </a:endParaRPr>
          </a:p>
        </p:txBody>
      </p:sp>
      <p:sp>
        <p:nvSpPr>
          <p:cNvPr id="18" name="object 18"/>
          <p:cNvSpPr txBox="1"/>
          <p:nvPr/>
        </p:nvSpPr>
        <p:spPr>
          <a:xfrm>
            <a:off x="9687088" y="1600207"/>
            <a:ext cx="1761489" cy="2319225"/>
          </a:xfrm>
          <a:prstGeom prst="rect">
            <a:avLst/>
          </a:prstGeom>
          <a:ln w="12700">
            <a:solidFill>
              <a:srgbClr val="A5A5A5"/>
            </a:solidFill>
          </a:ln>
        </p:spPr>
        <p:txBody>
          <a:bodyPr vert="horz" wrap="square" lIns="0" tIns="79375" rIns="0" bIns="0" rtlCol="0">
            <a:spAutoFit/>
          </a:bodyPr>
          <a:lstStyle/>
          <a:p>
            <a:pPr marL="362585">
              <a:lnSpc>
                <a:spcPct val="100000"/>
              </a:lnSpc>
              <a:spcBef>
                <a:spcPts val="625"/>
              </a:spcBef>
            </a:pPr>
            <a:r>
              <a:rPr sz="1100" spc="-5" dirty="0">
                <a:solidFill>
                  <a:srgbClr val="A5A5A5"/>
                </a:solidFill>
                <a:latin typeface="Roboto Light" panose="02000000000000000000" pitchFamily="2" charset="0"/>
                <a:ea typeface="Roboto Light" panose="02000000000000000000" pitchFamily="2" charset="0"/>
                <a:cs typeface="Calibri"/>
              </a:rPr>
              <a:t>Availability</a:t>
            </a:r>
            <a:r>
              <a:rPr sz="1100" spc="-15" dirty="0">
                <a:solidFill>
                  <a:srgbClr val="A5A5A5"/>
                </a:solidFill>
                <a:latin typeface="Roboto Light" panose="02000000000000000000" pitchFamily="2" charset="0"/>
                <a:ea typeface="Roboto Light" panose="02000000000000000000" pitchFamily="2" charset="0"/>
                <a:cs typeface="Calibri"/>
              </a:rPr>
              <a:t> </a:t>
            </a:r>
            <a:r>
              <a:rPr sz="1100" spc="-5" dirty="0">
                <a:solidFill>
                  <a:srgbClr val="A5A5A5"/>
                </a:solidFill>
                <a:latin typeface="Roboto Light" panose="02000000000000000000" pitchFamily="2" charset="0"/>
                <a:ea typeface="Roboto Light" panose="02000000000000000000" pitchFamily="2" charset="0"/>
                <a:cs typeface="Calibri"/>
              </a:rPr>
              <a:t>Zone</a:t>
            </a:r>
            <a:r>
              <a:rPr sz="1100" spc="-15" dirty="0">
                <a:solidFill>
                  <a:srgbClr val="A5A5A5"/>
                </a:solidFill>
                <a:latin typeface="Roboto Light" panose="02000000000000000000" pitchFamily="2" charset="0"/>
                <a:ea typeface="Roboto Light" panose="02000000000000000000" pitchFamily="2" charset="0"/>
                <a:cs typeface="Calibri"/>
              </a:rPr>
              <a:t> </a:t>
            </a:r>
            <a:r>
              <a:rPr sz="1100" dirty="0">
                <a:solidFill>
                  <a:srgbClr val="A5A5A5"/>
                </a:solidFill>
                <a:latin typeface="Roboto Light" panose="02000000000000000000" pitchFamily="2" charset="0"/>
                <a:ea typeface="Roboto Light" panose="02000000000000000000" pitchFamily="2" charset="0"/>
                <a:cs typeface="Calibri"/>
              </a:rPr>
              <a:t>2</a:t>
            </a:r>
            <a:endParaRPr sz="1100">
              <a:latin typeface="Roboto Light" panose="02000000000000000000" pitchFamily="2" charset="0"/>
              <a:ea typeface="Roboto Light" panose="02000000000000000000" pitchFamily="2" charset="0"/>
              <a:cs typeface="Calibri"/>
            </a:endParaRPr>
          </a:p>
          <a:p>
            <a:pPr>
              <a:lnSpc>
                <a:spcPct val="100000"/>
              </a:lnSpc>
            </a:pPr>
            <a:endParaRPr sz="1300">
              <a:latin typeface="Roboto Light" panose="02000000000000000000" pitchFamily="2" charset="0"/>
              <a:ea typeface="Roboto Light" panose="02000000000000000000" pitchFamily="2" charset="0"/>
              <a:cs typeface="Calibri"/>
            </a:endParaRPr>
          </a:p>
          <a:p>
            <a:pPr>
              <a:lnSpc>
                <a:spcPct val="100000"/>
              </a:lnSpc>
            </a:pPr>
            <a:endParaRPr sz="1300">
              <a:latin typeface="Roboto Light" panose="02000000000000000000" pitchFamily="2" charset="0"/>
              <a:ea typeface="Roboto Light" panose="02000000000000000000" pitchFamily="2" charset="0"/>
              <a:cs typeface="Calibri"/>
            </a:endParaRPr>
          </a:p>
          <a:p>
            <a:pPr>
              <a:lnSpc>
                <a:spcPct val="100000"/>
              </a:lnSpc>
            </a:pPr>
            <a:endParaRPr sz="1300">
              <a:latin typeface="Roboto Light" panose="02000000000000000000" pitchFamily="2" charset="0"/>
              <a:ea typeface="Roboto Light" panose="02000000000000000000" pitchFamily="2" charset="0"/>
              <a:cs typeface="Calibri"/>
            </a:endParaRPr>
          </a:p>
          <a:p>
            <a:pPr>
              <a:lnSpc>
                <a:spcPct val="100000"/>
              </a:lnSpc>
            </a:pPr>
            <a:endParaRPr sz="1300">
              <a:latin typeface="Roboto Light" panose="02000000000000000000" pitchFamily="2" charset="0"/>
              <a:ea typeface="Roboto Light" panose="02000000000000000000" pitchFamily="2" charset="0"/>
              <a:cs typeface="Calibri"/>
            </a:endParaRPr>
          </a:p>
          <a:p>
            <a:pPr>
              <a:lnSpc>
                <a:spcPct val="100000"/>
              </a:lnSpc>
            </a:pPr>
            <a:endParaRPr sz="1300">
              <a:latin typeface="Roboto Light" panose="02000000000000000000" pitchFamily="2" charset="0"/>
              <a:ea typeface="Roboto Light" panose="02000000000000000000" pitchFamily="2" charset="0"/>
              <a:cs typeface="Calibri"/>
            </a:endParaRPr>
          </a:p>
          <a:p>
            <a:pPr>
              <a:lnSpc>
                <a:spcPct val="100000"/>
              </a:lnSpc>
            </a:pPr>
            <a:endParaRPr sz="1300">
              <a:latin typeface="Roboto Light" panose="02000000000000000000" pitchFamily="2" charset="0"/>
              <a:ea typeface="Roboto Light" panose="02000000000000000000" pitchFamily="2" charset="0"/>
              <a:cs typeface="Calibri"/>
            </a:endParaRPr>
          </a:p>
          <a:p>
            <a:pPr>
              <a:lnSpc>
                <a:spcPct val="100000"/>
              </a:lnSpc>
            </a:pPr>
            <a:endParaRPr sz="1300">
              <a:latin typeface="Roboto Light" panose="02000000000000000000" pitchFamily="2" charset="0"/>
              <a:ea typeface="Roboto Light" panose="02000000000000000000" pitchFamily="2" charset="0"/>
              <a:cs typeface="Calibri"/>
            </a:endParaRPr>
          </a:p>
          <a:p>
            <a:pPr>
              <a:lnSpc>
                <a:spcPct val="100000"/>
              </a:lnSpc>
            </a:pPr>
            <a:endParaRPr sz="1300">
              <a:latin typeface="Roboto Light" panose="02000000000000000000" pitchFamily="2" charset="0"/>
              <a:ea typeface="Roboto Light" panose="02000000000000000000" pitchFamily="2" charset="0"/>
              <a:cs typeface="Calibri"/>
            </a:endParaRPr>
          </a:p>
          <a:p>
            <a:pPr>
              <a:lnSpc>
                <a:spcPct val="100000"/>
              </a:lnSpc>
              <a:spcBef>
                <a:spcPts val="5"/>
              </a:spcBef>
            </a:pPr>
            <a:endParaRPr sz="1250">
              <a:latin typeface="Roboto Light" panose="02000000000000000000" pitchFamily="2" charset="0"/>
              <a:ea typeface="Roboto Light" panose="02000000000000000000" pitchFamily="2" charset="0"/>
              <a:cs typeface="Calibri"/>
            </a:endParaRPr>
          </a:p>
          <a:p>
            <a:pPr marR="120014" algn="r">
              <a:lnSpc>
                <a:spcPct val="100000"/>
              </a:lnSpc>
              <a:spcBef>
                <a:spcPts val="5"/>
              </a:spcBef>
            </a:pPr>
            <a:r>
              <a:rPr sz="1800" b="1" spc="-5" dirty="0">
                <a:solidFill>
                  <a:srgbClr val="444949"/>
                </a:solidFill>
                <a:latin typeface="Roboto Light" panose="02000000000000000000" pitchFamily="2" charset="0"/>
                <a:ea typeface="Roboto Light" panose="02000000000000000000" pitchFamily="2" charset="0"/>
                <a:cs typeface="Calibri"/>
              </a:rPr>
              <a:t>EBS</a:t>
            </a:r>
            <a:endParaRPr sz="1800">
              <a:latin typeface="Roboto Light" panose="02000000000000000000" pitchFamily="2" charset="0"/>
              <a:ea typeface="Roboto Light" panose="02000000000000000000" pitchFamily="2" charset="0"/>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6897370" cy="443711"/>
          </a:xfrm>
          <a:prstGeom prst="rect">
            <a:avLst/>
          </a:prstGeom>
        </p:spPr>
        <p:txBody>
          <a:bodyPr vert="horz" wrap="square" lIns="0" tIns="12700" rIns="0" bIns="0" rtlCol="0">
            <a:spAutoFit/>
          </a:bodyPr>
          <a:lstStyle/>
          <a:p>
            <a:pPr marL="12700">
              <a:lnSpc>
                <a:spcPct val="100000"/>
              </a:lnSpc>
              <a:spcBef>
                <a:spcPts val="100"/>
              </a:spcBef>
            </a:pPr>
            <a:r>
              <a:rPr spc="-45" dirty="0">
                <a:latin typeface="Roboto Light" panose="02000000000000000000" pitchFamily="2" charset="0"/>
                <a:ea typeface="Roboto Light" panose="02000000000000000000" pitchFamily="2" charset="0"/>
              </a:rPr>
              <a:t>EBS</a:t>
            </a:r>
            <a:r>
              <a:rPr spc="-15" dirty="0">
                <a:latin typeface="Roboto Light" panose="02000000000000000000" pitchFamily="2" charset="0"/>
                <a:ea typeface="Roboto Light" panose="02000000000000000000" pitchFamily="2" charset="0"/>
              </a:rPr>
              <a:t> </a:t>
            </a:r>
            <a:r>
              <a:rPr spc="-95" dirty="0">
                <a:latin typeface="Roboto Light" panose="02000000000000000000" pitchFamily="2" charset="0"/>
                <a:ea typeface="Roboto Light" panose="02000000000000000000" pitchFamily="2" charset="0"/>
              </a:rPr>
              <a:t>vs</a:t>
            </a:r>
            <a:r>
              <a:rPr spc="-5" dirty="0">
                <a:latin typeface="Roboto Light" panose="02000000000000000000" pitchFamily="2" charset="0"/>
                <a:ea typeface="Roboto Light" panose="02000000000000000000" pitchFamily="2" charset="0"/>
              </a:rPr>
              <a:t> </a:t>
            </a:r>
            <a:r>
              <a:rPr spc="-45" dirty="0">
                <a:latin typeface="Roboto Light" panose="02000000000000000000" pitchFamily="2" charset="0"/>
                <a:ea typeface="Roboto Light" panose="02000000000000000000" pitchFamily="2" charset="0"/>
              </a:rPr>
              <a:t>EFS</a:t>
            </a:r>
            <a:r>
              <a:rPr spc="-15" dirty="0">
                <a:latin typeface="Roboto Light" panose="02000000000000000000" pitchFamily="2" charset="0"/>
                <a:ea typeface="Roboto Light" panose="02000000000000000000" pitchFamily="2" charset="0"/>
              </a:rPr>
              <a:t> </a:t>
            </a:r>
            <a:r>
              <a:rPr dirty="0">
                <a:latin typeface="Roboto Light" panose="02000000000000000000" pitchFamily="2" charset="0"/>
                <a:ea typeface="Roboto Light" panose="02000000000000000000" pitchFamily="2" charset="0"/>
              </a:rPr>
              <a:t>–</a:t>
            </a:r>
            <a:r>
              <a:rPr spc="-5" dirty="0">
                <a:latin typeface="Roboto Light" panose="02000000000000000000" pitchFamily="2" charset="0"/>
                <a:ea typeface="Roboto Light" panose="02000000000000000000" pitchFamily="2" charset="0"/>
              </a:rPr>
              <a:t> </a:t>
            </a:r>
            <a:r>
              <a:rPr spc="-100" dirty="0">
                <a:latin typeface="Roboto Light" panose="02000000000000000000" pitchFamily="2" charset="0"/>
                <a:ea typeface="Roboto Light" panose="02000000000000000000" pitchFamily="2" charset="0"/>
              </a:rPr>
              <a:t>Elastic</a:t>
            </a:r>
            <a:r>
              <a:rPr spc="-5" dirty="0">
                <a:latin typeface="Roboto Light" panose="02000000000000000000" pitchFamily="2" charset="0"/>
                <a:ea typeface="Roboto Light" panose="02000000000000000000" pitchFamily="2" charset="0"/>
              </a:rPr>
              <a:t> </a:t>
            </a:r>
            <a:r>
              <a:rPr spc="-110" dirty="0">
                <a:latin typeface="Roboto Light" panose="02000000000000000000" pitchFamily="2" charset="0"/>
                <a:ea typeface="Roboto Light" panose="02000000000000000000" pitchFamily="2" charset="0"/>
              </a:rPr>
              <a:t>File</a:t>
            </a:r>
            <a:r>
              <a:rPr spc="-5" dirty="0">
                <a:latin typeface="Roboto Light" panose="02000000000000000000" pitchFamily="2" charset="0"/>
                <a:ea typeface="Roboto Light" panose="02000000000000000000" pitchFamily="2" charset="0"/>
              </a:rPr>
              <a:t> </a:t>
            </a:r>
            <a:r>
              <a:rPr spc="-55" dirty="0">
                <a:latin typeface="Roboto Light" panose="02000000000000000000" pitchFamily="2" charset="0"/>
                <a:ea typeface="Roboto Light" panose="02000000000000000000" pitchFamily="2" charset="0"/>
              </a:rPr>
              <a:t>System</a:t>
            </a:r>
          </a:p>
        </p:txBody>
      </p:sp>
      <p:sp>
        <p:nvSpPr>
          <p:cNvPr id="4" name="object 4"/>
          <p:cNvSpPr txBox="1"/>
          <p:nvPr/>
        </p:nvSpPr>
        <p:spPr>
          <a:xfrm>
            <a:off x="902490" y="1418845"/>
            <a:ext cx="6138722" cy="1567737"/>
          </a:xfrm>
          <a:prstGeom prst="rect">
            <a:avLst/>
          </a:prstGeom>
        </p:spPr>
        <p:txBody>
          <a:bodyPr vert="horz" wrap="square" lIns="0" tIns="94615" rIns="0" bIns="0" rtlCol="0">
            <a:spAutoFit/>
          </a:bodyPr>
          <a:lstStyle/>
          <a:p>
            <a:pPr marL="241300" indent="-228600">
              <a:lnSpc>
                <a:spcPct val="100000"/>
              </a:lnSpc>
              <a:spcBef>
                <a:spcPts val="745"/>
              </a:spcBef>
              <a:buFont typeface="Arial"/>
              <a:buChar char="•"/>
              <a:tabLst>
                <a:tab pos="241300" algn="l"/>
              </a:tabLst>
            </a:pPr>
            <a:r>
              <a:rPr sz="2800" dirty="0">
                <a:solidFill>
                  <a:srgbClr val="444949"/>
                </a:solidFill>
                <a:latin typeface="Roboto Light" panose="02000000000000000000" pitchFamily="2" charset="0"/>
                <a:ea typeface="Roboto Light" panose="02000000000000000000" pitchFamily="2" charset="0"/>
                <a:cs typeface="Gill Sans MT"/>
              </a:rPr>
              <a:t>M</a:t>
            </a:r>
            <a:r>
              <a:rPr sz="2800" spc="-35" dirty="0">
                <a:solidFill>
                  <a:srgbClr val="444949"/>
                </a:solidFill>
                <a:latin typeface="Roboto Light" panose="02000000000000000000" pitchFamily="2" charset="0"/>
                <a:ea typeface="Roboto Light" panose="02000000000000000000" pitchFamily="2" charset="0"/>
                <a:cs typeface="Gill Sans MT"/>
              </a:rPr>
              <a:t>o</a:t>
            </a:r>
            <a:r>
              <a:rPr sz="2800" spc="-30" dirty="0">
                <a:solidFill>
                  <a:srgbClr val="444949"/>
                </a:solidFill>
                <a:latin typeface="Roboto Light" panose="02000000000000000000" pitchFamily="2" charset="0"/>
                <a:ea typeface="Roboto Light" panose="02000000000000000000" pitchFamily="2" charset="0"/>
                <a:cs typeface="Gill Sans MT"/>
              </a:rPr>
              <a:t>un</a:t>
            </a:r>
            <a:r>
              <a:rPr sz="2800" spc="-85" dirty="0">
                <a:solidFill>
                  <a:srgbClr val="444949"/>
                </a:solidFill>
                <a:latin typeface="Roboto Light" panose="02000000000000000000" pitchFamily="2" charset="0"/>
                <a:ea typeface="Roboto Light" panose="02000000000000000000" pitchFamily="2" charset="0"/>
                <a:cs typeface="Gill Sans MT"/>
              </a:rPr>
              <a:t>t</a:t>
            </a:r>
            <a:r>
              <a:rPr sz="2800" spc="-95" dirty="0">
                <a:solidFill>
                  <a:srgbClr val="444949"/>
                </a:solidFill>
                <a:latin typeface="Roboto Light" panose="02000000000000000000" pitchFamily="2" charset="0"/>
                <a:ea typeface="Roboto Light" panose="02000000000000000000" pitchFamily="2" charset="0"/>
                <a:cs typeface="Gill Sans MT"/>
              </a:rPr>
              <a:t>i</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dirty="0">
                <a:solidFill>
                  <a:srgbClr val="444949"/>
                </a:solidFill>
                <a:latin typeface="Roboto Light" panose="02000000000000000000" pitchFamily="2" charset="0"/>
                <a:ea typeface="Roboto Light" panose="02000000000000000000" pitchFamily="2" charset="0"/>
                <a:cs typeface="Gill Sans MT"/>
              </a:rPr>
              <a:t>g </a:t>
            </a:r>
            <a:r>
              <a:rPr sz="2800" spc="-25" dirty="0">
                <a:solidFill>
                  <a:srgbClr val="444949"/>
                </a:solidFill>
                <a:latin typeface="Roboto Light" panose="02000000000000000000" pitchFamily="2" charset="0"/>
                <a:ea typeface="Roboto Light" panose="02000000000000000000" pitchFamily="2" charset="0"/>
                <a:cs typeface="Gill Sans MT"/>
              </a:rPr>
              <a:t>100s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o</a:t>
            </a:r>
            <a:r>
              <a:rPr sz="2800" spc="-30" dirty="0">
                <a:solidFill>
                  <a:srgbClr val="444949"/>
                </a:solidFill>
                <a:latin typeface="Roboto Light" panose="02000000000000000000" pitchFamily="2" charset="0"/>
                <a:ea typeface="Roboto Light" panose="02000000000000000000" pitchFamily="2" charset="0"/>
                <a:cs typeface="Gill Sans MT"/>
              </a:rPr>
              <a:t>f</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i</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spc="-95" dirty="0">
                <a:solidFill>
                  <a:srgbClr val="444949"/>
                </a:solidFill>
                <a:latin typeface="Roboto Light" panose="02000000000000000000" pitchFamily="2" charset="0"/>
                <a:ea typeface="Roboto Light" panose="02000000000000000000" pitchFamily="2" charset="0"/>
                <a:cs typeface="Gill Sans MT"/>
              </a:rPr>
              <a:t>s</a:t>
            </a:r>
            <a:r>
              <a:rPr sz="2800" spc="-85" dirty="0">
                <a:solidFill>
                  <a:srgbClr val="444949"/>
                </a:solidFill>
                <a:latin typeface="Roboto Light" panose="02000000000000000000" pitchFamily="2" charset="0"/>
                <a:ea typeface="Roboto Light" panose="02000000000000000000" pitchFamily="2" charset="0"/>
                <a:cs typeface="Gill Sans MT"/>
              </a:rPr>
              <a:t>t</a:t>
            </a:r>
            <a:r>
              <a:rPr sz="2800" spc="5" dirty="0">
                <a:solidFill>
                  <a:srgbClr val="444949"/>
                </a:solidFill>
                <a:latin typeface="Roboto Light" panose="02000000000000000000" pitchFamily="2" charset="0"/>
                <a:ea typeface="Roboto Light" panose="02000000000000000000" pitchFamily="2" charset="0"/>
                <a:cs typeface="Gill Sans MT"/>
              </a:rPr>
              <a:t>a</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spc="-65" dirty="0">
                <a:solidFill>
                  <a:srgbClr val="444949"/>
                </a:solidFill>
                <a:latin typeface="Roboto Light" panose="02000000000000000000" pitchFamily="2" charset="0"/>
                <a:ea typeface="Roboto Light" panose="02000000000000000000" pitchFamily="2" charset="0"/>
                <a:cs typeface="Gill Sans MT"/>
              </a:rPr>
              <a:t>c</a:t>
            </a:r>
            <a:r>
              <a:rPr sz="2800" spc="-5" dirty="0">
                <a:solidFill>
                  <a:srgbClr val="444949"/>
                </a:solidFill>
                <a:latin typeface="Roboto Light" panose="02000000000000000000" pitchFamily="2" charset="0"/>
                <a:ea typeface="Roboto Light" panose="02000000000000000000" pitchFamily="2" charset="0"/>
                <a:cs typeface="Gill Sans MT"/>
              </a:rPr>
              <a:t>e</a:t>
            </a:r>
            <a:r>
              <a:rPr sz="2800" spc="-90" dirty="0">
                <a:solidFill>
                  <a:srgbClr val="444949"/>
                </a:solidFill>
                <a:latin typeface="Roboto Light" panose="02000000000000000000" pitchFamily="2" charset="0"/>
                <a:ea typeface="Roboto Light" panose="02000000000000000000" pitchFamily="2" charset="0"/>
                <a:cs typeface="Gill Sans MT"/>
              </a:rPr>
              <a:t>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 dirty="0">
                <a:solidFill>
                  <a:srgbClr val="444949"/>
                </a:solidFill>
                <a:latin typeface="Roboto Light" panose="02000000000000000000" pitchFamily="2" charset="0"/>
                <a:ea typeface="Roboto Light" panose="02000000000000000000" pitchFamily="2" charset="0"/>
                <a:cs typeface="Gill Sans MT"/>
              </a:rPr>
              <a:t>a</a:t>
            </a:r>
            <a:r>
              <a:rPr sz="2800" spc="-65" dirty="0">
                <a:solidFill>
                  <a:srgbClr val="444949"/>
                </a:solidFill>
                <a:latin typeface="Roboto Light" panose="02000000000000000000" pitchFamily="2" charset="0"/>
                <a:ea typeface="Roboto Light" panose="02000000000000000000" pitchFamily="2" charset="0"/>
                <a:cs typeface="Gill Sans MT"/>
              </a:rPr>
              <a:t>c</a:t>
            </a:r>
            <a:r>
              <a:rPr sz="2800" spc="-175" dirty="0">
                <a:solidFill>
                  <a:srgbClr val="444949"/>
                </a:solidFill>
                <a:latin typeface="Roboto Light" panose="02000000000000000000" pitchFamily="2" charset="0"/>
                <a:ea typeface="Roboto Light" panose="02000000000000000000" pitchFamily="2" charset="0"/>
                <a:cs typeface="Gill Sans MT"/>
              </a:rPr>
              <a:t>r</a:t>
            </a:r>
            <a:r>
              <a:rPr sz="2800" spc="-35" dirty="0">
                <a:solidFill>
                  <a:srgbClr val="444949"/>
                </a:solidFill>
                <a:latin typeface="Roboto Light" panose="02000000000000000000" pitchFamily="2" charset="0"/>
                <a:ea typeface="Roboto Light" panose="02000000000000000000" pitchFamily="2" charset="0"/>
                <a:cs typeface="Gill Sans MT"/>
              </a:rPr>
              <a:t>o</a:t>
            </a:r>
            <a:r>
              <a:rPr sz="2800" spc="-95" dirty="0">
                <a:solidFill>
                  <a:srgbClr val="444949"/>
                </a:solidFill>
                <a:latin typeface="Roboto Light" panose="02000000000000000000" pitchFamily="2" charset="0"/>
                <a:ea typeface="Roboto Light" panose="02000000000000000000" pitchFamily="2" charset="0"/>
                <a:cs typeface="Gill Sans MT"/>
              </a:rPr>
              <a:t>s</a:t>
            </a:r>
            <a:r>
              <a:rPr sz="2800" spc="-90" dirty="0">
                <a:solidFill>
                  <a:srgbClr val="444949"/>
                </a:solidFill>
                <a:latin typeface="Roboto Light" panose="02000000000000000000" pitchFamily="2" charset="0"/>
                <a:ea typeface="Roboto Light" panose="02000000000000000000" pitchFamily="2" charset="0"/>
                <a:cs typeface="Gill Sans MT"/>
              </a:rPr>
              <a:t>s</a:t>
            </a:r>
            <a:r>
              <a:rPr sz="2800" spc="-175" dirty="0">
                <a:solidFill>
                  <a:srgbClr val="444949"/>
                </a:solidFill>
                <a:latin typeface="Roboto Light" panose="02000000000000000000" pitchFamily="2" charset="0"/>
                <a:ea typeface="Roboto Light" panose="02000000000000000000" pitchFamily="2" charset="0"/>
                <a:cs typeface="Gill Sans MT"/>
              </a:rPr>
              <a:t> </a:t>
            </a:r>
            <a:r>
              <a:rPr sz="2800" spc="-5" dirty="0">
                <a:solidFill>
                  <a:srgbClr val="444949"/>
                </a:solidFill>
                <a:latin typeface="Roboto Light" panose="02000000000000000000" pitchFamily="2" charset="0"/>
                <a:ea typeface="Roboto Light" panose="02000000000000000000" pitchFamily="2" charset="0"/>
                <a:cs typeface="Gill Sans MT"/>
              </a:rPr>
              <a:t>A</a:t>
            </a:r>
            <a:r>
              <a:rPr sz="2800" spc="-35" dirty="0">
                <a:solidFill>
                  <a:srgbClr val="444949"/>
                </a:solidFill>
                <a:latin typeface="Roboto Light" panose="02000000000000000000" pitchFamily="2" charset="0"/>
                <a:ea typeface="Roboto Light" panose="02000000000000000000" pitchFamily="2" charset="0"/>
                <a:cs typeface="Gill Sans MT"/>
              </a:rPr>
              <a:t>Z</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50"/>
              </a:spcBef>
              <a:buFont typeface="Arial"/>
              <a:buChar char="•"/>
              <a:tabLst>
                <a:tab pos="241300" algn="l"/>
              </a:tabLst>
            </a:pPr>
            <a:r>
              <a:rPr sz="2800" spc="-30" dirty="0">
                <a:solidFill>
                  <a:srgbClr val="444949"/>
                </a:solidFill>
                <a:latin typeface="Roboto Light" panose="02000000000000000000" pitchFamily="2" charset="0"/>
                <a:ea typeface="Roboto Light" panose="02000000000000000000" pitchFamily="2" charset="0"/>
                <a:cs typeface="Gill Sans MT"/>
              </a:rPr>
              <a:t>EFS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share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website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75" dirty="0">
                <a:solidFill>
                  <a:srgbClr val="444949"/>
                </a:solidFill>
                <a:latin typeface="Roboto Light" panose="02000000000000000000" pitchFamily="2" charset="0"/>
                <a:ea typeface="Roboto Light" panose="02000000000000000000" pitchFamily="2" charset="0"/>
                <a:cs typeface="Gill Sans MT"/>
              </a:rPr>
              <a:t>files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(WordPress)</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745"/>
              </a:spcBef>
              <a:buFont typeface="Arial"/>
              <a:buChar char="•"/>
              <a:tabLst>
                <a:tab pos="241300" algn="l"/>
              </a:tabLst>
            </a:pPr>
            <a:r>
              <a:rPr sz="2800" spc="-55" dirty="0">
                <a:solidFill>
                  <a:srgbClr val="444949"/>
                </a:solidFill>
                <a:latin typeface="Roboto Light" panose="02000000000000000000" pitchFamily="2" charset="0"/>
                <a:ea typeface="Roboto Light" panose="02000000000000000000" pitchFamily="2" charset="0"/>
                <a:cs typeface="Gill Sans MT"/>
              </a:rPr>
              <a:t>Only</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for</a:t>
            </a:r>
            <a:r>
              <a:rPr sz="280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Linux</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Instances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20" dirty="0">
                <a:solidFill>
                  <a:srgbClr val="444949"/>
                </a:solidFill>
                <a:latin typeface="Roboto Light" panose="02000000000000000000" pitchFamily="2" charset="0"/>
                <a:ea typeface="Roboto Light" panose="02000000000000000000" pitchFamily="2" charset="0"/>
                <a:cs typeface="Gill Sans MT"/>
              </a:rPr>
              <a:t>(POSIX)</a:t>
            </a:r>
            <a:endParaRPr sz="2800" dirty="0">
              <a:latin typeface="Roboto Light" panose="02000000000000000000" pitchFamily="2" charset="0"/>
              <a:ea typeface="Roboto Light" panose="02000000000000000000" pitchFamily="2" charset="0"/>
              <a:cs typeface="Gill Sans MT"/>
            </a:endParaRPr>
          </a:p>
        </p:txBody>
      </p:sp>
      <p:sp>
        <p:nvSpPr>
          <p:cNvPr id="5" name="object 5"/>
          <p:cNvSpPr txBox="1"/>
          <p:nvPr/>
        </p:nvSpPr>
        <p:spPr>
          <a:xfrm>
            <a:off x="902490" y="3376374"/>
            <a:ext cx="6184344" cy="1047082"/>
          </a:xfrm>
          <a:prstGeom prst="rect">
            <a:avLst/>
          </a:prstGeom>
        </p:spPr>
        <p:txBody>
          <a:bodyPr vert="horz" wrap="square" lIns="0" tIns="94615" rIns="0" bIns="0" rtlCol="0">
            <a:spAutoFit/>
          </a:bodyPr>
          <a:lstStyle/>
          <a:p>
            <a:pPr marL="241300" indent="-228600">
              <a:lnSpc>
                <a:spcPct val="100000"/>
              </a:lnSpc>
              <a:spcBef>
                <a:spcPts val="745"/>
              </a:spcBef>
              <a:buFont typeface="Arial"/>
              <a:buChar char="•"/>
              <a:tabLst>
                <a:tab pos="241300" algn="l"/>
              </a:tabLst>
            </a:pPr>
            <a:r>
              <a:rPr sz="2800" spc="-30" dirty="0">
                <a:solidFill>
                  <a:srgbClr val="444949"/>
                </a:solidFill>
                <a:latin typeface="Roboto Light" panose="02000000000000000000" pitchFamily="2" charset="0"/>
                <a:ea typeface="Roboto Light" panose="02000000000000000000" pitchFamily="2" charset="0"/>
                <a:cs typeface="Gill Sans MT"/>
              </a:rPr>
              <a:t>EFS</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has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higher</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price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point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than</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EBS</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50"/>
              </a:spcBef>
              <a:buFont typeface="Arial"/>
              <a:buChar char="•"/>
              <a:tabLst>
                <a:tab pos="241300" algn="l"/>
              </a:tabLst>
            </a:pPr>
            <a:r>
              <a:rPr sz="2800" spc="-35" dirty="0">
                <a:solidFill>
                  <a:srgbClr val="444949"/>
                </a:solidFill>
                <a:latin typeface="Roboto Light" panose="02000000000000000000" pitchFamily="2" charset="0"/>
                <a:ea typeface="Roboto Light" panose="02000000000000000000" pitchFamily="2" charset="0"/>
                <a:cs typeface="Gill Sans MT"/>
              </a:rPr>
              <a:t>Can</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leverage</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EFS-IA</a:t>
            </a:r>
            <a:r>
              <a:rPr sz="2800" spc="-20"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for</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75" dirty="0">
                <a:solidFill>
                  <a:srgbClr val="444949"/>
                </a:solidFill>
                <a:latin typeface="Roboto Light" panose="02000000000000000000" pitchFamily="2" charset="0"/>
                <a:ea typeface="Roboto Light" panose="02000000000000000000" pitchFamily="2" charset="0"/>
                <a:cs typeface="Gill Sans MT"/>
              </a:rPr>
              <a:t>cost</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savings</a:t>
            </a:r>
            <a:endParaRPr sz="2800" dirty="0">
              <a:latin typeface="Roboto Light" panose="02000000000000000000" pitchFamily="2" charset="0"/>
              <a:ea typeface="Roboto Light" panose="02000000000000000000" pitchFamily="2" charset="0"/>
              <a:cs typeface="Gill Sans MT"/>
            </a:endParaRPr>
          </a:p>
        </p:txBody>
      </p:sp>
      <p:sp>
        <p:nvSpPr>
          <p:cNvPr id="6" name="object 6"/>
          <p:cNvSpPr txBox="1"/>
          <p:nvPr/>
        </p:nvSpPr>
        <p:spPr>
          <a:xfrm>
            <a:off x="916938" y="4904409"/>
            <a:ext cx="6897369" cy="443711"/>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40" dirty="0">
                <a:solidFill>
                  <a:srgbClr val="444949"/>
                </a:solidFill>
                <a:latin typeface="Roboto Light" panose="02000000000000000000" pitchFamily="2" charset="0"/>
                <a:ea typeface="Roboto Light" panose="02000000000000000000" pitchFamily="2" charset="0"/>
                <a:cs typeface="Gill Sans MT"/>
              </a:rPr>
              <a:t>Rem</a:t>
            </a:r>
            <a:r>
              <a:rPr sz="2800" spc="-5" dirty="0">
                <a:solidFill>
                  <a:srgbClr val="444949"/>
                </a:solidFill>
                <a:latin typeface="Roboto Light" panose="02000000000000000000" pitchFamily="2" charset="0"/>
                <a:ea typeface="Roboto Light" panose="02000000000000000000" pitchFamily="2" charset="0"/>
                <a:cs typeface="Gill Sans MT"/>
              </a:rPr>
              <a:t>e</a:t>
            </a:r>
            <a:r>
              <a:rPr sz="2800" dirty="0">
                <a:solidFill>
                  <a:srgbClr val="444949"/>
                </a:solidFill>
                <a:latin typeface="Roboto Light" panose="02000000000000000000" pitchFamily="2" charset="0"/>
                <a:ea typeface="Roboto Light" panose="02000000000000000000" pitchFamily="2" charset="0"/>
                <a:cs typeface="Gill Sans MT"/>
              </a:rPr>
              <a:t>m</a:t>
            </a:r>
            <a:r>
              <a:rPr sz="2800" spc="20" dirty="0">
                <a:solidFill>
                  <a:srgbClr val="444949"/>
                </a:solidFill>
                <a:latin typeface="Roboto Light" panose="02000000000000000000" pitchFamily="2" charset="0"/>
                <a:ea typeface="Roboto Light" panose="02000000000000000000" pitchFamily="2" charset="0"/>
                <a:cs typeface="Gill Sans MT"/>
              </a:rPr>
              <a:t>b</a:t>
            </a:r>
            <a:r>
              <a:rPr sz="2800" spc="-105" dirty="0">
                <a:solidFill>
                  <a:srgbClr val="444949"/>
                </a:solidFill>
                <a:latin typeface="Roboto Light" panose="02000000000000000000" pitchFamily="2" charset="0"/>
                <a:ea typeface="Roboto Light" panose="02000000000000000000" pitchFamily="2" charset="0"/>
                <a:cs typeface="Gill Sans MT"/>
              </a:rPr>
              <a:t>e</a:t>
            </a:r>
            <a:r>
              <a:rPr sz="2800" spc="160" dirty="0">
                <a:solidFill>
                  <a:srgbClr val="444949"/>
                </a:solidFill>
                <a:latin typeface="Roboto Light" panose="02000000000000000000" pitchFamily="2" charset="0"/>
                <a:ea typeface="Roboto Light" panose="02000000000000000000" pitchFamily="2" charset="0"/>
                <a:cs typeface="Gill Sans MT"/>
              </a:rPr>
              <a:t>r</a:t>
            </a:r>
            <a:r>
              <a:rPr sz="2800" spc="-120" dirty="0">
                <a:solidFill>
                  <a:srgbClr val="444949"/>
                </a:solidFill>
                <a:latin typeface="Roboto Light" panose="02000000000000000000" pitchFamily="2" charset="0"/>
                <a:ea typeface="Roboto Light" panose="02000000000000000000" pitchFamily="2" charset="0"/>
                <a:cs typeface="Gill Sans MT"/>
              </a:rPr>
              <a:t>:</a:t>
            </a:r>
            <a:r>
              <a:rPr sz="2800" spc="-22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E</a:t>
            </a:r>
            <a:r>
              <a:rPr sz="2800" spc="-95" dirty="0">
                <a:solidFill>
                  <a:srgbClr val="444949"/>
                </a:solidFill>
                <a:latin typeface="Roboto Light" panose="02000000000000000000" pitchFamily="2" charset="0"/>
                <a:ea typeface="Roboto Light" panose="02000000000000000000" pitchFamily="2" charset="0"/>
                <a:cs typeface="Gill Sans MT"/>
              </a:rPr>
              <a:t>F</a:t>
            </a:r>
            <a:r>
              <a:rPr sz="2800" spc="30" dirty="0">
                <a:solidFill>
                  <a:srgbClr val="444949"/>
                </a:solidFill>
                <a:latin typeface="Roboto Light" panose="02000000000000000000" pitchFamily="2" charset="0"/>
                <a:ea typeface="Roboto Light" panose="02000000000000000000" pitchFamily="2" charset="0"/>
                <a:cs typeface="Gill Sans MT"/>
              </a:rPr>
              <a:t>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v</a:t>
            </a:r>
            <a:r>
              <a:rPr sz="2800" spc="-90" dirty="0">
                <a:solidFill>
                  <a:srgbClr val="444949"/>
                </a:solidFill>
                <a:latin typeface="Roboto Light" panose="02000000000000000000" pitchFamily="2" charset="0"/>
                <a:ea typeface="Roboto Light" panose="02000000000000000000" pitchFamily="2" charset="0"/>
                <a:cs typeface="Gill Sans MT"/>
              </a:rPr>
              <a:t>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E</a:t>
            </a:r>
            <a:r>
              <a:rPr sz="2800" spc="-95" dirty="0">
                <a:solidFill>
                  <a:srgbClr val="444949"/>
                </a:solidFill>
                <a:latin typeface="Roboto Light" panose="02000000000000000000" pitchFamily="2" charset="0"/>
                <a:ea typeface="Roboto Light" panose="02000000000000000000" pitchFamily="2" charset="0"/>
                <a:cs typeface="Gill Sans MT"/>
              </a:rPr>
              <a:t>B</a:t>
            </a:r>
            <a:r>
              <a:rPr sz="2800" spc="30" dirty="0">
                <a:solidFill>
                  <a:srgbClr val="444949"/>
                </a:solidFill>
                <a:latin typeface="Roboto Light" panose="02000000000000000000" pitchFamily="2" charset="0"/>
                <a:ea typeface="Roboto Light" panose="02000000000000000000" pitchFamily="2" charset="0"/>
                <a:cs typeface="Gill Sans MT"/>
              </a:rPr>
              <a:t>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v</a:t>
            </a:r>
            <a:r>
              <a:rPr sz="2800" spc="-90" dirty="0">
                <a:solidFill>
                  <a:srgbClr val="444949"/>
                </a:solidFill>
                <a:latin typeface="Roboto Light" panose="02000000000000000000" pitchFamily="2" charset="0"/>
                <a:ea typeface="Roboto Light" panose="02000000000000000000" pitchFamily="2" charset="0"/>
                <a:cs typeface="Gill Sans MT"/>
              </a:rPr>
              <a:t>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120" dirty="0">
                <a:solidFill>
                  <a:srgbClr val="444949"/>
                </a:solidFill>
                <a:latin typeface="Roboto Light" panose="02000000000000000000" pitchFamily="2" charset="0"/>
                <a:ea typeface="Roboto Light" panose="02000000000000000000" pitchFamily="2" charset="0"/>
                <a:cs typeface="Gill Sans MT"/>
              </a:rPr>
              <a:t>I</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spc="-100" dirty="0">
                <a:solidFill>
                  <a:srgbClr val="444949"/>
                </a:solidFill>
                <a:latin typeface="Roboto Light" panose="02000000000000000000" pitchFamily="2" charset="0"/>
                <a:ea typeface="Roboto Light" panose="02000000000000000000" pitchFamily="2" charset="0"/>
                <a:cs typeface="Gill Sans MT"/>
              </a:rPr>
              <a:t>s</a:t>
            </a:r>
            <a:r>
              <a:rPr sz="2800" spc="-85" dirty="0">
                <a:solidFill>
                  <a:srgbClr val="444949"/>
                </a:solidFill>
                <a:latin typeface="Roboto Light" panose="02000000000000000000" pitchFamily="2" charset="0"/>
                <a:ea typeface="Roboto Light" panose="02000000000000000000" pitchFamily="2" charset="0"/>
                <a:cs typeface="Gill Sans MT"/>
              </a:rPr>
              <a:t>t</a:t>
            </a:r>
            <a:r>
              <a:rPr sz="2800" dirty="0">
                <a:solidFill>
                  <a:srgbClr val="444949"/>
                </a:solidFill>
                <a:latin typeface="Roboto Light" panose="02000000000000000000" pitchFamily="2" charset="0"/>
                <a:ea typeface="Roboto Light" panose="02000000000000000000" pitchFamily="2" charset="0"/>
                <a:cs typeface="Gill Sans MT"/>
              </a:rPr>
              <a:t>a</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spc="-35" dirty="0">
                <a:solidFill>
                  <a:srgbClr val="444949"/>
                </a:solidFill>
                <a:latin typeface="Roboto Light" panose="02000000000000000000" pitchFamily="2" charset="0"/>
                <a:ea typeface="Roboto Light" panose="02000000000000000000" pitchFamily="2" charset="0"/>
                <a:cs typeface="Gill Sans MT"/>
              </a:rPr>
              <a:t>ce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S</a:t>
            </a:r>
            <a:r>
              <a:rPr sz="2800" spc="-90" dirty="0">
                <a:solidFill>
                  <a:srgbClr val="444949"/>
                </a:solidFill>
                <a:latin typeface="Roboto Light" panose="02000000000000000000" pitchFamily="2" charset="0"/>
                <a:ea typeface="Roboto Light" panose="02000000000000000000" pitchFamily="2" charset="0"/>
                <a:cs typeface="Gill Sans MT"/>
              </a:rPr>
              <a:t>t</a:t>
            </a:r>
            <a:r>
              <a:rPr sz="2800" spc="-125" dirty="0">
                <a:solidFill>
                  <a:srgbClr val="444949"/>
                </a:solidFill>
                <a:latin typeface="Roboto Light" panose="02000000000000000000" pitchFamily="2" charset="0"/>
                <a:ea typeface="Roboto Light" panose="02000000000000000000" pitchFamily="2" charset="0"/>
                <a:cs typeface="Gill Sans MT"/>
              </a:rPr>
              <a:t>o</a:t>
            </a:r>
            <a:r>
              <a:rPr sz="2800" spc="-90" dirty="0">
                <a:solidFill>
                  <a:srgbClr val="444949"/>
                </a:solidFill>
                <a:latin typeface="Roboto Light" panose="02000000000000000000" pitchFamily="2" charset="0"/>
                <a:ea typeface="Roboto Light" panose="02000000000000000000" pitchFamily="2" charset="0"/>
                <a:cs typeface="Gill Sans MT"/>
              </a:rPr>
              <a:t>r</a:t>
            </a:r>
            <a:r>
              <a:rPr sz="2800" dirty="0">
                <a:solidFill>
                  <a:srgbClr val="444949"/>
                </a:solidFill>
                <a:latin typeface="Roboto Light" panose="02000000000000000000" pitchFamily="2" charset="0"/>
                <a:ea typeface="Roboto Light" panose="02000000000000000000" pitchFamily="2" charset="0"/>
                <a:cs typeface="Gill Sans MT"/>
              </a:rPr>
              <a:t>e</a:t>
            </a:r>
            <a:endParaRPr sz="2800" dirty="0">
              <a:latin typeface="Roboto Light" panose="02000000000000000000" pitchFamily="2" charset="0"/>
              <a:ea typeface="Roboto Light" panose="02000000000000000000" pitchFamily="2" charset="0"/>
              <a:cs typeface="Gill Sans MT"/>
            </a:endParaRPr>
          </a:p>
        </p:txBody>
      </p:sp>
      <p:grpSp>
        <p:nvGrpSpPr>
          <p:cNvPr id="7" name="object 7"/>
          <p:cNvGrpSpPr/>
          <p:nvPr/>
        </p:nvGrpSpPr>
        <p:grpSpPr>
          <a:xfrm>
            <a:off x="7660534" y="1602821"/>
            <a:ext cx="1774189" cy="3180715"/>
            <a:chOff x="7660534" y="1602821"/>
            <a:chExt cx="1774189" cy="3180715"/>
          </a:xfrm>
        </p:grpSpPr>
        <p:pic>
          <p:nvPicPr>
            <p:cNvPr id="8" name="object 8"/>
            <p:cNvPicPr/>
            <p:nvPr/>
          </p:nvPicPr>
          <p:blipFill>
            <a:blip r:embed="rId2" cstate="print"/>
            <a:stretch>
              <a:fillRect/>
            </a:stretch>
          </p:blipFill>
          <p:spPr>
            <a:xfrm>
              <a:off x="8104632" y="1923287"/>
              <a:ext cx="877824" cy="877824"/>
            </a:xfrm>
            <a:prstGeom prst="rect">
              <a:avLst/>
            </a:prstGeom>
          </p:spPr>
        </p:pic>
        <p:sp>
          <p:nvSpPr>
            <p:cNvPr id="9" name="object 9"/>
            <p:cNvSpPr/>
            <p:nvPr/>
          </p:nvSpPr>
          <p:spPr>
            <a:xfrm>
              <a:off x="8504945" y="2801024"/>
              <a:ext cx="76200" cy="718820"/>
            </a:xfrm>
            <a:custGeom>
              <a:avLst/>
              <a:gdLst/>
              <a:ahLst/>
              <a:cxnLst/>
              <a:rect l="l" t="t" r="r" b="b"/>
              <a:pathLst>
                <a:path w="76200" h="718820">
                  <a:moveTo>
                    <a:pt x="34925" y="641997"/>
                  </a:moveTo>
                  <a:lnTo>
                    <a:pt x="0" y="641997"/>
                  </a:lnTo>
                  <a:lnTo>
                    <a:pt x="38100" y="718197"/>
                  </a:lnTo>
                  <a:lnTo>
                    <a:pt x="69850" y="654697"/>
                  </a:lnTo>
                  <a:lnTo>
                    <a:pt x="34925" y="654697"/>
                  </a:lnTo>
                  <a:lnTo>
                    <a:pt x="34925" y="641997"/>
                  </a:lnTo>
                  <a:close/>
                </a:path>
                <a:path w="76200" h="718820">
                  <a:moveTo>
                    <a:pt x="41276" y="63500"/>
                  </a:moveTo>
                  <a:lnTo>
                    <a:pt x="34926" y="63500"/>
                  </a:lnTo>
                  <a:lnTo>
                    <a:pt x="34925" y="654697"/>
                  </a:lnTo>
                  <a:lnTo>
                    <a:pt x="41275" y="654697"/>
                  </a:lnTo>
                  <a:lnTo>
                    <a:pt x="41276" y="63500"/>
                  </a:lnTo>
                  <a:close/>
                </a:path>
                <a:path w="76200" h="718820">
                  <a:moveTo>
                    <a:pt x="76200" y="641997"/>
                  </a:moveTo>
                  <a:lnTo>
                    <a:pt x="41275" y="641997"/>
                  </a:lnTo>
                  <a:lnTo>
                    <a:pt x="41275" y="654697"/>
                  </a:lnTo>
                  <a:lnTo>
                    <a:pt x="69850" y="654697"/>
                  </a:lnTo>
                  <a:lnTo>
                    <a:pt x="76200" y="641997"/>
                  </a:lnTo>
                  <a:close/>
                </a:path>
                <a:path w="76200" h="718820">
                  <a:moveTo>
                    <a:pt x="38101" y="0"/>
                  </a:moveTo>
                  <a:lnTo>
                    <a:pt x="1" y="76200"/>
                  </a:lnTo>
                  <a:lnTo>
                    <a:pt x="34926" y="76200"/>
                  </a:lnTo>
                  <a:lnTo>
                    <a:pt x="34926" y="63500"/>
                  </a:lnTo>
                  <a:lnTo>
                    <a:pt x="69851" y="63500"/>
                  </a:lnTo>
                  <a:lnTo>
                    <a:pt x="38101" y="0"/>
                  </a:lnTo>
                  <a:close/>
                </a:path>
                <a:path w="76200" h="718820">
                  <a:moveTo>
                    <a:pt x="69851" y="63500"/>
                  </a:moveTo>
                  <a:lnTo>
                    <a:pt x="41276" y="63500"/>
                  </a:lnTo>
                  <a:lnTo>
                    <a:pt x="41276" y="76200"/>
                  </a:lnTo>
                  <a:lnTo>
                    <a:pt x="76201" y="76200"/>
                  </a:lnTo>
                  <a:lnTo>
                    <a:pt x="69851" y="6350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0" name="object 10"/>
            <p:cNvSpPr/>
            <p:nvPr/>
          </p:nvSpPr>
          <p:spPr>
            <a:xfrm>
              <a:off x="7666884" y="1609171"/>
              <a:ext cx="1761489" cy="3168015"/>
            </a:xfrm>
            <a:custGeom>
              <a:avLst/>
              <a:gdLst/>
              <a:ahLst/>
              <a:cxnLst/>
              <a:rect l="l" t="t" r="r" b="b"/>
              <a:pathLst>
                <a:path w="1761490" h="3168015">
                  <a:moveTo>
                    <a:pt x="0" y="0"/>
                  </a:moveTo>
                  <a:lnTo>
                    <a:pt x="1760872" y="0"/>
                  </a:lnTo>
                  <a:lnTo>
                    <a:pt x="1760872" y="3167910"/>
                  </a:lnTo>
                  <a:lnTo>
                    <a:pt x="0" y="3167910"/>
                  </a:lnTo>
                  <a:lnTo>
                    <a:pt x="0" y="0"/>
                  </a:lnTo>
                  <a:close/>
                </a:path>
              </a:pathLst>
            </a:custGeom>
            <a:ln w="12700">
              <a:solidFill>
                <a:srgbClr val="A5A5A5"/>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11" name="object 11"/>
          <p:cNvSpPr txBox="1"/>
          <p:nvPr/>
        </p:nvSpPr>
        <p:spPr>
          <a:xfrm>
            <a:off x="8017093" y="1676400"/>
            <a:ext cx="1181769" cy="182101"/>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A5A5A5"/>
                </a:solidFill>
                <a:latin typeface="Roboto Light" panose="02000000000000000000" pitchFamily="2" charset="0"/>
                <a:ea typeface="Roboto Light" panose="02000000000000000000" pitchFamily="2" charset="0"/>
                <a:cs typeface="Calibri"/>
              </a:rPr>
              <a:t>Availability</a:t>
            </a:r>
            <a:r>
              <a:rPr sz="1100" spc="-35" dirty="0">
                <a:solidFill>
                  <a:srgbClr val="A5A5A5"/>
                </a:solidFill>
                <a:latin typeface="Roboto Light" panose="02000000000000000000" pitchFamily="2" charset="0"/>
                <a:ea typeface="Roboto Light" panose="02000000000000000000" pitchFamily="2" charset="0"/>
                <a:cs typeface="Calibri"/>
              </a:rPr>
              <a:t> </a:t>
            </a:r>
            <a:r>
              <a:rPr sz="1100" spc="-5" dirty="0">
                <a:solidFill>
                  <a:srgbClr val="A5A5A5"/>
                </a:solidFill>
                <a:latin typeface="Roboto Light" panose="02000000000000000000" pitchFamily="2" charset="0"/>
                <a:ea typeface="Roboto Light" panose="02000000000000000000" pitchFamily="2" charset="0"/>
                <a:cs typeface="Calibri"/>
              </a:rPr>
              <a:t>Zone</a:t>
            </a:r>
            <a:r>
              <a:rPr sz="1100" spc="-35" dirty="0">
                <a:solidFill>
                  <a:srgbClr val="A5A5A5"/>
                </a:solidFill>
                <a:latin typeface="Roboto Light" panose="02000000000000000000" pitchFamily="2" charset="0"/>
                <a:ea typeface="Roboto Light" panose="02000000000000000000" pitchFamily="2" charset="0"/>
                <a:cs typeface="Calibri"/>
              </a:rPr>
              <a:t> </a:t>
            </a:r>
            <a:r>
              <a:rPr sz="1100" dirty="0">
                <a:solidFill>
                  <a:srgbClr val="A5A5A5"/>
                </a:solidFill>
                <a:latin typeface="Roboto Light" panose="02000000000000000000" pitchFamily="2" charset="0"/>
                <a:ea typeface="Roboto Light" panose="02000000000000000000" pitchFamily="2" charset="0"/>
                <a:cs typeface="Calibri"/>
              </a:rPr>
              <a:t>1</a:t>
            </a:r>
            <a:endParaRPr sz="1100" dirty="0">
              <a:latin typeface="Roboto Light" panose="02000000000000000000" pitchFamily="2" charset="0"/>
              <a:ea typeface="Roboto Light" panose="02000000000000000000" pitchFamily="2" charset="0"/>
              <a:cs typeface="Calibri"/>
            </a:endParaRPr>
          </a:p>
        </p:txBody>
      </p:sp>
      <p:sp>
        <p:nvSpPr>
          <p:cNvPr id="12" name="object 12"/>
          <p:cNvSpPr txBox="1"/>
          <p:nvPr/>
        </p:nvSpPr>
        <p:spPr>
          <a:xfrm>
            <a:off x="9363213" y="5936996"/>
            <a:ext cx="679703"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4949"/>
                </a:solidFill>
                <a:latin typeface="Roboto Light" panose="02000000000000000000" pitchFamily="2" charset="0"/>
                <a:ea typeface="Roboto Light" panose="02000000000000000000" pitchFamily="2" charset="0"/>
                <a:cs typeface="Calibri"/>
              </a:rPr>
              <a:t>E</a:t>
            </a:r>
            <a:r>
              <a:rPr sz="1800" b="1" spc="-25" dirty="0">
                <a:solidFill>
                  <a:srgbClr val="444949"/>
                </a:solidFill>
                <a:latin typeface="Roboto Light" panose="02000000000000000000" pitchFamily="2" charset="0"/>
                <a:ea typeface="Roboto Light" panose="02000000000000000000" pitchFamily="2" charset="0"/>
                <a:cs typeface="Calibri"/>
              </a:rPr>
              <a:t>F</a:t>
            </a:r>
            <a:r>
              <a:rPr sz="1800" b="1" dirty="0">
                <a:solidFill>
                  <a:srgbClr val="444949"/>
                </a:solidFill>
                <a:latin typeface="Roboto Light" panose="02000000000000000000" pitchFamily="2" charset="0"/>
                <a:ea typeface="Roboto Light" panose="02000000000000000000" pitchFamily="2" charset="0"/>
                <a:cs typeface="Calibri"/>
              </a:rPr>
              <a:t>S</a:t>
            </a:r>
            <a:endParaRPr sz="1800">
              <a:latin typeface="Roboto Light" panose="02000000000000000000" pitchFamily="2" charset="0"/>
              <a:ea typeface="Roboto Light" panose="02000000000000000000" pitchFamily="2" charset="0"/>
              <a:cs typeface="Calibri"/>
            </a:endParaRPr>
          </a:p>
        </p:txBody>
      </p:sp>
      <p:sp>
        <p:nvSpPr>
          <p:cNvPr id="13" name="object 13"/>
          <p:cNvSpPr txBox="1"/>
          <p:nvPr/>
        </p:nvSpPr>
        <p:spPr>
          <a:xfrm>
            <a:off x="7745624" y="3870452"/>
            <a:ext cx="669925" cy="845819"/>
          </a:xfrm>
          <a:prstGeom prst="rect">
            <a:avLst/>
          </a:prstGeom>
        </p:spPr>
        <p:txBody>
          <a:bodyPr vert="horz" wrap="square" lIns="0" tIns="12700" rIns="0" bIns="0" rtlCol="0">
            <a:spAutoFit/>
          </a:bodyPr>
          <a:lstStyle/>
          <a:p>
            <a:pPr marL="12700">
              <a:lnSpc>
                <a:spcPts val="2125"/>
              </a:lnSpc>
              <a:spcBef>
                <a:spcPts val="100"/>
              </a:spcBef>
            </a:pPr>
            <a:r>
              <a:rPr sz="1800" b="1" spc="-10" dirty="0">
                <a:solidFill>
                  <a:srgbClr val="444949"/>
                </a:solidFill>
                <a:latin typeface="Roboto Light" panose="02000000000000000000" pitchFamily="2" charset="0"/>
                <a:ea typeface="Roboto Light" panose="02000000000000000000" pitchFamily="2" charset="0"/>
                <a:cs typeface="Calibri"/>
              </a:rPr>
              <a:t>EFS</a:t>
            </a:r>
            <a:endParaRPr sz="1800">
              <a:latin typeface="Roboto Light" panose="02000000000000000000" pitchFamily="2" charset="0"/>
              <a:ea typeface="Roboto Light" panose="02000000000000000000" pitchFamily="2" charset="0"/>
              <a:cs typeface="Calibri"/>
            </a:endParaRPr>
          </a:p>
          <a:p>
            <a:pPr marL="12700">
              <a:lnSpc>
                <a:spcPts val="2125"/>
              </a:lnSpc>
            </a:pPr>
            <a:r>
              <a:rPr sz="1800" b="1" dirty="0">
                <a:solidFill>
                  <a:srgbClr val="444949"/>
                </a:solidFill>
                <a:latin typeface="Roboto Light" panose="02000000000000000000" pitchFamily="2" charset="0"/>
                <a:ea typeface="Roboto Light" panose="02000000000000000000" pitchFamily="2" charset="0"/>
                <a:cs typeface="Calibri"/>
              </a:rPr>
              <a:t>M</a:t>
            </a:r>
            <a:r>
              <a:rPr sz="1800" b="1" spc="-10" dirty="0">
                <a:solidFill>
                  <a:srgbClr val="444949"/>
                </a:solidFill>
                <a:latin typeface="Roboto Light" panose="02000000000000000000" pitchFamily="2" charset="0"/>
                <a:ea typeface="Roboto Light" panose="02000000000000000000" pitchFamily="2" charset="0"/>
                <a:cs typeface="Calibri"/>
              </a:rPr>
              <a:t>o</a:t>
            </a:r>
            <a:r>
              <a:rPr sz="1800" b="1" spc="-5" dirty="0">
                <a:solidFill>
                  <a:srgbClr val="444949"/>
                </a:solidFill>
                <a:latin typeface="Roboto Light" panose="02000000000000000000" pitchFamily="2" charset="0"/>
                <a:ea typeface="Roboto Light" panose="02000000000000000000" pitchFamily="2" charset="0"/>
                <a:cs typeface="Calibri"/>
              </a:rPr>
              <a:t>u</a:t>
            </a:r>
            <a:r>
              <a:rPr sz="1800" b="1" spc="-20" dirty="0">
                <a:solidFill>
                  <a:srgbClr val="444949"/>
                </a:solidFill>
                <a:latin typeface="Roboto Light" panose="02000000000000000000" pitchFamily="2" charset="0"/>
                <a:ea typeface="Roboto Light" panose="02000000000000000000" pitchFamily="2" charset="0"/>
                <a:cs typeface="Calibri"/>
              </a:rPr>
              <a:t>n</a:t>
            </a:r>
            <a:r>
              <a:rPr sz="1800" b="1" dirty="0">
                <a:solidFill>
                  <a:srgbClr val="444949"/>
                </a:solidFill>
                <a:latin typeface="Roboto Light" panose="02000000000000000000" pitchFamily="2" charset="0"/>
                <a:ea typeface="Roboto Light" panose="02000000000000000000" pitchFamily="2" charset="0"/>
                <a:cs typeface="Calibri"/>
              </a:rPr>
              <a:t>t</a:t>
            </a:r>
            <a:endParaRPr sz="1800">
              <a:latin typeface="Roboto Light" panose="02000000000000000000" pitchFamily="2" charset="0"/>
              <a:ea typeface="Roboto Light" panose="02000000000000000000" pitchFamily="2" charset="0"/>
              <a:cs typeface="Calibri"/>
            </a:endParaRPr>
          </a:p>
          <a:p>
            <a:pPr marL="12700">
              <a:lnSpc>
                <a:spcPct val="100000"/>
              </a:lnSpc>
              <a:spcBef>
                <a:spcPts val="45"/>
              </a:spcBef>
            </a:pPr>
            <a:r>
              <a:rPr sz="1800" b="1" spc="-40" dirty="0">
                <a:solidFill>
                  <a:srgbClr val="444949"/>
                </a:solidFill>
                <a:latin typeface="Roboto Light" panose="02000000000000000000" pitchFamily="2" charset="0"/>
                <a:ea typeface="Roboto Light" panose="02000000000000000000" pitchFamily="2" charset="0"/>
                <a:cs typeface="Calibri"/>
              </a:rPr>
              <a:t>Target</a:t>
            </a:r>
            <a:endParaRPr sz="1800">
              <a:latin typeface="Roboto Light" panose="02000000000000000000" pitchFamily="2" charset="0"/>
              <a:ea typeface="Roboto Light" panose="02000000000000000000" pitchFamily="2" charset="0"/>
              <a:cs typeface="Calibri"/>
            </a:endParaRPr>
          </a:p>
        </p:txBody>
      </p:sp>
      <p:grpSp>
        <p:nvGrpSpPr>
          <p:cNvPr id="14" name="object 14"/>
          <p:cNvGrpSpPr/>
          <p:nvPr/>
        </p:nvGrpSpPr>
        <p:grpSpPr>
          <a:xfrm>
            <a:off x="10131552" y="1923288"/>
            <a:ext cx="881380" cy="2359660"/>
            <a:chOff x="10131552" y="1923288"/>
            <a:chExt cx="881380" cy="2359660"/>
          </a:xfrm>
        </p:grpSpPr>
        <p:pic>
          <p:nvPicPr>
            <p:cNvPr id="15" name="object 15"/>
            <p:cNvPicPr/>
            <p:nvPr/>
          </p:nvPicPr>
          <p:blipFill>
            <a:blip r:embed="rId3" cstate="print"/>
            <a:stretch>
              <a:fillRect/>
            </a:stretch>
          </p:blipFill>
          <p:spPr>
            <a:xfrm>
              <a:off x="10131552" y="1923288"/>
              <a:ext cx="880872" cy="877824"/>
            </a:xfrm>
            <a:prstGeom prst="rect">
              <a:avLst/>
            </a:prstGeom>
          </p:spPr>
        </p:pic>
        <p:sp>
          <p:nvSpPr>
            <p:cNvPr id="16" name="object 16"/>
            <p:cNvSpPr/>
            <p:nvPr/>
          </p:nvSpPr>
          <p:spPr>
            <a:xfrm>
              <a:off x="10534057" y="2801024"/>
              <a:ext cx="76200" cy="718820"/>
            </a:xfrm>
            <a:custGeom>
              <a:avLst/>
              <a:gdLst/>
              <a:ahLst/>
              <a:cxnLst/>
              <a:rect l="l" t="t" r="r" b="b"/>
              <a:pathLst>
                <a:path w="76200" h="718820">
                  <a:moveTo>
                    <a:pt x="34926" y="641997"/>
                  </a:moveTo>
                  <a:lnTo>
                    <a:pt x="1" y="641997"/>
                  </a:lnTo>
                  <a:lnTo>
                    <a:pt x="38101" y="718197"/>
                  </a:lnTo>
                  <a:lnTo>
                    <a:pt x="69851" y="654697"/>
                  </a:lnTo>
                  <a:lnTo>
                    <a:pt x="34926" y="654697"/>
                  </a:lnTo>
                  <a:lnTo>
                    <a:pt x="34926" y="641997"/>
                  </a:lnTo>
                  <a:close/>
                </a:path>
                <a:path w="76200" h="718820">
                  <a:moveTo>
                    <a:pt x="41275" y="63500"/>
                  </a:moveTo>
                  <a:lnTo>
                    <a:pt x="34925" y="63500"/>
                  </a:lnTo>
                  <a:lnTo>
                    <a:pt x="34926" y="654697"/>
                  </a:lnTo>
                  <a:lnTo>
                    <a:pt x="41276" y="654697"/>
                  </a:lnTo>
                  <a:lnTo>
                    <a:pt x="41275" y="63500"/>
                  </a:lnTo>
                  <a:close/>
                </a:path>
                <a:path w="76200" h="718820">
                  <a:moveTo>
                    <a:pt x="76201" y="641997"/>
                  </a:moveTo>
                  <a:lnTo>
                    <a:pt x="41276" y="641997"/>
                  </a:lnTo>
                  <a:lnTo>
                    <a:pt x="41276" y="654697"/>
                  </a:lnTo>
                  <a:lnTo>
                    <a:pt x="69851" y="654697"/>
                  </a:lnTo>
                  <a:lnTo>
                    <a:pt x="76201" y="641997"/>
                  </a:lnTo>
                  <a:close/>
                </a:path>
                <a:path w="76200" h="718820">
                  <a:moveTo>
                    <a:pt x="38100" y="0"/>
                  </a:moveTo>
                  <a:lnTo>
                    <a:pt x="0" y="76200"/>
                  </a:lnTo>
                  <a:lnTo>
                    <a:pt x="34925" y="76200"/>
                  </a:lnTo>
                  <a:lnTo>
                    <a:pt x="34925" y="63500"/>
                  </a:lnTo>
                  <a:lnTo>
                    <a:pt x="69850" y="63500"/>
                  </a:lnTo>
                  <a:lnTo>
                    <a:pt x="38100" y="0"/>
                  </a:lnTo>
                  <a:close/>
                </a:path>
                <a:path w="76200" h="718820">
                  <a:moveTo>
                    <a:pt x="69850" y="63500"/>
                  </a:moveTo>
                  <a:lnTo>
                    <a:pt x="41275" y="63500"/>
                  </a:lnTo>
                  <a:lnTo>
                    <a:pt x="41275" y="76200"/>
                  </a:lnTo>
                  <a:lnTo>
                    <a:pt x="76200" y="76200"/>
                  </a:lnTo>
                  <a:lnTo>
                    <a:pt x="69850" y="6350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pic>
          <p:nvPicPr>
            <p:cNvPr id="17" name="object 17"/>
            <p:cNvPicPr/>
            <p:nvPr/>
          </p:nvPicPr>
          <p:blipFill>
            <a:blip r:embed="rId4" cstate="print"/>
            <a:stretch>
              <a:fillRect/>
            </a:stretch>
          </p:blipFill>
          <p:spPr>
            <a:xfrm>
              <a:off x="10189464" y="3517391"/>
              <a:ext cx="765048" cy="765048"/>
            </a:xfrm>
            <a:prstGeom prst="rect">
              <a:avLst/>
            </a:prstGeom>
          </p:spPr>
        </p:pic>
      </p:grpSp>
      <p:grpSp>
        <p:nvGrpSpPr>
          <p:cNvPr id="18" name="object 18"/>
          <p:cNvGrpSpPr/>
          <p:nvPr/>
        </p:nvGrpSpPr>
        <p:grpSpPr>
          <a:xfrm>
            <a:off x="8162543" y="3517391"/>
            <a:ext cx="1716405" cy="2261870"/>
            <a:chOff x="8162543" y="3517391"/>
            <a:chExt cx="1716405" cy="2261870"/>
          </a:xfrm>
        </p:grpSpPr>
        <p:pic>
          <p:nvPicPr>
            <p:cNvPr id="19" name="object 19"/>
            <p:cNvPicPr/>
            <p:nvPr/>
          </p:nvPicPr>
          <p:blipFill>
            <a:blip r:embed="rId5" cstate="print"/>
            <a:stretch>
              <a:fillRect/>
            </a:stretch>
          </p:blipFill>
          <p:spPr>
            <a:xfrm>
              <a:off x="8162543" y="3517391"/>
              <a:ext cx="762000" cy="765048"/>
            </a:xfrm>
            <a:prstGeom prst="rect">
              <a:avLst/>
            </a:prstGeom>
          </p:spPr>
        </p:pic>
        <p:pic>
          <p:nvPicPr>
            <p:cNvPr id="20" name="object 20"/>
            <p:cNvPicPr/>
            <p:nvPr/>
          </p:nvPicPr>
          <p:blipFill>
            <a:blip r:embed="rId6" cstate="print"/>
            <a:stretch>
              <a:fillRect/>
            </a:stretch>
          </p:blipFill>
          <p:spPr>
            <a:xfrm>
              <a:off x="9198863" y="5099303"/>
              <a:ext cx="679703" cy="679704"/>
            </a:xfrm>
            <a:prstGeom prst="rect">
              <a:avLst/>
            </a:prstGeom>
          </p:spPr>
        </p:pic>
        <p:sp>
          <p:nvSpPr>
            <p:cNvPr id="21" name="object 21"/>
            <p:cNvSpPr/>
            <p:nvPr/>
          </p:nvSpPr>
          <p:spPr>
            <a:xfrm>
              <a:off x="8504944" y="4279570"/>
              <a:ext cx="697230" cy="1198245"/>
            </a:xfrm>
            <a:custGeom>
              <a:avLst/>
              <a:gdLst/>
              <a:ahLst/>
              <a:cxnLst/>
              <a:rect l="l" t="t" r="r" b="b"/>
              <a:pathLst>
                <a:path w="697229" h="1198245">
                  <a:moveTo>
                    <a:pt x="620594" y="1121444"/>
                  </a:moveTo>
                  <a:lnTo>
                    <a:pt x="620594" y="1197644"/>
                  </a:lnTo>
                  <a:lnTo>
                    <a:pt x="690444" y="1162719"/>
                  </a:lnTo>
                  <a:lnTo>
                    <a:pt x="633294" y="1162719"/>
                  </a:lnTo>
                  <a:lnTo>
                    <a:pt x="633294" y="1156369"/>
                  </a:lnTo>
                  <a:lnTo>
                    <a:pt x="690444" y="1156369"/>
                  </a:lnTo>
                  <a:lnTo>
                    <a:pt x="620594" y="1121444"/>
                  </a:lnTo>
                  <a:close/>
                </a:path>
                <a:path w="697229" h="1198245">
                  <a:moveTo>
                    <a:pt x="41275" y="63499"/>
                  </a:moveTo>
                  <a:lnTo>
                    <a:pt x="34925" y="63499"/>
                  </a:lnTo>
                  <a:lnTo>
                    <a:pt x="34925" y="1162719"/>
                  </a:lnTo>
                  <a:lnTo>
                    <a:pt x="620594" y="1162719"/>
                  </a:lnTo>
                  <a:lnTo>
                    <a:pt x="620594" y="1159544"/>
                  </a:lnTo>
                  <a:lnTo>
                    <a:pt x="41275" y="1159544"/>
                  </a:lnTo>
                  <a:lnTo>
                    <a:pt x="38100" y="1156369"/>
                  </a:lnTo>
                  <a:lnTo>
                    <a:pt x="41275" y="1156369"/>
                  </a:lnTo>
                  <a:lnTo>
                    <a:pt x="41275" y="63499"/>
                  </a:lnTo>
                  <a:close/>
                </a:path>
                <a:path w="697229" h="1198245">
                  <a:moveTo>
                    <a:pt x="690444" y="1156369"/>
                  </a:moveTo>
                  <a:lnTo>
                    <a:pt x="633294" y="1156369"/>
                  </a:lnTo>
                  <a:lnTo>
                    <a:pt x="633294" y="1162719"/>
                  </a:lnTo>
                  <a:lnTo>
                    <a:pt x="690444" y="1162719"/>
                  </a:lnTo>
                  <a:lnTo>
                    <a:pt x="696794" y="1159544"/>
                  </a:lnTo>
                  <a:lnTo>
                    <a:pt x="690444" y="1156369"/>
                  </a:lnTo>
                  <a:close/>
                </a:path>
                <a:path w="697229" h="1198245">
                  <a:moveTo>
                    <a:pt x="41275" y="1156369"/>
                  </a:moveTo>
                  <a:lnTo>
                    <a:pt x="38100" y="1156369"/>
                  </a:lnTo>
                  <a:lnTo>
                    <a:pt x="41275" y="1159544"/>
                  </a:lnTo>
                  <a:lnTo>
                    <a:pt x="41275" y="1156369"/>
                  </a:lnTo>
                  <a:close/>
                </a:path>
                <a:path w="697229" h="1198245">
                  <a:moveTo>
                    <a:pt x="620594" y="1156369"/>
                  </a:moveTo>
                  <a:lnTo>
                    <a:pt x="41275" y="1156369"/>
                  </a:lnTo>
                  <a:lnTo>
                    <a:pt x="41275" y="1159544"/>
                  </a:lnTo>
                  <a:lnTo>
                    <a:pt x="620594" y="1159544"/>
                  </a:lnTo>
                  <a:lnTo>
                    <a:pt x="620594" y="1156369"/>
                  </a:lnTo>
                  <a:close/>
                </a:path>
                <a:path w="697229" h="1198245">
                  <a:moveTo>
                    <a:pt x="38100" y="0"/>
                  </a:moveTo>
                  <a:lnTo>
                    <a:pt x="0" y="76199"/>
                  </a:lnTo>
                  <a:lnTo>
                    <a:pt x="34925" y="76199"/>
                  </a:lnTo>
                  <a:lnTo>
                    <a:pt x="34925" y="63499"/>
                  </a:lnTo>
                  <a:lnTo>
                    <a:pt x="69850" y="63499"/>
                  </a:lnTo>
                  <a:lnTo>
                    <a:pt x="38100" y="0"/>
                  </a:lnTo>
                  <a:close/>
                </a:path>
                <a:path w="697229" h="1198245">
                  <a:moveTo>
                    <a:pt x="69850" y="63499"/>
                  </a:moveTo>
                  <a:lnTo>
                    <a:pt x="41275" y="63499"/>
                  </a:lnTo>
                  <a:lnTo>
                    <a:pt x="41275" y="76199"/>
                  </a:lnTo>
                  <a:lnTo>
                    <a:pt x="76200" y="76199"/>
                  </a:lnTo>
                  <a:lnTo>
                    <a:pt x="69850" y="63499"/>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22" name="object 22"/>
          <p:cNvSpPr txBox="1"/>
          <p:nvPr/>
        </p:nvSpPr>
        <p:spPr>
          <a:xfrm>
            <a:off x="8324380" y="2229611"/>
            <a:ext cx="405765" cy="443711"/>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44949"/>
                </a:solidFill>
                <a:latin typeface="Roboto Light" panose="02000000000000000000" pitchFamily="2" charset="0"/>
                <a:ea typeface="Roboto Light" panose="02000000000000000000" pitchFamily="2" charset="0"/>
                <a:cs typeface="Calibri"/>
              </a:rPr>
              <a:t>L</a:t>
            </a:r>
            <a:r>
              <a:rPr sz="1400" dirty="0">
                <a:solidFill>
                  <a:srgbClr val="444949"/>
                </a:solidFill>
                <a:latin typeface="Roboto Light" panose="02000000000000000000" pitchFamily="2" charset="0"/>
                <a:ea typeface="Roboto Light" panose="02000000000000000000" pitchFamily="2" charset="0"/>
                <a:cs typeface="Calibri"/>
              </a:rPr>
              <a:t>inux</a:t>
            </a:r>
            <a:endParaRPr sz="1400">
              <a:latin typeface="Roboto Light" panose="02000000000000000000" pitchFamily="2" charset="0"/>
              <a:ea typeface="Roboto Light" panose="02000000000000000000" pitchFamily="2" charset="0"/>
              <a:cs typeface="Calibri"/>
            </a:endParaRPr>
          </a:p>
        </p:txBody>
      </p:sp>
      <p:sp>
        <p:nvSpPr>
          <p:cNvPr id="23" name="object 23"/>
          <p:cNvSpPr txBox="1"/>
          <p:nvPr/>
        </p:nvSpPr>
        <p:spPr>
          <a:xfrm>
            <a:off x="9687088" y="1600207"/>
            <a:ext cx="1761489" cy="3176905"/>
          </a:xfrm>
          <a:prstGeom prst="rect">
            <a:avLst/>
          </a:prstGeom>
          <a:ln w="12700">
            <a:solidFill>
              <a:srgbClr val="A5A5A5"/>
            </a:solidFill>
          </a:ln>
        </p:spPr>
        <p:txBody>
          <a:bodyPr vert="horz" wrap="square" lIns="0" tIns="79375" rIns="0" bIns="0" rtlCol="0">
            <a:spAutoFit/>
          </a:bodyPr>
          <a:lstStyle/>
          <a:p>
            <a:pPr algn="ctr">
              <a:lnSpc>
                <a:spcPct val="100000"/>
              </a:lnSpc>
              <a:spcBef>
                <a:spcPts val="625"/>
              </a:spcBef>
            </a:pPr>
            <a:r>
              <a:rPr sz="1100" spc="-5" dirty="0">
                <a:solidFill>
                  <a:srgbClr val="A5A5A5"/>
                </a:solidFill>
                <a:latin typeface="Roboto Light" panose="02000000000000000000" pitchFamily="2" charset="0"/>
                <a:ea typeface="Roboto Light" panose="02000000000000000000" pitchFamily="2" charset="0"/>
                <a:cs typeface="Calibri"/>
              </a:rPr>
              <a:t>Availability</a:t>
            </a:r>
            <a:r>
              <a:rPr sz="1100" spc="-15" dirty="0">
                <a:solidFill>
                  <a:srgbClr val="A5A5A5"/>
                </a:solidFill>
                <a:latin typeface="Roboto Light" panose="02000000000000000000" pitchFamily="2" charset="0"/>
                <a:ea typeface="Roboto Light" panose="02000000000000000000" pitchFamily="2" charset="0"/>
                <a:cs typeface="Calibri"/>
              </a:rPr>
              <a:t> </a:t>
            </a:r>
            <a:r>
              <a:rPr sz="1100" spc="-5" dirty="0">
                <a:solidFill>
                  <a:srgbClr val="A5A5A5"/>
                </a:solidFill>
                <a:latin typeface="Roboto Light" panose="02000000000000000000" pitchFamily="2" charset="0"/>
                <a:ea typeface="Roboto Light" panose="02000000000000000000" pitchFamily="2" charset="0"/>
                <a:cs typeface="Calibri"/>
              </a:rPr>
              <a:t>Zone</a:t>
            </a:r>
            <a:r>
              <a:rPr sz="1100" spc="-15" dirty="0">
                <a:solidFill>
                  <a:srgbClr val="A5A5A5"/>
                </a:solidFill>
                <a:latin typeface="Roboto Light" panose="02000000000000000000" pitchFamily="2" charset="0"/>
                <a:ea typeface="Roboto Light" panose="02000000000000000000" pitchFamily="2" charset="0"/>
                <a:cs typeface="Calibri"/>
              </a:rPr>
              <a:t> </a:t>
            </a:r>
            <a:r>
              <a:rPr sz="1100" dirty="0">
                <a:solidFill>
                  <a:srgbClr val="A5A5A5"/>
                </a:solidFill>
                <a:latin typeface="Roboto Light" panose="02000000000000000000" pitchFamily="2" charset="0"/>
                <a:ea typeface="Roboto Light" panose="02000000000000000000" pitchFamily="2" charset="0"/>
                <a:cs typeface="Calibri"/>
              </a:rPr>
              <a:t>2</a:t>
            </a:r>
            <a:endParaRPr sz="1100" dirty="0">
              <a:latin typeface="Roboto Light" panose="02000000000000000000" pitchFamily="2" charset="0"/>
              <a:ea typeface="Roboto Light" panose="02000000000000000000" pitchFamily="2" charset="0"/>
              <a:cs typeface="Calibri"/>
            </a:endParaRPr>
          </a:p>
          <a:p>
            <a:pPr>
              <a:lnSpc>
                <a:spcPct val="100000"/>
              </a:lnSpc>
            </a:pPr>
            <a:endParaRPr sz="1300" dirty="0">
              <a:latin typeface="Roboto Light" panose="02000000000000000000" pitchFamily="2" charset="0"/>
              <a:ea typeface="Roboto Light" panose="02000000000000000000" pitchFamily="2" charset="0"/>
              <a:cs typeface="Calibri"/>
            </a:endParaRPr>
          </a:p>
          <a:p>
            <a:pPr>
              <a:lnSpc>
                <a:spcPct val="100000"/>
              </a:lnSpc>
              <a:spcBef>
                <a:spcPts val="55"/>
              </a:spcBef>
            </a:pPr>
            <a:endParaRPr sz="1200" dirty="0">
              <a:latin typeface="Roboto Light" panose="02000000000000000000" pitchFamily="2" charset="0"/>
              <a:ea typeface="Roboto Light" panose="02000000000000000000" pitchFamily="2" charset="0"/>
              <a:cs typeface="Calibri"/>
            </a:endParaRPr>
          </a:p>
          <a:p>
            <a:pPr algn="ctr">
              <a:lnSpc>
                <a:spcPct val="100000"/>
              </a:lnSpc>
              <a:spcBef>
                <a:spcPts val="5"/>
              </a:spcBef>
            </a:pPr>
            <a:r>
              <a:rPr sz="1400" spc="-5" dirty="0">
                <a:solidFill>
                  <a:srgbClr val="444949"/>
                </a:solidFill>
                <a:latin typeface="Roboto Light" panose="02000000000000000000" pitchFamily="2" charset="0"/>
                <a:ea typeface="Roboto Light" panose="02000000000000000000" pitchFamily="2" charset="0"/>
                <a:cs typeface="Calibri"/>
              </a:rPr>
              <a:t>Linux</a:t>
            </a:r>
            <a:endParaRPr sz="1400" dirty="0">
              <a:latin typeface="Roboto Light" panose="02000000000000000000" pitchFamily="2" charset="0"/>
              <a:ea typeface="Roboto Light" panose="02000000000000000000" pitchFamily="2" charset="0"/>
              <a:cs typeface="Calibri"/>
            </a:endParaRPr>
          </a:p>
          <a:p>
            <a:pPr>
              <a:lnSpc>
                <a:spcPct val="100000"/>
              </a:lnSpc>
            </a:pPr>
            <a:endParaRPr sz="1700" dirty="0">
              <a:latin typeface="Roboto Light" panose="02000000000000000000" pitchFamily="2" charset="0"/>
              <a:ea typeface="Roboto Light" panose="02000000000000000000" pitchFamily="2" charset="0"/>
              <a:cs typeface="Calibri"/>
            </a:endParaRPr>
          </a:p>
          <a:p>
            <a:pPr>
              <a:lnSpc>
                <a:spcPct val="100000"/>
              </a:lnSpc>
            </a:pPr>
            <a:endParaRPr sz="1700" dirty="0">
              <a:latin typeface="Roboto Light" panose="02000000000000000000" pitchFamily="2" charset="0"/>
              <a:ea typeface="Roboto Light" panose="02000000000000000000" pitchFamily="2" charset="0"/>
              <a:cs typeface="Calibri"/>
            </a:endParaRPr>
          </a:p>
          <a:p>
            <a:pPr>
              <a:lnSpc>
                <a:spcPct val="100000"/>
              </a:lnSpc>
            </a:pPr>
            <a:endParaRPr sz="1700" dirty="0">
              <a:latin typeface="Roboto Light" panose="02000000000000000000" pitchFamily="2" charset="0"/>
              <a:ea typeface="Roboto Light" panose="02000000000000000000" pitchFamily="2" charset="0"/>
              <a:cs typeface="Calibri"/>
            </a:endParaRPr>
          </a:p>
          <a:p>
            <a:pPr>
              <a:lnSpc>
                <a:spcPct val="100000"/>
              </a:lnSpc>
            </a:pPr>
            <a:endParaRPr sz="1700" dirty="0">
              <a:latin typeface="Roboto Light" panose="02000000000000000000" pitchFamily="2" charset="0"/>
              <a:ea typeface="Roboto Light" panose="02000000000000000000" pitchFamily="2" charset="0"/>
              <a:cs typeface="Calibri"/>
            </a:endParaRPr>
          </a:p>
          <a:p>
            <a:pPr>
              <a:lnSpc>
                <a:spcPct val="100000"/>
              </a:lnSpc>
              <a:spcBef>
                <a:spcPts val="5"/>
              </a:spcBef>
            </a:pPr>
            <a:endParaRPr sz="2400" dirty="0">
              <a:latin typeface="Roboto Light" panose="02000000000000000000" pitchFamily="2" charset="0"/>
              <a:ea typeface="Roboto Light" panose="02000000000000000000" pitchFamily="2" charset="0"/>
              <a:cs typeface="Calibri"/>
            </a:endParaRPr>
          </a:p>
          <a:p>
            <a:pPr marL="90805">
              <a:lnSpc>
                <a:spcPts val="2125"/>
              </a:lnSpc>
            </a:pPr>
            <a:r>
              <a:rPr sz="1800" b="1" spc="-10" dirty="0">
                <a:solidFill>
                  <a:srgbClr val="444949"/>
                </a:solidFill>
                <a:latin typeface="Roboto Light" panose="02000000000000000000" pitchFamily="2" charset="0"/>
                <a:ea typeface="Roboto Light" panose="02000000000000000000" pitchFamily="2" charset="0"/>
                <a:cs typeface="Calibri"/>
              </a:rPr>
              <a:t>EFS</a:t>
            </a:r>
            <a:endParaRPr sz="1800" dirty="0">
              <a:latin typeface="Roboto Light" panose="02000000000000000000" pitchFamily="2" charset="0"/>
              <a:ea typeface="Roboto Light" panose="02000000000000000000" pitchFamily="2" charset="0"/>
              <a:cs typeface="Calibri"/>
            </a:endParaRPr>
          </a:p>
          <a:p>
            <a:pPr marL="90805">
              <a:lnSpc>
                <a:spcPts val="2125"/>
              </a:lnSpc>
            </a:pPr>
            <a:r>
              <a:rPr sz="1800" b="1" spc="-10" dirty="0">
                <a:solidFill>
                  <a:srgbClr val="444949"/>
                </a:solidFill>
                <a:latin typeface="Roboto Light" panose="02000000000000000000" pitchFamily="2" charset="0"/>
                <a:ea typeface="Roboto Light" panose="02000000000000000000" pitchFamily="2" charset="0"/>
                <a:cs typeface="Calibri"/>
              </a:rPr>
              <a:t>Mount</a:t>
            </a:r>
            <a:endParaRPr sz="1800" dirty="0">
              <a:latin typeface="Roboto Light" panose="02000000000000000000" pitchFamily="2" charset="0"/>
              <a:ea typeface="Roboto Light" panose="02000000000000000000" pitchFamily="2" charset="0"/>
              <a:cs typeface="Calibri"/>
            </a:endParaRPr>
          </a:p>
          <a:p>
            <a:pPr marL="90805">
              <a:lnSpc>
                <a:spcPct val="100000"/>
              </a:lnSpc>
              <a:spcBef>
                <a:spcPts val="50"/>
              </a:spcBef>
            </a:pPr>
            <a:r>
              <a:rPr sz="1800" b="1" spc="-40" dirty="0">
                <a:solidFill>
                  <a:srgbClr val="444949"/>
                </a:solidFill>
                <a:latin typeface="Roboto Light" panose="02000000000000000000" pitchFamily="2" charset="0"/>
                <a:ea typeface="Roboto Light" panose="02000000000000000000" pitchFamily="2" charset="0"/>
                <a:cs typeface="Calibri"/>
              </a:rPr>
              <a:t>Target</a:t>
            </a:r>
            <a:endParaRPr sz="1800" dirty="0">
              <a:latin typeface="Roboto Light" panose="02000000000000000000" pitchFamily="2" charset="0"/>
              <a:ea typeface="Roboto Light" panose="02000000000000000000" pitchFamily="2" charset="0"/>
              <a:cs typeface="Calibri"/>
            </a:endParaRPr>
          </a:p>
        </p:txBody>
      </p:sp>
      <p:sp>
        <p:nvSpPr>
          <p:cNvPr id="24" name="object 24"/>
          <p:cNvSpPr/>
          <p:nvPr/>
        </p:nvSpPr>
        <p:spPr>
          <a:xfrm>
            <a:off x="9875875" y="4279572"/>
            <a:ext cx="734695" cy="1198245"/>
          </a:xfrm>
          <a:custGeom>
            <a:avLst/>
            <a:gdLst/>
            <a:ahLst/>
            <a:cxnLst/>
            <a:rect l="l" t="t" r="r" b="b"/>
            <a:pathLst>
              <a:path w="734695" h="1198245">
                <a:moveTo>
                  <a:pt x="76200" y="1121443"/>
                </a:moveTo>
                <a:lnTo>
                  <a:pt x="0" y="1159543"/>
                </a:lnTo>
                <a:lnTo>
                  <a:pt x="76200" y="1197643"/>
                </a:lnTo>
                <a:lnTo>
                  <a:pt x="76200" y="1162718"/>
                </a:lnTo>
                <a:lnTo>
                  <a:pt x="63500" y="1162718"/>
                </a:lnTo>
                <a:lnTo>
                  <a:pt x="63500" y="1156368"/>
                </a:lnTo>
                <a:lnTo>
                  <a:pt x="76200" y="1156368"/>
                </a:lnTo>
                <a:lnTo>
                  <a:pt x="76200" y="1121443"/>
                </a:lnTo>
                <a:close/>
              </a:path>
              <a:path w="734695" h="1198245">
                <a:moveTo>
                  <a:pt x="76200" y="1156368"/>
                </a:moveTo>
                <a:lnTo>
                  <a:pt x="63500" y="1156368"/>
                </a:lnTo>
                <a:lnTo>
                  <a:pt x="63500" y="1162718"/>
                </a:lnTo>
                <a:lnTo>
                  <a:pt x="76200" y="1162718"/>
                </a:lnTo>
                <a:lnTo>
                  <a:pt x="76200" y="1156368"/>
                </a:lnTo>
                <a:close/>
              </a:path>
              <a:path w="734695" h="1198245">
                <a:moveTo>
                  <a:pt x="693106" y="1156368"/>
                </a:moveTo>
                <a:lnTo>
                  <a:pt x="76200" y="1156368"/>
                </a:lnTo>
                <a:lnTo>
                  <a:pt x="76200" y="1162718"/>
                </a:lnTo>
                <a:lnTo>
                  <a:pt x="699456" y="1162718"/>
                </a:lnTo>
                <a:lnTo>
                  <a:pt x="699456" y="1159543"/>
                </a:lnTo>
                <a:lnTo>
                  <a:pt x="693106" y="1159543"/>
                </a:lnTo>
                <a:lnTo>
                  <a:pt x="693106" y="1156368"/>
                </a:lnTo>
                <a:close/>
              </a:path>
              <a:path w="734695" h="1198245">
                <a:moveTo>
                  <a:pt x="699456" y="63500"/>
                </a:moveTo>
                <a:lnTo>
                  <a:pt x="693106" y="63500"/>
                </a:lnTo>
                <a:lnTo>
                  <a:pt x="693106" y="1159543"/>
                </a:lnTo>
                <a:lnTo>
                  <a:pt x="696281" y="1156368"/>
                </a:lnTo>
                <a:lnTo>
                  <a:pt x="699456" y="1156368"/>
                </a:lnTo>
                <a:lnTo>
                  <a:pt x="699456" y="63500"/>
                </a:lnTo>
                <a:close/>
              </a:path>
              <a:path w="734695" h="1198245">
                <a:moveTo>
                  <a:pt x="699456" y="1156368"/>
                </a:moveTo>
                <a:lnTo>
                  <a:pt x="696281" y="1156368"/>
                </a:lnTo>
                <a:lnTo>
                  <a:pt x="693106" y="1159543"/>
                </a:lnTo>
                <a:lnTo>
                  <a:pt x="699456" y="1159543"/>
                </a:lnTo>
                <a:lnTo>
                  <a:pt x="699456" y="1156368"/>
                </a:lnTo>
                <a:close/>
              </a:path>
              <a:path w="734695" h="1198245">
                <a:moveTo>
                  <a:pt x="696281" y="0"/>
                </a:moveTo>
                <a:lnTo>
                  <a:pt x="658181" y="76200"/>
                </a:lnTo>
                <a:lnTo>
                  <a:pt x="693106" y="76200"/>
                </a:lnTo>
                <a:lnTo>
                  <a:pt x="693106" y="63500"/>
                </a:lnTo>
                <a:lnTo>
                  <a:pt x="728031" y="63500"/>
                </a:lnTo>
                <a:lnTo>
                  <a:pt x="696281" y="0"/>
                </a:lnTo>
                <a:close/>
              </a:path>
              <a:path w="734695" h="1198245">
                <a:moveTo>
                  <a:pt x="728031" y="63500"/>
                </a:moveTo>
                <a:lnTo>
                  <a:pt x="699456" y="63500"/>
                </a:lnTo>
                <a:lnTo>
                  <a:pt x="699456" y="76200"/>
                </a:lnTo>
                <a:lnTo>
                  <a:pt x="734381" y="76200"/>
                </a:lnTo>
                <a:lnTo>
                  <a:pt x="728031" y="6350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01921-4B4D-4D61-9115-65F0D82FC32A}"/>
              </a:ext>
            </a:extLst>
          </p:cNvPr>
          <p:cNvSpPr>
            <a:spLocks noGrp="1"/>
          </p:cNvSpPr>
          <p:nvPr>
            <p:ph idx="1"/>
          </p:nvPr>
        </p:nvSpPr>
        <p:spPr>
          <a:xfrm>
            <a:off x="186613" y="74645"/>
            <a:ext cx="11831216" cy="6587413"/>
          </a:xfrm>
        </p:spPr>
        <p:txBody>
          <a:bodyPr>
            <a:normAutofit/>
          </a:bodyPr>
          <a:lstStyle/>
          <a:p>
            <a:pPr marL="342900" indent="-342900">
              <a:buFont typeface="+mj-lt"/>
              <a:buAutoNum type="arabicPeriod" startAt="3"/>
            </a:pPr>
            <a:r>
              <a:rPr lang="en-US" b="0" i="0" dirty="0">
                <a:solidFill>
                  <a:srgbClr val="16191F"/>
                </a:solidFill>
                <a:effectLst/>
                <a:latin typeface="Roboto Light" panose="02000000000000000000" pitchFamily="2" charset="0"/>
                <a:ea typeface="Roboto Light" panose="02000000000000000000" pitchFamily="2" charset="0"/>
              </a:rPr>
              <a:t>You can create your EBS volumes as encrypted volumes, in order to meet a wide range of data-at-rest encryption requirements for regulated/audited data and applications. When you create an encrypted EBS volume and attach it to a supported instance type, data stored at rest on the volume, disk I/O, and snapshots created from the volume are all encrypted.</a:t>
            </a:r>
          </a:p>
          <a:p>
            <a:pPr marL="342900" indent="-342900">
              <a:buFont typeface="+mj-lt"/>
              <a:buAutoNum type="arabicPeriod" startAt="3"/>
            </a:pPr>
            <a:r>
              <a:rPr lang="en-US" b="0" i="0" dirty="0">
                <a:solidFill>
                  <a:srgbClr val="16191F"/>
                </a:solidFill>
                <a:effectLst/>
                <a:latin typeface="Roboto Light" panose="02000000000000000000" pitchFamily="2" charset="0"/>
                <a:ea typeface="Roboto Light" panose="02000000000000000000" pitchFamily="2" charset="0"/>
              </a:rPr>
              <a:t>You can create point-in-time snapshots of EBS volumes, which are persisted to Amazon S3. Snapshots protect data for long-term durability, and they can be used as the starting point for new EBS volumes. The same snapshot can be used to instantiate as many volumes as you wish. These snapshots can be copied across AWS Regions. </a:t>
            </a:r>
          </a:p>
          <a:p>
            <a:pPr marL="342900" indent="-342900">
              <a:buFont typeface="+mj-lt"/>
              <a:buAutoNum type="arabicPeriod" startAt="3"/>
            </a:pPr>
            <a:r>
              <a:rPr lang="en-US" b="0" i="0" dirty="0">
                <a:solidFill>
                  <a:srgbClr val="16191F"/>
                </a:solidFill>
                <a:effectLst/>
                <a:latin typeface="Roboto Light" panose="02000000000000000000" pitchFamily="2" charset="0"/>
                <a:ea typeface="Roboto Light" panose="02000000000000000000" pitchFamily="2" charset="0"/>
              </a:rPr>
              <a:t>Performance metrics, such as bandwidth, throughput, latency, and average queue length, are available through the AWS Management Console. These metrics, provided by Amazon CloudWatch, allow you to monitor the performance of your volumes to make sure that you are providing enough performance for your applications without paying for resources you don't need.</a:t>
            </a:r>
            <a:endParaRPr lang="en-IN"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715102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4227195" cy="443711"/>
          </a:xfrm>
          <a:prstGeom prst="rect">
            <a:avLst/>
          </a:prstGeom>
        </p:spPr>
        <p:txBody>
          <a:bodyPr vert="horz" wrap="square" lIns="0" tIns="12700" rIns="0" bIns="0" rtlCol="0">
            <a:spAutoFit/>
          </a:bodyPr>
          <a:lstStyle/>
          <a:p>
            <a:pPr marL="12700">
              <a:lnSpc>
                <a:spcPct val="100000"/>
              </a:lnSpc>
              <a:spcBef>
                <a:spcPts val="100"/>
              </a:spcBef>
            </a:pPr>
            <a:r>
              <a:rPr spc="-65" dirty="0">
                <a:latin typeface="Roboto Light" panose="02000000000000000000" pitchFamily="2" charset="0"/>
                <a:ea typeface="Roboto Light" panose="02000000000000000000" pitchFamily="2" charset="0"/>
              </a:rPr>
              <a:t>EC2</a:t>
            </a:r>
            <a:r>
              <a:rPr spc="-25" dirty="0">
                <a:latin typeface="Roboto Light" panose="02000000000000000000" pitchFamily="2" charset="0"/>
                <a:ea typeface="Roboto Light" panose="02000000000000000000" pitchFamily="2" charset="0"/>
              </a:rPr>
              <a:t> </a:t>
            </a:r>
            <a:r>
              <a:rPr spc="-85" dirty="0">
                <a:latin typeface="Roboto Light" panose="02000000000000000000" pitchFamily="2" charset="0"/>
                <a:ea typeface="Roboto Light" panose="02000000000000000000" pitchFamily="2" charset="0"/>
              </a:rPr>
              <a:t>Instance</a:t>
            </a:r>
            <a:r>
              <a:rPr spc="-15" dirty="0">
                <a:latin typeface="Roboto Light" panose="02000000000000000000" pitchFamily="2" charset="0"/>
                <a:ea typeface="Roboto Light" panose="02000000000000000000" pitchFamily="2" charset="0"/>
              </a:rPr>
              <a:t> </a:t>
            </a:r>
            <a:r>
              <a:rPr spc="-85" dirty="0">
                <a:latin typeface="Roboto Light" panose="02000000000000000000" pitchFamily="2" charset="0"/>
                <a:ea typeface="Roboto Light" panose="02000000000000000000" pitchFamily="2" charset="0"/>
              </a:rPr>
              <a:t>Store</a:t>
            </a:r>
          </a:p>
        </p:txBody>
      </p:sp>
      <p:sp>
        <p:nvSpPr>
          <p:cNvPr id="4" name="object 4"/>
          <p:cNvSpPr txBox="1"/>
          <p:nvPr/>
        </p:nvSpPr>
        <p:spPr>
          <a:xfrm>
            <a:off x="916938" y="1332483"/>
            <a:ext cx="10876955" cy="3738844"/>
          </a:xfrm>
          <a:prstGeom prst="rect">
            <a:avLst/>
          </a:prstGeom>
        </p:spPr>
        <p:txBody>
          <a:bodyPr vert="horz" wrap="square" lIns="0" tIns="94615" rIns="0" bIns="0" rtlCol="0">
            <a:spAutoFit/>
          </a:bodyPr>
          <a:lstStyle/>
          <a:p>
            <a:pPr marL="241300" indent="-228600">
              <a:lnSpc>
                <a:spcPct val="100000"/>
              </a:lnSpc>
              <a:spcBef>
                <a:spcPts val="745"/>
              </a:spcBef>
              <a:buFont typeface="Arial"/>
              <a:buChar char="•"/>
              <a:tabLst>
                <a:tab pos="241300" algn="l"/>
              </a:tabLst>
            </a:pPr>
            <a:r>
              <a:rPr sz="2800" spc="-35" dirty="0">
                <a:solidFill>
                  <a:srgbClr val="444949"/>
                </a:solidFill>
                <a:latin typeface="Roboto Light" panose="02000000000000000000" pitchFamily="2" charset="0"/>
                <a:ea typeface="Roboto Light" panose="02000000000000000000" pitchFamily="2" charset="0"/>
                <a:cs typeface="Gill Sans MT"/>
              </a:rPr>
              <a:t>EBS</a:t>
            </a:r>
            <a:r>
              <a:rPr sz="280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volumes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are</a:t>
            </a:r>
            <a:r>
              <a:rPr sz="2800" dirty="0">
                <a:solidFill>
                  <a:srgbClr val="444949"/>
                </a:solidFill>
                <a:latin typeface="Roboto Light" panose="02000000000000000000" pitchFamily="2" charset="0"/>
                <a:ea typeface="Roboto Light" panose="02000000000000000000" pitchFamily="2" charset="0"/>
                <a:cs typeface="Gill Sans MT"/>
              </a:rPr>
              <a:t> </a:t>
            </a:r>
            <a:r>
              <a:rPr sz="4125" spc="-52" baseline="1010" dirty="0">
                <a:solidFill>
                  <a:srgbClr val="444949"/>
                </a:solidFill>
                <a:latin typeface="Roboto Light" panose="02000000000000000000" pitchFamily="2" charset="0"/>
                <a:ea typeface="Roboto Light" panose="02000000000000000000" pitchFamily="2" charset="0"/>
                <a:cs typeface="Gill Sans MT"/>
              </a:rPr>
              <a:t>network</a:t>
            </a:r>
            <a:r>
              <a:rPr sz="4125" spc="37" baseline="1010" dirty="0">
                <a:solidFill>
                  <a:srgbClr val="444949"/>
                </a:solidFill>
                <a:latin typeface="Roboto Light" panose="02000000000000000000" pitchFamily="2" charset="0"/>
                <a:ea typeface="Roboto Light" panose="02000000000000000000" pitchFamily="2" charset="0"/>
                <a:cs typeface="Gill Sans MT"/>
              </a:rPr>
              <a:t> </a:t>
            </a:r>
            <a:r>
              <a:rPr sz="4125" spc="-60" baseline="1010" dirty="0">
                <a:solidFill>
                  <a:srgbClr val="444949"/>
                </a:solidFill>
                <a:latin typeface="Roboto Light" panose="02000000000000000000" pitchFamily="2" charset="0"/>
                <a:ea typeface="Roboto Light" panose="02000000000000000000" pitchFamily="2" charset="0"/>
                <a:cs typeface="Gill Sans MT"/>
              </a:rPr>
              <a:t>drives</a:t>
            </a:r>
            <a:r>
              <a:rPr sz="4125" spc="15" baseline="10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with</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20" dirty="0">
                <a:solidFill>
                  <a:srgbClr val="444949"/>
                </a:solidFill>
                <a:latin typeface="Roboto Light" panose="02000000000000000000" pitchFamily="2" charset="0"/>
                <a:ea typeface="Roboto Light" panose="02000000000000000000" pitchFamily="2" charset="0"/>
                <a:cs typeface="Gill Sans MT"/>
              </a:rPr>
              <a:t>good</a:t>
            </a:r>
            <a:r>
              <a:rPr sz="280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but</a:t>
            </a:r>
            <a:r>
              <a:rPr sz="2800" spc="-27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“limited”</a:t>
            </a:r>
            <a:r>
              <a:rPr sz="2800" spc="-22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performance</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700"/>
              </a:spcBef>
              <a:buSzPct val="101818"/>
              <a:buFont typeface="Arial"/>
              <a:buChar char="•"/>
              <a:tabLst>
                <a:tab pos="241300" algn="l"/>
              </a:tabLst>
            </a:pPr>
            <a:r>
              <a:rPr sz="4125" spc="-15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I</a:t>
            </a:r>
            <a:r>
              <a:rPr sz="4125" spc="-2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f</a:t>
            </a:r>
            <a:r>
              <a:rPr sz="4125" spc="15"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 </a:t>
            </a:r>
            <a:r>
              <a:rPr sz="4125" spc="-135"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y</a:t>
            </a:r>
            <a:r>
              <a:rPr sz="4125"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o</a:t>
            </a:r>
            <a:r>
              <a:rPr sz="4125"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u</a:t>
            </a:r>
            <a:r>
              <a:rPr sz="4125" spc="15"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 </a:t>
            </a:r>
            <a:r>
              <a:rPr sz="4125"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n</a:t>
            </a:r>
            <a:r>
              <a:rPr sz="4125" spc="2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ee</a:t>
            </a:r>
            <a:r>
              <a:rPr sz="4125" spc="3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d</a:t>
            </a:r>
            <a:r>
              <a:rPr sz="4125"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 </a:t>
            </a:r>
            <a:r>
              <a:rPr sz="4125" spc="30"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a</a:t>
            </a:r>
            <a:r>
              <a:rPr sz="4125" spc="2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 </a:t>
            </a:r>
            <a:r>
              <a:rPr sz="4125"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h</a:t>
            </a:r>
            <a:r>
              <a:rPr sz="4125" spc="-12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i</a:t>
            </a:r>
            <a:r>
              <a:rPr sz="4125" spc="15"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gh</a:t>
            </a:r>
            <a:r>
              <a:rPr sz="4125" spc="-30"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a:t>
            </a:r>
            <a:r>
              <a:rPr sz="4125" spc="6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p</a:t>
            </a:r>
            <a:r>
              <a:rPr sz="4125" spc="2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e</a:t>
            </a:r>
            <a:r>
              <a:rPr sz="4125" spc="-23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r</a:t>
            </a:r>
            <a:r>
              <a:rPr sz="4125" spc="-60"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f</a:t>
            </a:r>
            <a:r>
              <a:rPr sz="4125"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o</a:t>
            </a:r>
            <a:r>
              <a:rPr sz="4125" spc="-135"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r</a:t>
            </a:r>
            <a:r>
              <a:rPr sz="4125" spc="5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m</a:t>
            </a:r>
            <a:r>
              <a:rPr sz="4125" spc="3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a</a:t>
            </a:r>
            <a:r>
              <a:rPr sz="4125"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n</a:t>
            </a:r>
            <a:r>
              <a:rPr sz="4125" spc="-5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c</a:t>
            </a:r>
            <a:r>
              <a:rPr sz="4125" spc="30"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e</a:t>
            </a:r>
            <a:r>
              <a:rPr sz="4125"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 </a:t>
            </a:r>
            <a:r>
              <a:rPr sz="4125"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h</a:t>
            </a:r>
            <a:r>
              <a:rPr sz="4125" spc="3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a</a:t>
            </a:r>
            <a:r>
              <a:rPr sz="4125" spc="-23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r</a:t>
            </a:r>
            <a:r>
              <a:rPr sz="4125" spc="30"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d</a:t>
            </a:r>
            <a:r>
              <a:rPr sz="4125"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w</a:t>
            </a:r>
            <a:r>
              <a:rPr sz="4125" spc="3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a</a:t>
            </a:r>
            <a:r>
              <a:rPr sz="4125" spc="-23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r</a:t>
            </a:r>
            <a:r>
              <a:rPr sz="4125" spc="30"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e</a:t>
            </a:r>
            <a:r>
              <a:rPr sz="4125"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 </a:t>
            </a:r>
            <a:r>
              <a:rPr sz="4125" spc="30"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d</a:t>
            </a:r>
            <a:r>
              <a:rPr sz="4125" spc="-12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i</a:t>
            </a:r>
            <a:r>
              <a:rPr sz="4125" spc="-11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s</a:t>
            </a:r>
            <a:r>
              <a:rPr sz="4125" spc="-179"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k</a:t>
            </a:r>
            <a:r>
              <a:rPr sz="4125" spc="-165"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a:t>
            </a:r>
            <a:r>
              <a:rPr sz="4125" spc="-315"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 </a:t>
            </a:r>
            <a:r>
              <a:rPr sz="4125"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u</a:t>
            </a:r>
            <a:r>
              <a:rPr sz="4125" spc="-11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s</a:t>
            </a:r>
            <a:r>
              <a:rPr sz="4125" spc="30"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e</a:t>
            </a:r>
            <a:r>
              <a:rPr sz="4125"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 </a:t>
            </a:r>
            <a:r>
              <a:rPr sz="4125"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E</a:t>
            </a:r>
            <a:r>
              <a:rPr sz="4125" spc="-75"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C</a:t>
            </a:r>
            <a:r>
              <a:rPr sz="4125" spc="3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2</a:t>
            </a:r>
            <a:r>
              <a:rPr sz="4125" spc="15"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 </a:t>
            </a:r>
            <a:r>
              <a:rPr sz="4125" spc="-15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I</a:t>
            </a:r>
            <a:r>
              <a:rPr sz="4125"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n</a:t>
            </a:r>
            <a:r>
              <a:rPr sz="4125" spc="-11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s</a:t>
            </a:r>
            <a:r>
              <a:rPr sz="4125" spc="-104"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t</a:t>
            </a:r>
            <a:r>
              <a:rPr sz="4125" spc="3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a</a:t>
            </a:r>
            <a:r>
              <a:rPr sz="4125"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n</a:t>
            </a:r>
            <a:r>
              <a:rPr sz="4125" spc="-5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c</a:t>
            </a:r>
            <a:r>
              <a:rPr sz="4125" spc="30"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e</a:t>
            </a:r>
            <a:r>
              <a:rPr sz="4125"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 </a:t>
            </a:r>
            <a:r>
              <a:rPr sz="4125" spc="6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S</a:t>
            </a:r>
            <a:r>
              <a:rPr sz="4125" spc="-104"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t</a:t>
            </a:r>
            <a:r>
              <a:rPr sz="4125"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o</a:t>
            </a:r>
            <a:r>
              <a:rPr sz="4125" spc="-23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r</a:t>
            </a:r>
            <a:r>
              <a:rPr sz="4125" spc="30"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e</a:t>
            </a:r>
            <a:endParaRPr sz="4100" dirty="0">
              <a:latin typeface="Roboto Light" panose="02000000000000000000" pitchFamily="2" charset="0"/>
              <a:ea typeface="Roboto Light" panose="02000000000000000000" pitchFamily="2" charset="0"/>
              <a:cs typeface="Gill Sans MT"/>
            </a:endParaRPr>
          </a:p>
          <a:p>
            <a:pPr marL="241300" indent="-228600">
              <a:lnSpc>
                <a:spcPct val="100000"/>
              </a:lnSpc>
              <a:buFont typeface="Arial"/>
              <a:buChar char="•"/>
              <a:tabLst>
                <a:tab pos="241300" algn="l"/>
              </a:tabLst>
            </a:pPr>
            <a:r>
              <a:rPr sz="2800" spc="-80" dirty="0">
                <a:solidFill>
                  <a:srgbClr val="444949"/>
                </a:solidFill>
                <a:latin typeface="Roboto Light" panose="02000000000000000000" pitchFamily="2" charset="0"/>
                <a:ea typeface="Roboto Light" panose="02000000000000000000" pitchFamily="2" charset="0"/>
                <a:cs typeface="Gill Sans MT"/>
              </a:rPr>
              <a:t>Better</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I/O</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performance</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25"/>
              </a:spcBef>
              <a:buFont typeface="Arial"/>
              <a:buChar char="•"/>
              <a:tabLst>
                <a:tab pos="241300" algn="l"/>
              </a:tabLst>
            </a:pPr>
            <a:r>
              <a:rPr sz="2800" spc="-40" dirty="0">
                <a:solidFill>
                  <a:srgbClr val="444949"/>
                </a:solidFill>
                <a:latin typeface="Roboto Light" panose="02000000000000000000" pitchFamily="2" charset="0"/>
                <a:ea typeface="Roboto Light" panose="02000000000000000000" pitchFamily="2" charset="0"/>
                <a:cs typeface="Gill Sans MT"/>
              </a:rPr>
              <a:t>EC2</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Instance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Store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lose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their</a:t>
            </a:r>
            <a:r>
              <a:rPr sz="280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storage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if</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85" dirty="0">
                <a:solidFill>
                  <a:srgbClr val="444949"/>
                </a:solidFill>
                <a:latin typeface="Roboto Light" panose="02000000000000000000" pitchFamily="2" charset="0"/>
                <a:ea typeface="Roboto Light" panose="02000000000000000000" pitchFamily="2" charset="0"/>
                <a:cs typeface="Gill Sans MT"/>
              </a:rPr>
              <a:t>they’re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stopped</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15" dirty="0">
                <a:solidFill>
                  <a:srgbClr val="444949"/>
                </a:solidFill>
                <a:latin typeface="Roboto Light" panose="02000000000000000000" pitchFamily="2" charset="0"/>
                <a:ea typeface="Roboto Light" panose="02000000000000000000" pitchFamily="2" charset="0"/>
                <a:cs typeface="Gill Sans MT"/>
              </a:rPr>
              <a:t>(ephemeral)</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50"/>
              </a:spcBef>
              <a:buFont typeface="Arial"/>
              <a:buChar char="•"/>
              <a:tabLst>
                <a:tab pos="241300" algn="l"/>
              </a:tabLst>
            </a:pPr>
            <a:r>
              <a:rPr sz="2800" spc="-35" dirty="0">
                <a:solidFill>
                  <a:srgbClr val="444949"/>
                </a:solidFill>
                <a:latin typeface="Roboto Light" panose="02000000000000000000" pitchFamily="2" charset="0"/>
                <a:ea typeface="Roboto Light" panose="02000000000000000000" pitchFamily="2" charset="0"/>
                <a:cs typeface="Gill Sans MT"/>
              </a:rPr>
              <a:t>Good</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for</a:t>
            </a:r>
            <a:r>
              <a:rPr sz="280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buffer</a:t>
            </a:r>
            <a:r>
              <a:rPr sz="2800" dirty="0">
                <a:solidFill>
                  <a:srgbClr val="444949"/>
                </a:solidFill>
                <a:latin typeface="Roboto Light" panose="02000000000000000000" pitchFamily="2" charset="0"/>
                <a:ea typeface="Roboto Light" panose="02000000000000000000" pitchFamily="2" charset="0"/>
                <a:cs typeface="Gill Sans MT"/>
              </a:rPr>
              <a:t> / </a:t>
            </a:r>
            <a:r>
              <a:rPr sz="2800" spc="-35" dirty="0">
                <a:solidFill>
                  <a:srgbClr val="444949"/>
                </a:solidFill>
                <a:latin typeface="Roboto Light" panose="02000000000000000000" pitchFamily="2" charset="0"/>
                <a:ea typeface="Roboto Light" panose="02000000000000000000" pitchFamily="2" charset="0"/>
                <a:cs typeface="Gill Sans MT"/>
              </a:rPr>
              <a:t>cache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scratch</a:t>
            </a:r>
            <a:r>
              <a:rPr sz="2800" dirty="0">
                <a:solidFill>
                  <a:srgbClr val="444949"/>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data</a:t>
            </a:r>
            <a:r>
              <a:rPr sz="2800" dirty="0">
                <a:solidFill>
                  <a:srgbClr val="444949"/>
                </a:solidFill>
                <a:latin typeface="Roboto Light" panose="02000000000000000000" pitchFamily="2" charset="0"/>
                <a:ea typeface="Roboto Light" panose="02000000000000000000" pitchFamily="2" charset="0"/>
                <a:cs typeface="Gill Sans MT"/>
              </a:rPr>
              <a:t> /</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temporary</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content</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745"/>
              </a:spcBef>
              <a:buFont typeface="Arial"/>
              <a:buChar char="•"/>
              <a:tabLst>
                <a:tab pos="241300" algn="l"/>
              </a:tabLst>
            </a:pPr>
            <a:r>
              <a:rPr sz="2800" spc="-110" dirty="0">
                <a:solidFill>
                  <a:srgbClr val="444949"/>
                </a:solidFill>
                <a:latin typeface="Roboto Light" panose="02000000000000000000" pitchFamily="2" charset="0"/>
                <a:ea typeface="Roboto Light" panose="02000000000000000000" pitchFamily="2" charset="0"/>
                <a:cs typeface="Gill Sans MT"/>
              </a:rPr>
              <a:t>Risk</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of</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data</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loss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if</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hardware</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fails</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20"/>
              </a:spcBef>
              <a:buFont typeface="Arial"/>
              <a:buChar char="•"/>
              <a:tabLst>
                <a:tab pos="241300" algn="l"/>
              </a:tabLst>
            </a:pPr>
            <a:r>
              <a:rPr sz="2800" spc="-60" dirty="0">
                <a:solidFill>
                  <a:srgbClr val="444949"/>
                </a:solidFill>
                <a:latin typeface="Roboto Light" panose="02000000000000000000" pitchFamily="2" charset="0"/>
                <a:ea typeface="Roboto Light" panose="02000000000000000000" pitchFamily="2" charset="0"/>
                <a:cs typeface="Gill Sans MT"/>
              </a:rPr>
              <a:t>Backups</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and </a:t>
            </a:r>
            <a:r>
              <a:rPr sz="2800" spc="-55" dirty="0">
                <a:solidFill>
                  <a:srgbClr val="444949"/>
                </a:solidFill>
                <a:latin typeface="Roboto Light" panose="02000000000000000000" pitchFamily="2" charset="0"/>
                <a:ea typeface="Roboto Light" panose="02000000000000000000" pitchFamily="2" charset="0"/>
                <a:cs typeface="Gill Sans MT"/>
              </a:rPr>
              <a:t>Replication</a:t>
            </a:r>
            <a:r>
              <a:rPr sz="280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are</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your</a:t>
            </a:r>
            <a:r>
              <a:rPr sz="280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responsibility</a:t>
            </a:r>
            <a:endParaRPr sz="2800" dirty="0">
              <a:latin typeface="Roboto Light" panose="02000000000000000000" pitchFamily="2" charset="0"/>
              <a:ea typeface="Roboto Light" panose="02000000000000000000" pitchFamily="2" charset="0"/>
              <a:cs typeface="Gill Sans MT"/>
            </a:endParaRPr>
          </a:p>
        </p:txBody>
      </p:sp>
      <p:pic>
        <p:nvPicPr>
          <p:cNvPr id="5" name="object 5"/>
          <p:cNvPicPr/>
          <p:nvPr/>
        </p:nvPicPr>
        <p:blipFill>
          <a:blip r:embed="rId2" cstate="print"/>
          <a:stretch>
            <a:fillRect/>
          </a:stretch>
        </p:blipFill>
        <p:spPr>
          <a:xfrm>
            <a:off x="10283952" y="362711"/>
            <a:ext cx="886968" cy="8869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837F7-AF48-4ED3-A332-E79FE78700E3}"/>
              </a:ext>
            </a:extLst>
          </p:cNvPr>
          <p:cNvSpPr>
            <a:spLocks noGrp="1"/>
          </p:cNvSpPr>
          <p:nvPr>
            <p:ph idx="1"/>
          </p:nvPr>
        </p:nvSpPr>
        <p:spPr>
          <a:xfrm>
            <a:off x="139959" y="83976"/>
            <a:ext cx="11924523" cy="6596742"/>
          </a:xfrm>
        </p:spPr>
        <p:txBody>
          <a:bodyPr/>
          <a:lstStyle/>
          <a:p>
            <a:pPr marL="0" indent="0" algn="l">
              <a:buNone/>
            </a:pPr>
            <a:r>
              <a:rPr lang="en-US" b="0" i="0" u="none" strike="noStrike" dirty="0">
                <a:solidFill>
                  <a:srgbClr val="16191F"/>
                </a:solidFill>
                <a:effectLst/>
                <a:latin typeface="Amazon Ember"/>
              </a:rPr>
              <a:t>An </a:t>
            </a:r>
            <a:r>
              <a:rPr lang="en-US" b="0" i="1" u="none" strike="noStrike" dirty="0">
                <a:solidFill>
                  <a:srgbClr val="16191F"/>
                </a:solidFill>
                <a:effectLst/>
                <a:latin typeface="Amazon Ember"/>
              </a:rPr>
              <a:t>instance store</a:t>
            </a:r>
            <a:r>
              <a:rPr lang="en-US" b="0" i="0" u="none" strike="noStrike" dirty="0">
                <a:solidFill>
                  <a:srgbClr val="16191F"/>
                </a:solidFill>
                <a:effectLst/>
                <a:latin typeface="Amazon Ember"/>
              </a:rPr>
              <a:t> provides temporary block-level storage for your instance. This storage is located on disks that are physically attached to the host computer. Instance store is ideal for temporary storage of information that changes frequently, such as buffers, caches, scratch data, and other temporary content, or for data that is replicated across a fleet of instances, such as a load-balanced pool of web servers. An instance store consists of one or more instance store volumes exposed as block devices. The size of an instance store as well as the number of devices available varies by instance type.</a:t>
            </a:r>
          </a:p>
          <a:p>
            <a:pPr marL="0" indent="0">
              <a:buNone/>
            </a:pPr>
            <a:endParaRPr lang="en-IN" dirty="0"/>
          </a:p>
        </p:txBody>
      </p:sp>
      <p:pic>
        <p:nvPicPr>
          <p:cNvPr id="2050" name="Picture 2" descr="&#10;      Amazon EC2 instance storage&#10;    ">
            <a:extLst>
              <a:ext uri="{FF2B5EF4-FFF2-40B4-BE49-F238E27FC236}">
                <a16:creationId xmlns:a16="http://schemas.microsoft.com/office/drawing/2014/main" id="{7BB95833-8DD5-4E03-893D-6D12F934B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88" y="1719263"/>
            <a:ext cx="5838825"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62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F1AF-DF2B-4C8D-A8FA-3216682BE7D9}"/>
              </a:ext>
            </a:extLst>
          </p:cNvPr>
          <p:cNvSpPr>
            <a:spLocks noGrp="1"/>
          </p:cNvSpPr>
          <p:nvPr>
            <p:ph type="title"/>
          </p:nvPr>
        </p:nvSpPr>
        <p:spPr>
          <a:xfrm>
            <a:off x="2081846" y="0"/>
            <a:ext cx="7729728" cy="1188720"/>
          </a:xfrm>
        </p:spPr>
        <p:txBody>
          <a:bodyPr/>
          <a:lstStyle/>
          <a:p>
            <a:r>
              <a:rPr lang="en-IN" b="0" i="0" u="none" strike="noStrike" dirty="0">
                <a:solidFill>
                  <a:srgbClr val="16191F"/>
                </a:solidFill>
                <a:effectLst/>
                <a:latin typeface="Roboto Light" panose="02000000000000000000" pitchFamily="2" charset="0"/>
                <a:ea typeface="Roboto Light" panose="02000000000000000000" pitchFamily="2" charset="0"/>
              </a:rPr>
              <a:t>Instance store lifetime</a:t>
            </a:r>
            <a:endParaRPr lang="en-IN" dirty="0">
              <a:latin typeface="Roboto Light" panose="02000000000000000000" pitchFamily="2" charset="0"/>
              <a:ea typeface="Roboto Light" panose="02000000000000000000" pitchFamily="2" charset="0"/>
            </a:endParaRPr>
          </a:p>
        </p:txBody>
      </p:sp>
      <p:sp>
        <p:nvSpPr>
          <p:cNvPr id="3" name="Content Placeholder 2">
            <a:extLst>
              <a:ext uri="{FF2B5EF4-FFF2-40B4-BE49-F238E27FC236}">
                <a16:creationId xmlns:a16="http://schemas.microsoft.com/office/drawing/2014/main" id="{5AE0C440-D547-46D3-8BC3-6DC9A35CBF53}"/>
              </a:ext>
            </a:extLst>
          </p:cNvPr>
          <p:cNvSpPr>
            <a:spLocks noGrp="1"/>
          </p:cNvSpPr>
          <p:nvPr>
            <p:ph idx="1"/>
          </p:nvPr>
        </p:nvSpPr>
        <p:spPr>
          <a:xfrm>
            <a:off x="111967" y="1188720"/>
            <a:ext cx="11943184" cy="5538651"/>
          </a:xfrm>
        </p:spPr>
        <p:txBody>
          <a:bodyPr>
            <a:normAutofit/>
          </a:bodyPr>
          <a:lstStyle/>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You can specify instance store volumes for an instance only when you launch it. You can't detach an instance store volume from one instance and attach it to a different instance. The data in an instance store persists only during the lifetime of its associated instance. If an instance reboots (intentionally or unintentionally), data in the instance store persists. However, data in the instance store is lost under any of the following circumstances:</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rPr>
              <a:t>The underlying disk drive fails</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rPr>
              <a:t>The instance stops</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rPr>
              <a:t>The instance hibernates</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rPr>
              <a:t>The instance terminates</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Therefore, do not rely on instance store for valuable, long-term data. Instead, use more durable data storage, such as Amazon S3, Amazon EBS, or Amazon EFS. When you stop, hibernate, or terminate an instance, every block of storage in the instance store is reset. Therefore, your data cannot be accessed through the instance store of another instance. If you create an AMI from an instance, the data on its instance store volumes isn't preserved and isn't present on the instance store volumes of the instances that you launch from the AMI. If you change the instance type, an instance store will not be attached to the new instance type.</a:t>
            </a:r>
          </a:p>
          <a:p>
            <a:pPr marL="0" indent="0">
              <a:buNone/>
            </a:pPr>
            <a:endParaRPr lang="en-IN"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87215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5523865" cy="443711"/>
          </a:xfrm>
          <a:prstGeom prst="rect">
            <a:avLst/>
          </a:prstGeom>
        </p:spPr>
        <p:txBody>
          <a:bodyPr vert="horz" wrap="square" lIns="0" tIns="12700" rIns="0" bIns="0" rtlCol="0">
            <a:spAutoFit/>
          </a:bodyPr>
          <a:lstStyle/>
          <a:p>
            <a:pPr marL="12700">
              <a:lnSpc>
                <a:spcPct val="100000"/>
              </a:lnSpc>
              <a:spcBef>
                <a:spcPts val="100"/>
              </a:spcBef>
            </a:pPr>
            <a:r>
              <a:rPr spc="-75" dirty="0">
                <a:latin typeface="Roboto Light" panose="02000000000000000000" pitchFamily="2" charset="0"/>
                <a:ea typeface="Roboto Light" panose="02000000000000000000" pitchFamily="2" charset="0"/>
              </a:rPr>
              <a:t>Local</a:t>
            </a:r>
            <a:r>
              <a:rPr spc="-15" dirty="0">
                <a:latin typeface="Roboto Light" panose="02000000000000000000" pitchFamily="2" charset="0"/>
                <a:ea typeface="Roboto Light" panose="02000000000000000000" pitchFamily="2" charset="0"/>
              </a:rPr>
              <a:t> </a:t>
            </a:r>
            <a:r>
              <a:rPr spc="-65" dirty="0">
                <a:latin typeface="Roboto Light" panose="02000000000000000000" pitchFamily="2" charset="0"/>
                <a:ea typeface="Roboto Light" panose="02000000000000000000" pitchFamily="2" charset="0"/>
              </a:rPr>
              <a:t>EC2</a:t>
            </a:r>
            <a:r>
              <a:rPr spc="-15" dirty="0">
                <a:latin typeface="Roboto Light" panose="02000000000000000000" pitchFamily="2" charset="0"/>
                <a:ea typeface="Roboto Light" panose="02000000000000000000" pitchFamily="2" charset="0"/>
              </a:rPr>
              <a:t> </a:t>
            </a:r>
            <a:r>
              <a:rPr spc="-85" dirty="0">
                <a:latin typeface="Roboto Light" panose="02000000000000000000" pitchFamily="2" charset="0"/>
                <a:ea typeface="Roboto Light" panose="02000000000000000000" pitchFamily="2" charset="0"/>
              </a:rPr>
              <a:t>Instance</a:t>
            </a:r>
            <a:r>
              <a:rPr spc="-10" dirty="0">
                <a:latin typeface="Roboto Light" panose="02000000000000000000" pitchFamily="2" charset="0"/>
                <a:ea typeface="Roboto Light" panose="02000000000000000000" pitchFamily="2" charset="0"/>
              </a:rPr>
              <a:t> </a:t>
            </a:r>
            <a:r>
              <a:rPr spc="-85" dirty="0">
                <a:latin typeface="Roboto Light" panose="02000000000000000000" pitchFamily="2" charset="0"/>
                <a:ea typeface="Roboto Light" panose="02000000000000000000" pitchFamily="2" charset="0"/>
              </a:rPr>
              <a:t>Store</a:t>
            </a:r>
          </a:p>
        </p:txBody>
      </p:sp>
      <p:grpSp>
        <p:nvGrpSpPr>
          <p:cNvPr id="4" name="object 4"/>
          <p:cNvGrpSpPr/>
          <p:nvPr/>
        </p:nvGrpSpPr>
        <p:grpSpPr>
          <a:xfrm>
            <a:off x="3734062" y="1204479"/>
            <a:ext cx="4877435" cy="5067300"/>
            <a:chOff x="3734062" y="1204479"/>
            <a:chExt cx="4877435" cy="5067300"/>
          </a:xfrm>
        </p:grpSpPr>
        <p:pic>
          <p:nvPicPr>
            <p:cNvPr id="5" name="object 5"/>
            <p:cNvPicPr/>
            <p:nvPr/>
          </p:nvPicPr>
          <p:blipFill>
            <a:blip r:embed="rId2" cstate="print"/>
            <a:stretch>
              <a:fillRect/>
            </a:stretch>
          </p:blipFill>
          <p:spPr>
            <a:xfrm>
              <a:off x="3734062" y="1223529"/>
              <a:ext cx="4769068" cy="5029200"/>
            </a:xfrm>
            <a:prstGeom prst="rect">
              <a:avLst/>
            </a:prstGeom>
          </p:spPr>
        </p:pic>
        <p:sp>
          <p:nvSpPr>
            <p:cNvPr id="6" name="object 6"/>
            <p:cNvSpPr/>
            <p:nvPr/>
          </p:nvSpPr>
          <p:spPr>
            <a:xfrm>
              <a:off x="5181658" y="1223529"/>
              <a:ext cx="3410585" cy="5029200"/>
            </a:xfrm>
            <a:custGeom>
              <a:avLst/>
              <a:gdLst/>
              <a:ahLst/>
              <a:cxnLst/>
              <a:rect l="l" t="t" r="r" b="b"/>
              <a:pathLst>
                <a:path w="3410584" h="5029200">
                  <a:moveTo>
                    <a:pt x="0" y="0"/>
                  </a:moveTo>
                  <a:lnTo>
                    <a:pt x="3410465" y="0"/>
                  </a:lnTo>
                  <a:lnTo>
                    <a:pt x="3410465" y="5029200"/>
                  </a:lnTo>
                  <a:lnTo>
                    <a:pt x="0" y="5029200"/>
                  </a:lnTo>
                  <a:lnTo>
                    <a:pt x="0" y="0"/>
                  </a:lnTo>
                  <a:close/>
                </a:path>
              </a:pathLst>
            </a:custGeom>
            <a:ln w="38100">
              <a:solidFill>
                <a:srgbClr val="5091D0"/>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7" name="object 7"/>
          <p:cNvSpPr txBox="1"/>
          <p:nvPr/>
        </p:nvSpPr>
        <p:spPr>
          <a:xfrm>
            <a:off x="7451547" y="874267"/>
            <a:ext cx="1711114" cy="289823"/>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rgbClr val="444949"/>
                </a:solidFill>
                <a:latin typeface="Roboto Light" panose="02000000000000000000" pitchFamily="2" charset="0"/>
                <a:ea typeface="Roboto Light" panose="02000000000000000000" pitchFamily="2" charset="0"/>
                <a:cs typeface="Calibri"/>
              </a:rPr>
              <a:t>Very</a:t>
            </a:r>
            <a:r>
              <a:rPr sz="1800" b="1" spc="-40"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high</a:t>
            </a:r>
            <a:r>
              <a:rPr sz="1800" b="1" spc="-35"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IOPS</a:t>
            </a:r>
            <a:endParaRPr sz="1800" dirty="0">
              <a:latin typeface="Roboto Light" panose="02000000000000000000" pitchFamily="2" charset="0"/>
              <a:ea typeface="Roboto Light" panose="02000000000000000000" pitchFamily="2" charset="0"/>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3924935" cy="443711"/>
          </a:xfrm>
          <a:prstGeom prst="rect">
            <a:avLst/>
          </a:prstGeom>
        </p:spPr>
        <p:txBody>
          <a:bodyPr vert="horz" wrap="square" lIns="0" tIns="12700" rIns="0" bIns="0" rtlCol="0">
            <a:spAutoFit/>
          </a:bodyPr>
          <a:lstStyle/>
          <a:p>
            <a:pPr marL="12700">
              <a:lnSpc>
                <a:spcPct val="100000"/>
              </a:lnSpc>
              <a:spcBef>
                <a:spcPts val="100"/>
              </a:spcBef>
            </a:pPr>
            <a:r>
              <a:rPr spc="-85" dirty="0">
                <a:latin typeface="Roboto Light" panose="02000000000000000000" pitchFamily="2" charset="0"/>
                <a:ea typeface="Roboto Light" panose="02000000000000000000" pitchFamily="2" charset="0"/>
              </a:rPr>
              <a:t>E</a:t>
            </a:r>
            <a:r>
              <a:rPr spc="-100" dirty="0">
                <a:latin typeface="Roboto Light" panose="02000000000000000000" pitchFamily="2" charset="0"/>
                <a:ea typeface="Roboto Light" panose="02000000000000000000" pitchFamily="2" charset="0"/>
              </a:rPr>
              <a:t>B</a:t>
            </a:r>
            <a:r>
              <a:rPr spc="45" dirty="0">
                <a:latin typeface="Roboto Light" panose="02000000000000000000" pitchFamily="2" charset="0"/>
                <a:ea typeface="Roboto Light" panose="02000000000000000000" pitchFamily="2" charset="0"/>
              </a:rPr>
              <a:t>S</a:t>
            </a:r>
            <a:r>
              <a:rPr spc="-620" dirty="0">
                <a:latin typeface="Roboto Light" panose="02000000000000000000" pitchFamily="2" charset="0"/>
                <a:ea typeface="Roboto Light" panose="02000000000000000000" pitchFamily="2" charset="0"/>
              </a:rPr>
              <a:t> </a:t>
            </a:r>
            <a:r>
              <a:rPr spc="-360" dirty="0">
                <a:latin typeface="Roboto Light" panose="02000000000000000000" pitchFamily="2" charset="0"/>
                <a:ea typeface="Roboto Light" panose="02000000000000000000" pitchFamily="2" charset="0"/>
              </a:rPr>
              <a:t>V</a:t>
            </a:r>
            <a:r>
              <a:rPr spc="-45" dirty="0">
                <a:latin typeface="Roboto Light" panose="02000000000000000000" pitchFamily="2" charset="0"/>
                <a:ea typeface="Roboto Light" panose="02000000000000000000" pitchFamily="2" charset="0"/>
              </a:rPr>
              <a:t>o</a:t>
            </a:r>
            <a:r>
              <a:rPr spc="-145" dirty="0">
                <a:latin typeface="Roboto Light" panose="02000000000000000000" pitchFamily="2" charset="0"/>
                <a:ea typeface="Roboto Light" panose="02000000000000000000" pitchFamily="2" charset="0"/>
              </a:rPr>
              <a:t>l</a:t>
            </a:r>
            <a:r>
              <a:rPr spc="-15" dirty="0">
                <a:latin typeface="Roboto Light" panose="02000000000000000000" pitchFamily="2" charset="0"/>
                <a:ea typeface="Roboto Light" panose="02000000000000000000" pitchFamily="2" charset="0"/>
              </a:rPr>
              <a:t>u</a:t>
            </a:r>
            <a:r>
              <a:rPr spc="-40" dirty="0">
                <a:latin typeface="Roboto Light" panose="02000000000000000000" pitchFamily="2" charset="0"/>
                <a:ea typeface="Roboto Light" panose="02000000000000000000" pitchFamily="2" charset="0"/>
              </a:rPr>
              <a:t>m</a:t>
            </a:r>
            <a:r>
              <a:rPr dirty="0">
                <a:latin typeface="Roboto Light" panose="02000000000000000000" pitchFamily="2" charset="0"/>
                <a:ea typeface="Roboto Light" panose="02000000000000000000" pitchFamily="2" charset="0"/>
              </a:rPr>
              <a:t>e</a:t>
            </a:r>
            <a:r>
              <a:rPr spc="-610" dirty="0">
                <a:latin typeface="Roboto Light" panose="02000000000000000000" pitchFamily="2" charset="0"/>
                <a:ea typeface="Roboto Light" panose="02000000000000000000" pitchFamily="2" charset="0"/>
              </a:rPr>
              <a:t> </a:t>
            </a:r>
            <a:r>
              <a:rPr spc="-670" dirty="0">
                <a:latin typeface="Roboto Light" panose="02000000000000000000" pitchFamily="2" charset="0"/>
                <a:ea typeface="Roboto Light" panose="02000000000000000000" pitchFamily="2" charset="0"/>
              </a:rPr>
              <a:t>T</a:t>
            </a:r>
            <a:r>
              <a:rPr spc="-95" dirty="0">
                <a:latin typeface="Roboto Light" panose="02000000000000000000" pitchFamily="2" charset="0"/>
                <a:ea typeface="Roboto Light" panose="02000000000000000000" pitchFamily="2" charset="0"/>
              </a:rPr>
              <a:t>y</a:t>
            </a:r>
            <a:r>
              <a:rPr spc="30" dirty="0">
                <a:latin typeface="Roboto Light" panose="02000000000000000000" pitchFamily="2" charset="0"/>
                <a:ea typeface="Roboto Light" panose="02000000000000000000" pitchFamily="2" charset="0"/>
              </a:rPr>
              <a:t>p</a:t>
            </a:r>
            <a:r>
              <a:rPr spc="-65" dirty="0">
                <a:latin typeface="Roboto Light" panose="02000000000000000000" pitchFamily="2" charset="0"/>
                <a:ea typeface="Roboto Light" panose="02000000000000000000" pitchFamily="2" charset="0"/>
              </a:rPr>
              <a:t>es</a:t>
            </a:r>
          </a:p>
        </p:txBody>
      </p:sp>
      <p:sp>
        <p:nvSpPr>
          <p:cNvPr id="4" name="object 4"/>
          <p:cNvSpPr txBox="1"/>
          <p:nvPr/>
        </p:nvSpPr>
        <p:spPr>
          <a:xfrm>
            <a:off x="916939" y="1391412"/>
            <a:ext cx="10342880" cy="4576381"/>
          </a:xfrm>
          <a:prstGeom prst="rect">
            <a:avLst/>
          </a:prstGeom>
        </p:spPr>
        <p:txBody>
          <a:bodyPr vert="horz" wrap="square" lIns="0" tIns="12700" rIns="0" bIns="0" rtlCol="0">
            <a:spAutoFit/>
          </a:bodyPr>
          <a:lstStyle/>
          <a:p>
            <a:pPr marL="241300" indent="-228600">
              <a:lnSpc>
                <a:spcPts val="3105"/>
              </a:lnSpc>
              <a:spcBef>
                <a:spcPts val="100"/>
              </a:spcBef>
              <a:buFont typeface="Arial"/>
              <a:buChar char="•"/>
              <a:tabLst>
                <a:tab pos="241300" algn="l"/>
              </a:tabLst>
            </a:pPr>
            <a:r>
              <a:rPr sz="2400" spc="-30" dirty="0">
                <a:solidFill>
                  <a:srgbClr val="444949"/>
                </a:solidFill>
                <a:latin typeface="Roboto Light" panose="02000000000000000000" pitchFamily="2" charset="0"/>
                <a:ea typeface="Roboto Light" panose="02000000000000000000" pitchFamily="2" charset="0"/>
                <a:cs typeface="Gill Sans MT"/>
              </a:rPr>
              <a:t>E</a:t>
            </a:r>
            <a:r>
              <a:rPr sz="2400" spc="-95" dirty="0">
                <a:solidFill>
                  <a:srgbClr val="444949"/>
                </a:solidFill>
                <a:latin typeface="Roboto Light" panose="02000000000000000000" pitchFamily="2" charset="0"/>
                <a:ea typeface="Roboto Light" panose="02000000000000000000" pitchFamily="2" charset="0"/>
                <a:cs typeface="Gill Sans MT"/>
              </a:rPr>
              <a:t>B</a:t>
            </a:r>
            <a:r>
              <a:rPr sz="2400" spc="25" dirty="0">
                <a:solidFill>
                  <a:srgbClr val="444949"/>
                </a:solidFill>
                <a:latin typeface="Roboto Light" panose="02000000000000000000" pitchFamily="2" charset="0"/>
                <a:ea typeface="Roboto Light" panose="02000000000000000000" pitchFamily="2" charset="0"/>
                <a:cs typeface="Gill Sans MT"/>
              </a:rPr>
              <a:t>S</a:t>
            </a:r>
            <a:r>
              <a:rPr sz="2400" spc="-360" dirty="0">
                <a:solidFill>
                  <a:srgbClr val="444949"/>
                </a:solidFill>
                <a:latin typeface="Roboto Light" panose="02000000000000000000" pitchFamily="2" charset="0"/>
                <a:ea typeface="Roboto Light" panose="02000000000000000000" pitchFamily="2" charset="0"/>
                <a:cs typeface="Gill Sans MT"/>
              </a:rPr>
              <a:t> </a:t>
            </a:r>
            <a:r>
              <a:rPr sz="2400" spc="-210" dirty="0">
                <a:solidFill>
                  <a:srgbClr val="444949"/>
                </a:solidFill>
                <a:latin typeface="Roboto Light" panose="02000000000000000000" pitchFamily="2" charset="0"/>
                <a:ea typeface="Roboto Light" panose="02000000000000000000" pitchFamily="2" charset="0"/>
                <a:cs typeface="Gill Sans MT"/>
              </a:rPr>
              <a:t>V</a:t>
            </a:r>
            <a:r>
              <a:rPr sz="2400" spc="-30" dirty="0">
                <a:solidFill>
                  <a:srgbClr val="444949"/>
                </a:solidFill>
                <a:latin typeface="Roboto Light" panose="02000000000000000000" pitchFamily="2" charset="0"/>
                <a:ea typeface="Roboto Light" panose="02000000000000000000" pitchFamily="2" charset="0"/>
                <a:cs typeface="Gill Sans MT"/>
              </a:rPr>
              <a:t>o</a:t>
            </a:r>
            <a:r>
              <a:rPr sz="2400" spc="-90" dirty="0">
                <a:solidFill>
                  <a:srgbClr val="444949"/>
                </a:solidFill>
                <a:latin typeface="Roboto Light" panose="02000000000000000000" pitchFamily="2" charset="0"/>
                <a:ea typeface="Roboto Light" panose="02000000000000000000" pitchFamily="2" charset="0"/>
                <a:cs typeface="Gill Sans MT"/>
              </a:rPr>
              <a:t>l</a:t>
            </a:r>
            <a:r>
              <a:rPr sz="2400" spc="-30" dirty="0">
                <a:solidFill>
                  <a:srgbClr val="444949"/>
                </a:solidFill>
                <a:latin typeface="Roboto Light" panose="02000000000000000000" pitchFamily="2" charset="0"/>
                <a:ea typeface="Roboto Light" panose="02000000000000000000" pitchFamily="2" charset="0"/>
                <a:cs typeface="Gill Sans MT"/>
              </a:rPr>
              <a:t>u</a:t>
            </a:r>
            <a:r>
              <a:rPr sz="2400" spc="-5" dirty="0">
                <a:solidFill>
                  <a:srgbClr val="444949"/>
                </a:solidFill>
                <a:latin typeface="Roboto Light" panose="02000000000000000000" pitchFamily="2" charset="0"/>
                <a:ea typeface="Roboto Light" panose="02000000000000000000" pitchFamily="2" charset="0"/>
                <a:cs typeface="Gill Sans MT"/>
              </a:rPr>
              <a:t>m</a:t>
            </a:r>
            <a:r>
              <a:rPr sz="2400" dirty="0">
                <a:solidFill>
                  <a:srgbClr val="444949"/>
                </a:solidFill>
                <a:latin typeface="Roboto Light" panose="02000000000000000000" pitchFamily="2" charset="0"/>
                <a:ea typeface="Roboto Light" panose="02000000000000000000" pitchFamily="2" charset="0"/>
                <a:cs typeface="Gill Sans MT"/>
              </a:rPr>
              <a:t>e</a:t>
            </a:r>
            <a:r>
              <a:rPr sz="2400" spc="-80" dirty="0">
                <a:solidFill>
                  <a:srgbClr val="444949"/>
                </a:solidFill>
                <a:latin typeface="Roboto Light" panose="02000000000000000000" pitchFamily="2" charset="0"/>
                <a:ea typeface="Roboto Light" panose="02000000000000000000" pitchFamily="2" charset="0"/>
                <a:cs typeface="Gill Sans MT"/>
              </a:rPr>
              <a:t>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c</a:t>
            </a:r>
            <a:r>
              <a:rPr sz="2400" spc="-30" dirty="0">
                <a:solidFill>
                  <a:srgbClr val="444949"/>
                </a:solidFill>
                <a:latin typeface="Roboto Light" panose="02000000000000000000" pitchFamily="2" charset="0"/>
                <a:ea typeface="Roboto Light" panose="02000000000000000000" pitchFamily="2" charset="0"/>
                <a:cs typeface="Gill Sans MT"/>
              </a:rPr>
              <a:t>o</a:t>
            </a:r>
            <a:r>
              <a:rPr sz="2400" spc="-5" dirty="0">
                <a:solidFill>
                  <a:srgbClr val="444949"/>
                </a:solidFill>
                <a:latin typeface="Roboto Light" panose="02000000000000000000" pitchFamily="2" charset="0"/>
                <a:ea typeface="Roboto Light" panose="02000000000000000000" pitchFamily="2" charset="0"/>
                <a:cs typeface="Gill Sans MT"/>
              </a:rPr>
              <a:t>m</a:t>
            </a:r>
            <a:r>
              <a:rPr sz="2400" dirty="0">
                <a:solidFill>
                  <a:srgbClr val="444949"/>
                </a:solidFill>
                <a:latin typeface="Roboto Light" panose="02000000000000000000" pitchFamily="2" charset="0"/>
                <a:ea typeface="Roboto Light" panose="02000000000000000000" pitchFamily="2" charset="0"/>
                <a:cs typeface="Gill Sans MT"/>
              </a:rPr>
              <a:t>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90" dirty="0">
                <a:solidFill>
                  <a:srgbClr val="444949"/>
                </a:solidFill>
                <a:latin typeface="Roboto Light" panose="02000000000000000000" pitchFamily="2" charset="0"/>
                <a:ea typeface="Roboto Light" panose="02000000000000000000" pitchFamily="2" charset="0"/>
                <a:cs typeface="Gill Sans MT"/>
              </a:rPr>
              <a:t>i</a:t>
            </a:r>
            <a:r>
              <a:rPr sz="2400" spc="-30" dirty="0">
                <a:solidFill>
                  <a:srgbClr val="444949"/>
                </a:solidFill>
                <a:latin typeface="Roboto Light" panose="02000000000000000000" pitchFamily="2" charset="0"/>
                <a:ea typeface="Roboto Light" panose="02000000000000000000" pitchFamily="2" charset="0"/>
                <a:cs typeface="Gill Sans MT"/>
              </a:rPr>
              <a:t>n</a:t>
            </a:r>
            <a:r>
              <a:rPr sz="2400" dirty="0">
                <a:solidFill>
                  <a:srgbClr val="444949"/>
                </a:solidFill>
                <a:latin typeface="Roboto Light" panose="02000000000000000000" pitchFamily="2" charset="0"/>
                <a:ea typeface="Roboto Light" panose="02000000000000000000" pitchFamily="2" charset="0"/>
                <a:cs typeface="Gill Sans MT"/>
              </a:rPr>
              <a:t> 6 </a:t>
            </a:r>
            <a:r>
              <a:rPr sz="2400" spc="-85" dirty="0">
                <a:solidFill>
                  <a:srgbClr val="444949"/>
                </a:solidFill>
                <a:latin typeface="Roboto Light" panose="02000000000000000000" pitchFamily="2" charset="0"/>
                <a:ea typeface="Roboto Light" panose="02000000000000000000" pitchFamily="2" charset="0"/>
                <a:cs typeface="Gill Sans MT"/>
              </a:rPr>
              <a:t>t</a:t>
            </a:r>
            <a:r>
              <a:rPr sz="2400" spc="-55" dirty="0">
                <a:solidFill>
                  <a:srgbClr val="444949"/>
                </a:solidFill>
                <a:latin typeface="Roboto Light" panose="02000000000000000000" pitchFamily="2" charset="0"/>
                <a:ea typeface="Roboto Light" panose="02000000000000000000" pitchFamily="2" charset="0"/>
                <a:cs typeface="Gill Sans MT"/>
              </a:rPr>
              <a:t>y</a:t>
            </a:r>
            <a:r>
              <a:rPr sz="2400" spc="20" dirty="0">
                <a:solidFill>
                  <a:srgbClr val="444949"/>
                </a:solidFill>
                <a:latin typeface="Roboto Light" panose="02000000000000000000" pitchFamily="2" charset="0"/>
                <a:ea typeface="Roboto Light" panose="02000000000000000000" pitchFamily="2" charset="0"/>
                <a:cs typeface="Gill Sans MT"/>
              </a:rPr>
              <a:t>p</a:t>
            </a:r>
            <a:r>
              <a:rPr sz="2400" dirty="0">
                <a:solidFill>
                  <a:srgbClr val="444949"/>
                </a:solidFill>
                <a:latin typeface="Roboto Light" panose="02000000000000000000" pitchFamily="2" charset="0"/>
                <a:ea typeface="Roboto Light" panose="02000000000000000000" pitchFamily="2" charset="0"/>
                <a:cs typeface="Gill Sans MT"/>
              </a:rPr>
              <a:t>e</a:t>
            </a:r>
            <a:r>
              <a:rPr sz="2400" spc="-80" dirty="0">
                <a:solidFill>
                  <a:srgbClr val="444949"/>
                </a:solidFill>
                <a:latin typeface="Roboto Light" panose="02000000000000000000" pitchFamily="2" charset="0"/>
                <a:ea typeface="Roboto Light" panose="02000000000000000000" pitchFamily="2" charset="0"/>
                <a:cs typeface="Gill Sans MT"/>
              </a:rPr>
              <a:t>s</a:t>
            </a:r>
            <a:endParaRPr sz="2400" dirty="0">
              <a:latin typeface="Roboto Light" panose="02000000000000000000" pitchFamily="2" charset="0"/>
              <a:ea typeface="Roboto Light" panose="02000000000000000000" pitchFamily="2" charset="0"/>
              <a:cs typeface="Gill Sans MT"/>
            </a:endParaRPr>
          </a:p>
          <a:p>
            <a:pPr marL="698500" marR="5080" lvl="1" indent="-228600">
              <a:lnSpc>
                <a:spcPct val="80000"/>
              </a:lnSpc>
              <a:spcBef>
                <a:spcPts val="509"/>
              </a:spcBef>
              <a:buFont typeface="Arial"/>
              <a:buChar char="•"/>
              <a:tabLst>
                <a:tab pos="697865" algn="l"/>
                <a:tab pos="698500" algn="l"/>
              </a:tabLst>
            </a:pPr>
            <a:r>
              <a:rPr sz="2400" spc="5" dirty="0">
                <a:solidFill>
                  <a:srgbClr val="5091D0"/>
                </a:solidFill>
                <a:latin typeface="Roboto Light" panose="02000000000000000000" pitchFamily="2" charset="0"/>
                <a:ea typeface="Roboto Light" panose="02000000000000000000" pitchFamily="2" charset="0"/>
                <a:cs typeface="Gill Sans MT"/>
              </a:rPr>
              <a:t>gp2 </a:t>
            </a:r>
            <a:r>
              <a:rPr sz="2400" dirty="0">
                <a:solidFill>
                  <a:srgbClr val="5091D0"/>
                </a:solidFill>
                <a:latin typeface="Roboto Light" panose="02000000000000000000" pitchFamily="2" charset="0"/>
                <a:ea typeface="Roboto Light" panose="02000000000000000000" pitchFamily="2" charset="0"/>
                <a:cs typeface="Gill Sans MT"/>
              </a:rPr>
              <a:t>/ </a:t>
            </a:r>
            <a:r>
              <a:rPr sz="2400" spc="5" dirty="0">
                <a:solidFill>
                  <a:srgbClr val="5091D0"/>
                </a:solidFill>
                <a:latin typeface="Roboto Light" panose="02000000000000000000" pitchFamily="2" charset="0"/>
                <a:ea typeface="Roboto Light" panose="02000000000000000000" pitchFamily="2" charset="0"/>
                <a:cs typeface="Gill Sans MT"/>
              </a:rPr>
              <a:t>gp3 </a:t>
            </a:r>
            <a:r>
              <a:rPr sz="2400" spc="-5" dirty="0">
                <a:solidFill>
                  <a:srgbClr val="5091D0"/>
                </a:solidFill>
                <a:latin typeface="Roboto Light" panose="02000000000000000000" pitchFamily="2" charset="0"/>
                <a:ea typeface="Roboto Light" panose="02000000000000000000" pitchFamily="2" charset="0"/>
                <a:cs typeface="Gill Sans MT"/>
              </a:rPr>
              <a:t>(SSD)</a:t>
            </a:r>
            <a:r>
              <a:rPr sz="2400" spc="-5" dirty="0">
                <a:solidFill>
                  <a:srgbClr val="444949"/>
                </a:solidFill>
                <a:latin typeface="Roboto Light" panose="02000000000000000000" pitchFamily="2" charset="0"/>
                <a:ea typeface="Roboto Light" panose="02000000000000000000" pitchFamily="2" charset="0"/>
                <a:cs typeface="Gill Sans MT"/>
              </a:rPr>
              <a:t>:</a:t>
            </a:r>
            <a:r>
              <a:rPr sz="2400" spc="-18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General</a:t>
            </a:r>
            <a:r>
              <a:rPr sz="240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purpose</a:t>
            </a:r>
            <a:r>
              <a:rPr sz="2400" dirty="0">
                <a:solidFill>
                  <a:srgbClr val="444949"/>
                </a:solidFill>
                <a:latin typeface="Roboto Light" panose="02000000000000000000" pitchFamily="2" charset="0"/>
                <a:ea typeface="Roboto Light" panose="02000000000000000000" pitchFamily="2" charset="0"/>
                <a:cs typeface="Gill Sans MT"/>
              </a:rPr>
              <a:t> </a:t>
            </a:r>
            <a:r>
              <a:rPr sz="2400" spc="10" dirty="0">
                <a:solidFill>
                  <a:srgbClr val="444949"/>
                </a:solidFill>
                <a:latin typeface="Roboto Light" panose="02000000000000000000" pitchFamily="2" charset="0"/>
                <a:ea typeface="Roboto Light" panose="02000000000000000000" pitchFamily="2" charset="0"/>
                <a:cs typeface="Gill Sans MT"/>
              </a:rPr>
              <a:t>SSD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volume</a:t>
            </a:r>
            <a:r>
              <a:rPr sz="240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that</a:t>
            </a:r>
            <a:r>
              <a:rPr sz="240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balances</a:t>
            </a:r>
            <a:r>
              <a:rPr sz="240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price</a:t>
            </a:r>
            <a:r>
              <a:rPr sz="2400" dirty="0">
                <a:solidFill>
                  <a:srgbClr val="444949"/>
                </a:solidFill>
                <a:latin typeface="Roboto Light" panose="02000000000000000000" pitchFamily="2" charset="0"/>
                <a:ea typeface="Roboto Light" panose="02000000000000000000" pitchFamily="2" charset="0"/>
                <a:cs typeface="Gill Sans MT"/>
              </a:rPr>
              <a:t> </a:t>
            </a:r>
            <a:r>
              <a:rPr sz="2400" spc="-15" dirty="0">
                <a:solidFill>
                  <a:srgbClr val="444949"/>
                </a:solidFill>
                <a:latin typeface="Roboto Light" panose="02000000000000000000" pitchFamily="2" charset="0"/>
                <a:ea typeface="Roboto Light" panose="02000000000000000000" pitchFamily="2" charset="0"/>
                <a:cs typeface="Gill Sans MT"/>
              </a:rPr>
              <a:t>and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performance</a:t>
            </a:r>
            <a:r>
              <a:rPr sz="2400" dirty="0">
                <a:solidFill>
                  <a:srgbClr val="444949"/>
                </a:solidFill>
                <a:latin typeface="Roboto Light" panose="02000000000000000000" pitchFamily="2" charset="0"/>
                <a:ea typeface="Roboto Light" panose="02000000000000000000" pitchFamily="2" charset="0"/>
                <a:cs typeface="Gill Sans MT"/>
              </a:rPr>
              <a:t> </a:t>
            </a:r>
            <a:r>
              <a:rPr sz="2400" spc="-75" dirty="0">
                <a:solidFill>
                  <a:srgbClr val="444949"/>
                </a:solidFill>
                <a:latin typeface="Roboto Light" panose="02000000000000000000" pitchFamily="2" charset="0"/>
                <a:ea typeface="Roboto Light" panose="02000000000000000000" pitchFamily="2" charset="0"/>
                <a:cs typeface="Gill Sans MT"/>
              </a:rPr>
              <a:t>for </a:t>
            </a:r>
            <a:r>
              <a:rPr sz="2400" spc="-595"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a</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wide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variety</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of</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workloads</a:t>
            </a:r>
            <a:endParaRPr sz="2400" dirty="0">
              <a:latin typeface="Roboto Light" panose="02000000000000000000" pitchFamily="2" charset="0"/>
              <a:ea typeface="Roboto Light" panose="02000000000000000000" pitchFamily="2" charset="0"/>
              <a:cs typeface="Gill Sans MT"/>
            </a:endParaRPr>
          </a:p>
          <a:p>
            <a:pPr marL="698500" marR="438784" lvl="1" indent="-228600">
              <a:lnSpc>
                <a:spcPct val="80000"/>
              </a:lnSpc>
              <a:spcBef>
                <a:spcPts val="480"/>
              </a:spcBef>
              <a:buFont typeface="Arial"/>
              <a:buChar char="•"/>
              <a:tabLst>
                <a:tab pos="697865" algn="l"/>
                <a:tab pos="698500" algn="l"/>
              </a:tabLst>
            </a:pPr>
            <a:r>
              <a:rPr sz="2400" spc="-35" dirty="0">
                <a:solidFill>
                  <a:srgbClr val="5091D0"/>
                </a:solidFill>
                <a:latin typeface="Roboto Light" panose="02000000000000000000" pitchFamily="2" charset="0"/>
                <a:ea typeface="Roboto Light" panose="02000000000000000000" pitchFamily="2" charset="0"/>
                <a:cs typeface="Gill Sans MT"/>
              </a:rPr>
              <a:t>io1</a:t>
            </a:r>
            <a:r>
              <a:rPr sz="2400" spc="5" dirty="0">
                <a:solidFill>
                  <a:srgbClr val="5091D0"/>
                </a:solidFill>
                <a:latin typeface="Roboto Light" panose="02000000000000000000" pitchFamily="2" charset="0"/>
                <a:ea typeface="Roboto Light" panose="02000000000000000000" pitchFamily="2" charset="0"/>
                <a:cs typeface="Gill Sans MT"/>
              </a:rPr>
              <a:t> </a:t>
            </a:r>
            <a:r>
              <a:rPr sz="2400" dirty="0">
                <a:solidFill>
                  <a:srgbClr val="5091D0"/>
                </a:solidFill>
                <a:latin typeface="Roboto Light" panose="02000000000000000000" pitchFamily="2" charset="0"/>
                <a:ea typeface="Roboto Light" panose="02000000000000000000" pitchFamily="2" charset="0"/>
                <a:cs typeface="Gill Sans MT"/>
              </a:rPr>
              <a:t>/</a:t>
            </a:r>
            <a:r>
              <a:rPr sz="2400" spc="5" dirty="0">
                <a:solidFill>
                  <a:srgbClr val="5091D0"/>
                </a:solidFill>
                <a:latin typeface="Roboto Light" panose="02000000000000000000" pitchFamily="2" charset="0"/>
                <a:ea typeface="Roboto Light" panose="02000000000000000000" pitchFamily="2" charset="0"/>
                <a:cs typeface="Gill Sans MT"/>
              </a:rPr>
              <a:t> </a:t>
            </a:r>
            <a:r>
              <a:rPr sz="2400" spc="-35" dirty="0">
                <a:solidFill>
                  <a:srgbClr val="5091D0"/>
                </a:solidFill>
                <a:latin typeface="Roboto Light" panose="02000000000000000000" pitchFamily="2" charset="0"/>
                <a:ea typeface="Roboto Light" panose="02000000000000000000" pitchFamily="2" charset="0"/>
                <a:cs typeface="Gill Sans MT"/>
              </a:rPr>
              <a:t>io2</a:t>
            </a:r>
            <a:r>
              <a:rPr sz="2400" spc="10" dirty="0">
                <a:solidFill>
                  <a:srgbClr val="5091D0"/>
                </a:solidFill>
                <a:latin typeface="Roboto Light" panose="02000000000000000000" pitchFamily="2" charset="0"/>
                <a:ea typeface="Roboto Light" panose="02000000000000000000" pitchFamily="2" charset="0"/>
                <a:cs typeface="Gill Sans MT"/>
              </a:rPr>
              <a:t> </a:t>
            </a:r>
            <a:r>
              <a:rPr sz="2400" spc="-5" dirty="0">
                <a:solidFill>
                  <a:srgbClr val="5091D0"/>
                </a:solidFill>
                <a:latin typeface="Roboto Light" panose="02000000000000000000" pitchFamily="2" charset="0"/>
                <a:ea typeface="Roboto Light" panose="02000000000000000000" pitchFamily="2" charset="0"/>
                <a:cs typeface="Gill Sans MT"/>
              </a:rPr>
              <a:t>(SSD)</a:t>
            </a:r>
            <a:r>
              <a:rPr sz="2400" spc="-5" dirty="0">
                <a:solidFill>
                  <a:srgbClr val="444949"/>
                </a:solidFill>
                <a:latin typeface="Roboto Light" panose="02000000000000000000" pitchFamily="2" charset="0"/>
                <a:ea typeface="Roboto Light" panose="02000000000000000000" pitchFamily="2" charset="0"/>
                <a:cs typeface="Gill Sans MT"/>
              </a:rPr>
              <a:t>:</a:t>
            </a:r>
            <a:r>
              <a:rPr sz="2400" spc="-17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Highest-performance</a:t>
            </a:r>
            <a:r>
              <a:rPr sz="2400" spc="5" dirty="0">
                <a:solidFill>
                  <a:srgbClr val="444949"/>
                </a:solidFill>
                <a:latin typeface="Roboto Light" panose="02000000000000000000" pitchFamily="2" charset="0"/>
                <a:ea typeface="Roboto Light" panose="02000000000000000000" pitchFamily="2" charset="0"/>
                <a:cs typeface="Gill Sans MT"/>
              </a:rPr>
              <a:t> SSD</a:t>
            </a:r>
            <a:r>
              <a:rPr sz="240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volume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75" dirty="0">
                <a:solidFill>
                  <a:srgbClr val="444949"/>
                </a:solidFill>
                <a:latin typeface="Roboto Light" panose="02000000000000000000" pitchFamily="2" charset="0"/>
                <a:ea typeface="Roboto Light" panose="02000000000000000000" pitchFamily="2" charset="0"/>
                <a:cs typeface="Gill Sans MT"/>
              </a:rPr>
              <a:t>for</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mission-critical</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low-latency</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85" dirty="0">
                <a:solidFill>
                  <a:srgbClr val="444949"/>
                </a:solidFill>
                <a:latin typeface="Roboto Light" panose="02000000000000000000" pitchFamily="2" charset="0"/>
                <a:ea typeface="Roboto Light" panose="02000000000000000000" pitchFamily="2" charset="0"/>
                <a:cs typeface="Gill Sans MT"/>
              </a:rPr>
              <a:t>or </a:t>
            </a:r>
            <a:r>
              <a:rPr sz="2400" spc="-59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high-throughput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workloads</a:t>
            </a:r>
            <a:endParaRPr sz="2400" dirty="0">
              <a:latin typeface="Roboto Light" panose="02000000000000000000" pitchFamily="2" charset="0"/>
              <a:ea typeface="Roboto Light" panose="02000000000000000000" pitchFamily="2" charset="0"/>
              <a:cs typeface="Gill Sans MT"/>
            </a:endParaRPr>
          </a:p>
          <a:p>
            <a:pPr marL="698500" marR="711200" lvl="1" indent="-228600">
              <a:lnSpc>
                <a:spcPct val="79100"/>
              </a:lnSpc>
              <a:spcBef>
                <a:spcPts val="505"/>
              </a:spcBef>
              <a:buFont typeface="Arial"/>
              <a:buChar char="•"/>
              <a:tabLst>
                <a:tab pos="697865" algn="l"/>
                <a:tab pos="698500" algn="l"/>
              </a:tabLst>
            </a:pPr>
            <a:r>
              <a:rPr sz="2400" spc="-50" dirty="0">
                <a:solidFill>
                  <a:srgbClr val="5091D0"/>
                </a:solidFill>
                <a:latin typeface="Roboto Light" panose="02000000000000000000" pitchFamily="2" charset="0"/>
                <a:ea typeface="Roboto Light" panose="02000000000000000000" pitchFamily="2" charset="0"/>
                <a:cs typeface="Gill Sans MT"/>
              </a:rPr>
              <a:t>st1</a:t>
            </a:r>
            <a:r>
              <a:rPr sz="2400" spc="5" dirty="0">
                <a:solidFill>
                  <a:srgbClr val="5091D0"/>
                </a:solidFill>
                <a:latin typeface="Roboto Light" panose="02000000000000000000" pitchFamily="2" charset="0"/>
                <a:ea typeface="Roboto Light" panose="02000000000000000000" pitchFamily="2" charset="0"/>
                <a:cs typeface="Gill Sans MT"/>
              </a:rPr>
              <a:t> </a:t>
            </a:r>
            <a:r>
              <a:rPr sz="2400" spc="-20" dirty="0">
                <a:solidFill>
                  <a:srgbClr val="5091D0"/>
                </a:solidFill>
                <a:latin typeface="Roboto Light" panose="02000000000000000000" pitchFamily="2" charset="0"/>
                <a:ea typeface="Roboto Light" panose="02000000000000000000" pitchFamily="2" charset="0"/>
                <a:cs typeface="Gill Sans MT"/>
              </a:rPr>
              <a:t>(HDD):</a:t>
            </a:r>
            <a:r>
              <a:rPr sz="2400" spc="-180" dirty="0">
                <a:solidFill>
                  <a:srgbClr val="5091D0"/>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Low</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cost</a:t>
            </a:r>
            <a:r>
              <a:rPr sz="240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HDD</a:t>
            </a:r>
            <a:r>
              <a:rPr sz="240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volume</a:t>
            </a:r>
            <a:r>
              <a:rPr sz="240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designed</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75" dirty="0">
                <a:solidFill>
                  <a:srgbClr val="444949"/>
                </a:solidFill>
                <a:latin typeface="Roboto Light" panose="02000000000000000000" pitchFamily="2" charset="0"/>
                <a:ea typeface="Roboto Light" panose="02000000000000000000" pitchFamily="2" charset="0"/>
                <a:cs typeface="Gill Sans MT"/>
              </a:rPr>
              <a:t>for</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frequently</a:t>
            </a:r>
            <a:r>
              <a:rPr sz="240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accessed,</a:t>
            </a:r>
            <a:r>
              <a:rPr sz="2400" spc="-18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throughput- </a:t>
            </a:r>
            <a:r>
              <a:rPr sz="2400" spc="-59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intensive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workloads</a:t>
            </a:r>
            <a:endParaRPr sz="24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70"/>
              </a:spcBef>
              <a:buFont typeface="Arial"/>
              <a:buChar char="•"/>
              <a:tabLst>
                <a:tab pos="697865" algn="l"/>
                <a:tab pos="698500" algn="l"/>
              </a:tabLst>
            </a:pPr>
            <a:r>
              <a:rPr sz="2400" spc="-45" dirty="0">
                <a:solidFill>
                  <a:srgbClr val="5091D0"/>
                </a:solidFill>
                <a:latin typeface="Roboto Light" panose="02000000000000000000" pitchFamily="2" charset="0"/>
                <a:ea typeface="Roboto Light" panose="02000000000000000000" pitchFamily="2" charset="0"/>
                <a:cs typeface="Gill Sans MT"/>
              </a:rPr>
              <a:t>sc1</a:t>
            </a:r>
            <a:r>
              <a:rPr sz="2400" dirty="0">
                <a:solidFill>
                  <a:srgbClr val="5091D0"/>
                </a:solidFill>
                <a:latin typeface="Roboto Light" panose="02000000000000000000" pitchFamily="2" charset="0"/>
                <a:ea typeface="Roboto Light" panose="02000000000000000000" pitchFamily="2" charset="0"/>
                <a:cs typeface="Gill Sans MT"/>
              </a:rPr>
              <a:t> </a:t>
            </a:r>
            <a:r>
              <a:rPr sz="2400" spc="-20" dirty="0">
                <a:solidFill>
                  <a:srgbClr val="5091D0"/>
                </a:solidFill>
                <a:latin typeface="Roboto Light" panose="02000000000000000000" pitchFamily="2" charset="0"/>
                <a:ea typeface="Roboto Light" panose="02000000000000000000" pitchFamily="2" charset="0"/>
                <a:cs typeface="Gill Sans MT"/>
              </a:rPr>
              <a:t>(HDD):</a:t>
            </a:r>
            <a:r>
              <a:rPr sz="2400" spc="-175" dirty="0">
                <a:solidFill>
                  <a:srgbClr val="5091D0"/>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Lowest</a:t>
            </a:r>
            <a:r>
              <a:rPr sz="2400"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cost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HDD</a:t>
            </a:r>
            <a:r>
              <a:rPr sz="240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volume</a:t>
            </a:r>
            <a:r>
              <a:rPr sz="240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designed</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75" dirty="0">
                <a:solidFill>
                  <a:srgbClr val="444949"/>
                </a:solidFill>
                <a:latin typeface="Roboto Light" panose="02000000000000000000" pitchFamily="2" charset="0"/>
                <a:ea typeface="Roboto Light" panose="02000000000000000000" pitchFamily="2" charset="0"/>
                <a:cs typeface="Gill Sans MT"/>
              </a:rPr>
              <a:t>for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less</a:t>
            </a:r>
            <a:r>
              <a:rPr sz="240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frequently</a:t>
            </a:r>
            <a:r>
              <a:rPr sz="240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accessed</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workloads</a:t>
            </a:r>
            <a:endParaRPr sz="2400" dirty="0">
              <a:latin typeface="Roboto Light" panose="02000000000000000000" pitchFamily="2" charset="0"/>
              <a:ea typeface="Roboto Light" panose="02000000000000000000" pitchFamily="2" charset="0"/>
              <a:cs typeface="Gill Sans MT"/>
            </a:endParaRPr>
          </a:p>
          <a:p>
            <a:pPr lvl="1">
              <a:lnSpc>
                <a:spcPct val="100000"/>
              </a:lnSpc>
              <a:spcBef>
                <a:spcPts val="5"/>
              </a:spcBef>
              <a:buClr>
                <a:srgbClr val="5091D0"/>
              </a:buClr>
              <a:buFont typeface="Arial"/>
              <a:buChar char="•"/>
            </a:pPr>
            <a:endParaRPr sz="2400" dirty="0">
              <a:latin typeface="Roboto Light" panose="02000000000000000000" pitchFamily="2" charset="0"/>
              <a:ea typeface="Roboto Light" panose="02000000000000000000" pitchFamily="2" charset="0"/>
              <a:cs typeface="Gill Sans MT"/>
            </a:endParaRPr>
          </a:p>
          <a:p>
            <a:pPr marL="241300" indent="-228600">
              <a:lnSpc>
                <a:spcPct val="100000"/>
              </a:lnSpc>
              <a:buFont typeface="Arial"/>
              <a:buChar char="•"/>
              <a:tabLst>
                <a:tab pos="241300" algn="l"/>
              </a:tabLst>
            </a:pPr>
            <a:r>
              <a:rPr sz="2400" spc="-30" dirty="0">
                <a:solidFill>
                  <a:srgbClr val="444949"/>
                </a:solidFill>
                <a:latin typeface="Roboto Light" panose="02000000000000000000" pitchFamily="2" charset="0"/>
                <a:ea typeface="Roboto Light" panose="02000000000000000000" pitchFamily="2" charset="0"/>
                <a:cs typeface="Gill Sans MT"/>
              </a:rPr>
              <a:t>EBS</a:t>
            </a:r>
            <a:r>
              <a:rPr sz="2400" spc="-360" dirty="0">
                <a:solidFill>
                  <a:srgbClr val="444949"/>
                </a:solidFill>
                <a:latin typeface="Roboto Light" panose="02000000000000000000" pitchFamily="2" charset="0"/>
                <a:ea typeface="Roboto Light" panose="02000000000000000000" pitchFamily="2" charset="0"/>
                <a:cs typeface="Gill Sans MT"/>
              </a:rPr>
              <a:t> </a:t>
            </a:r>
            <a:r>
              <a:rPr sz="2400" spc="-65" dirty="0">
                <a:solidFill>
                  <a:srgbClr val="444949"/>
                </a:solidFill>
                <a:latin typeface="Roboto Light" panose="02000000000000000000" pitchFamily="2" charset="0"/>
                <a:ea typeface="Roboto Light" panose="02000000000000000000" pitchFamily="2" charset="0"/>
                <a:cs typeface="Gill Sans MT"/>
              </a:rPr>
              <a:t>Volumes</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are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characterized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in</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Size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100" dirty="0">
                <a:solidFill>
                  <a:srgbClr val="444949"/>
                </a:solidFill>
                <a:latin typeface="Roboto Light" panose="02000000000000000000" pitchFamily="2" charset="0"/>
                <a:ea typeface="Roboto Light" panose="02000000000000000000" pitchFamily="2" charset="0"/>
                <a:cs typeface="Gill Sans MT"/>
              </a:rPr>
              <a:t>|</a:t>
            </a:r>
            <a:r>
              <a:rPr sz="2400" spc="-36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Throughput</a:t>
            </a:r>
            <a:r>
              <a:rPr sz="2400" dirty="0">
                <a:solidFill>
                  <a:srgbClr val="444949"/>
                </a:solidFill>
                <a:latin typeface="Roboto Light" panose="02000000000000000000" pitchFamily="2" charset="0"/>
                <a:ea typeface="Roboto Light" panose="02000000000000000000" pitchFamily="2" charset="0"/>
                <a:cs typeface="Gill Sans MT"/>
              </a:rPr>
              <a:t> </a:t>
            </a:r>
            <a:r>
              <a:rPr sz="2400" spc="-100" dirty="0">
                <a:solidFill>
                  <a:srgbClr val="444949"/>
                </a:solidFill>
                <a:latin typeface="Roboto Light" panose="02000000000000000000" pitchFamily="2" charset="0"/>
                <a:ea typeface="Roboto Light" panose="02000000000000000000" pitchFamily="2" charset="0"/>
                <a:cs typeface="Gill Sans MT"/>
              </a:rPr>
              <a:t>|</a:t>
            </a:r>
            <a:r>
              <a:rPr sz="240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IOPS</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(I/O</a:t>
            </a:r>
            <a:r>
              <a:rPr sz="240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Ops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100" dirty="0">
                <a:solidFill>
                  <a:srgbClr val="444949"/>
                </a:solidFill>
                <a:latin typeface="Roboto Light" panose="02000000000000000000" pitchFamily="2" charset="0"/>
                <a:ea typeface="Roboto Light" panose="02000000000000000000" pitchFamily="2" charset="0"/>
                <a:cs typeface="Gill Sans MT"/>
              </a:rPr>
              <a:t>Per</a:t>
            </a:r>
            <a:r>
              <a:rPr sz="2400" dirty="0">
                <a:solidFill>
                  <a:srgbClr val="444949"/>
                </a:solidFill>
                <a:latin typeface="Roboto Light" panose="02000000000000000000" pitchFamily="2" charset="0"/>
                <a:ea typeface="Roboto Light" panose="02000000000000000000" pitchFamily="2" charset="0"/>
                <a:cs typeface="Gill Sans MT"/>
              </a:rPr>
              <a:t> Sec)</a:t>
            </a:r>
            <a:endParaRPr sz="24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384"/>
              </a:spcBef>
              <a:buFont typeface="Arial"/>
              <a:buChar char="•"/>
              <a:tabLst>
                <a:tab pos="241300" algn="l"/>
              </a:tabLst>
            </a:pPr>
            <a:r>
              <a:rPr sz="2400" spc="-25" dirty="0">
                <a:solidFill>
                  <a:srgbClr val="444949"/>
                </a:solidFill>
                <a:latin typeface="Roboto Light" panose="02000000000000000000" pitchFamily="2" charset="0"/>
                <a:ea typeface="Roboto Light" panose="02000000000000000000" pitchFamily="2" charset="0"/>
                <a:cs typeface="Gill Sans MT"/>
              </a:rPr>
              <a:t>When</a:t>
            </a:r>
            <a:r>
              <a:rPr sz="2400"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in</a:t>
            </a:r>
            <a:r>
              <a:rPr sz="240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doubt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always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consult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the</a:t>
            </a:r>
            <a:r>
              <a:rPr sz="2400" spc="-15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AWS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documentation</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 </a:t>
            </a:r>
            <a:r>
              <a:rPr sz="2400" spc="-120" dirty="0">
                <a:solidFill>
                  <a:srgbClr val="444949"/>
                </a:solidFill>
                <a:latin typeface="Roboto Light" panose="02000000000000000000" pitchFamily="2" charset="0"/>
                <a:ea typeface="Roboto Light" panose="02000000000000000000" pitchFamily="2" charset="0"/>
                <a:cs typeface="Gill Sans MT"/>
              </a:rPr>
              <a:t>it’s</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65" dirty="0">
                <a:solidFill>
                  <a:srgbClr val="444949"/>
                </a:solidFill>
                <a:latin typeface="Roboto Light" panose="02000000000000000000" pitchFamily="2" charset="0"/>
                <a:ea typeface="Roboto Light" panose="02000000000000000000" pitchFamily="2" charset="0"/>
                <a:cs typeface="Gill Sans MT"/>
              </a:rPr>
              <a:t>good!</a:t>
            </a:r>
            <a:endParaRPr sz="24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430"/>
              </a:spcBef>
              <a:buSzPct val="101960"/>
              <a:buFont typeface="Arial"/>
              <a:buChar char="•"/>
              <a:tabLst>
                <a:tab pos="241300" algn="l"/>
              </a:tabLst>
            </a:pPr>
            <a:r>
              <a:rPr sz="2400" spc="-37" baseline="1089" dirty="0">
                <a:solidFill>
                  <a:srgbClr val="444949"/>
                </a:solidFill>
                <a:latin typeface="Roboto Light" panose="02000000000000000000" pitchFamily="2" charset="0"/>
                <a:ea typeface="Roboto Light" panose="02000000000000000000" pitchFamily="2" charset="0"/>
                <a:cs typeface="Gill Sans MT"/>
              </a:rPr>
              <a:t>Only</a:t>
            </a:r>
            <a:r>
              <a:rPr sz="2400" spc="22" baseline="1089" dirty="0">
                <a:solidFill>
                  <a:srgbClr val="444949"/>
                </a:solidFill>
                <a:latin typeface="Roboto Light" panose="02000000000000000000" pitchFamily="2" charset="0"/>
                <a:ea typeface="Roboto Light" panose="02000000000000000000" pitchFamily="2" charset="0"/>
                <a:cs typeface="Gill Sans MT"/>
              </a:rPr>
              <a:t> </a:t>
            </a:r>
            <a:r>
              <a:rPr sz="2400" spc="37" baseline="1089" dirty="0">
                <a:solidFill>
                  <a:srgbClr val="444949"/>
                </a:solidFill>
                <a:latin typeface="Roboto Light" panose="02000000000000000000" pitchFamily="2" charset="0"/>
                <a:ea typeface="Roboto Light" panose="02000000000000000000" pitchFamily="2" charset="0"/>
                <a:cs typeface="Gill Sans MT"/>
              </a:rPr>
              <a:t>gp2/gp3</a:t>
            </a:r>
            <a:r>
              <a:rPr sz="2400" spc="22" baseline="1089" dirty="0">
                <a:solidFill>
                  <a:srgbClr val="444949"/>
                </a:solidFill>
                <a:latin typeface="Roboto Light" panose="02000000000000000000" pitchFamily="2" charset="0"/>
                <a:ea typeface="Roboto Light" panose="02000000000000000000" pitchFamily="2" charset="0"/>
                <a:cs typeface="Gill Sans MT"/>
              </a:rPr>
              <a:t> and </a:t>
            </a:r>
            <a:r>
              <a:rPr sz="2400" spc="-22" baseline="1089" dirty="0">
                <a:solidFill>
                  <a:srgbClr val="444949"/>
                </a:solidFill>
                <a:latin typeface="Roboto Light" panose="02000000000000000000" pitchFamily="2" charset="0"/>
                <a:ea typeface="Roboto Light" panose="02000000000000000000" pitchFamily="2" charset="0"/>
                <a:cs typeface="Gill Sans MT"/>
              </a:rPr>
              <a:t>io1/io2</a:t>
            </a:r>
            <a:r>
              <a:rPr sz="2400" spc="22" baseline="1089" dirty="0">
                <a:solidFill>
                  <a:srgbClr val="444949"/>
                </a:solidFill>
                <a:latin typeface="Roboto Light" panose="02000000000000000000" pitchFamily="2" charset="0"/>
                <a:ea typeface="Roboto Light" panose="02000000000000000000" pitchFamily="2" charset="0"/>
                <a:cs typeface="Gill Sans MT"/>
              </a:rPr>
              <a:t> </a:t>
            </a:r>
            <a:r>
              <a:rPr sz="2400" spc="-7" baseline="1089" dirty="0">
                <a:solidFill>
                  <a:srgbClr val="444949"/>
                </a:solidFill>
                <a:latin typeface="Roboto Light" panose="02000000000000000000" pitchFamily="2" charset="0"/>
                <a:ea typeface="Roboto Light" panose="02000000000000000000" pitchFamily="2" charset="0"/>
                <a:cs typeface="Gill Sans MT"/>
              </a:rPr>
              <a:t>can</a:t>
            </a:r>
            <a:r>
              <a:rPr sz="2400" spc="22" baseline="1089" dirty="0">
                <a:solidFill>
                  <a:srgbClr val="444949"/>
                </a:solidFill>
                <a:latin typeface="Roboto Light" panose="02000000000000000000" pitchFamily="2" charset="0"/>
                <a:ea typeface="Roboto Light" panose="02000000000000000000" pitchFamily="2" charset="0"/>
                <a:cs typeface="Gill Sans MT"/>
              </a:rPr>
              <a:t> </a:t>
            </a:r>
            <a:r>
              <a:rPr sz="2400" spc="52" baseline="1089" dirty="0">
                <a:solidFill>
                  <a:srgbClr val="444949"/>
                </a:solidFill>
                <a:latin typeface="Roboto Light" panose="02000000000000000000" pitchFamily="2" charset="0"/>
                <a:ea typeface="Roboto Light" panose="02000000000000000000" pitchFamily="2" charset="0"/>
                <a:cs typeface="Gill Sans MT"/>
              </a:rPr>
              <a:t>be</a:t>
            </a:r>
            <a:r>
              <a:rPr sz="2400" spc="37" baseline="1089" dirty="0">
                <a:solidFill>
                  <a:srgbClr val="444949"/>
                </a:solidFill>
                <a:latin typeface="Roboto Light" panose="02000000000000000000" pitchFamily="2" charset="0"/>
                <a:ea typeface="Roboto Light" panose="02000000000000000000" pitchFamily="2" charset="0"/>
                <a:cs typeface="Gill Sans MT"/>
              </a:rPr>
              <a:t> </a:t>
            </a:r>
            <a:r>
              <a:rPr sz="2400" spc="-7" baseline="1089" dirty="0">
                <a:solidFill>
                  <a:srgbClr val="444949"/>
                </a:solidFill>
                <a:latin typeface="Roboto Light" panose="02000000000000000000" pitchFamily="2" charset="0"/>
                <a:ea typeface="Roboto Light" panose="02000000000000000000" pitchFamily="2" charset="0"/>
                <a:cs typeface="Gill Sans MT"/>
              </a:rPr>
              <a:t>used</a:t>
            </a:r>
            <a:r>
              <a:rPr sz="2400" spc="22" baseline="1089" dirty="0">
                <a:solidFill>
                  <a:srgbClr val="444949"/>
                </a:solidFill>
                <a:latin typeface="Roboto Light" panose="02000000000000000000" pitchFamily="2" charset="0"/>
                <a:ea typeface="Roboto Light" panose="02000000000000000000" pitchFamily="2" charset="0"/>
                <a:cs typeface="Gill Sans MT"/>
              </a:rPr>
              <a:t> </a:t>
            </a:r>
            <a:r>
              <a:rPr sz="2400" spc="-30" baseline="1089" dirty="0">
                <a:solidFill>
                  <a:srgbClr val="444949"/>
                </a:solidFill>
                <a:latin typeface="Roboto Light" panose="02000000000000000000" pitchFamily="2" charset="0"/>
                <a:ea typeface="Roboto Light" panose="02000000000000000000" pitchFamily="2" charset="0"/>
                <a:cs typeface="Gill Sans MT"/>
              </a:rPr>
              <a:t>as</a:t>
            </a:r>
            <a:r>
              <a:rPr sz="2400" spc="30" baseline="1089" dirty="0">
                <a:solidFill>
                  <a:srgbClr val="444949"/>
                </a:solidFill>
                <a:latin typeface="Roboto Light" panose="02000000000000000000" pitchFamily="2" charset="0"/>
                <a:ea typeface="Roboto Light" panose="02000000000000000000" pitchFamily="2" charset="0"/>
                <a:cs typeface="Gill Sans MT"/>
              </a:rPr>
              <a:t> </a:t>
            </a:r>
            <a:r>
              <a:rPr sz="2400" spc="-7" baseline="1089" dirty="0">
                <a:solidFill>
                  <a:srgbClr val="444949"/>
                </a:solidFill>
                <a:latin typeface="Roboto Light" panose="02000000000000000000" pitchFamily="2" charset="0"/>
                <a:ea typeface="Roboto Light" panose="02000000000000000000" pitchFamily="2" charset="0"/>
                <a:cs typeface="Gill Sans MT"/>
              </a:rPr>
              <a:t>boot</a:t>
            </a:r>
            <a:r>
              <a:rPr sz="2400" spc="22" baseline="1089" dirty="0">
                <a:solidFill>
                  <a:srgbClr val="444949"/>
                </a:solidFill>
                <a:latin typeface="Roboto Light" panose="02000000000000000000" pitchFamily="2" charset="0"/>
                <a:ea typeface="Roboto Light" panose="02000000000000000000" pitchFamily="2" charset="0"/>
                <a:cs typeface="Gill Sans MT"/>
              </a:rPr>
              <a:t> </a:t>
            </a:r>
            <a:r>
              <a:rPr sz="2400" spc="-30" baseline="1089" dirty="0">
                <a:solidFill>
                  <a:srgbClr val="444949"/>
                </a:solidFill>
                <a:latin typeface="Roboto Light" panose="02000000000000000000" pitchFamily="2" charset="0"/>
                <a:ea typeface="Roboto Light" panose="02000000000000000000" pitchFamily="2" charset="0"/>
                <a:cs typeface="Gill Sans MT"/>
              </a:rPr>
              <a:t>volumes</a:t>
            </a:r>
            <a:endParaRPr sz="2400" baseline="1089" dirty="0">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00275"/>
            <a:ext cx="9029494" cy="636072"/>
          </a:xfrm>
          <a:prstGeom prst="rect">
            <a:avLst/>
          </a:prstGeom>
        </p:spPr>
        <p:txBody>
          <a:bodyPr vert="horz" wrap="square" lIns="0" tIns="83820" rIns="0" bIns="0" rtlCol="0">
            <a:spAutoFit/>
          </a:bodyPr>
          <a:lstStyle/>
          <a:p>
            <a:pPr marL="12700" marR="5080">
              <a:lnSpc>
                <a:spcPts val="4800"/>
              </a:lnSpc>
              <a:spcBef>
                <a:spcPts val="660"/>
              </a:spcBef>
            </a:pPr>
            <a:r>
              <a:rPr spc="-85" dirty="0">
                <a:latin typeface="Roboto Light" panose="02000000000000000000" pitchFamily="2" charset="0"/>
                <a:ea typeface="Roboto Light" panose="02000000000000000000" pitchFamily="2" charset="0"/>
              </a:rPr>
              <a:t>E</a:t>
            </a:r>
            <a:r>
              <a:rPr spc="-100" dirty="0">
                <a:latin typeface="Roboto Light" panose="02000000000000000000" pitchFamily="2" charset="0"/>
                <a:ea typeface="Roboto Light" panose="02000000000000000000" pitchFamily="2" charset="0"/>
              </a:rPr>
              <a:t>B</a:t>
            </a:r>
            <a:r>
              <a:rPr spc="45" dirty="0">
                <a:latin typeface="Roboto Light" panose="02000000000000000000" pitchFamily="2" charset="0"/>
                <a:ea typeface="Roboto Light" panose="02000000000000000000" pitchFamily="2" charset="0"/>
              </a:rPr>
              <a:t>S</a:t>
            </a:r>
            <a:r>
              <a:rPr spc="-620" dirty="0">
                <a:latin typeface="Roboto Light" panose="02000000000000000000" pitchFamily="2" charset="0"/>
                <a:ea typeface="Roboto Light" panose="02000000000000000000" pitchFamily="2" charset="0"/>
              </a:rPr>
              <a:t> </a:t>
            </a:r>
            <a:r>
              <a:rPr spc="-360" dirty="0">
                <a:latin typeface="Roboto Light" panose="02000000000000000000" pitchFamily="2" charset="0"/>
                <a:ea typeface="Roboto Light" panose="02000000000000000000" pitchFamily="2" charset="0"/>
              </a:rPr>
              <a:t>V</a:t>
            </a:r>
            <a:r>
              <a:rPr spc="-45" dirty="0">
                <a:latin typeface="Roboto Light" panose="02000000000000000000" pitchFamily="2" charset="0"/>
                <a:ea typeface="Roboto Light" panose="02000000000000000000" pitchFamily="2" charset="0"/>
              </a:rPr>
              <a:t>o</a:t>
            </a:r>
            <a:r>
              <a:rPr spc="-145" dirty="0">
                <a:latin typeface="Roboto Light" panose="02000000000000000000" pitchFamily="2" charset="0"/>
                <a:ea typeface="Roboto Light" panose="02000000000000000000" pitchFamily="2" charset="0"/>
              </a:rPr>
              <a:t>l</a:t>
            </a:r>
            <a:r>
              <a:rPr spc="-15" dirty="0">
                <a:latin typeface="Roboto Light" panose="02000000000000000000" pitchFamily="2" charset="0"/>
                <a:ea typeface="Roboto Light" panose="02000000000000000000" pitchFamily="2" charset="0"/>
              </a:rPr>
              <a:t>u</a:t>
            </a:r>
            <a:r>
              <a:rPr spc="-40" dirty="0">
                <a:latin typeface="Roboto Light" panose="02000000000000000000" pitchFamily="2" charset="0"/>
                <a:ea typeface="Roboto Light" panose="02000000000000000000" pitchFamily="2" charset="0"/>
              </a:rPr>
              <a:t>m</a:t>
            </a:r>
            <a:r>
              <a:rPr dirty="0">
                <a:latin typeface="Roboto Light" panose="02000000000000000000" pitchFamily="2" charset="0"/>
                <a:ea typeface="Roboto Light" panose="02000000000000000000" pitchFamily="2" charset="0"/>
              </a:rPr>
              <a:t>e</a:t>
            </a:r>
            <a:r>
              <a:rPr spc="-610" dirty="0">
                <a:latin typeface="Roboto Light" panose="02000000000000000000" pitchFamily="2" charset="0"/>
                <a:ea typeface="Roboto Light" panose="02000000000000000000" pitchFamily="2" charset="0"/>
              </a:rPr>
              <a:t> </a:t>
            </a:r>
            <a:r>
              <a:rPr spc="-670" dirty="0">
                <a:latin typeface="Roboto Light" panose="02000000000000000000" pitchFamily="2" charset="0"/>
                <a:ea typeface="Roboto Light" panose="02000000000000000000" pitchFamily="2" charset="0"/>
              </a:rPr>
              <a:t>T</a:t>
            </a:r>
            <a:r>
              <a:rPr spc="-95" dirty="0">
                <a:latin typeface="Roboto Light" panose="02000000000000000000" pitchFamily="2" charset="0"/>
                <a:ea typeface="Roboto Light" panose="02000000000000000000" pitchFamily="2" charset="0"/>
              </a:rPr>
              <a:t>y</a:t>
            </a:r>
            <a:r>
              <a:rPr spc="30" dirty="0">
                <a:latin typeface="Roboto Light" panose="02000000000000000000" pitchFamily="2" charset="0"/>
                <a:ea typeface="Roboto Light" panose="02000000000000000000" pitchFamily="2" charset="0"/>
              </a:rPr>
              <a:t>p</a:t>
            </a:r>
            <a:r>
              <a:rPr spc="-75" dirty="0">
                <a:latin typeface="Roboto Light" panose="02000000000000000000" pitchFamily="2" charset="0"/>
                <a:ea typeface="Roboto Light" panose="02000000000000000000" pitchFamily="2" charset="0"/>
              </a:rPr>
              <a:t>e</a:t>
            </a:r>
            <a:r>
              <a:rPr spc="-65" dirty="0">
                <a:latin typeface="Roboto Light" panose="02000000000000000000" pitchFamily="2" charset="0"/>
                <a:ea typeface="Roboto Light" panose="02000000000000000000" pitchFamily="2" charset="0"/>
              </a:rPr>
              <a:t>s</a:t>
            </a:r>
            <a:r>
              <a:rPr spc="5" dirty="0">
                <a:latin typeface="Roboto Light" panose="02000000000000000000" pitchFamily="2" charset="0"/>
                <a:ea typeface="Roboto Light" panose="02000000000000000000" pitchFamily="2" charset="0"/>
              </a:rPr>
              <a:t> </a:t>
            </a:r>
            <a:r>
              <a:rPr spc="-45" dirty="0">
                <a:latin typeface="Roboto Light" panose="02000000000000000000" pitchFamily="2" charset="0"/>
                <a:ea typeface="Roboto Light" panose="02000000000000000000" pitchFamily="2" charset="0"/>
              </a:rPr>
              <a:t>U</a:t>
            </a:r>
            <a:r>
              <a:rPr spc="-60" dirty="0">
                <a:latin typeface="Roboto Light" panose="02000000000000000000" pitchFamily="2" charset="0"/>
                <a:ea typeface="Roboto Light" panose="02000000000000000000" pitchFamily="2" charset="0"/>
              </a:rPr>
              <a:t>s</a:t>
            </a:r>
            <a:r>
              <a:rPr spc="-80" dirty="0">
                <a:latin typeface="Roboto Light" panose="02000000000000000000" pitchFamily="2" charset="0"/>
                <a:ea typeface="Roboto Light" panose="02000000000000000000" pitchFamily="2" charset="0"/>
              </a:rPr>
              <a:t>e</a:t>
            </a:r>
            <a:r>
              <a:rPr spc="5" dirty="0">
                <a:latin typeface="Roboto Light" panose="02000000000000000000" pitchFamily="2" charset="0"/>
                <a:ea typeface="Roboto Light" panose="02000000000000000000" pitchFamily="2" charset="0"/>
              </a:rPr>
              <a:t> </a:t>
            </a:r>
            <a:r>
              <a:rPr spc="-95" dirty="0">
                <a:latin typeface="Roboto Light" panose="02000000000000000000" pitchFamily="2" charset="0"/>
                <a:ea typeface="Roboto Light" panose="02000000000000000000" pitchFamily="2" charset="0"/>
              </a:rPr>
              <a:t>c</a:t>
            </a:r>
            <a:r>
              <a:rPr spc="-5" dirty="0">
                <a:latin typeface="Roboto Light" panose="02000000000000000000" pitchFamily="2" charset="0"/>
                <a:ea typeface="Roboto Light" panose="02000000000000000000" pitchFamily="2" charset="0"/>
              </a:rPr>
              <a:t>a</a:t>
            </a:r>
            <a:r>
              <a:rPr spc="-75" dirty="0">
                <a:latin typeface="Roboto Light" panose="02000000000000000000" pitchFamily="2" charset="0"/>
                <a:ea typeface="Roboto Light" panose="02000000000000000000" pitchFamily="2" charset="0"/>
              </a:rPr>
              <a:t>ses  </a:t>
            </a:r>
            <a:r>
              <a:rPr spc="-65" dirty="0">
                <a:solidFill>
                  <a:srgbClr val="5091D0"/>
                </a:solidFill>
                <a:latin typeface="Roboto Light" panose="02000000000000000000" pitchFamily="2" charset="0"/>
                <a:ea typeface="Roboto Light" panose="02000000000000000000" pitchFamily="2" charset="0"/>
              </a:rPr>
              <a:t>General</a:t>
            </a:r>
            <a:r>
              <a:rPr spc="-5" dirty="0">
                <a:solidFill>
                  <a:srgbClr val="5091D0"/>
                </a:solidFill>
                <a:latin typeface="Roboto Light" panose="02000000000000000000" pitchFamily="2" charset="0"/>
                <a:ea typeface="Roboto Light" panose="02000000000000000000" pitchFamily="2" charset="0"/>
              </a:rPr>
              <a:t> </a:t>
            </a:r>
            <a:r>
              <a:rPr spc="-55" dirty="0">
                <a:solidFill>
                  <a:srgbClr val="5091D0"/>
                </a:solidFill>
                <a:latin typeface="Roboto Light" panose="02000000000000000000" pitchFamily="2" charset="0"/>
                <a:ea typeface="Roboto Light" panose="02000000000000000000" pitchFamily="2" charset="0"/>
              </a:rPr>
              <a:t>Purpose</a:t>
            </a:r>
            <a:r>
              <a:rPr dirty="0">
                <a:solidFill>
                  <a:srgbClr val="5091D0"/>
                </a:solidFill>
                <a:latin typeface="Roboto Light" panose="02000000000000000000" pitchFamily="2" charset="0"/>
                <a:ea typeface="Roboto Light" panose="02000000000000000000" pitchFamily="2" charset="0"/>
              </a:rPr>
              <a:t> </a:t>
            </a:r>
            <a:r>
              <a:rPr spc="10" dirty="0">
                <a:solidFill>
                  <a:srgbClr val="5091D0"/>
                </a:solidFill>
                <a:latin typeface="Roboto Light" panose="02000000000000000000" pitchFamily="2" charset="0"/>
                <a:ea typeface="Roboto Light" panose="02000000000000000000" pitchFamily="2" charset="0"/>
              </a:rPr>
              <a:t>SSD</a:t>
            </a:r>
          </a:p>
        </p:txBody>
      </p:sp>
      <p:sp>
        <p:nvSpPr>
          <p:cNvPr id="5" name="object 5"/>
          <p:cNvSpPr txBox="1"/>
          <p:nvPr/>
        </p:nvSpPr>
        <p:spPr>
          <a:xfrm>
            <a:off x="916939" y="1339595"/>
            <a:ext cx="10914277" cy="4333879"/>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1300" algn="l"/>
              </a:tabLst>
            </a:pPr>
            <a:r>
              <a:rPr sz="2600" spc="-75" dirty="0">
                <a:solidFill>
                  <a:srgbClr val="444949"/>
                </a:solidFill>
                <a:latin typeface="Roboto Light" panose="02000000000000000000" pitchFamily="2" charset="0"/>
                <a:ea typeface="Roboto Light" panose="02000000000000000000" pitchFamily="2" charset="0"/>
                <a:cs typeface="Gill Sans MT"/>
              </a:rPr>
              <a:t>Co</a:t>
            </a:r>
            <a:r>
              <a:rPr sz="2600" spc="-40" dirty="0">
                <a:solidFill>
                  <a:srgbClr val="444949"/>
                </a:solidFill>
                <a:latin typeface="Roboto Light" panose="02000000000000000000" pitchFamily="2" charset="0"/>
                <a:ea typeface="Roboto Light" panose="02000000000000000000" pitchFamily="2" charset="0"/>
                <a:cs typeface="Gill Sans MT"/>
              </a:rPr>
              <a:t>s</a:t>
            </a:r>
            <a:r>
              <a:rPr sz="2600" spc="-85" dirty="0">
                <a:solidFill>
                  <a:srgbClr val="444949"/>
                </a:solidFill>
                <a:latin typeface="Roboto Light" panose="02000000000000000000" pitchFamily="2" charset="0"/>
                <a:ea typeface="Roboto Light" panose="02000000000000000000" pitchFamily="2" charset="0"/>
                <a:cs typeface="Gill Sans MT"/>
              </a:rPr>
              <a:t>t</a:t>
            </a:r>
            <a:r>
              <a:rPr sz="2600" spc="5" dirty="0">
                <a:solidFill>
                  <a:srgbClr val="444949"/>
                </a:solidFill>
                <a:latin typeface="Roboto Light" panose="02000000000000000000" pitchFamily="2" charset="0"/>
                <a:ea typeface="Roboto Light" panose="02000000000000000000" pitchFamily="2" charset="0"/>
                <a:cs typeface="Gill Sans MT"/>
              </a:rPr>
              <a:t> </a:t>
            </a:r>
            <a:r>
              <a:rPr sz="2600" dirty="0">
                <a:solidFill>
                  <a:srgbClr val="444949"/>
                </a:solidFill>
                <a:latin typeface="Roboto Light" panose="02000000000000000000" pitchFamily="2" charset="0"/>
                <a:ea typeface="Roboto Light" panose="02000000000000000000" pitchFamily="2" charset="0"/>
                <a:cs typeface="Gill Sans MT"/>
              </a:rPr>
              <a:t>e</a:t>
            </a:r>
            <a:r>
              <a:rPr sz="2600" spc="-35" dirty="0">
                <a:solidFill>
                  <a:srgbClr val="444949"/>
                </a:solidFill>
                <a:latin typeface="Roboto Light" panose="02000000000000000000" pitchFamily="2" charset="0"/>
                <a:ea typeface="Roboto Light" panose="02000000000000000000" pitchFamily="2" charset="0"/>
                <a:cs typeface="Gill Sans MT"/>
              </a:rPr>
              <a:t>f</a:t>
            </a:r>
            <a:r>
              <a:rPr sz="2600" spc="-70" dirty="0">
                <a:solidFill>
                  <a:srgbClr val="444949"/>
                </a:solidFill>
                <a:latin typeface="Roboto Light" panose="02000000000000000000" pitchFamily="2" charset="0"/>
                <a:ea typeface="Roboto Light" panose="02000000000000000000" pitchFamily="2" charset="0"/>
                <a:cs typeface="Gill Sans MT"/>
              </a:rPr>
              <a:t>f</a:t>
            </a:r>
            <a:r>
              <a:rPr sz="2600" dirty="0">
                <a:solidFill>
                  <a:srgbClr val="444949"/>
                </a:solidFill>
                <a:latin typeface="Roboto Light" panose="02000000000000000000" pitchFamily="2" charset="0"/>
                <a:ea typeface="Roboto Light" panose="02000000000000000000" pitchFamily="2" charset="0"/>
                <a:cs typeface="Gill Sans MT"/>
              </a:rPr>
              <a:t>e</a:t>
            </a:r>
            <a:r>
              <a:rPr sz="2600" spc="-85" dirty="0">
                <a:solidFill>
                  <a:srgbClr val="444949"/>
                </a:solidFill>
                <a:latin typeface="Roboto Light" panose="02000000000000000000" pitchFamily="2" charset="0"/>
                <a:ea typeface="Roboto Light" panose="02000000000000000000" pitchFamily="2" charset="0"/>
                <a:cs typeface="Gill Sans MT"/>
              </a:rPr>
              <a:t>ct</a:t>
            </a:r>
            <a:r>
              <a:rPr sz="2600" spc="-55" dirty="0">
                <a:solidFill>
                  <a:srgbClr val="444949"/>
                </a:solidFill>
                <a:latin typeface="Roboto Light" panose="02000000000000000000" pitchFamily="2" charset="0"/>
                <a:ea typeface="Roboto Light" panose="02000000000000000000" pitchFamily="2" charset="0"/>
                <a:cs typeface="Gill Sans MT"/>
              </a:rPr>
              <a:t>i</a:t>
            </a:r>
            <a:r>
              <a:rPr sz="2600" spc="-70" dirty="0">
                <a:solidFill>
                  <a:srgbClr val="444949"/>
                </a:solidFill>
                <a:latin typeface="Roboto Light" panose="02000000000000000000" pitchFamily="2" charset="0"/>
                <a:ea typeface="Roboto Light" panose="02000000000000000000" pitchFamily="2" charset="0"/>
                <a:cs typeface="Gill Sans MT"/>
              </a:rPr>
              <a:t>v</a:t>
            </a:r>
            <a:r>
              <a:rPr sz="2600" dirty="0">
                <a:solidFill>
                  <a:srgbClr val="444949"/>
                </a:solidFill>
                <a:latin typeface="Roboto Light" panose="02000000000000000000" pitchFamily="2" charset="0"/>
                <a:ea typeface="Roboto Light" panose="02000000000000000000" pitchFamily="2" charset="0"/>
                <a:cs typeface="Gill Sans MT"/>
              </a:rPr>
              <a:t>e</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80" dirty="0">
                <a:solidFill>
                  <a:srgbClr val="444949"/>
                </a:solidFill>
                <a:latin typeface="Roboto Light" panose="02000000000000000000" pitchFamily="2" charset="0"/>
                <a:ea typeface="Roboto Light" panose="02000000000000000000" pitchFamily="2" charset="0"/>
                <a:cs typeface="Gill Sans MT"/>
              </a:rPr>
              <a:t>s</a:t>
            </a:r>
            <a:r>
              <a:rPr sz="2600" spc="-95" dirty="0">
                <a:solidFill>
                  <a:srgbClr val="444949"/>
                </a:solidFill>
                <a:latin typeface="Roboto Light" panose="02000000000000000000" pitchFamily="2" charset="0"/>
                <a:ea typeface="Roboto Light" panose="02000000000000000000" pitchFamily="2" charset="0"/>
                <a:cs typeface="Gill Sans MT"/>
              </a:rPr>
              <a:t>to</a:t>
            </a:r>
            <a:r>
              <a:rPr sz="2600" spc="-25" dirty="0">
                <a:solidFill>
                  <a:srgbClr val="444949"/>
                </a:solidFill>
                <a:latin typeface="Roboto Light" panose="02000000000000000000" pitchFamily="2" charset="0"/>
                <a:ea typeface="Roboto Light" panose="02000000000000000000" pitchFamily="2" charset="0"/>
                <a:cs typeface="Gill Sans MT"/>
              </a:rPr>
              <a:t>r</a:t>
            </a:r>
            <a:r>
              <a:rPr sz="2600" dirty="0">
                <a:solidFill>
                  <a:srgbClr val="444949"/>
                </a:solidFill>
                <a:latin typeface="Roboto Light" panose="02000000000000000000" pitchFamily="2" charset="0"/>
                <a:ea typeface="Roboto Light" panose="02000000000000000000" pitchFamily="2" charset="0"/>
                <a:cs typeface="Gill Sans MT"/>
              </a:rPr>
              <a:t>ag</a:t>
            </a:r>
            <a:r>
              <a:rPr sz="2600" spc="80" dirty="0">
                <a:solidFill>
                  <a:srgbClr val="444949"/>
                </a:solidFill>
                <a:latin typeface="Roboto Light" panose="02000000000000000000" pitchFamily="2" charset="0"/>
                <a:ea typeface="Roboto Light" panose="02000000000000000000" pitchFamily="2" charset="0"/>
                <a:cs typeface="Gill Sans MT"/>
              </a:rPr>
              <a:t>e</a:t>
            </a:r>
            <a:r>
              <a:rPr sz="2600" spc="-114" dirty="0">
                <a:solidFill>
                  <a:srgbClr val="444949"/>
                </a:solidFill>
                <a:latin typeface="Roboto Light" panose="02000000000000000000" pitchFamily="2" charset="0"/>
                <a:ea typeface="Roboto Light" panose="02000000000000000000" pitchFamily="2" charset="0"/>
                <a:cs typeface="Gill Sans MT"/>
              </a:rPr>
              <a:t>,</a:t>
            </a:r>
            <a:r>
              <a:rPr sz="2600" spc="-204" dirty="0">
                <a:solidFill>
                  <a:srgbClr val="444949"/>
                </a:solidFill>
                <a:latin typeface="Roboto Light" panose="02000000000000000000" pitchFamily="2" charset="0"/>
                <a:ea typeface="Roboto Light" panose="02000000000000000000" pitchFamily="2" charset="0"/>
                <a:cs typeface="Gill Sans MT"/>
              </a:rPr>
              <a:t> </a:t>
            </a:r>
            <a:r>
              <a:rPr sz="2600" spc="-90" dirty="0">
                <a:solidFill>
                  <a:srgbClr val="444949"/>
                </a:solidFill>
                <a:latin typeface="Roboto Light" panose="02000000000000000000" pitchFamily="2" charset="0"/>
                <a:ea typeface="Roboto Light" panose="02000000000000000000" pitchFamily="2" charset="0"/>
                <a:cs typeface="Gill Sans MT"/>
              </a:rPr>
              <a:t>l</a:t>
            </a:r>
            <a:r>
              <a:rPr sz="2600" spc="-70" dirty="0">
                <a:solidFill>
                  <a:srgbClr val="444949"/>
                </a:solidFill>
                <a:latin typeface="Roboto Light" panose="02000000000000000000" pitchFamily="2" charset="0"/>
                <a:ea typeface="Roboto Light" panose="02000000000000000000" pitchFamily="2" charset="0"/>
                <a:cs typeface="Gill Sans MT"/>
              </a:rPr>
              <a:t>o</a:t>
            </a:r>
            <a:r>
              <a:rPr sz="2600" spc="-40" dirty="0">
                <a:solidFill>
                  <a:srgbClr val="444949"/>
                </a:solidFill>
                <a:latin typeface="Roboto Light" panose="02000000000000000000" pitchFamily="2" charset="0"/>
                <a:ea typeface="Roboto Light" panose="02000000000000000000" pitchFamily="2" charset="0"/>
                <a:cs typeface="Gill Sans MT"/>
              </a:rPr>
              <a:t>w</a:t>
            </a:r>
            <a:r>
              <a:rPr sz="2600" spc="-35" dirty="0">
                <a:solidFill>
                  <a:srgbClr val="444949"/>
                </a:solidFill>
                <a:latin typeface="Roboto Light" panose="02000000000000000000" pitchFamily="2" charset="0"/>
                <a:ea typeface="Roboto Light" panose="02000000000000000000" pitchFamily="2" charset="0"/>
                <a:cs typeface="Gill Sans MT"/>
              </a:rPr>
              <a:t>-l</a:t>
            </a:r>
            <a:r>
              <a:rPr sz="2600" spc="-55" dirty="0">
                <a:solidFill>
                  <a:srgbClr val="444949"/>
                </a:solidFill>
                <a:latin typeface="Roboto Light" panose="02000000000000000000" pitchFamily="2" charset="0"/>
                <a:ea typeface="Roboto Light" panose="02000000000000000000" pitchFamily="2" charset="0"/>
                <a:cs typeface="Gill Sans MT"/>
              </a:rPr>
              <a:t>a</a:t>
            </a:r>
            <a:r>
              <a:rPr sz="2600" spc="-85" dirty="0">
                <a:solidFill>
                  <a:srgbClr val="444949"/>
                </a:solidFill>
                <a:latin typeface="Roboto Light" panose="02000000000000000000" pitchFamily="2" charset="0"/>
                <a:ea typeface="Roboto Light" panose="02000000000000000000" pitchFamily="2" charset="0"/>
                <a:cs typeface="Gill Sans MT"/>
              </a:rPr>
              <a:t>t</a:t>
            </a:r>
            <a:r>
              <a:rPr sz="2600" dirty="0">
                <a:solidFill>
                  <a:srgbClr val="444949"/>
                </a:solidFill>
                <a:latin typeface="Roboto Light" panose="02000000000000000000" pitchFamily="2" charset="0"/>
                <a:ea typeface="Roboto Light" panose="02000000000000000000" pitchFamily="2" charset="0"/>
                <a:cs typeface="Gill Sans MT"/>
              </a:rPr>
              <a:t>e</a:t>
            </a:r>
            <a:r>
              <a:rPr sz="2600" spc="-30" dirty="0">
                <a:solidFill>
                  <a:srgbClr val="444949"/>
                </a:solidFill>
                <a:latin typeface="Roboto Light" panose="02000000000000000000" pitchFamily="2" charset="0"/>
                <a:ea typeface="Roboto Light" panose="02000000000000000000" pitchFamily="2" charset="0"/>
                <a:cs typeface="Gill Sans MT"/>
              </a:rPr>
              <a:t>n</a:t>
            </a:r>
            <a:r>
              <a:rPr sz="2600" spc="-55" dirty="0">
                <a:solidFill>
                  <a:srgbClr val="444949"/>
                </a:solidFill>
                <a:latin typeface="Roboto Light" panose="02000000000000000000" pitchFamily="2" charset="0"/>
                <a:ea typeface="Roboto Light" panose="02000000000000000000" pitchFamily="2" charset="0"/>
                <a:cs typeface="Gill Sans MT"/>
              </a:rPr>
              <a:t>cy</a:t>
            </a:r>
            <a:endParaRPr sz="26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95"/>
              </a:spcBef>
              <a:buFont typeface="Arial"/>
              <a:buChar char="•"/>
              <a:tabLst>
                <a:tab pos="241300" algn="l"/>
              </a:tabLst>
            </a:pPr>
            <a:r>
              <a:rPr sz="2600" spc="-30" dirty="0">
                <a:solidFill>
                  <a:srgbClr val="444949"/>
                </a:solidFill>
                <a:latin typeface="Roboto Light" panose="02000000000000000000" pitchFamily="2" charset="0"/>
                <a:ea typeface="Roboto Light" panose="02000000000000000000" pitchFamily="2" charset="0"/>
                <a:cs typeface="Gill Sans MT"/>
              </a:rPr>
              <a:t>System</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30" dirty="0">
                <a:solidFill>
                  <a:srgbClr val="444949"/>
                </a:solidFill>
                <a:latin typeface="Roboto Light" panose="02000000000000000000" pitchFamily="2" charset="0"/>
                <a:ea typeface="Roboto Light" panose="02000000000000000000" pitchFamily="2" charset="0"/>
                <a:cs typeface="Gill Sans MT"/>
              </a:rPr>
              <a:t>boot</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35" dirty="0">
                <a:solidFill>
                  <a:srgbClr val="444949"/>
                </a:solidFill>
                <a:latin typeface="Roboto Light" panose="02000000000000000000" pitchFamily="2" charset="0"/>
                <a:ea typeface="Roboto Light" panose="02000000000000000000" pitchFamily="2" charset="0"/>
                <a:cs typeface="Gill Sans MT"/>
              </a:rPr>
              <a:t>volumes,Virtual</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55" dirty="0">
                <a:solidFill>
                  <a:srgbClr val="444949"/>
                </a:solidFill>
                <a:latin typeface="Roboto Light" panose="02000000000000000000" pitchFamily="2" charset="0"/>
                <a:ea typeface="Roboto Light" panose="02000000000000000000" pitchFamily="2" charset="0"/>
                <a:cs typeface="Gill Sans MT"/>
              </a:rPr>
              <a:t>desktops,</a:t>
            </a:r>
            <a:r>
              <a:rPr sz="2600" spc="-204" dirty="0">
                <a:solidFill>
                  <a:srgbClr val="444949"/>
                </a:solidFill>
                <a:latin typeface="Roboto Light" panose="02000000000000000000" pitchFamily="2" charset="0"/>
                <a:ea typeface="Roboto Light" panose="02000000000000000000" pitchFamily="2" charset="0"/>
                <a:cs typeface="Gill Sans MT"/>
              </a:rPr>
              <a:t> </a:t>
            </a:r>
            <a:r>
              <a:rPr sz="2600" spc="-30" dirty="0">
                <a:solidFill>
                  <a:srgbClr val="444949"/>
                </a:solidFill>
                <a:latin typeface="Roboto Light" panose="02000000000000000000" pitchFamily="2" charset="0"/>
                <a:ea typeface="Roboto Light" panose="02000000000000000000" pitchFamily="2" charset="0"/>
                <a:cs typeface="Gill Sans MT"/>
              </a:rPr>
              <a:t>Development</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15" dirty="0">
                <a:solidFill>
                  <a:srgbClr val="444949"/>
                </a:solidFill>
                <a:latin typeface="Roboto Light" panose="02000000000000000000" pitchFamily="2" charset="0"/>
                <a:ea typeface="Roboto Light" panose="02000000000000000000" pitchFamily="2" charset="0"/>
                <a:cs typeface="Gill Sans MT"/>
              </a:rPr>
              <a:t>and</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60" dirty="0">
                <a:solidFill>
                  <a:srgbClr val="444949"/>
                </a:solidFill>
                <a:latin typeface="Roboto Light" panose="02000000000000000000" pitchFamily="2" charset="0"/>
                <a:ea typeface="Roboto Light" panose="02000000000000000000" pitchFamily="2" charset="0"/>
                <a:cs typeface="Gill Sans MT"/>
              </a:rPr>
              <a:t>test</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environments</a:t>
            </a:r>
            <a:endParaRPr sz="26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70"/>
              </a:spcBef>
              <a:buFont typeface="Arial"/>
              <a:buChar char="•"/>
              <a:tabLst>
                <a:tab pos="241300" algn="l"/>
              </a:tabLst>
            </a:pPr>
            <a:r>
              <a:rPr sz="2600" dirty="0">
                <a:solidFill>
                  <a:srgbClr val="444949"/>
                </a:solidFill>
                <a:latin typeface="Roboto Light" panose="02000000000000000000" pitchFamily="2" charset="0"/>
                <a:ea typeface="Roboto Light" panose="02000000000000000000" pitchFamily="2" charset="0"/>
                <a:cs typeface="Gill Sans MT"/>
              </a:rPr>
              <a:t>1 </a:t>
            </a:r>
            <a:r>
              <a:rPr sz="2600" spc="-50" dirty="0">
                <a:solidFill>
                  <a:srgbClr val="444949"/>
                </a:solidFill>
                <a:latin typeface="Roboto Light" panose="02000000000000000000" pitchFamily="2" charset="0"/>
                <a:ea typeface="Roboto Light" panose="02000000000000000000" pitchFamily="2" charset="0"/>
                <a:cs typeface="Gill Sans MT"/>
              </a:rPr>
              <a:t>G</a:t>
            </a:r>
            <a:r>
              <a:rPr sz="2600" spc="-90" dirty="0">
                <a:solidFill>
                  <a:srgbClr val="444949"/>
                </a:solidFill>
                <a:latin typeface="Roboto Light" panose="02000000000000000000" pitchFamily="2" charset="0"/>
                <a:ea typeface="Roboto Light" panose="02000000000000000000" pitchFamily="2" charset="0"/>
                <a:cs typeface="Gill Sans MT"/>
              </a:rPr>
              <a:t>i</a:t>
            </a:r>
            <a:r>
              <a:rPr sz="2600" spc="-85" dirty="0">
                <a:solidFill>
                  <a:srgbClr val="444949"/>
                </a:solidFill>
                <a:latin typeface="Roboto Light" panose="02000000000000000000" pitchFamily="2" charset="0"/>
                <a:ea typeface="Roboto Light" panose="02000000000000000000" pitchFamily="2" charset="0"/>
                <a:cs typeface="Gill Sans MT"/>
              </a:rPr>
              <a:t>B</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30" dirty="0">
                <a:solidFill>
                  <a:srgbClr val="444949"/>
                </a:solidFill>
                <a:latin typeface="Roboto Light" panose="02000000000000000000" pitchFamily="2" charset="0"/>
                <a:ea typeface="Roboto Light" panose="02000000000000000000" pitchFamily="2" charset="0"/>
                <a:cs typeface="Gill Sans MT"/>
              </a:rPr>
              <a:t>-</a:t>
            </a:r>
            <a:r>
              <a:rPr sz="2600" dirty="0">
                <a:solidFill>
                  <a:srgbClr val="444949"/>
                </a:solidFill>
                <a:latin typeface="Roboto Light" panose="02000000000000000000" pitchFamily="2" charset="0"/>
                <a:ea typeface="Roboto Light" panose="02000000000000000000" pitchFamily="2" charset="0"/>
                <a:cs typeface="Gill Sans MT"/>
              </a:rPr>
              <a:t> 16</a:t>
            </a:r>
            <a:r>
              <a:rPr sz="2600" spc="-365" dirty="0">
                <a:solidFill>
                  <a:srgbClr val="444949"/>
                </a:solidFill>
                <a:latin typeface="Roboto Light" panose="02000000000000000000" pitchFamily="2" charset="0"/>
                <a:ea typeface="Roboto Light" panose="02000000000000000000" pitchFamily="2" charset="0"/>
                <a:cs typeface="Gill Sans MT"/>
              </a:rPr>
              <a:t> </a:t>
            </a:r>
            <a:r>
              <a:rPr sz="2600" spc="-85" dirty="0">
                <a:solidFill>
                  <a:srgbClr val="444949"/>
                </a:solidFill>
                <a:latin typeface="Roboto Light" panose="02000000000000000000" pitchFamily="2" charset="0"/>
                <a:ea typeface="Roboto Light" panose="02000000000000000000" pitchFamily="2" charset="0"/>
                <a:cs typeface="Gill Sans MT"/>
              </a:rPr>
              <a:t>T</a:t>
            </a:r>
            <a:r>
              <a:rPr sz="2600" spc="-90" dirty="0">
                <a:solidFill>
                  <a:srgbClr val="444949"/>
                </a:solidFill>
                <a:latin typeface="Roboto Light" panose="02000000000000000000" pitchFamily="2" charset="0"/>
                <a:ea typeface="Roboto Light" panose="02000000000000000000" pitchFamily="2" charset="0"/>
                <a:cs typeface="Gill Sans MT"/>
              </a:rPr>
              <a:t>i</a:t>
            </a:r>
            <a:r>
              <a:rPr sz="2600" spc="-85" dirty="0">
                <a:solidFill>
                  <a:srgbClr val="444949"/>
                </a:solidFill>
                <a:latin typeface="Roboto Light" panose="02000000000000000000" pitchFamily="2" charset="0"/>
                <a:ea typeface="Roboto Light" panose="02000000000000000000" pitchFamily="2" charset="0"/>
                <a:cs typeface="Gill Sans MT"/>
              </a:rPr>
              <a:t>B</a:t>
            </a:r>
            <a:endParaRPr sz="26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75"/>
              </a:spcBef>
              <a:buFont typeface="Arial"/>
              <a:buChar char="•"/>
              <a:tabLst>
                <a:tab pos="241300" algn="l"/>
              </a:tabLst>
            </a:pPr>
            <a:r>
              <a:rPr sz="2600" spc="-25" dirty="0">
                <a:solidFill>
                  <a:srgbClr val="444949"/>
                </a:solidFill>
                <a:latin typeface="Roboto Light" panose="02000000000000000000" pitchFamily="2" charset="0"/>
                <a:ea typeface="Roboto Light" panose="02000000000000000000" pitchFamily="2" charset="0"/>
                <a:cs typeface="Gill Sans MT"/>
              </a:rPr>
              <a:t>gp3:</a:t>
            </a:r>
            <a:endParaRPr sz="26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80"/>
              </a:spcBef>
              <a:buFont typeface="Arial"/>
              <a:buChar char="•"/>
              <a:tabLst>
                <a:tab pos="697865" algn="l"/>
                <a:tab pos="698500" algn="l"/>
              </a:tabLst>
            </a:pPr>
            <a:r>
              <a:rPr sz="2200" spc="-45" dirty="0">
                <a:solidFill>
                  <a:srgbClr val="444949"/>
                </a:solidFill>
                <a:latin typeface="Roboto Light" panose="02000000000000000000" pitchFamily="2" charset="0"/>
                <a:ea typeface="Roboto Light" panose="02000000000000000000" pitchFamily="2" charset="0"/>
                <a:cs typeface="Gill Sans MT"/>
              </a:rPr>
              <a:t>Baseline</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25" dirty="0">
                <a:solidFill>
                  <a:srgbClr val="444949"/>
                </a:solidFill>
                <a:latin typeface="Roboto Light" panose="02000000000000000000" pitchFamily="2" charset="0"/>
                <a:ea typeface="Roboto Light" panose="02000000000000000000" pitchFamily="2" charset="0"/>
                <a:cs typeface="Gill Sans MT"/>
              </a:rPr>
              <a:t>of</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3,000</a:t>
            </a:r>
            <a:r>
              <a:rPr sz="2200"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IOPS</a:t>
            </a:r>
            <a:r>
              <a:rPr sz="2200" dirty="0">
                <a:solidFill>
                  <a:srgbClr val="444949"/>
                </a:solidFill>
                <a:latin typeface="Roboto Light" panose="02000000000000000000" pitchFamily="2" charset="0"/>
                <a:ea typeface="Roboto Light" panose="02000000000000000000" pitchFamily="2" charset="0"/>
                <a:cs typeface="Gill Sans MT"/>
              </a:rPr>
              <a:t> </a:t>
            </a:r>
            <a:r>
              <a:rPr sz="2200" spc="-15" dirty="0">
                <a:solidFill>
                  <a:srgbClr val="444949"/>
                </a:solidFill>
                <a:latin typeface="Roboto Light" panose="02000000000000000000" pitchFamily="2" charset="0"/>
                <a:ea typeface="Roboto Light" panose="02000000000000000000" pitchFamily="2" charset="0"/>
                <a:cs typeface="Gill Sans MT"/>
              </a:rPr>
              <a:t>and</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throughput</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25" dirty="0">
                <a:solidFill>
                  <a:srgbClr val="444949"/>
                </a:solidFill>
                <a:latin typeface="Roboto Light" panose="02000000000000000000" pitchFamily="2" charset="0"/>
                <a:ea typeface="Roboto Light" panose="02000000000000000000" pitchFamily="2" charset="0"/>
                <a:cs typeface="Gill Sans MT"/>
              </a:rPr>
              <a:t>of</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dirty="0">
                <a:solidFill>
                  <a:srgbClr val="444949"/>
                </a:solidFill>
                <a:latin typeface="Roboto Light" panose="02000000000000000000" pitchFamily="2" charset="0"/>
                <a:ea typeface="Roboto Light" panose="02000000000000000000" pitchFamily="2" charset="0"/>
                <a:cs typeface="Gill Sans MT"/>
              </a:rPr>
              <a:t>125 </a:t>
            </a:r>
            <a:r>
              <a:rPr sz="2200" spc="-50" dirty="0">
                <a:solidFill>
                  <a:srgbClr val="444949"/>
                </a:solidFill>
                <a:latin typeface="Roboto Light" panose="02000000000000000000" pitchFamily="2" charset="0"/>
                <a:ea typeface="Roboto Light" panose="02000000000000000000" pitchFamily="2" charset="0"/>
                <a:cs typeface="Gill Sans MT"/>
              </a:rPr>
              <a:t>MiB/s</a:t>
            </a:r>
            <a:endParaRPr sz="22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170"/>
              </a:spcBef>
              <a:buFont typeface="Arial"/>
              <a:buChar char="•"/>
              <a:tabLst>
                <a:tab pos="697865" algn="l"/>
                <a:tab pos="698500" algn="l"/>
              </a:tabLst>
            </a:pPr>
            <a:r>
              <a:rPr sz="2200" spc="-35" dirty="0">
                <a:solidFill>
                  <a:srgbClr val="444949"/>
                </a:solidFill>
                <a:latin typeface="Roboto Light" panose="02000000000000000000" pitchFamily="2" charset="0"/>
                <a:ea typeface="Roboto Light" panose="02000000000000000000" pitchFamily="2" charset="0"/>
                <a:cs typeface="Gill Sans MT"/>
              </a:rPr>
              <a:t>Can</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increase</a:t>
            </a:r>
            <a:r>
              <a:rPr sz="2200"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IOPS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 dirty="0">
                <a:solidFill>
                  <a:srgbClr val="444949"/>
                </a:solidFill>
                <a:latin typeface="Roboto Light" panose="02000000000000000000" pitchFamily="2" charset="0"/>
                <a:ea typeface="Roboto Light" panose="02000000000000000000" pitchFamily="2" charset="0"/>
                <a:cs typeface="Gill Sans MT"/>
              </a:rPr>
              <a:t>up</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to</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16,000</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15" dirty="0">
                <a:solidFill>
                  <a:srgbClr val="444949"/>
                </a:solidFill>
                <a:latin typeface="Roboto Light" panose="02000000000000000000" pitchFamily="2" charset="0"/>
                <a:ea typeface="Roboto Light" panose="02000000000000000000" pitchFamily="2" charset="0"/>
                <a:cs typeface="Gill Sans MT"/>
              </a:rPr>
              <a:t>and</a:t>
            </a:r>
            <a:r>
              <a:rPr sz="2200"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throughput</a:t>
            </a:r>
            <a:r>
              <a:rPr sz="2200" dirty="0">
                <a:solidFill>
                  <a:srgbClr val="444949"/>
                </a:solidFill>
                <a:latin typeface="Roboto Light" panose="02000000000000000000" pitchFamily="2" charset="0"/>
                <a:ea typeface="Roboto Light" panose="02000000000000000000" pitchFamily="2" charset="0"/>
                <a:cs typeface="Gill Sans MT"/>
              </a:rPr>
              <a:t> </a:t>
            </a:r>
            <a:r>
              <a:rPr sz="2200" spc="-5" dirty="0">
                <a:solidFill>
                  <a:srgbClr val="444949"/>
                </a:solidFill>
                <a:latin typeface="Roboto Light" panose="02000000000000000000" pitchFamily="2" charset="0"/>
                <a:ea typeface="Roboto Light" panose="02000000000000000000" pitchFamily="2" charset="0"/>
                <a:cs typeface="Gill Sans MT"/>
              </a:rPr>
              <a:t>up</a:t>
            </a:r>
            <a:r>
              <a:rPr sz="2200"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to</a:t>
            </a:r>
            <a:r>
              <a:rPr sz="2200" dirty="0">
                <a:solidFill>
                  <a:srgbClr val="444949"/>
                </a:solidFill>
                <a:latin typeface="Roboto Light" panose="02000000000000000000" pitchFamily="2" charset="0"/>
                <a:ea typeface="Roboto Light" panose="02000000000000000000" pitchFamily="2" charset="0"/>
                <a:cs typeface="Gill Sans MT"/>
              </a:rPr>
              <a:t> 1000 </a:t>
            </a:r>
            <a:r>
              <a:rPr sz="2200" spc="-50" dirty="0">
                <a:solidFill>
                  <a:srgbClr val="444949"/>
                </a:solidFill>
                <a:latin typeface="Roboto Light" panose="02000000000000000000" pitchFamily="2" charset="0"/>
                <a:ea typeface="Roboto Light" panose="02000000000000000000" pitchFamily="2" charset="0"/>
                <a:cs typeface="Gill Sans MT"/>
              </a:rPr>
              <a:t>MiB/s</a:t>
            </a:r>
            <a:r>
              <a:rPr sz="2200"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independently</a:t>
            </a:r>
            <a:endParaRPr sz="22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55"/>
              </a:spcBef>
              <a:buFont typeface="Arial"/>
              <a:buChar char="•"/>
              <a:tabLst>
                <a:tab pos="241300" algn="l"/>
              </a:tabLst>
            </a:pPr>
            <a:r>
              <a:rPr sz="2600" spc="-25" dirty="0">
                <a:solidFill>
                  <a:srgbClr val="444949"/>
                </a:solidFill>
                <a:latin typeface="Roboto Light" panose="02000000000000000000" pitchFamily="2" charset="0"/>
                <a:ea typeface="Roboto Light" panose="02000000000000000000" pitchFamily="2" charset="0"/>
                <a:cs typeface="Gill Sans MT"/>
              </a:rPr>
              <a:t>gp2:</a:t>
            </a:r>
            <a:endParaRPr sz="26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80"/>
              </a:spcBef>
              <a:buFont typeface="Arial"/>
              <a:buChar char="•"/>
              <a:tabLst>
                <a:tab pos="697865" algn="l"/>
                <a:tab pos="698500" algn="l"/>
              </a:tabLst>
            </a:pPr>
            <a:r>
              <a:rPr sz="2200" spc="-25" dirty="0">
                <a:solidFill>
                  <a:srgbClr val="444949"/>
                </a:solidFill>
                <a:latin typeface="Roboto Light" panose="02000000000000000000" pitchFamily="2" charset="0"/>
                <a:ea typeface="Roboto Light" panose="02000000000000000000" pitchFamily="2" charset="0"/>
                <a:cs typeface="Gill Sans MT"/>
              </a:rPr>
              <a:t>Small</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 dirty="0">
                <a:solidFill>
                  <a:srgbClr val="444949"/>
                </a:solidFill>
                <a:latin typeface="Roboto Light" panose="02000000000000000000" pitchFamily="2" charset="0"/>
                <a:ea typeface="Roboto Light" panose="02000000000000000000" pitchFamily="2" charset="0"/>
                <a:cs typeface="Gill Sans MT"/>
              </a:rPr>
              <a:t>gp2</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volumes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can</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burst</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IOPS</a:t>
            </a:r>
            <a:r>
              <a:rPr sz="2200"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to</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3,000</a:t>
            </a:r>
            <a:endParaRPr sz="22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65"/>
              </a:spcBef>
              <a:buFont typeface="Arial"/>
              <a:buChar char="•"/>
              <a:tabLst>
                <a:tab pos="697865" algn="l"/>
                <a:tab pos="698500" algn="l"/>
              </a:tabLst>
            </a:pPr>
            <a:r>
              <a:rPr sz="2200" spc="-35" dirty="0">
                <a:solidFill>
                  <a:srgbClr val="444949"/>
                </a:solidFill>
                <a:latin typeface="Roboto Light" panose="02000000000000000000" pitchFamily="2" charset="0"/>
                <a:ea typeface="Roboto Light" panose="02000000000000000000" pitchFamily="2" charset="0"/>
                <a:cs typeface="Gill Sans MT"/>
              </a:rPr>
              <a:t>Size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25" dirty="0">
                <a:solidFill>
                  <a:srgbClr val="444949"/>
                </a:solidFill>
                <a:latin typeface="Roboto Light" panose="02000000000000000000" pitchFamily="2" charset="0"/>
                <a:ea typeface="Roboto Light" panose="02000000000000000000" pitchFamily="2" charset="0"/>
                <a:cs typeface="Gill Sans MT"/>
              </a:rPr>
              <a:t>of</a:t>
            </a:r>
            <a:r>
              <a:rPr sz="2200"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the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volume</a:t>
            </a:r>
            <a:r>
              <a:rPr sz="2200" dirty="0">
                <a:solidFill>
                  <a:srgbClr val="444949"/>
                </a:solidFill>
                <a:latin typeface="Roboto Light" panose="02000000000000000000" pitchFamily="2" charset="0"/>
                <a:ea typeface="Roboto Light" panose="02000000000000000000" pitchFamily="2" charset="0"/>
                <a:cs typeface="Gill Sans MT"/>
              </a:rPr>
              <a:t> </a:t>
            </a:r>
            <a:r>
              <a:rPr sz="2200" spc="-15" dirty="0">
                <a:solidFill>
                  <a:srgbClr val="444949"/>
                </a:solidFill>
                <a:latin typeface="Roboto Light" panose="02000000000000000000" pitchFamily="2" charset="0"/>
                <a:ea typeface="Roboto Light" panose="02000000000000000000" pitchFamily="2" charset="0"/>
                <a:cs typeface="Gill Sans MT"/>
              </a:rPr>
              <a:t>and</a:t>
            </a:r>
            <a:r>
              <a:rPr sz="2200"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IOPS</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are</a:t>
            </a:r>
            <a:r>
              <a:rPr sz="2200" dirty="0">
                <a:solidFill>
                  <a:srgbClr val="444949"/>
                </a:solidFill>
                <a:latin typeface="Roboto Light" panose="02000000000000000000" pitchFamily="2" charset="0"/>
                <a:ea typeface="Roboto Light" panose="02000000000000000000" pitchFamily="2" charset="0"/>
                <a:cs typeface="Gill Sans MT"/>
              </a:rPr>
              <a:t> </a:t>
            </a:r>
            <a:r>
              <a:rPr sz="2200" spc="-60" dirty="0">
                <a:solidFill>
                  <a:srgbClr val="444949"/>
                </a:solidFill>
                <a:latin typeface="Roboto Light" panose="02000000000000000000" pitchFamily="2" charset="0"/>
                <a:ea typeface="Roboto Light" panose="02000000000000000000" pitchFamily="2" charset="0"/>
                <a:cs typeface="Gill Sans MT"/>
              </a:rPr>
              <a:t>linked,</a:t>
            </a:r>
            <a:r>
              <a:rPr sz="2200" spc="-180"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max</a:t>
            </a:r>
            <a:r>
              <a:rPr sz="2200"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IOPS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75" dirty="0">
                <a:solidFill>
                  <a:srgbClr val="444949"/>
                </a:solidFill>
                <a:latin typeface="Roboto Light" panose="02000000000000000000" pitchFamily="2" charset="0"/>
                <a:ea typeface="Roboto Light" panose="02000000000000000000" pitchFamily="2" charset="0"/>
                <a:cs typeface="Gill Sans MT"/>
              </a:rPr>
              <a:t>is</a:t>
            </a:r>
            <a:r>
              <a:rPr sz="2200"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16,000</a:t>
            </a:r>
            <a:endParaRPr sz="22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60"/>
              </a:spcBef>
              <a:buFont typeface="Arial"/>
              <a:buChar char="•"/>
              <a:tabLst>
                <a:tab pos="697865" algn="l"/>
                <a:tab pos="698500" algn="l"/>
              </a:tabLst>
            </a:pPr>
            <a:r>
              <a:rPr sz="2200" dirty="0">
                <a:solidFill>
                  <a:srgbClr val="444949"/>
                </a:solidFill>
                <a:latin typeface="Roboto Light" panose="02000000000000000000" pitchFamily="2" charset="0"/>
                <a:ea typeface="Roboto Light" panose="02000000000000000000" pitchFamily="2" charset="0"/>
                <a:cs typeface="Gill Sans MT"/>
              </a:rPr>
              <a:t>3 </a:t>
            </a:r>
            <a:r>
              <a:rPr sz="2200" spc="-20" dirty="0">
                <a:solidFill>
                  <a:srgbClr val="444949"/>
                </a:solidFill>
                <a:latin typeface="Roboto Light" panose="02000000000000000000" pitchFamily="2" charset="0"/>
                <a:ea typeface="Roboto Light" panose="02000000000000000000" pitchFamily="2" charset="0"/>
                <a:cs typeface="Gill Sans MT"/>
              </a:rPr>
              <a:t>IOPS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per</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5" dirty="0">
                <a:solidFill>
                  <a:srgbClr val="444949"/>
                </a:solidFill>
                <a:latin typeface="Roboto Light" panose="02000000000000000000" pitchFamily="2" charset="0"/>
                <a:ea typeface="Roboto Light" panose="02000000000000000000" pitchFamily="2" charset="0"/>
                <a:cs typeface="Gill Sans MT"/>
              </a:rPr>
              <a:t>GB,</a:t>
            </a:r>
            <a:r>
              <a:rPr sz="2200" spc="-180" dirty="0">
                <a:solidFill>
                  <a:srgbClr val="444949"/>
                </a:solidFill>
                <a:latin typeface="Roboto Light" panose="02000000000000000000" pitchFamily="2" charset="0"/>
                <a:ea typeface="Roboto Light" panose="02000000000000000000" pitchFamily="2" charset="0"/>
                <a:cs typeface="Gill Sans MT"/>
              </a:rPr>
              <a:t> </a:t>
            </a:r>
            <a:r>
              <a:rPr sz="2200" spc="-25" dirty="0">
                <a:solidFill>
                  <a:srgbClr val="444949"/>
                </a:solidFill>
                <a:latin typeface="Roboto Light" panose="02000000000000000000" pitchFamily="2" charset="0"/>
                <a:ea typeface="Roboto Light" panose="02000000000000000000" pitchFamily="2" charset="0"/>
                <a:cs typeface="Gill Sans MT"/>
              </a:rPr>
              <a:t>means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at</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5,334</a:t>
            </a:r>
            <a:r>
              <a:rPr sz="2200" dirty="0">
                <a:solidFill>
                  <a:srgbClr val="444949"/>
                </a:solidFill>
                <a:latin typeface="Roboto Light" panose="02000000000000000000" pitchFamily="2" charset="0"/>
                <a:ea typeface="Roboto Light" panose="02000000000000000000" pitchFamily="2" charset="0"/>
                <a:cs typeface="Gill Sans MT"/>
              </a:rPr>
              <a:t> </a:t>
            </a:r>
            <a:r>
              <a:rPr sz="2200" spc="-60" dirty="0">
                <a:solidFill>
                  <a:srgbClr val="444949"/>
                </a:solidFill>
                <a:latin typeface="Roboto Light" panose="02000000000000000000" pitchFamily="2" charset="0"/>
                <a:ea typeface="Roboto Light" panose="02000000000000000000" pitchFamily="2" charset="0"/>
                <a:cs typeface="Gill Sans MT"/>
              </a:rPr>
              <a:t>GB</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we</a:t>
            </a:r>
            <a:r>
              <a:rPr sz="2200"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are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at</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the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max</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IOPS</a:t>
            </a:r>
            <a:endParaRPr sz="2200" dirty="0">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104</TotalTime>
  <Words>2587</Words>
  <Application>Microsoft Office PowerPoint</Application>
  <PresentationFormat>Widescreen</PresentationFormat>
  <Paragraphs>210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Amazon Ember</vt:lpstr>
      <vt:lpstr>Arial</vt:lpstr>
      <vt:lpstr>Gill Sans MT</vt:lpstr>
      <vt:lpstr>Roboto Light</vt:lpstr>
      <vt:lpstr>Parcel</vt:lpstr>
      <vt:lpstr>Amazon Elastic Block Store (Amazon EBS)</vt:lpstr>
      <vt:lpstr>Features of Amazon EBS</vt:lpstr>
      <vt:lpstr>PowerPoint Presentation</vt:lpstr>
      <vt:lpstr>EC2 Instance Store</vt:lpstr>
      <vt:lpstr>PowerPoint Presentation</vt:lpstr>
      <vt:lpstr>Instance store lifetime</vt:lpstr>
      <vt:lpstr>Local EC2 Instance Store</vt:lpstr>
      <vt:lpstr>EBS Volume Types</vt:lpstr>
      <vt:lpstr>EBS Volume Types Use cases  General Purpose SSD</vt:lpstr>
      <vt:lpstr>EBS Volume Types Use cases  Provisioned IOPS (PIOPS) SSD</vt:lpstr>
      <vt:lpstr>EBS Volume Types Use cases  Hard Disk Drives (HDD)</vt:lpstr>
      <vt:lpstr>EBS – Volume Types Summary</vt:lpstr>
      <vt:lpstr>EBS      Volume - Example</vt:lpstr>
      <vt:lpstr>EBS – Delete on Termination attribute</vt:lpstr>
      <vt:lpstr>EBS Snapshots</vt:lpstr>
      <vt:lpstr>Amazon Elastic File System (Amazon EFS)</vt:lpstr>
      <vt:lpstr>EFS – Elastic File System</vt:lpstr>
      <vt:lpstr>EFS – Elastic File System</vt:lpstr>
      <vt:lpstr>EFS – Performance &amp; Storage Classes</vt:lpstr>
      <vt:lpstr>EBS vs EFS – Elastic Block Storage</vt:lpstr>
      <vt:lpstr>EBS vs EFS – Elastic File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Vishank Rajput</dc:creator>
  <cp:lastModifiedBy>Vishank Rajput</cp:lastModifiedBy>
  <cp:revision>22</cp:revision>
  <dcterms:created xsi:type="dcterms:W3CDTF">2021-05-05T17:46:02Z</dcterms:created>
  <dcterms:modified xsi:type="dcterms:W3CDTF">2021-05-05T19:30:23Z</dcterms:modified>
</cp:coreProperties>
</file>