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EFC3-F17B-4ABD-92DD-E916048D83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57B9AC-6CB6-4E3E-95D2-88DFC333D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46C986-AFFC-4735-B33A-18D8A3488466}"/>
              </a:ext>
            </a:extLst>
          </p:cNvPr>
          <p:cNvSpPr>
            <a:spLocks noGrp="1"/>
          </p:cNvSpPr>
          <p:nvPr>
            <p:ph type="dt" sz="half" idx="10"/>
          </p:nvPr>
        </p:nvSpPr>
        <p:spPr/>
        <p:txBody>
          <a:bodyPr/>
          <a:lstStyle/>
          <a:p>
            <a:fld id="{DCFB5F85-9203-489C-84B3-FD8DDB4F0190}" type="datetimeFigureOut">
              <a:rPr lang="en-IN" smtClean="0"/>
              <a:t>28-09-2021</a:t>
            </a:fld>
            <a:endParaRPr lang="en-IN"/>
          </a:p>
        </p:txBody>
      </p:sp>
      <p:sp>
        <p:nvSpPr>
          <p:cNvPr id="5" name="Footer Placeholder 4">
            <a:extLst>
              <a:ext uri="{FF2B5EF4-FFF2-40B4-BE49-F238E27FC236}">
                <a16:creationId xmlns:a16="http://schemas.microsoft.com/office/drawing/2014/main" id="{64B699A3-8C38-4F79-9ECD-469514D864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A1C712-2CE1-4115-986D-84E868FE780F}"/>
              </a:ext>
            </a:extLst>
          </p:cNvPr>
          <p:cNvSpPr>
            <a:spLocks noGrp="1"/>
          </p:cNvSpPr>
          <p:nvPr>
            <p:ph type="sldNum" sz="quarter" idx="12"/>
          </p:nvPr>
        </p:nvSpPr>
        <p:spPr/>
        <p:txBody>
          <a:bodyPr/>
          <a:lstStyle/>
          <a:p>
            <a:fld id="{00DFC462-AD3C-4549-B076-26F683BA5B27}" type="slidenum">
              <a:rPr lang="en-IN" smtClean="0"/>
              <a:t>‹#›</a:t>
            </a:fld>
            <a:endParaRPr lang="en-IN"/>
          </a:p>
        </p:txBody>
      </p:sp>
    </p:spTree>
    <p:extLst>
      <p:ext uri="{BB962C8B-B14F-4D97-AF65-F5344CB8AC3E}">
        <p14:creationId xmlns:p14="http://schemas.microsoft.com/office/powerpoint/2010/main" val="1139036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7C6E-39D5-4C01-8886-F52EC978EB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A4F5D8-78C8-4A8A-A5A0-B83530388D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A7C6C7-BF50-4C17-9FB0-991A369A122A}"/>
              </a:ext>
            </a:extLst>
          </p:cNvPr>
          <p:cNvSpPr>
            <a:spLocks noGrp="1"/>
          </p:cNvSpPr>
          <p:nvPr>
            <p:ph type="dt" sz="half" idx="10"/>
          </p:nvPr>
        </p:nvSpPr>
        <p:spPr/>
        <p:txBody>
          <a:bodyPr/>
          <a:lstStyle/>
          <a:p>
            <a:fld id="{DCFB5F85-9203-489C-84B3-FD8DDB4F0190}" type="datetimeFigureOut">
              <a:rPr lang="en-IN" smtClean="0"/>
              <a:t>28-09-2021</a:t>
            </a:fld>
            <a:endParaRPr lang="en-IN"/>
          </a:p>
        </p:txBody>
      </p:sp>
      <p:sp>
        <p:nvSpPr>
          <p:cNvPr id="5" name="Footer Placeholder 4">
            <a:extLst>
              <a:ext uri="{FF2B5EF4-FFF2-40B4-BE49-F238E27FC236}">
                <a16:creationId xmlns:a16="http://schemas.microsoft.com/office/drawing/2014/main" id="{54D135C5-F71C-4A24-BA5F-7EE5166DFE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9DD6F-2D6C-4594-B4C0-B22F8FCA40C3}"/>
              </a:ext>
            </a:extLst>
          </p:cNvPr>
          <p:cNvSpPr>
            <a:spLocks noGrp="1"/>
          </p:cNvSpPr>
          <p:nvPr>
            <p:ph type="sldNum" sz="quarter" idx="12"/>
          </p:nvPr>
        </p:nvSpPr>
        <p:spPr/>
        <p:txBody>
          <a:bodyPr/>
          <a:lstStyle/>
          <a:p>
            <a:fld id="{00DFC462-AD3C-4549-B076-26F683BA5B27}" type="slidenum">
              <a:rPr lang="en-IN" smtClean="0"/>
              <a:t>‹#›</a:t>
            </a:fld>
            <a:endParaRPr lang="en-IN"/>
          </a:p>
        </p:txBody>
      </p:sp>
    </p:spTree>
    <p:extLst>
      <p:ext uri="{BB962C8B-B14F-4D97-AF65-F5344CB8AC3E}">
        <p14:creationId xmlns:p14="http://schemas.microsoft.com/office/powerpoint/2010/main" val="3695704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F62F6C-FD28-4AE9-BBBD-C8D2077880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651DB9-4727-4970-80FF-AE33F70191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CBB4F1-8A30-416A-B907-2381FE06D371}"/>
              </a:ext>
            </a:extLst>
          </p:cNvPr>
          <p:cNvSpPr>
            <a:spLocks noGrp="1"/>
          </p:cNvSpPr>
          <p:nvPr>
            <p:ph type="dt" sz="half" idx="10"/>
          </p:nvPr>
        </p:nvSpPr>
        <p:spPr/>
        <p:txBody>
          <a:bodyPr/>
          <a:lstStyle/>
          <a:p>
            <a:fld id="{DCFB5F85-9203-489C-84B3-FD8DDB4F0190}" type="datetimeFigureOut">
              <a:rPr lang="en-IN" smtClean="0"/>
              <a:t>28-09-2021</a:t>
            </a:fld>
            <a:endParaRPr lang="en-IN"/>
          </a:p>
        </p:txBody>
      </p:sp>
      <p:sp>
        <p:nvSpPr>
          <p:cNvPr id="5" name="Footer Placeholder 4">
            <a:extLst>
              <a:ext uri="{FF2B5EF4-FFF2-40B4-BE49-F238E27FC236}">
                <a16:creationId xmlns:a16="http://schemas.microsoft.com/office/drawing/2014/main" id="{B6C0E05A-100A-45B0-9ED7-27E991314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0CDB2E-FB52-4592-B7B9-2E009DBBD77A}"/>
              </a:ext>
            </a:extLst>
          </p:cNvPr>
          <p:cNvSpPr>
            <a:spLocks noGrp="1"/>
          </p:cNvSpPr>
          <p:nvPr>
            <p:ph type="sldNum" sz="quarter" idx="12"/>
          </p:nvPr>
        </p:nvSpPr>
        <p:spPr/>
        <p:txBody>
          <a:bodyPr/>
          <a:lstStyle/>
          <a:p>
            <a:fld id="{00DFC462-AD3C-4549-B076-26F683BA5B27}" type="slidenum">
              <a:rPr lang="en-IN" smtClean="0"/>
              <a:t>‹#›</a:t>
            </a:fld>
            <a:endParaRPr lang="en-IN"/>
          </a:p>
        </p:txBody>
      </p:sp>
    </p:spTree>
    <p:extLst>
      <p:ext uri="{BB962C8B-B14F-4D97-AF65-F5344CB8AC3E}">
        <p14:creationId xmlns:p14="http://schemas.microsoft.com/office/powerpoint/2010/main" val="215116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F32A-5697-4BFD-847F-0B82EA75C9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D552FB-4AB4-4B7E-BA77-2966C7EEDB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8C5E0-515F-4402-BCEF-EE48A8C10450}"/>
              </a:ext>
            </a:extLst>
          </p:cNvPr>
          <p:cNvSpPr>
            <a:spLocks noGrp="1"/>
          </p:cNvSpPr>
          <p:nvPr>
            <p:ph type="dt" sz="half" idx="10"/>
          </p:nvPr>
        </p:nvSpPr>
        <p:spPr/>
        <p:txBody>
          <a:bodyPr/>
          <a:lstStyle/>
          <a:p>
            <a:fld id="{DCFB5F85-9203-489C-84B3-FD8DDB4F0190}" type="datetimeFigureOut">
              <a:rPr lang="en-IN" smtClean="0"/>
              <a:t>28-09-2021</a:t>
            </a:fld>
            <a:endParaRPr lang="en-IN"/>
          </a:p>
        </p:txBody>
      </p:sp>
      <p:sp>
        <p:nvSpPr>
          <p:cNvPr id="5" name="Footer Placeholder 4">
            <a:extLst>
              <a:ext uri="{FF2B5EF4-FFF2-40B4-BE49-F238E27FC236}">
                <a16:creationId xmlns:a16="http://schemas.microsoft.com/office/drawing/2014/main" id="{D918503A-8693-412B-924A-42EE943B95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8EB8D5-2AA3-4B8C-B6A0-14DA672F5FE0}"/>
              </a:ext>
            </a:extLst>
          </p:cNvPr>
          <p:cNvSpPr>
            <a:spLocks noGrp="1"/>
          </p:cNvSpPr>
          <p:nvPr>
            <p:ph type="sldNum" sz="quarter" idx="12"/>
          </p:nvPr>
        </p:nvSpPr>
        <p:spPr/>
        <p:txBody>
          <a:bodyPr/>
          <a:lstStyle/>
          <a:p>
            <a:fld id="{00DFC462-AD3C-4549-B076-26F683BA5B27}" type="slidenum">
              <a:rPr lang="en-IN" smtClean="0"/>
              <a:t>‹#›</a:t>
            </a:fld>
            <a:endParaRPr lang="en-IN"/>
          </a:p>
        </p:txBody>
      </p:sp>
    </p:spTree>
    <p:extLst>
      <p:ext uri="{BB962C8B-B14F-4D97-AF65-F5344CB8AC3E}">
        <p14:creationId xmlns:p14="http://schemas.microsoft.com/office/powerpoint/2010/main" val="1229030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2BDA-61EB-473E-9445-B84A69613F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4F8223-82C7-4A9C-84D5-9F8E62D2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3E2B3-ECFA-4C73-BC59-653128DA02AC}"/>
              </a:ext>
            </a:extLst>
          </p:cNvPr>
          <p:cNvSpPr>
            <a:spLocks noGrp="1"/>
          </p:cNvSpPr>
          <p:nvPr>
            <p:ph type="dt" sz="half" idx="10"/>
          </p:nvPr>
        </p:nvSpPr>
        <p:spPr/>
        <p:txBody>
          <a:bodyPr/>
          <a:lstStyle/>
          <a:p>
            <a:fld id="{DCFB5F85-9203-489C-84B3-FD8DDB4F0190}" type="datetimeFigureOut">
              <a:rPr lang="en-IN" smtClean="0"/>
              <a:t>28-09-2021</a:t>
            </a:fld>
            <a:endParaRPr lang="en-IN"/>
          </a:p>
        </p:txBody>
      </p:sp>
      <p:sp>
        <p:nvSpPr>
          <p:cNvPr id="5" name="Footer Placeholder 4">
            <a:extLst>
              <a:ext uri="{FF2B5EF4-FFF2-40B4-BE49-F238E27FC236}">
                <a16:creationId xmlns:a16="http://schemas.microsoft.com/office/drawing/2014/main" id="{7DE3574A-AE04-4390-9118-8589FD548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E6DAE0-FE18-480A-9E2E-202EF2371473}"/>
              </a:ext>
            </a:extLst>
          </p:cNvPr>
          <p:cNvSpPr>
            <a:spLocks noGrp="1"/>
          </p:cNvSpPr>
          <p:nvPr>
            <p:ph type="sldNum" sz="quarter" idx="12"/>
          </p:nvPr>
        </p:nvSpPr>
        <p:spPr/>
        <p:txBody>
          <a:bodyPr/>
          <a:lstStyle/>
          <a:p>
            <a:fld id="{00DFC462-AD3C-4549-B076-26F683BA5B27}" type="slidenum">
              <a:rPr lang="en-IN" smtClean="0"/>
              <a:t>‹#›</a:t>
            </a:fld>
            <a:endParaRPr lang="en-IN"/>
          </a:p>
        </p:txBody>
      </p:sp>
    </p:spTree>
    <p:extLst>
      <p:ext uri="{BB962C8B-B14F-4D97-AF65-F5344CB8AC3E}">
        <p14:creationId xmlns:p14="http://schemas.microsoft.com/office/powerpoint/2010/main" val="2212943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ECA3-7B39-46CE-8878-6441D37506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CFD852-D344-4CFA-B531-5A9ABC9B8F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0D3F7B-832A-4839-92AF-62991A4B9D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F00F5A-277F-466B-99F0-AF0A59DFC2DF}"/>
              </a:ext>
            </a:extLst>
          </p:cNvPr>
          <p:cNvSpPr>
            <a:spLocks noGrp="1"/>
          </p:cNvSpPr>
          <p:nvPr>
            <p:ph type="dt" sz="half" idx="10"/>
          </p:nvPr>
        </p:nvSpPr>
        <p:spPr/>
        <p:txBody>
          <a:bodyPr/>
          <a:lstStyle/>
          <a:p>
            <a:fld id="{DCFB5F85-9203-489C-84B3-FD8DDB4F0190}" type="datetimeFigureOut">
              <a:rPr lang="en-IN" smtClean="0"/>
              <a:t>28-09-2021</a:t>
            </a:fld>
            <a:endParaRPr lang="en-IN"/>
          </a:p>
        </p:txBody>
      </p:sp>
      <p:sp>
        <p:nvSpPr>
          <p:cNvPr id="6" name="Footer Placeholder 5">
            <a:extLst>
              <a:ext uri="{FF2B5EF4-FFF2-40B4-BE49-F238E27FC236}">
                <a16:creationId xmlns:a16="http://schemas.microsoft.com/office/drawing/2014/main" id="{192985F6-66A1-40EC-8F57-3081CEFFDA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FB5D53-1211-4E59-9BF9-5737980D8384}"/>
              </a:ext>
            </a:extLst>
          </p:cNvPr>
          <p:cNvSpPr>
            <a:spLocks noGrp="1"/>
          </p:cNvSpPr>
          <p:nvPr>
            <p:ph type="sldNum" sz="quarter" idx="12"/>
          </p:nvPr>
        </p:nvSpPr>
        <p:spPr/>
        <p:txBody>
          <a:bodyPr/>
          <a:lstStyle/>
          <a:p>
            <a:fld id="{00DFC462-AD3C-4549-B076-26F683BA5B27}" type="slidenum">
              <a:rPr lang="en-IN" smtClean="0"/>
              <a:t>‹#›</a:t>
            </a:fld>
            <a:endParaRPr lang="en-IN"/>
          </a:p>
        </p:txBody>
      </p:sp>
    </p:spTree>
    <p:extLst>
      <p:ext uri="{BB962C8B-B14F-4D97-AF65-F5344CB8AC3E}">
        <p14:creationId xmlns:p14="http://schemas.microsoft.com/office/powerpoint/2010/main" val="729596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B683-EA31-4E26-A54A-B466FCCC52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EA7E3C-9C84-400E-A0B1-C1A7815B0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8B5019-9ACA-4F4E-B114-7196A8A5C0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C14C6F-42B5-406E-9751-A2AA5EFE2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CF44CB-EE26-4DDB-A5CC-344EC7AFCF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2C0D19-716C-4D6C-A0B8-8CDFFF091011}"/>
              </a:ext>
            </a:extLst>
          </p:cNvPr>
          <p:cNvSpPr>
            <a:spLocks noGrp="1"/>
          </p:cNvSpPr>
          <p:nvPr>
            <p:ph type="dt" sz="half" idx="10"/>
          </p:nvPr>
        </p:nvSpPr>
        <p:spPr/>
        <p:txBody>
          <a:bodyPr/>
          <a:lstStyle/>
          <a:p>
            <a:fld id="{DCFB5F85-9203-489C-84B3-FD8DDB4F0190}" type="datetimeFigureOut">
              <a:rPr lang="en-IN" smtClean="0"/>
              <a:t>28-09-2021</a:t>
            </a:fld>
            <a:endParaRPr lang="en-IN"/>
          </a:p>
        </p:txBody>
      </p:sp>
      <p:sp>
        <p:nvSpPr>
          <p:cNvPr id="8" name="Footer Placeholder 7">
            <a:extLst>
              <a:ext uri="{FF2B5EF4-FFF2-40B4-BE49-F238E27FC236}">
                <a16:creationId xmlns:a16="http://schemas.microsoft.com/office/drawing/2014/main" id="{329AC454-74F2-429A-ABDA-392BEF0979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002649-DC7D-4003-815C-69BF20F804DA}"/>
              </a:ext>
            </a:extLst>
          </p:cNvPr>
          <p:cNvSpPr>
            <a:spLocks noGrp="1"/>
          </p:cNvSpPr>
          <p:nvPr>
            <p:ph type="sldNum" sz="quarter" idx="12"/>
          </p:nvPr>
        </p:nvSpPr>
        <p:spPr/>
        <p:txBody>
          <a:bodyPr/>
          <a:lstStyle/>
          <a:p>
            <a:fld id="{00DFC462-AD3C-4549-B076-26F683BA5B27}" type="slidenum">
              <a:rPr lang="en-IN" smtClean="0"/>
              <a:t>‹#›</a:t>
            </a:fld>
            <a:endParaRPr lang="en-IN"/>
          </a:p>
        </p:txBody>
      </p:sp>
    </p:spTree>
    <p:extLst>
      <p:ext uri="{BB962C8B-B14F-4D97-AF65-F5344CB8AC3E}">
        <p14:creationId xmlns:p14="http://schemas.microsoft.com/office/powerpoint/2010/main" val="1391618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5450-70B3-4C5F-91AE-ADC4B8DC23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6EF8DE-212A-4C7F-AF65-A33B3F6EEDFC}"/>
              </a:ext>
            </a:extLst>
          </p:cNvPr>
          <p:cNvSpPr>
            <a:spLocks noGrp="1"/>
          </p:cNvSpPr>
          <p:nvPr>
            <p:ph type="dt" sz="half" idx="10"/>
          </p:nvPr>
        </p:nvSpPr>
        <p:spPr/>
        <p:txBody>
          <a:bodyPr/>
          <a:lstStyle/>
          <a:p>
            <a:fld id="{DCFB5F85-9203-489C-84B3-FD8DDB4F0190}" type="datetimeFigureOut">
              <a:rPr lang="en-IN" smtClean="0"/>
              <a:t>28-09-2021</a:t>
            </a:fld>
            <a:endParaRPr lang="en-IN"/>
          </a:p>
        </p:txBody>
      </p:sp>
      <p:sp>
        <p:nvSpPr>
          <p:cNvPr id="4" name="Footer Placeholder 3">
            <a:extLst>
              <a:ext uri="{FF2B5EF4-FFF2-40B4-BE49-F238E27FC236}">
                <a16:creationId xmlns:a16="http://schemas.microsoft.com/office/drawing/2014/main" id="{916DF4A2-759A-4250-B169-4F7F64C2AB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69B3AA-E641-41D6-9389-AEDA733CB823}"/>
              </a:ext>
            </a:extLst>
          </p:cNvPr>
          <p:cNvSpPr>
            <a:spLocks noGrp="1"/>
          </p:cNvSpPr>
          <p:nvPr>
            <p:ph type="sldNum" sz="quarter" idx="12"/>
          </p:nvPr>
        </p:nvSpPr>
        <p:spPr/>
        <p:txBody>
          <a:bodyPr/>
          <a:lstStyle/>
          <a:p>
            <a:fld id="{00DFC462-AD3C-4549-B076-26F683BA5B27}" type="slidenum">
              <a:rPr lang="en-IN" smtClean="0"/>
              <a:t>‹#›</a:t>
            </a:fld>
            <a:endParaRPr lang="en-IN"/>
          </a:p>
        </p:txBody>
      </p:sp>
    </p:spTree>
    <p:extLst>
      <p:ext uri="{BB962C8B-B14F-4D97-AF65-F5344CB8AC3E}">
        <p14:creationId xmlns:p14="http://schemas.microsoft.com/office/powerpoint/2010/main" val="275025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333D96-139B-4222-9D82-018F6886AF89}"/>
              </a:ext>
            </a:extLst>
          </p:cNvPr>
          <p:cNvSpPr>
            <a:spLocks noGrp="1"/>
          </p:cNvSpPr>
          <p:nvPr>
            <p:ph type="dt" sz="half" idx="10"/>
          </p:nvPr>
        </p:nvSpPr>
        <p:spPr/>
        <p:txBody>
          <a:bodyPr/>
          <a:lstStyle/>
          <a:p>
            <a:fld id="{DCFB5F85-9203-489C-84B3-FD8DDB4F0190}" type="datetimeFigureOut">
              <a:rPr lang="en-IN" smtClean="0"/>
              <a:t>28-09-2021</a:t>
            </a:fld>
            <a:endParaRPr lang="en-IN"/>
          </a:p>
        </p:txBody>
      </p:sp>
      <p:sp>
        <p:nvSpPr>
          <p:cNvPr id="3" name="Footer Placeholder 2">
            <a:extLst>
              <a:ext uri="{FF2B5EF4-FFF2-40B4-BE49-F238E27FC236}">
                <a16:creationId xmlns:a16="http://schemas.microsoft.com/office/drawing/2014/main" id="{0B7801B3-E54A-4A0B-917D-0F960C79BA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1AD5AC-F5F2-4642-8406-5E815DA440FF}"/>
              </a:ext>
            </a:extLst>
          </p:cNvPr>
          <p:cNvSpPr>
            <a:spLocks noGrp="1"/>
          </p:cNvSpPr>
          <p:nvPr>
            <p:ph type="sldNum" sz="quarter" idx="12"/>
          </p:nvPr>
        </p:nvSpPr>
        <p:spPr/>
        <p:txBody>
          <a:bodyPr/>
          <a:lstStyle/>
          <a:p>
            <a:fld id="{00DFC462-AD3C-4549-B076-26F683BA5B27}" type="slidenum">
              <a:rPr lang="en-IN" smtClean="0"/>
              <a:t>‹#›</a:t>
            </a:fld>
            <a:endParaRPr lang="en-IN"/>
          </a:p>
        </p:txBody>
      </p:sp>
    </p:spTree>
    <p:extLst>
      <p:ext uri="{BB962C8B-B14F-4D97-AF65-F5344CB8AC3E}">
        <p14:creationId xmlns:p14="http://schemas.microsoft.com/office/powerpoint/2010/main" val="360958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F47B-685A-4735-A4A1-18C54275F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1E2975-B082-42F9-8F51-C462BFA37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46D129-D072-4DCE-90AA-8A48BEC09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4EC034-BF84-4A83-BC58-5964F27A01DF}"/>
              </a:ext>
            </a:extLst>
          </p:cNvPr>
          <p:cNvSpPr>
            <a:spLocks noGrp="1"/>
          </p:cNvSpPr>
          <p:nvPr>
            <p:ph type="dt" sz="half" idx="10"/>
          </p:nvPr>
        </p:nvSpPr>
        <p:spPr/>
        <p:txBody>
          <a:bodyPr/>
          <a:lstStyle/>
          <a:p>
            <a:fld id="{DCFB5F85-9203-489C-84B3-FD8DDB4F0190}" type="datetimeFigureOut">
              <a:rPr lang="en-IN" smtClean="0"/>
              <a:t>28-09-2021</a:t>
            </a:fld>
            <a:endParaRPr lang="en-IN"/>
          </a:p>
        </p:txBody>
      </p:sp>
      <p:sp>
        <p:nvSpPr>
          <p:cNvPr id="6" name="Footer Placeholder 5">
            <a:extLst>
              <a:ext uri="{FF2B5EF4-FFF2-40B4-BE49-F238E27FC236}">
                <a16:creationId xmlns:a16="http://schemas.microsoft.com/office/drawing/2014/main" id="{F0E00C47-159A-44C3-971F-52FD2784FB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3DE09C-151B-41BB-91E4-BF8520E60CD9}"/>
              </a:ext>
            </a:extLst>
          </p:cNvPr>
          <p:cNvSpPr>
            <a:spLocks noGrp="1"/>
          </p:cNvSpPr>
          <p:nvPr>
            <p:ph type="sldNum" sz="quarter" idx="12"/>
          </p:nvPr>
        </p:nvSpPr>
        <p:spPr/>
        <p:txBody>
          <a:bodyPr/>
          <a:lstStyle/>
          <a:p>
            <a:fld id="{00DFC462-AD3C-4549-B076-26F683BA5B27}" type="slidenum">
              <a:rPr lang="en-IN" smtClean="0"/>
              <a:t>‹#›</a:t>
            </a:fld>
            <a:endParaRPr lang="en-IN"/>
          </a:p>
        </p:txBody>
      </p:sp>
    </p:spTree>
    <p:extLst>
      <p:ext uri="{BB962C8B-B14F-4D97-AF65-F5344CB8AC3E}">
        <p14:creationId xmlns:p14="http://schemas.microsoft.com/office/powerpoint/2010/main" val="4084268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F193-6C25-4CCD-BC69-6AE897059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EE9719-EB4C-4615-A509-72BA414132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D19D08-268A-4E8F-A6BB-8D38B3017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0D73D-4BED-45E5-A8EF-73380D60D53D}"/>
              </a:ext>
            </a:extLst>
          </p:cNvPr>
          <p:cNvSpPr>
            <a:spLocks noGrp="1"/>
          </p:cNvSpPr>
          <p:nvPr>
            <p:ph type="dt" sz="half" idx="10"/>
          </p:nvPr>
        </p:nvSpPr>
        <p:spPr/>
        <p:txBody>
          <a:bodyPr/>
          <a:lstStyle/>
          <a:p>
            <a:fld id="{DCFB5F85-9203-489C-84B3-FD8DDB4F0190}" type="datetimeFigureOut">
              <a:rPr lang="en-IN" smtClean="0"/>
              <a:t>28-09-2021</a:t>
            </a:fld>
            <a:endParaRPr lang="en-IN"/>
          </a:p>
        </p:txBody>
      </p:sp>
      <p:sp>
        <p:nvSpPr>
          <p:cNvPr id="6" name="Footer Placeholder 5">
            <a:extLst>
              <a:ext uri="{FF2B5EF4-FFF2-40B4-BE49-F238E27FC236}">
                <a16:creationId xmlns:a16="http://schemas.microsoft.com/office/drawing/2014/main" id="{D8E03C54-9D68-4311-9DA6-872C71B5A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8B6585-4A56-45A0-B74F-52C29BFBBBE9}"/>
              </a:ext>
            </a:extLst>
          </p:cNvPr>
          <p:cNvSpPr>
            <a:spLocks noGrp="1"/>
          </p:cNvSpPr>
          <p:nvPr>
            <p:ph type="sldNum" sz="quarter" idx="12"/>
          </p:nvPr>
        </p:nvSpPr>
        <p:spPr/>
        <p:txBody>
          <a:bodyPr/>
          <a:lstStyle/>
          <a:p>
            <a:fld id="{00DFC462-AD3C-4549-B076-26F683BA5B27}" type="slidenum">
              <a:rPr lang="en-IN" smtClean="0"/>
              <a:t>‹#›</a:t>
            </a:fld>
            <a:endParaRPr lang="en-IN"/>
          </a:p>
        </p:txBody>
      </p:sp>
    </p:spTree>
    <p:extLst>
      <p:ext uri="{BB962C8B-B14F-4D97-AF65-F5344CB8AC3E}">
        <p14:creationId xmlns:p14="http://schemas.microsoft.com/office/powerpoint/2010/main" val="162957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B80203-A9E2-43B9-86DF-4D4DA47B8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E0A6C0-CF33-4A5A-BA9C-5DFB89BA97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E106D4-196C-4BAA-BC6F-9E5CAEDEB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B5F85-9203-489C-84B3-FD8DDB4F0190}" type="datetimeFigureOut">
              <a:rPr lang="en-IN" smtClean="0"/>
              <a:t>28-09-2021</a:t>
            </a:fld>
            <a:endParaRPr lang="en-IN"/>
          </a:p>
        </p:txBody>
      </p:sp>
      <p:sp>
        <p:nvSpPr>
          <p:cNvPr id="5" name="Footer Placeholder 4">
            <a:extLst>
              <a:ext uri="{FF2B5EF4-FFF2-40B4-BE49-F238E27FC236}">
                <a16:creationId xmlns:a16="http://schemas.microsoft.com/office/drawing/2014/main" id="{9829D902-34F0-45A8-987D-7B1796B368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B78FAA-65EC-4CF2-BF6D-5803433C32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FC462-AD3C-4549-B076-26F683BA5B27}" type="slidenum">
              <a:rPr lang="en-IN" smtClean="0"/>
              <a:t>‹#›</a:t>
            </a:fld>
            <a:endParaRPr lang="en-IN"/>
          </a:p>
        </p:txBody>
      </p:sp>
    </p:spTree>
    <p:extLst>
      <p:ext uri="{BB962C8B-B14F-4D97-AF65-F5344CB8AC3E}">
        <p14:creationId xmlns:p14="http://schemas.microsoft.com/office/powerpoint/2010/main" val="290591775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Jagged_arra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D3A2-BEC1-444E-8CE9-FB53B57775DE}"/>
              </a:ext>
            </a:extLst>
          </p:cNvPr>
          <p:cNvSpPr>
            <a:spLocks noGrp="1"/>
          </p:cNvSpPr>
          <p:nvPr>
            <p:ph type="title"/>
          </p:nvPr>
        </p:nvSpPr>
        <p:spPr>
          <a:xfrm>
            <a:off x="838200" y="365126"/>
            <a:ext cx="10515600" cy="679904"/>
          </a:xfrm>
        </p:spPr>
        <p:txBody>
          <a:bodyPr>
            <a:normAutofit fontScale="90000"/>
          </a:bodyPr>
          <a:lstStyle/>
          <a:p>
            <a:pPr algn="ctr"/>
            <a:r>
              <a:rPr lang="en-US" dirty="0"/>
              <a:t>Arrays</a:t>
            </a:r>
            <a:endParaRPr lang="en-IN" dirty="0"/>
          </a:p>
        </p:txBody>
      </p:sp>
      <p:sp>
        <p:nvSpPr>
          <p:cNvPr id="3" name="Content Placeholder 2">
            <a:extLst>
              <a:ext uri="{FF2B5EF4-FFF2-40B4-BE49-F238E27FC236}">
                <a16:creationId xmlns:a16="http://schemas.microsoft.com/office/drawing/2014/main" id="{543238BC-3EB5-4B2E-A786-80E93E974566}"/>
              </a:ext>
            </a:extLst>
          </p:cNvPr>
          <p:cNvSpPr>
            <a:spLocks noGrp="1"/>
          </p:cNvSpPr>
          <p:nvPr>
            <p:ph idx="1"/>
          </p:nvPr>
        </p:nvSpPr>
        <p:spPr>
          <a:xfrm>
            <a:off x="838200" y="1119673"/>
            <a:ext cx="10515600" cy="5057290"/>
          </a:xfrm>
        </p:spPr>
        <p:txBody>
          <a:bodyPr/>
          <a:lstStyle/>
          <a:p>
            <a:r>
              <a:rPr lang="en-US" sz="2000" dirty="0"/>
              <a:t>An array is a collection of items stored at contiguous memory locations. The idea is to store multiple items of the same type together. This makes it easier to calculate the position of each element by simply adding an offset to a base value, i.e., the memory location of the first element of the array (generally denoted by the name of the array).</a:t>
            </a:r>
          </a:p>
          <a:p>
            <a:endParaRPr lang="en-US" dirty="0"/>
          </a:p>
          <a:p>
            <a:r>
              <a:rPr lang="en-US" sz="2000" dirty="0"/>
              <a:t>The above image can be looked as a top-level view of a staircase where you are at the base of the staircase. Each element can be uniquely identified by their index in the array (in a similar way as you could identify your friends by the step on which they were on in the above example).</a:t>
            </a:r>
            <a:endParaRPr lang="en-IN" sz="2000" dirty="0"/>
          </a:p>
        </p:txBody>
      </p:sp>
      <p:pic>
        <p:nvPicPr>
          <p:cNvPr id="1030" name="Picture 6">
            <a:extLst>
              <a:ext uri="{FF2B5EF4-FFF2-40B4-BE49-F238E27FC236}">
                <a16:creationId xmlns:a16="http://schemas.microsoft.com/office/drawing/2014/main" id="{5CBFD398-4FF4-4AFF-A6E3-E6A7998CC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043" y="3974550"/>
            <a:ext cx="4086225"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18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D3A2-BEC1-444E-8CE9-FB53B57775DE}"/>
              </a:ext>
            </a:extLst>
          </p:cNvPr>
          <p:cNvSpPr>
            <a:spLocks noGrp="1"/>
          </p:cNvSpPr>
          <p:nvPr>
            <p:ph type="title"/>
          </p:nvPr>
        </p:nvSpPr>
        <p:spPr>
          <a:xfrm>
            <a:off x="838200" y="365126"/>
            <a:ext cx="10515600" cy="679904"/>
          </a:xfrm>
        </p:spPr>
        <p:txBody>
          <a:bodyPr>
            <a:normAutofit fontScale="90000"/>
          </a:bodyPr>
          <a:lstStyle/>
          <a:p>
            <a:pPr algn="ctr"/>
            <a:r>
              <a:rPr lang="en-US" dirty="0"/>
              <a:t>1.Program for Array Rotation</a:t>
            </a:r>
            <a:endParaRPr lang="en-IN" dirty="0"/>
          </a:p>
        </p:txBody>
      </p:sp>
      <p:sp>
        <p:nvSpPr>
          <p:cNvPr id="3" name="Content Placeholder 2">
            <a:extLst>
              <a:ext uri="{FF2B5EF4-FFF2-40B4-BE49-F238E27FC236}">
                <a16:creationId xmlns:a16="http://schemas.microsoft.com/office/drawing/2014/main" id="{543238BC-3EB5-4B2E-A786-80E93E974566}"/>
              </a:ext>
            </a:extLst>
          </p:cNvPr>
          <p:cNvSpPr>
            <a:spLocks noGrp="1"/>
          </p:cNvSpPr>
          <p:nvPr>
            <p:ph idx="1"/>
          </p:nvPr>
        </p:nvSpPr>
        <p:spPr>
          <a:xfrm>
            <a:off x="838199" y="1250302"/>
            <a:ext cx="10918371" cy="5057290"/>
          </a:xfrm>
        </p:spPr>
        <p:txBody>
          <a:bodyPr>
            <a:noAutofit/>
          </a:bodyPr>
          <a:lstStyle/>
          <a:p>
            <a:pPr marL="0" indent="0">
              <a:buNone/>
            </a:pPr>
            <a:r>
              <a:rPr lang="en-US" sz="2000" b="1" i="0" dirty="0">
                <a:solidFill>
                  <a:srgbClr val="273239"/>
                </a:solidFill>
                <a:effectLst/>
              </a:rPr>
              <a:t>METHOD 3 (A Juggling Algorithm)</a:t>
            </a:r>
          </a:p>
          <a:p>
            <a:pPr marL="0" indent="0">
              <a:buNone/>
            </a:pPr>
            <a:r>
              <a:rPr lang="en-US" sz="2000" b="0" i="0" dirty="0">
                <a:solidFill>
                  <a:srgbClr val="273239"/>
                </a:solidFill>
                <a:effectLst/>
              </a:rPr>
              <a:t> </a:t>
            </a:r>
          </a:p>
          <a:p>
            <a:pPr marL="0" indent="0">
              <a:buNone/>
            </a:pPr>
            <a:endParaRPr lang="en-US" sz="2000" b="0" i="0" dirty="0">
              <a:solidFill>
                <a:srgbClr val="273239"/>
              </a:solidFill>
              <a:effectLst/>
            </a:endParaRPr>
          </a:p>
          <a:p>
            <a:pPr marL="0" indent="0">
              <a:buNone/>
            </a:pPr>
            <a:endParaRPr lang="en-US" sz="2000" i="0" dirty="0">
              <a:solidFill>
                <a:srgbClr val="273239"/>
              </a:solidFill>
              <a:effectLst/>
              <a:cs typeface="Calibri" panose="020F0502020204030204" pitchFamily="34" charset="0"/>
            </a:endParaRPr>
          </a:p>
        </p:txBody>
      </p:sp>
      <p:pic>
        <p:nvPicPr>
          <p:cNvPr id="6" name="Picture 5">
            <a:extLst>
              <a:ext uri="{FF2B5EF4-FFF2-40B4-BE49-F238E27FC236}">
                <a16:creationId xmlns:a16="http://schemas.microsoft.com/office/drawing/2014/main" id="{5633397E-CB94-4D95-B54D-3F49F75EA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721547"/>
            <a:ext cx="7315200" cy="4114800"/>
          </a:xfrm>
          <a:prstGeom prst="rect">
            <a:avLst/>
          </a:prstGeom>
        </p:spPr>
      </p:pic>
    </p:spTree>
    <p:extLst>
      <p:ext uri="{BB962C8B-B14F-4D97-AF65-F5344CB8AC3E}">
        <p14:creationId xmlns:p14="http://schemas.microsoft.com/office/powerpoint/2010/main" val="170371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D3A2-BEC1-444E-8CE9-FB53B57775DE}"/>
              </a:ext>
            </a:extLst>
          </p:cNvPr>
          <p:cNvSpPr>
            <a:spLocks noGrp="1"/>
          </p:cNvSpPr>
          <p:nvPr>
            <p:ph type="title"/>
          </p:nvPr>
        </p:nvSpPr>
        <p:spPr>
          <a:xfrm>
            <a:off x="838200" y="365126"/>
            <a:ext cx="10515600" cy="679904"/>
          </a:xfrm>
        </p:spPr>
        <p:txBody>
          <a:bodyPr>
            <a:normAutofit fontScale="90000"/>
          </a:bodyPr>
          <a:lstStyle/>
          <a:p>
            <a:pPr algn="ctr"/>
            <a:r>
              <a:rPr lang="en-US" dirty="0"/>
              <a:t>1.Program for Array Rotation</a:t>
            </a:r>
            <a:endParaRPr lang="en-IN" dirty="0"/>
          </a:p>
        </p:txBody>
      </p:sp>
      <p:sp>
        <p:nvSpPr>
          <p:cNvPr id="3" name="Content Placeholder 2">
            <a:extLst>
              <a:ext uri="{FF2B5EF4-FFF2-40B4-BE49-F238E27FC236}">
                <a16:creationId xmlns:a16="http://schemas.microsoft.com/office/drawing/2014/main" id="{543238BC-3EB5-4B2E-A786-80E93E974566}"/>
              </a:ext>
            </a:extLst>
          </p:cNvPr>
          <p:cNvSpPr>
            <a:spLocks noGrp="1"/>
          </p:cNvSpPr>
          <p:nvPr>
            <p:ph idx="1"/>
          </p:nvPr>
        </p:nvSpPr>
        <p:spPr>
          <a:xfrm>
            <a:off x="838199" y="1250302"/>
            <a:ext cx="10918371" cy="5057290"/>
          </a:xfrm>
        </p:spPr>
        <p:txBody>
          <a:bodyPr>
            <a:noAutofit/>
          </a:bodyPr>
          <a:lstStyle/>
          <a:p>
            <a:pPr marL="0" indent="0">
              <a:buNone/>
            </a:pPr>
            <a:r>
              <a:rPr lang="en-US" sz="2000" b="1" i="0" dirty="0">
                <a:solidFill>
                  <a:srgbClr val="273239"/>
                </a:solidFill>
                <a:effectLst/>
              </a:rPr>
              <a:t>METHOD 3 (A Juggling Algorithm)</a:t>
            </a:r>
          </a:p>
          <a:p>
            <a:pPr marL="0" indent="0">
              <a:buNone/>
            </a:pPr>
            <a:r>
              <a:rPr lang="en-US" sz="2000" b="0" i="0" dirty="0">
                <a:solidFill>
                  <a:srgbClr val="273239"/>
                </a:solidFill>
                <a:effectLst/>
              </a:rPr>
              <a:t> </a:t>
            </a:r>
          </a:p>
          <a:p>
            <a:pPr marL="0" indent="0">
              <a:buNone/>
            </a:pPr>
            <a:endParaRPr lang="en-US" sz="2000" b="0" i="0" dirty="0">
              <a:solidFill>
                <a:srgbClr val="273239"/>
              </a:solidFill>
              <a:effectLst/>
            </a:endParaRPr>
          </a:p>
          <a:p>
            <a:pPr marL="0" indent="0">
              <a:buNone/>
            </a:pPr>
            <a:endParaRPr lang="en-US" sz="2000" i="0" dirty="0">
              <a:solidFill>
                <a:srgbClr val="273239"/>
              </a:solidFill>
              <a:effectLst/>
              <a:cs typeface="Calibri" panose="020F0502020204030204" pitchFamily="34" charset="0"/>
            </a:endParaRPr>
          </a:p>
        </p:txBody>
      </p:sp>
      <p:pic>
        <p:nvPicPr>
          <p:cNvPr id="5" name="Picture 4">
            <a:extLst>
              <a:ext uri="{FF2B5EF4-FFF2-40B4-BE49-F238E27FC236}">
                <a16:creationId xmlns:a16="http://schemas.microsoft.com/office/drawing/2014/main" id="{D9157188-8CEB-47D5-B4DE-7996A9619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721547"/>
            <a:ext cx="7315200" cy="4114800"/>
          </a:xfrm>
          <a:prstGeom prst="rect">
            <a:avLst/>
          </a:prstGeom>
        </p:spPr>
      </p:pic>
    </p:spTree>
    <p:extLst>
      <p:ext uri="{BB962C8B-B14F-4D97-AF65-F5344CB8AC3E}">
        <p14:creationId xmlns:p14="http://schemas.microsoft.com/office/powerpoint/2010/main" val="3635267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D3A2-BEC1-444E-8CE9-FB53B57775DE}"/>
              </a:ext>
            </a:extLst>
          </p:cNvPr>
          <p:cNvSpPr>
            <a:spLocks noGrp="1"/>
          </p:cNvSpPr>
          <p:nvPr>
            <p:ph type="title"/>
          </p:nvPr>
        </p:nvSpPr>
        <p:spPr>
          <a:xfrm>
            <a:off x="838200" y="365126"/>
            <a:ext cx="10515600" cy="679904"/>
          </a:xfrm>
        </p:spPr>
        <p:txBody>
          <a:bodyPr>
            <a:normAutofit fontScale="90000"/>
          </a:bodyPr>
          <a:lstStyle/>
          <a:p>
            <a:pPr algn="ctr"/>
            <a:r>
              <a:rPr lang="en-US" dirty="0"/>
              <a:t>1.Program for Array Rotation</a:t>
            </a:r>
            <a:endParaRPr lang="en-IN" dirty="0"/>
          </a:p>
        </p:txBody>
      </p:sp>
      <p:sp>
        <p:nvSpPr>
          <p:cNvPr id="3" name="Content Placeholder 2">
            <a:extLst>
              <a:ext uri="{FF2B5EF4-FFF2-40B4-BE49-F238E27FC236}">
                <a16:creationId xmlns:a16="http://schemas.microsoft.com/office/drawing/2014/main" id="{543238BC-3EB5-4B2E-A786-80E93E974566}"/>
              </a:ext>
            </a:extLst>
          </p:cNvPr>
          <p:cNvSpPr>
            <a:spLocks noGrp="1"/>
          </p:cNvSpPr>
          <p:nvPr>
            <p:ph idx="1"/>
          </p:nvPr>
        </p:nvSpPr>
        <p:spPr>
          <a:xfrm>
            <a:off x="838199" y="1250302"/>
            <a:ext cx="10918371" cy="5057290"/>
          </a:xfrm>
        </p:spPr>
        <p:txBody>
          <a:bodyPr>
            <a:noAutofit/>
          </a:bodyPr>
          <a:lstStyle/>
          <a:p>
            <a:pPr marL="0" indent="0">
              <a:buNone/>
            </a:pPr>
            <a:r>
              <a:rPr lang="en-US" sz="2000" b="1" i="0" dirty="0">
                <a:solidFill>
                  <a:srgbClr val="273239"/>
                </a:solidFill>
                <a:effectLst/>
              </a:rPr>
              <a:t>METHOD 3 (A Juggling Algorithm)</a:t>
            </a:r>
          </a:p>
          <a:p>
            <a:pPr marL="0" indent="0">
              <a:buNone/>
            </a:pPr>
            <a:r>
              <a:rPr lang="en-US" sz="2000" b="0" i="0" dirty="0">
                <a:solidFill>
                  <a:srgbClr val="273239"/>
                </a:solidFill>
                <a:effectLst/>
              </a:rPr>
              <a:t> </a:t>
            </a:r>
          </a:p>
          <a:p>
            <a:pPr marL="0" indent="0">
              <a:buNone/>
            </a:pPr>
            <a:endParaRPr lang="en-US" sz="2000" b="0" i="0" dirty="0">
              <a:solidFill>
                <a:srgbClr val="273239"/>
              </a:solidFill>
              <a:effectLst/>
            </a:endParaRPr>
          </a:p>
          <a:p>
            <a:pPr marL="0" indent="0">
              <a:buNone/>
            </a:pPr>
            <a:endParaRPr lang="en-US" sz="2000" i="0" dirty="0">
              <a:solidFill>
                <a:srgbClr val="273239"/>
              </a:solidFill>
              <a:effectLst/>
              <a:cs typeface="Calibri" panose="020F0502020204030204" pitchFamily="34" charset="0"/>
            </a:endParaRPr>
          </a:p>
        </p:txBody>
      </p:sp>
      <p:pic>
        <p:nvPicPr>
          <p:cNvPr id="6" name="Picture 5">
            <a:extLst>
              <a:ext uri="{FF2B5EF4-FFF2-40B4-BE49-F238E27FC236}">
                <a16:creationId xmlns:a16="http://schemas.microsoft.com/office/drawing/2014/main" id="{09524871-6F3A-484A-AEFC-D4C3E8FF8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819072"/>
            <a:ext cx="7315200" cy="4114800"/>
          </a:xfrm>
          <a:prstGeom prst="rect">
            <a:avLst/>
          </a:prstGeom>
        </p:spPr>
      </p:pic>
    </p:spTree>
    <p:extLst>
      <p:ext uri="{BB962C8B-B14F-4D97-AF65-F5344CB8AC3E}">
        <p14:creationId xmlns:p14="http://schemas.microsoft.com/office/powerpoint/2010/main" val="798802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D3A2-BEC1-444E-8CE9-FB53B57775DE}"/>
              </a:ext>
            </a:extLst>
          </p:cNvPr>
          <p:cNvSpPr>
            <a:spLocks noGrp="1"/>
          </p:cNvSpPr>
          <p:nvPr>
            <p:ph type="title"/>
          </p:nvPr>
        </p:nvSpPr>
        <p:spPr>
          <a:xfrm>
            <a:off x="721468" y="0"/>
            <a:ext cx="10515600" cy="679904"/>
          </a:xfrm>
        </p:spPr>
        <p:txBody>
          <a:bodyPr>
            <a:normAutofit fontScale="90000"/>
          </a:bodyPr>
          <a:lstStyle/>
          <a:p>
            <a:pPr algn="ctr"/>
            <a:r>
              <a:rPr lang="en-US" dirty="0"/>
              <a:t>1.Program for Array Rotation</a:t>
            </a:r>
            <a:endParaRPr lang="en-IN" dirty="0"/>
          </a:p>
        </p:txBody>
      </p:sp>
      <p:sp>
        <p:nvSpPr>
          <p:cNvPr id="3" name="Content Placeholder 2">
            <a:extLst>
              <a:ext uri="{FF2B5EF4-FFF2-40B4-BE49-F238E27FC236}">
                <a16:creationId xmlns:a16="http://schemas.microsoft.com/office/drawing/2014/main" id="{543238BC-3EB5-4B2E-A786-80E93E974566}"/>
              </a:ext>
            </a:extLst>
          </p:cNvPr>
          <p:cNvSpPr>
            <a:spLocks noGrp="1"/>
          </p:cNvSpPr>
          <p:nvPr>
            <p:ph idx="1"/>
          </p:nvPr>
        </p:nvSpPr>
        <p:spPr>
          <a:xfrm>
            <a:off x="0" y="598548"/>
            <a:ext cx="12191999" cy="6259451"/>
          </a:xfrm>
        </p:spPr>
        <p:txBody>
          <a:bodyPr>
            <a:noAutofit/>
          </a:bodyPr>
          <a:lstStyle/>
          <a:p>
            <a:pPr marL="0" indent="0">
              <a:buNone/>
            </a:pPr>
            <a:r>
              <a:rPr lang="en-US" sz="1800" b="0" i="0" dirty="0">
                <a:solidFill>
                  <a:srgbClr val="273239"/>
                </a:solidFill>
                <a:effectLst/>
              </a:rPr>
              <a:t>Method 4 (The Reversal Algorithm) :</a:t>
            </a:r>
          </a:p>
          <a:p>
            <a:pPr marL="0" indent="0">
              <a:buNone/>
            </a:pPr>
            <a:r>
              <a:rPr lang="en-US" sz="1800" b="0" i="0" dirty="0">
                <a:solidFill>
                  <a:srgbClr val="273239"/>
                </a:solidFill>
                <a:effectLst/>
              </a:rPr>
              <a:t>Algorithm : </a:t>
            </a:r>
          </a:p>
          <a:p>
            <a:pPr marL="0" indent="0">
              <a:buNone/>
            </a:pPr>
            <a:r>
              <a:rPr lang="en-US" sz="1800" b="0" i="0" dirty="0">
                <a:solidFill>
                  <a:srgbClr val="273239"/>
                </a:solidFill>
                <a:effectLst/>
              </a:rPr>
              <a:t>rotate(</a:t>
            </a:r>
            <a:r>
              <a:rPr lang="en-US" sz="1800" b="0" i="0" dirty="0" err="1">
                <a:solidFill>
                  <a:srgbClr val="273239"/>
                </a:solidFill>
                <a:effectLst/>
              </a:rPr>
              <a:t>arr</a:t>
            </a:r>
            <a:r>
              <a:rPr lang="en-US" sz="1800" b="0" i="0" dirty="0">
                <a:solidFill>
                  <a:srgbClr val="273239"/>
                </a:solidFill>
                <a:effectLst/>
              </a:rPr>
              <a:t>[], d, n)</a:t>
            </a:r>
          </a:p>
          <a:p>
            <a:pPr marL="0" indent="0">
              <a:buNone/>
            </a:pPr>
            <a:r>
              <a:rPr lang="en-US" sz="1800" b="0" i="0" dirty="0">
                <a:solidFill>
                  <a:srgbClr val="273239"/>
                </a:solidFill>
                <a:effectLst/>
              </a:rPr>
              <a:t>  reverse(</a:t>
            </a:r>
            <a:r>
              <a:rPr lang="en-US" sz="1800" b="0" i="0" dirty="0" err="1">
                <a:solidFill>
                  <a:srgbClr val="273239"/>
                </a:solidFill>
                <a:effectLst/>
              </a:rPr>
              <a:t>arr</a:t>
            </a:r>
            <a:r>
              <a:rPr lang="en-US" sz="1800" b="0" i="0" dirty="0">
                <a:solidFill>
                  <a:srgbClr val="273239"/>
                </a:solidFill>
                <a:effectLst/>
              </a:rPr>
              <a:t>[], 1, d) ;</a:t>
            </a:r>
          </a:p>
          <a:p>
            <a:pPr marL="0" indent="0">
              <a:buNone/>
            </a:pPr>
            <a:r>
              <a:rPr lang="en-US" sz="1800" b="0" i="0" dirty="0">
                <a:solidFill>
                  <a:srgbClr val="273239"/>
                </a:solidFill>
                <a:effectLst/>
              </a:rPr>
              <a:t>  reverse(</a:t>
            </a:r>
            <a:r>
              <a:rPr lang="en-US" sz="1800" b="0" i="0" dirty="0" err="1">
                <a:solidFill>
                  <a:srgbClr val="273239"/>
                </a:solidFill>
                <a:effectLst/>
              </a:rPr>
              <a:t>arr</a:t>
            </a:r>
            <a:r>
              <a:rPr lang="en-US" sz="1800" b="0" i="0" dirty="0">
                <a:solidFill>
                  <a:srgbClr val="273239"/>
                </a:solidFill>
                <a:effectLst/>
              </a:rPr>
              <a:t>[], d + 1, n);</a:t>
            </a:r>
          </a:p>
          <a:p>
            <a:pPr marL="0" indent="0">
              <a:buNone/>
            </a:pPr>
            <a:r>
              <a:rPr lang="en-US" sz="1800" b="0" i="0" dirty="0">
                <a:solidFill>
                  <a:srgbClr val="273239"/>
                </a:solidFill>
                <a:effectLst/>
              </a:rPr>
              <a:t>  reverse(</a:t>
            </a:r>
            <a:r>
              <a:rPr lang="en-US" sz="1800" b="0" i="0" dirty="0" err="1">
                <a:solidFill>
                  <a:srgbClr val="273239"/>
                </a:solidFill>
                <a:effectLst/>
              </a:rPr>
              <a:t>arr</a:t>
            </a:r>
            <a:r>
              <a:rPr lang="en-US" sz="1800" b="0" i="0" dirty="0">
                <a:solidFill>
                  <a:srgbClr val="273239"/>
                </a:solidFill>
                <a:effectLst/>
              </a:rPr>
              <a:t>[], 1, n);</a:t>
            </a:r>
          </a:p>
          <a:p>
            <a:pPr marL="0" indent="0">
              <a:buNone/>
            </a:pPr>
            <a:r>
              <a:rPr lang="en-US" sz="1800" b="0" i="0" dirty="0">
                <a:solidFill>
                  <a:srgbClr val="273239"/>
                </a:solidFill>
                <a:effectLst/>
              </a:rPr>
              <a:t>Let AB are the two parts of the input array where A = </a:t>
            </a:r>
            <a:r>
              <a:rPr lang="en-US" sz="1800" b="0" i="0" dirty="0" err="1">
                <a:solidFill>
                  <a:srgbClr val="273239"/>
                </a:solidFill>
                <a:effectLst/>
              </a:rPr>
              <a:t>arr</a:t>
            </a:r>
            <a:r>
              <a:rPr lang="en-US" sz="1800" b="0" i="0" dirty="0">
                <a:solidFill>
                  <a:srgbClr val="273239"/>
                </a:solidFill>
                <a:effectLst/>
              </a:rPr>
              <a:t>[0..d-1] and B = </a:t>
            </a:r>
            <a:r>
              <a:rPr lang="en-US" sz="1800" b="0" i="0" dirty="0" err="1">
                <a:solidFill>
                  <a:srgbClr val="273239"/>
                </a:solidFill>
                <a:effectLst/>
              </a:rPr>
              <a:t>arr</a:t>
            </a:r>
            <a:r>
              <a:rPr lang="en-US" sz="1800" b="0" i="0" dirty="0">
                <a:solidFill>
                  <a:srgbClr val="273239"/>
                </a:solidFill>
                <a:effectLst/>
              </a:rPr>
              <a:t>[d..n-1]. The idea of the algorithm is : </a:t>
            </a:r>
          </a:p>
          <a:p>
            <a:pPr marL="0" indent="0">
              <a:buNone/>
            </a:pPr>
            <a:r>
              <a:rPr lang="en-US" sz="1800" b="0" i="0" dirty="0">
                <a:solidFill>
                  <a:srgbClr val="273239"/>
                </a:solidFill>
                <a:effectLst/>
              </a:rPr>
              <a:t>Reverse A to get </a:t>
            </a:r>
            <a:r>
              <a:rPr lang="en-US" sz="1800" b="0" i="0" dirty="0" err="1">
                <a:solidFill>
                  <a:srgbClr val="273239"/>
                </a:solidFill>
                <a:effectLst/>
              </a:rPr>
              <a:t>ArB</a:t>
            </a:r>
            <a:r>
              <a:rPr lang="en-US" sz="1800" b="0" i="0" dirty="0">
                <a:solidFill>
                  <a:srgbClr val="273239"/>
                </a:solidFill>
                <a:effectLst/>
              </a:rPr>
              <a:t>, where </a:t>
            </a:r>
            <a:r>
              <a:rPr lang="en-US" sz="1800" b="0" i="0" dirty="0" err="1">
                <a:solidFill>
                  <a:srgbClr val="273239"/>
                </a:solidFill>
                <a:effectLst/>
              </a:rPr>
              <a:t>Ar</a:t>
            </a:r>
            <a:r>
              <a:rPr lang="en-US" sz="1800" b="0" i="0" dirty="0">
                <a:solidFill>
                  <a:srgbClr val="273239"/>
                </a:solidFill>
                <a:effectLst/>
              </a:rPr>
              <a:t> is reverse of A.</a:t>
            </a:r>
          </a:p>
          <a:p>
            <a:pPr marL="0" indent="0">
              <a:buNone/>
            </a:pPr>
            <a:r>
              <a:rPr lang="en-US" sz="1800" b="0" i="0" dirty="0">
                <a:solidFill>
                  <a:srgbClr val="273239"/>
                </a:solidFill>
                <a:effectLst/>
              </a:rPr>
              <a:t>Reverse B to get </a:t>
            </a:r>
            <a:r>
              <a:rPr lang="en-US" sz="1800" b="0" i="0" dirty="0" err="1">
                <a:solidFill>
                  <a:srgbClr val="273239"/>
                </a:solidFill>
                <a:effectLst/>
              </a:rPr>
              <a:t>ArBr</a:t>
            </a:r>
            <a:r>
              <a:rPr lang="en-US" sz="1800" b="0" i="0" dirty="0">
                <a:solidFill>
                  <a:srgbClr val="273239"/>
                </a:solidFill>
                <a:effectLst/>
              </a:rPr>
              <a:t>, where Br is reverse of B.</a:t>
            </a:r>
          </a:p>
          <a:p>
            <a:pPr marL="0" indent="0">
              <a:buNone/>
            </a:pPr>
            <a:r>
              <a:rPr lang="en-US" sz="1800" b="0" i="0" dirty="0">
                <a:solidFill>
                  <a:srgbClr val="273239"/>
                </a:solidFill>
                <a:effectLst/>
              </a:rPr>
              <a:t>Reverse all to get (</a:t>
            </a:r>
            <a:r>
              <a:rPr lang="en-US" sz="1800" b="0" i="0" dirty="0" err="1">
                <a:solidFill>
                  <a:srgbClr val="273239"/>
                </a:solidFill>
                <a:effectLst/>
              </a:rPr>
              <a:t>ArBr</a:t>
            </a:r>
            <a:r>
              <a:rPr lang="en-US" sz="1800" b="0" i="0" dirty="0">
                <a:solidFill>
                  <a:srgbClr val="273239"/>
                </a:solidFill>
                <a:effectLst/>
              </a:rPr>
              <a:t>) r = BA.</a:t>
            </a:r>
          </a:p>
          <a:p>
            <a:pPr marL="0" indent="0">
              <a:buNone/>
            </a:pPr>
            <a:r>
              <a:rPr lang="en-US" sz="1800" b="0" i="0" dirty="0">
                <a:solidFill>
                  <a:srgbClr val="273239"/>
                </a:solidFill>
                <a:effectLst/>
              </a:rPr>
              <a:t>Example : </a:t>
            </a:r>
          </a:p>
          <a:p>
            <a:pPr marL="0" indent="0">
              <a:buNone/>
            </a:pPr>
            <a:r>
              <a:rPr lang="en-US" sz="1800" b="0" i="0" dirty="0">
                <a:solidFill>
                  <a:srgbClr val="273239"/>
                </a:solidFill>
                <a:effectLst/>
              </a:rPr>
              <a:t>Let the array be </a:t>
            </a:r>
            <a:r>
              <a:rPr lang="en-US" sz="1800" b="0" i="0" dirty="0" err="1">
                <a:solidFill>
                  <a:srgbClr val="273239"/>
                </a:solidFill>
                <a:effectLst/>
              </a:rPr>
              <a:t>arr</a:t>
            </a:r>
            <a:r>
              <a:rPr lang="en-US" sz="1800" b="0" i="0" dirty="0">
                <a:solidFill>
                  <a:srgbClr val="273239"/>
                </a:solidFill>
                <a:effectLst/>
              </a:rPr>
              <a:t>[] = [1, 2, 3, 4, 5, 6, 7], d =2 and n = 7 </a:t>
            </a:r>
          </a:p>
          <a:p>
            <a:pPr marL="0" indent="0">
              <a:buNone/>
            </a:pPr>
            <a:r>
              <a:rPr lang="en-US" sz="1800" b="0" i="0" dirty="0">
                <a:solidFill>
                  <a:srgbClr val="273239"/>
                </a:solidFill>
                <a:effectLst/>
              </a:rPr>
              <a:t>A = [1, 2] and B = [3, 4, 5, 6, 7] </a:t>
            </a:r>
          </a:p>
          <a:p>
            <a:pPr marL="0" indent="0">
              <a:buNone/>
            </a:pPr>
            <a:r>
              <a:rPr lang="en-US" sz="1800" b="0" i="0" dirty="0">
                <a:solidFill>
                  <a:srgbClr val="273239"/>
                </a:solidFill>
                <a:effectLst/>
              </a:rPr>
              <a:t>Reverse A, we get </a:t>
            </a:r>
            <a:r>
              <a:rPr lang="en-US" sz="1800" b="0" i="0" dirty="0" err="1">
                <a:solidFill>
                  <a:srgbClr val="273239"/>
                </a:solidFill>
                <a:effectLst/>
              </a:rPr>
              <a:t>ArB</a:t>
            </a:r>
            <a:r>
              <a:rPr lang="en-US" sz="1800" b="0" i="0" dirty="0">
                <a:solidFill>
                  <a:srgbClr val="273239"/>
                </a:solidFill>
                <a:effectLst/>
              </a:rPr>
              <a:t> = [2, 1, 3, 4, 5, 6, 7]</a:t>
            </a:r>
          </a:p>
          <a:p>
            <a:pPr marL="0" indent="0">
              <a:buNone/>
            </a:pPr>
            <a:r>
              <a:rPr lang="en-US" sz="1800" b="0" i="0" dirty="0">
                <a:solidFill>
                  <a:srgbClr val="273239"/>
                </a:solidFill>
                <a:effectLst/>
              </a:rPr>
              <a:t>Reverse B, we get </a:t>
            </a:r>
            <a:r>
              <a:rPr lang="en-US" sz="1800" b="0" i="0" dirty="0" err="1">
                <a:solidFill>
                  <a:srgbClr val="273239"/>
                </a:solidFill>
                <a:effectLst/>
              </a:rPr>
              <a:t>ArBr</a:t>
            </a:r>
            <a:r>
              <a:rPr lang="en-US" sz="1800" b="0" i="0" dirty="0">
                <a:solidFill>
                  <a:srgbClr val="273239"/>
                </a:solidFill>
                <a:effectLst/>
              </a:rPr>
              <a:t> = [2, 1, 7, 6, 5, 4, 3]</a:t>
            </a:r>
          </a:p>
          <a:p>
            <a:pPr marL="0" indent="0">
              <a:buNone/>
            </a:pPr>
            <a:r>
              <a:rPr lang="en-US" sz="1800" b="0" i="0" dirty="0">
                <a:solidFill>
                  <a:srgbClr val="273239"/>
                </a:solidFill>
                <a:effectLst/>
              </a:rPr>
              <a:t>Reverse all, we get (</a:t>
            </a:r>
            <a:r>
              <a:rPr lang="en-US" sz="1800" b="0" i="0" dirty="0" err="1">
                <a:solidFill>
                  <a:srgbClr val="273239"/>
                </a:solidFill>
                <a:effectLst/>
              </a:rPr>
              <a:t>ArBr</a:t>
            </a:r>
            <a:r>
              <a:rPr lang="en-US" sz="1800" b="0" i="0" dirty="0">
                <a:solidFill>
                  <a:srgbClr val="273239"/>
                </a:solidFill>
                <a:effectLst/>
              </a:rPr>
              <a:t>)r = [3, 4, 5, 6, 7, 1, 2] </a:t>
            </a:r>
          </a:p>
          <a:p>
            <a:pPr marL="0" indent="0">
              <a:buNone/>
            </a:pPr>
            <a:endParaRPr lang="en-US" sz="1800" b="0" i="0" dirty="0">
              <a:solidFill>
                <a:srgbClr val="273239"/>
              </a:solidFill>
              <a:effectLst/>
            </a:endParaRPr>
          </a:p>
          <a:p>
            <a:pPr marL="0" indent="0">
              <a:buNone/>
            </a:pPr>
            <a:endParaRPr lang="en-US" sz="1800" i="0" dirty="0">
              <a:solidFill>
                <a:srgbClr val="273239"/>
              </a:solidFill>
              <a:effectLst/>
              <a:cs typeface="Calibri" panose="020F0502020204030204" pitchFamily="34" charset="0"/>
            </a:endParaRPr>
          </a:p>
        </p:txBody>
      </p:sp>
    </p:spTree>
    <p:extLst>
      <p:ext uri="{BB962C8B-B14F-4D97-AF65-F5344CB8AC3E}">
        <p14:creationId xmlns:p14="http://schemas.microsoft.com/office/powerpoint/2010/main" val="524109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D3A2-BEC1-444E-8CE9-FB53B57775DE}"/>
              </a:ext>
            </a:extLst>
          </p:cNvPr>
          <p:cNvSpPr>
            <a:spLocks noGrp="1"/>
          </p:cNvSpPr>
          <p:nvPr>
            <p:ph type="title"/>
          </p:nvPr>
        </p:nvSpPr>
        <p:spPr>
          <a:xfrm>
            <a:off x="721468" y="0"/>
            <a:ext cx="10515600" cy="679904"/>
          </a:xfrm>
        </p:spPr>
        <p:txBody>
          <a:bodyPr>
            <a:normAutofit fontScale="90000"/>
          </a:bodyPr>
          <a:lstStyle/>
          <a:p>
            <a:pPr algn="ctr"/>
            <a:r>
              <a:rPr lang="en-US" dirty="0"/>
              <a:t>1.Program for Array Rotation</a:t>
            </a:r>
            <a:endParaRPr lang="en-IN" dirty="0"/>
          </a:p>
        </p:txBody>
      </p:sp>
      <p:sp>
        <p:nvSpPr>
          <p:cNvPr id="3" name="Content Placeholder 2">
            <a:extLst>
              <a:ext uri="{FF2B5EF4-FFF2-40B4-BE49-F238E27FC236}">
                <a16:creationId xmlns:a16="http://schemas.microsoft.com/office/drawing/2014/main" id="{543238BC-3EB5-4B2E-A786-80E93E974566}"/>
              </a:ext>
            </a:extLst>
          </p:cNvPr>
          <p:cNvSpPr>
            <a:spLocks noGrp="1"/>
          </p:cNvSpPr>
          <p:nvPr>
            <p:ph idx="1"/>
          </p:nvPr>
        </p:nvSpPr>
        <p:spPr>
          <a:xfrm>
            <a:off x="0" y="598548"/>
            <a:ext cx="12191999" cy="6259451"/>
          </a:xfrm>
        </p:spPr>
        <p:txBody>
          <a:bodyPr>
            <a:noAutofit/>
          </a:bodyPr>
          <a:lstStyle/>
          <a:p>
            <a:pPr marL="0" indent="0">
              <a:buNone/>
            </a:pPr>
            <a:r>
              <a:rPr lang="en-US" sz="2000" i="0" dirty="0">
                <a:solidFill>
                  <a:srgbClr val="273239"/>
                </a:solidFill>
                <a:effectLst/>
                <a:latin typeface="Calibri" panose="020F0502020204030204" pitchFamily="34" charset="0"/>
                <a:cs typeface="Calibri" panose="020F0502020204030204" pitchFamily="34" charset="0"/>
              </a:rPr>
              <a:t>Block swap algorithm for array rotation</a:t>
            </a:r>
          </a:p>
          <a:p>
            <a:pPr marL="0" indent="0">
              <a:buNone/>
            </a:pPr>
            <a:endParaRPr lang="en-US" sz="2000" i="0" dirty="0">
              <a:solidFill>
                <a:srgbClr val="273239"/>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732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D3A2-BEC1-444E-8CE9-FB53B57775DE}"/>
              </a:ext>
            </a:extLst>
          </p:cNvPr>
          <p:cNvSpPr>
            <a:spLocks noGrp="1"/>
          </p:cNvSpPr>
          <p:nvPr>
            <p:ph type="title"/>
          </p:nvPr>
        </p:nvSpPr>
        <p:spPr>
          <a:xfrm>
            <a:off x="838200" y="365126"/>
            <a:ext cx="10515600" cy="679904"/>
          </a:xfrm>
        </p:spPr>
        <p:txBody>
          <a:bodyPr>
            <a:normAutofit fontScale="90000"/>
          </a:bodyPr>
          <a:lstStyle/>
          <a:p>
            <a:pPr algn="ctr"/>
            <a:r>
              <a:rPr lang="en-US" dirty="0"/>
              <a:t>Arrays</a:t>
            </a:r>
            <a:endParaRPr lang="en-IN" dirty="0"/>
          </a:p>
        </p:txBody>
      </p:sp>
      <p:pic>
        <p:nvPicPr>
          <p:cNvPr id="2052" name="Picture 4" descr="Blank Diagram - Page 1 (10)">
            <a:extLst>
              <a:ext uri="{FF2B5EF4-FFF2-40B4-BE49-F238E27FC236}">
                <a16:creationId xmlns:a16="http://schemas.microsoft.com/office/drawing/2014/main" id="{514D299B-28E0-45FA-BBA4-B06D12AC46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13899" y="1045030"/>
            <a:ext cx="357759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lank Diagram - Page 1 (13)">
            <a:extLst>
              <a:ext uri="{FF2B5EF4-FFF2-40B4-BE49-F238E27FC236}">
                <a16:creationId xmlns:a16="http://schemas.microsoft.com/office/drawing/2014/main" id="{5A7E4092-C614-4356-9438-B5546C674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131" y="2559505"/>
            <a:ext cx="10525125"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92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D3A2-BEC1-444E-8CE9-FB53B57775DE}"/>
              </a:ext>
            </a:extLst>
          </p:cNvPr>
          <p:cNvSpPr>
            <a:spLocks noGrp="1"/>
          </p:cNvSpPr>
          <p:nvPr>
            <p:ph type="title"/>
          </p:nvPr>
        </p:nvSpPr>
        <p:spPr>
          <a:xfrm>
            <a:off x="838200" y="365126"/>
            <a:ext cx="10515600" cy="679904"/>
          </a:xfrm>
        </p:spPr>
        <p:txBody>
          <a:bodyPr>
            <a:normAutofit fontScale="90000"/>
          </a:bodyPr>
          <a:lstStyle/>
          <a:p>
            <a:pPr algn="ctr"/>
            <a:r>
              <a:rPr lang="en-US" dirty="0"/>
              <a:t>Jagged Arrays In JAVA</a:t>
            </a:r>
            <a:endParaRPr lang="en-IN" dirty="0"/>
          </a:p>
        </p:txBody>
      </p:sp>
      <p:sp>
        <p:nvSpPr>
          <p:cNvPr id="3" name="Content Placeholder 2">
            <a:extLst>
              <a:ext uri="{FF2B5EF4-FFF2-40B4-BE49-F238E27FC236}">
                <a16:creationId xmlns:a16="http://schemas.microsoft.com/office/drawing/2014/main" id="{543238BC-3EB5-4B2E-A786-80E93E974566}"/>
              </a:ext>
            </a:extLst>
          </p:cNvPr>
          <p:cNvSpPr>
            <a:spLocks noGrp="1"/>
          </p:cNvSpPr>
          <p:nvPr>
            <p:ph idx="1"/>
          </p:nvPr>
        </p:nvSpPr>
        <p:spPr>
          <a:xfrm>
            <a:off x="838200" y="1250302"/>
            <a:ext cx="10515600" cy="5057290"/>
          </a:xfrm>
        </p:spPr>
        <p:txBody>
          <a:bodyPr>
            <a:normAutofit/>
          </a:bodyPr>
          <a:lstStyle/>
          <a:p>
            <a:pPr marL="0" indent="0">
              <a:buNone/>
            </a:pPr>
            <a:r>
              <a:rPr lang="en-US" sz="2000" b="0" i="0" dirty="0">
                <a:solidFill>
                  <a:srgbClr val="273239"/>
                </a:solidFill>
                <a:effectLst/>
                <a:latin typeface="urw-din"/>
              </a:rPr>
              <a:t>A jagged</a:t>
            </a:r>
            <a:r>
              <a:rPr lang="en-US" sz="2000" b="0" i="0" u="sng" dirty="0">
                <a:effectLst/>
                <a:latin typeface="urw-din"/>
                <a:hlinkClick r:id="rId2"/>
              </a:rPr>
              <a:t> </a:t>
            </a:r>
            <a:r>
              <a:rPr lang="en-US" sz="2000" b="0" i="0" dirty="0">
                <a:effectLst/>
                <a:latin typeface="urw-din"/>
              </a:rPr>
              <a:t>array</a:t>
            </a:r>
            <a:r>
              <a:rPr lang="en-US" sz="2000" b="0" i="0" dirty="0">
                <a:solidFill>
                  <a:srgbClr val="273239"/>
                </a:solidFill>
                <a:effectLst/>
                <a:latin typeface="urw-din"/>
              </a:rPr>
              <a:t> is an array of arrays such that member arrays can be of different sizes, i.e., we can create a 2-D array but with a variable number of columns in each row. These types of arrays are also known as Jagged arrays.</a:t>
            </a:r>
          </a:p>
          <a:p>
            <a:pPr marL="0" indent="0">
              <a:buNone/>
            </a:pPr>
            <a:r>
              <a:rPr lang="en-US" sz="2000" b="0" i="0" dirty="0">
                <a:solidFill>
                  <a:srgbClr val="273239"/>
                </a:solidFill>
                <a:effectLst/>
                <a:latin typeface="urw-din"/>
              </a:rPr>
              <a:t> </a:t>
            </a:r>
            <a:endParaRPr lang="en-IN" sz="2000" dirty="0"/>
          </a:p>
        </p:txBody>
      </p:sp>
      <p:pic>
        <p:nvPicPr>
          <p:cNvPr id="3074" name="Picture 2" descr="Lightbox">
            <a:extLst>
              <a:ext uri="{FF2B5EF4-FFF2-40B4-BE49-F238E27FC236}">
                <a16:creationId xmlns:a16="http://schemas.microsoft.com/office/drawing/2014/main" id="{B5C44BDB-8833-4711-960B-A6E4561387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2316908"/>
            <a:ext cx="62865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74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D3A2-BEC1-444E-8CE9-FB53B57775DE}"/>
              </a:ext>
            </a:extLst>
          </p:cNvPr>
          <p:cNvSpPr>
            <a:spLocks noGrp="1"/>
          </p:cNvSpPr>
          <p:nvPr>
            <p:ph type="title"/>
          </p:nvPr>
        </p:nvSpPr>
        <p:spPr>
          <a:xfrm>
            <a:off x="838200" y="365126"/>
            <a:ext cx="10515600" cy="679904"/>
          </a:xfrm>
        </p:spPr>
        <p:txBody>
          <a:bodyPr>
            <a:normAutofit fontScale="90000"/>
          </a:bodyPr>
          <a:lstStyle/>
          <a:p>
            <a:pPr algn="ctr"/>
            <a:r>
              <a:rPr lang="en-US" dirty="0"/>
              <a:t>Jagged Arrays In JAVA</a:t>
            </a:r>
            <a:endParaRPr lang="en-IN" dirty="0"/>
          </a:p>
        </p:txBody>
      </p:sp>
      <p:sp>
        <p:nvSpPr>
          <p:cNvPr id="3" name="Content Placeholder 2">
            <a:extLst>
              <a:ext uri="{FF2B5EF4-FFF2-40B4-BE49-F238E27FC236}">
                <a16:creationId xmlns:a16="http://schemas.microsoft.com/office/drawing/2014/main" id="{543238BC-3EB5-4B2E-A786-80E93E974566}"/>
              </a:ext>
            </a:extLst>
          </p:cNvPr>
          <p:cNvSpPr>
            <a:spLocks noGrp="1"/>
          </p:cNvSpPr>
          <p:nvPr>
            <p:ph idx="1"/>
          </p:nvPr>
        </p:nvSpPr>
        <p:spPr>
          <a:xfrm>
            <a:off x="838200" y="1250302"/>
            <a:ext cx="10515600" cy="5057290"/>
          </a:xfrm>
        </p:spPr>
        <p:txBody>
          <a:bodyPr>
            <a:normAutofit/>
          </a:bodyPr>
          <a:lstStyle/>
          <a:p>
            <a:pPr marL="0" indent="0">
              <a:buNone/>
            </a:pPr>
            <a:r>
              <a:rPr lang="en-US" sz="2000" dirty="0"/>
              <a:t>Declaration and Initialization of Jagged array :</a:t>
            </a:r>
          </a:p>
          <a:p>
            <a:pPr marL="0" indent="0">
              <a:buNone/>
            </a:pPr>
            <a:endParaRPr lang="en-US" sz="2000" dirty="0"/>
          </a:p>
          <a:p>
            <a:pPr marL="0" indent="0">
              <a:buNone/>
            </a:pPr>
            <a:r>
              <a:rPr lang="en-US" sz="2000" dirty="0"/>
              <a:t>Syntax: </a:t>
            </a:r>
            <a:r>
              <a:rPr lang="en-US" sz="2000" dirty="0" err="1"/>
              <a:t>data_type</a:t>
            </a:r>
            <a:r>
              <a:rPr lang="en-US" sz="2000" dirty="0"/>
              <a:t> </a:t>
            </a:r>
            <a:r>
              <a:rPr lang="en-US" sz="2000" dirty="0" err="1"/>
              <a:t>array_name</a:t>
            </a:r>
            <a:r>
              <a:rPr lang="en-US" sz="2000" dirty="0"/>
              <a:t>[][] = new </a:t>
            </a:r>
            <a:r>
              <a:rPr lang="en-US" sz="2000" dirty="0" err="1"/>
              <a:t>data_type</a:t>
            </a:r>
            <a:r>
              <a:rPr lang="en-US" sz="2000" dirty="0"/>
              <a:t>[n][];  //n: no. of rows</a:t>
            </a:r>
          </a:p>
          <a:p>
            <a:pPr marL="0" indent="0">
              <a:buNone/>
            </a:pPr>
            <a:r>
              <a:rPr lang="en-US" sz="2000" dirty="0"/>
              <a:t>             </a:t>
            </a:r>
            <a:r>
              <a:rPr lang="en-US" sz="2000" dirty="0" err="1"/>
              <a:t>array_name</a:t>
            </a:r>
            <a:r>
              <a:rPr lang="en-US" sz="2000" dirty="0"/>
              <a:t>[] = new </a:t>
            </a:r>
            <a:r>
              <a:rPr lang="en-US" sz="2000" dirty="0" err="1"/>
              <a:t>data_type</a:t>
            </a:r>
            <a:r>
              <a:rPr lang="en-US" sz="2000" dirty="0"/>
              <a:t>[n1] //n1= no. of </a:t>
            </a:r>
            <a:r>
              <a:rPr lang="en-US" sz="2000" dirty="0" err="1"/>
              <a:t>colmuns</a:t>
            </a:r>
            <a:r>
              <a:rPr lang="en-US" sz="2000" dirty="0"/>
              <a:t> in row-1</a:t>
            </a:r>
          </a:p>
          <a:p>
            <a:pPr marL="0" indent="0">
              <a:buNone/>
            </a:pPr>
            <a:r>
              <a:rPr lang="en-US" sz="2000" dirty="0"/>
              <a:t>             </a:t>
            </a:r>
            <a:r>
              <a:rPr lang="en-US" sz="2000" dirty="0" err="1"/>
              <a:t>array_name</a:t>
            </a:r>
            <a:r>
              <a:rPr lang="en-US" sz="2000" dirty="0"/>
              <a:t>[] = new </a:t>
            </a:r>
            <a:r>
              <a:rPr lang="en-US" sz="2000" dirty="0" err="1"/>
              <a:t>data_type</a:t>
            </a:r>
            <a:r>
              <a:rPr lang="en-US" sz="2000" dirty="0"/>
              <a:t>[n2] //n2= no. of </a:t>
            </a:r>
            <a:r>
              <a:rPr lang="en-US" sz="2000" dirty="0" err="1"/>
              <a:t>colmuns</a:t>
            </a:r>
            <a:r>
              <a:rPr lang="en-US" sz="2000" dirty="0"/>
              <a:t> in row-2</a:t>
            </a:r>
          </a:p>
          <a:p>
            <a:pPr marL="0" indent="0">
              <a:buNone/>
            </a:pPr>
            <a:r>
              <a:rPr lang="en-US" sz="2000" dirty="0"/>
              <a:t>             </a:t>
            </a:r>
            <a:r>
              <a:rPr lang="en-US" sz="2000" dirty="0" err="1"/>
              <a:t>array_name</a:t>
            </a:r>
            <a:r>
              <a:rPr lang="en-US" sz="2000" dirty="0"/>
              <a:t>[] = new </a:t>
            </a:r>
            <a:r>
              <a:rPr lang="en-US" sz="2000" dirty="0" err="1"/>
              <a:t>data_type</a:t>
            </a:r>
            <a:r>
              <a:rPr lang="en-US" sz="2000" dirty="0"/>
              <a:t>[n3] //n3= no. of </a:t>
            </a:r>
            <a:r>
              <a:rPr lang="en-US" sz="2000" dirty="0" err="1"/>
              <a:t>colmuns</a:t>
            </a:r>
            <a:r>
              <a:rPr lang="en-US" sz="2000" dirty="0"/>
              <a:t> in row-3</a:t>
            </a:r>
          </a:p>
          <a:p>
            <a:pPr marL="0" indent="0">
              <a:buNone/>
            </a:pPr>
            <a:r>
              <a:rPr lang="en-US" sz="2000" dirty="0"/>
              <a:t>                                   .</a:t>
            </a:r>
          </a:p>
          <a:p>
            <a:pPr marL="0" indent="0">
              <a:buNone/>
            </a:pPr>
            <a:r>
              <a:rPr lang="en-US" sz="2000" dirty="0"/>
              <a:t>                                   .</a:t>
            </a:r>
          </a:p>
          <a:p>
            <a:pPr marL="0" indent="0">
              <a:buNone/>
            </a:pPr>
            <a:r>
              <a:rPr lang="en-US" sz="2000" dirty="0"/>
              <a:t>                                   .</a:t>
            </a:r>
          </a:p>
          <a:p>
            <a:pPr marL="0" indent="0">
              <a:buNone/>
            </a:pPr>
            <a:r>
              <a:rPr lang="en-US" sz="2000" dirty="0"/>
              <a:t>             </a:t>
            </a:r>
            <a:r>
              <a:rPr lang="en-US" sz="2000" dirty="0" err="1"/>
              <a:t>array_name</a:t>
            </a:r>
            <a:r>
              <a:rPr lang="en-US" sz="2000" dirty="0"/>
              <a:t>[] = new </a:t>
            </a:r>
            <a:r>
              <a:rPr lang="en-US" sz="2000" dirty="0" err="1"/>
              <a:t>data_type</a:t>
            </a:r>
            <a:r>
              <a:rPr lang="en-US" sz="2000" dirty="0"/>
              <a:t>[</a:t>
            </a:r>
            <a:r>
              <a:rPr lang="en-US" sz="2000" dirty="0" err="1"/>
              <a:t>nk</a:t>
            </a:r>
            <a:r>
              <a:rPr lang="en-US" sz="2000" dirty="0"/>
              <a:t>]  //</a:t>
            </a:r>
            <a:r>
              <a:rPr lang="en-US" sz="2000" dirty="0" err="1"/>
              <a:t>nk</a:t>
            </a:r>
            <a:r>
              <a:rPr lang="en-US" sz="2000" dirty="0"/>
              <a:t>=no. of </a:t>
            </a:r>
            <a:r>
              <a:rPr lang="en-US" sz="2000" dirty="0" err="1"/>
              <a:t>colmuns</a:t>
            </a:r>
            <a:r>
              <a:rPr lang="en-US" sz="2000" dirty="0"/>
              <a:t> in row-n</a:t>
            </a:r>
            <a:endParaRPr lang="en-IN" sz="2000" dirty="0"/>
          </a:p>
        </p:txBody>
      </p:sp>
    </p:spTree>
    <p:extLst>
      <p:ext uri="{BB962C8B-B14F-4D97-AF65-F5344CB8AC3E}">
        <p14:creationId xmlns:p14="http://schemas.microsoft.com/office/powerpoint/2010/main" val="156593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D3A2-BEC1-444E-8CE9-FB53B57775DE}"/>
              </a:ext>
            </a:extLst>
          </p:cNvPr>
          <p:cNvSpPr>
            <a:spLocks noGrp="1"/>
          </p:cNvSpPr>
          <p:nvPr>
            <p:ph type="title"/>
          </p:nvPr>
        </p:nvSpPr>
        <p:spPr>
          <a:xfrm>
            <a:off x="838200" y="365126"/>
            <a:ext cx="10515600" cy="679904"/>
          </a:xfrm>
        </p:spPr>
        <p:txBody>
          <a:bodyPr>
            <a:normAutofit fontScale="90000"/>
          </a:bodyPr>
          <a:lstStyle/>
          <a:p>
            <a:pPr algn="ctr"/>
            <a:r>
              <a:rPr lang="en-US" dirty="0"/>
              <a:t>Jagged Arrays In JAVA</a:t>
            </a:r>
            <a:endParaRPr lang="en-IN" dirty="0"/>
          </a:p>
        </p:txBody>
      </p:sp>
      <p:sp>
        <p:nvSpPr>
          <p:cNvPr id="3" name="Content Placeholder 2">
            <a:extLst>
              <a:ext uri="{FF2B5EF4-FFF2-40B4-BE49-F238E27FC236}">
                <a16:creationId xmlns:a16="http://schemas.microsoft.com/office/drawing/2014/main" id="{543238BC-3EB5-4B2E-A786-80E93E974566}"/>
              </a:ext>
            </a:extLst>
          </p:cNvPr>
          <p:cNvSpPr>
            <a:spLocks noGrp="1"/>
          </p:cNvSpPr>
          <p:nvPr>
            <p:ph idx="1"/>
          </p:nvPr>
        </p:nvSpPr>
        <p:spPr>
          <a:xfrm>
            <a:off x="838199" y="1250302"/>
            <a:ext cx="10918371" cy="5057290"/>
          </a:xfrm>
        </p:spPr>
        <p:txBody>
          <a:bodyPr>
            <a:noAutofit/>
          </a:bodyPr>
          <a:lstStyle/>
          <a:p>
            <a:pPr marL="0" indent="0">
              <a:buNone/>
            </a:pPr>
            <a:r>
              <a:rPr lang="en-IN" sz="2000" dirty="0"/>
              <a:t>Alternative, ways to Initialize a Jagged array :</a:t>
            </a:r>
          </a:p>
          <a:p>
            <a:pPr marL="0" indent="0">
              <a:buNone/>
            </a:pPr>
            <a:r>
              <a:rPr lang="en-IN" sz="2000" dirty="0"/>
              <a:t>                    int </a:t>
            </a:r>
            <a:r>
              <a:rPr lang="en-IN" sz="2000" dirty="0" err="1"/>
              <a:t>arr_name</a:t>
            </a:r>
            <a:r>
              <a:rPr lang="en-IN" sz="2000" dirty="0"/>
              <a:t>[][] = new int[][]  { new int[] {10, 20, 30 ,40}, new int[] {50, 60, 70, 80, 90, 100},</a:t>
            </a:r>
          </a:p>
          <a:p>
            <a:pPr marL="0" indent="0">
              <a:buNone/>
            </a:pPr>
            <a:r>
              <a:rPr lang="en-IN" sz="2000" dirty="0"/>
              <a:t>                                  new int[] {110, 120}</a:t>
            </a:r>
          </a:p>
          <a:p>
            <a:pPr marL="0" indent="0">
              <a:buNone/>
            </a:pPr>
            <a:r>
              <a:rPr lang="en-IN" sz="2000" dirty="0"/>
              <a:t>                                      };           </a:t>
            </a:r>
          </a:p>
          <a:p>
            <a:pPr marL="0" indent="0">
              <a:buNone/>
            </a:pPr>
            <a:r>
              <a:rPr lang="en-IN" sz="2000" dirty="0"/>
              <a:t>                              OR                                                                                              </a:t>
            </a:r>
          </a:p>
          <a:p>
            <a:pPr marL="0" indent="0">
              <a:buNone/>
            </a:pPr>
            <a:r>
              <a:rPr lang="en-IN" sz="2000" dirty="0"/>
              <a:t>                    int[][] </a:t>
            </a:r>
            <a:r>
              <a:rPr lang="en-IN" sz="2000" dirty="0" err="1"/>
              <a:t>arr_name</a:t>
            </a:r>
            <a:r>
              <a:rPr lang="en-IN" sz="2000" dirty="0"/>
              <a:t> = {</a:t>
            </a:r>
          </a:p>
          <a:p>
            <a:pPr marL="0" indent="0">
              <a:buNone/>
            </a:pPr>
            <a:r>
              <a:rPr lang="en-IN" sz="2000" dirty="0"/>
              <a:t>                          new int[] {10, 20, 30 ,40}, new int[] {50, 60, 70, 80, 90, 100}, new int[] {110, 120}</a:t>
            </a:r>
          </a:p>
          <a:p>
            <a:pPr marL="0" indent="0">
              <a:buNone/>
            </a:pPr>
            <a:r>
              <a:rPr lang="en-IN" sz="2000" dirty="0"/>
              <a:t>                              };</a:t>
            </a:r>
          </a:p>
          <a:p>
            <a:pPr marL="0" indent="0">
              <a:buNone/>
            </a:pPr>
            <a:r>
              <a:rPr lang="en-IN" sz="2000" dirty="0"/>
              <a:t>                            OR                                                                                      </a:t>
            </a:r>
          </a:p>
          <a:p>
            <a:pPr marL="0" indent="0">
              <a:buNone/>
            </a:pPr>
            <a:r>
              <a:rPr lang="en-IN" sz="2000" dirty="0"/>
              <a:t>                    int[][] </a:t>
            </a:r>
            <a:r>
              <a:rPr lang="en-IN" sz="2000" dirty="0" err="1"/>
              <a:t>arr_name</a:t>
            </a:r>
            <a:r>
              <a:rPr lang="en-IN" sz="2000" dirty="0"/>
              <a:t> = { {10, 20, 30 ,40}, {50, 60, 70, 80, 90, 100}, {110, 120}</a:t>
            </a:r>
          </a:p>
          <a:p>
            <a:pPr marL="0" indent="0">
              <a:buNone/>
            </a:pPr>
            <a:r>
              <a:rPr lang="en-IN" sz="2000" dirty="0"/>
              <a:t>                              };</a:t>
            </a:r>
          </a:p>
        </p:txBody>
      </p:sp>
    </p:spTree>
    <p:extLst>
      <p:ext uri="{BB962C8B-B14F-4D97-AF65-F5344CB8AC3E}">
        <p14:creationId xmlns:p14="http://schemas.microsoft.com/office/powerpoint/2010/main" val="343852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D3A2-BEC1-444E-8CE9-FB53B57775DE}"/>
              </a:ext>
            </a:extLst>
          </p:cNvPr>
          <p:cNvSpPr>
            <a:spLocks noGrp="1"/>
          </p:cNvSpPr>
          <p:nvPr>
            <p:ph type="title"/>
          </p:nvPr>
        </p:nvSpPr>
        <p:spPr>
          <a:xfrm>
            <a:off x="838200" y="365126"/>
            <a:ext cx="10515600" cy="679904"/>
          </a:xfrm>
        </p:spPr>
        <p:txBody>
          <a:bodyPr>
            <a:normAutofit fontScale="90000"/>
          </a:bodyPr>
          <a:lstStyle/>
          <a:p>
            <a:pPr algn="ctr"/>
            <a:r>
              <a:rPr lang="en-US" dirty="0"/>
              <a:t>1.Program for Array Rotation</a:t>
            </a:r>
            <a:endParaRPr lang="en-IN" dirty="0"/>
          </a:p>
        </p:txBody>
      </p:sp>
      <p:sp>
        <p:nvSpPr>
          <p:cNvPr id="3" name="Content Placeholder 2">
            <a:extLst>
              <a:ext uri="{FF2B5EF4-FFF2-40B4-BE49-F238E27FC236}">
                <a16:creationId xmlns:a16="http://schemas.microsoft.com/office/drawing/2014/main" id="{543238BC-3EB5-4B2E-A786-80E93E974566}"/>
              </a:ext>
            </a:extLst>
          </p:cNvPr>
          <p:cNvSpPr>
            <a:spLocks noGrp="1"/>
          </p:cNvSpPr>
          <p:nvPr>
            <p:ph idx="1"/>
          </p:nvPr>
        </p:nvSpPr>
        <p:spPr>
          <a:xfrm>
            <a:off x="838199" y="1250302"/>
            <a:ext cx="10918371" cy="5057290"/>
          </a:xfrm>
        </p:spPr>
        <p:txBody>
          <a:bodyPr>
            <a:noAutofit/>
          </a:bodyPr>
          <a:lstStyle/>
          <a:p>
            <a:pPr marL="0" indent="0">
              <a:buNone/>
            </a:pPr>
            <a:r>
              <a:rPr lang="en-US" sz="2000" i="0" dirty="0">
                <a:solidFill>
                  <a:srgbClr val="273239"/>
                </a:solidFill>
                <a:effectLst/>
                <a:latin typeface="Calibri" panose="020F0502020204030204" pitchFamily="34" charset="0"/>
                <a:cs typeface="Calibri" panose="020F0502020204030204" pitchFamily="34" charset="0"/>
              </a:rPr>
              <a:t>METHOD 1 (Using temp array) </a:t>
            </a:r>
          </a:p>
          <a:p>
            <a:pPr marL="0" indent="0">
              <a:buNone/>
            </a:pPr>
            <a:r>
              <a:rPr lang="en-US" sz="2000" i="0" dirty="0">
                <a:solidFill>
                  <a:srgbClr val="273239"/>
                </a:solidFill>
                <a:effectLst/>
                <a:latin typeface="Calibri" panose="020F0502020204030204" pitchFamily="34" charset="0"/>
                <a:cs typeface="Calibri" panose="020F0502020204030204" pitchFamily="34" charset="0"/>
              </a:rPr>
              <a:t>Input </a:t>
            </a:r>
            <a:r>
              <a:rPr lang="en-US" sz="2000" i="0" dirty="0" err="1">
                <a:solidFill>
                  <a:srgbClr val="273239"/>
                </a:solidFill>
                <a:effectLst/>
                <a:latin typeface="Calibri" panose="020F0502020204030204" pitchFamily="34" charset="0"/>
                <a:cs typeface="Calibri" panose="020F0502020204030204" pitchFamily="34" charset="0"/>
              </a:rPr>
              <a:t>arr</a:t>
            </a:r>
            <a:r>
              <a:rPr lang="en-US" sz="2000" i="0" dirty="0">
                <a:solidFill>
                  <a:srgbClr val="273239"/>
                </a:solidFill>
                <a:effectLst/>
                <a:latin typeface="Calibri" panose="020F0502020204030204" pitchFamily="34" charset="0"/>
                <a:cs typeface="Calibri" panose="020F0502020204030204" pitchFamily="34" charset="0"/>
              </a:rPr>
              <a:t>[] = [1, 2, 3, 4, 5, 6, 7], d = 2, n =7</a:t>
            </a:r>
          </a:p>
          <a:p>
            <a:pPr marL="0" indent="0">
              <a:buNone/>
            </a:pPr>
            <a:r>
              <a:rPr lang="en-US" sz="2000" i="0" dirty="0">
                <a:solidFill>
                  <a:srgbClr val="273239"/>
                </a:solidFill>
                <a:effectLst/>
                <a:latin typeface="Calibri" panose="020F0502020204030204" pitchFamily="34" charset="0"/>
                <a:cs typeface="Calibri" panose="020F0502020204030204" pitchFamily="34" charset="0"/>
              </a:rPr>
              <a:t>1) Store the first d elements in a temp array</a:t>
            </a:r>
          </a:p>
          <a:p>
            <a:pPr marL="0" indent="0">
              <a:buNone/>
            </a:pPr>
            <a:r>
              <a:rPr lang="en-US" sz="2000" i="0" dirty="0">
                <a:solidFill>
                  <a:srgbClr val="273239"/>
                </a:solidFill>
                <a:effectLst/>
                <a:latin typeface="Calibri" panose="020F0502020204030204" pitchFamily="34" charset="0"/>
                <a:cs typeface="Calibri" panose="020F0502020204030204" pitchFamily="34" charset="0"/>
              </a:rPr>
              <a:t>   temp[] = [1, 2]</a:t>
            </a:r>
          </a:p>
          <a:p>
            <a:pPr marL="0" indent="0">
              <a:buNone/>
            </a:pPr>
            <a:r>
              <a:rPr lang="en-US" sz="2000" i="0" dirty="0">
                <a:solidFill>
                  <a:srgbClr val="273239"/>
                </a:solidFill>
                <a:effectLst/>
                <a:latin typeface="Calibri" panose="020F0502020204030204" pitchFamily="34" charset="0"/>
                <a:cs typeface="Calibri" panose="020F0502020204030204" pitchFamily="34" charset="0"/>
              </a:rPr>
              <a:t>2) Shift rest of the </a:t>
            </a:r>
            <a:r>
              <a:rPr lang="en-US" sz="2000" i="0" dirty="0" err="1">
                <a:solidFill>
                  <a:srgbClr val="273239"/>
                </a:solidFill>
                <a:effectLst/>
                <a:latin typeface="Calibri" panose="020F0502020204030204" pitchFamily="34" charset="0"/>
                <a:cs typeface="Calibri" panose="020F0502020204030204" pitchFamily="34" charset="0"/>
              </a:rPr>
              <a:t>arr</a:t>
            </a:r>
            <a:r>
              <a:rPr lang="en-US" sz="2000" i="0" dirty="0">
                <a:solidFill>
                  <a:srgbClr val="273239"/>
                </a:solidFill>
                <a:effectLst/>
                <a:latin typeface="Calibri" panose="020F0502020204030204" pitchFamily="34" charset="0"/>
                <a:cs typeface="Calibri" panose="020F0502020204030204" pitchFamily="34" charset="0"/>
              </a:rPr>
              <a:t>[]</a:t>
            </a:r>
          </a:p>
          <a:p>
            <a:pPr marL="0" indent="0">
              <a:buNone/>
            </a:pPr>
            <a:r>
              <a:rPr lang="en-US" sz="2000" i="0" dirty="0">
                <a:solidFill>
                  <a:srgbClr val="273239"/>
                </a:solidFill>
                <a:effectLst/>
                <a:latin typeface="Calibri" panose="020F0502020204030204" pitchFamily="34" charset="0"/>
                <a:cs typeface="Calibri" panose="020F0502020204030204" pitchFamily="34" charset="0"/>
              </a:rPr>
              <a:t>   </a:t>
            </a:r>
            <a:r>
              <a:rPr lang="en-US" sz="2000" i="0" dirty="0" err="1">
                <a:solidFill>
                  <a:srgbClr val="273239"/>
                </a:solidFill>
                <a:effectLst/>
                <a:latin typeface="Calibri" panose="020F0502020204030204" pitchFamily="34" charset="0"/>
                <a:cs typeface="Calibri" panose="020F0502020204030204" pitchFamily="34" charset="0"/>
              </a:rPr>
              <a:t>arr</a:t>
            </a:r>
            <a:r>
              <a:rPr lang="en-US" sz="2000" i="0" dirty="0">
                <a:solidFill>
                  <a:srgbClr val="273239"/>
                </a:solidFill>
                <a:effectLst/>
                <a:latin typeface="Calibri" panose="020F0502020204030204" pitchFamily="34" charset="0"/>
                <a:cs typeface="Calibri" panose="020F0502020204030204" pitchFamily="34" charset="0"/>
              </a:rPr>
              <a:t>[] = [3, 4, 5, 6, 7, 6, 7]</a:t>
            </a:r>
          </a:p>
          <a:p>
            <a:pPr marL="0" indent="0">
              <a:buNone/>
            </a:pPr>
            <a:r>
              <a:rPr lang="en-US" sz="2000" i="0" dirty="0">
                <a:solidFill>
                  <a:srgbClr val="273239"/>
                </a:solidFill>
                <a:effectLst/>
                <a:latin typeface="Calibri" panose="020F0502020204030204" pitchFamily="34" charset="0"/>
                <a:cs typeface="Calibri" panose="020F0502020204030204" pitchFamily="34" charset="0"/>
              </a:rPr>
              <a:t>3) Store back the d elements</a:t>
            </a:r>
          </a:p>
          <a:p>
            <a:pPr marL="0" indent="0">
              <a:buNone/>
            </a:pPr>
            <a:r>
              <a:rPr lang="en-US" sz="2000" i="0" dirty="0">
                <a:solidFill>
                  <a:srgbClr val="273239"/>
                </a:solidFill>
                <a:effectLst/>
                <a:latin typeface="Calibri" panose="020F0502020204030204" pitchFamily="34" charset="0"/>
                <a:cs typeface="Calibri" panose="020F0502020204030204" pitchFamily="34" charset="0"/>
              </a:rPr>
              <a:t>   </a:t>
            </a:r>
            <a:r>
              <a:rPr lang="en-US" sz="2000" i="0" dirty="0" err="1">
                <a:solidFill>
                  <a:srgbClr val="273239"/>
                </a:solidFill>
                <a:effectLst/>
                <a:latin typeface="Calibri" panose="020F0502020204030204" pitchFamily="34" charset="0"/>
                <a:cs typeface="Calibri" panose="020F0502020204030204" pitchFamily="34" charset="0"/>
              </a:rPr>
              <a:t>arr</a:t>
            </a:r>
            <a:r>
              <a:rPr lang="en-US" sz="2000" i="0" dirty="0">
                <a:solidFill>
                  <a:srgbClr val="273239"/>
                </a:solidFill>
                <a:effectLst/>
                <a:latin typeface="Calibri" panose="020F0502020204030204" pitchFamily="34" charset="0"/>
                <a:cs typeface="Calibri" panose="020F0502020204030204" pitchFamily="34" charset="0"/>
              </a:rPr>
              <a:t>[] = [3, 4, 5, 6, 7, 1, 2]</a:t>
            </a:r>
          </a:p>
          <a:p>
            <a:pPr marL="0" indent="0">
              <a:buNone/>
            </a:pPr>
            <a:r>
              <a:rPr lang="en-US" sz="2000" i="0" dirty="0">
                <a:solidFill>
                  <a:srgbClr val="273239"/>
                </a:solidFill>
                <a:effectLst/>
                <a:latin typeface="Calibri" panose="020F0502020204030204" pitchFamily="34" charset="0"/>
                <a:cs typeface="Calibri" panose="020F0502020204030204" pitchFamily="34" charset="0"/>
              </a:rPr>
              <a:t>Time complexity : O(n) </a:t>
            </a:r>
          </a:p>
          <a:p>
            <a:pPr marL="0" indent="0">
              <a:buNone/>
            </a:pPr>
            <a:r>
              <a:rPr lang="en-US" sz="2000" i="0" dirty="0">
                <a:solidFill>
                  <a:srgbClr val="273239"/>
                </a:solidFill>
                <a:effectLst/>
                <a:latin typeface="Calibri" panose="020F0502020204030204" pitchFamily="34" charset="0"/>
                <a:cs typeface="Calibri" panose="020F0502020204030204" pitchFamily="34" charset="0"/>
              </a:rPr>
              <a:t>Auxiliary Space : O(d)</a:t>
            </a:r>
          </a:p>
          <a:p>
            <a:pPr marL="0" indent="0">
              <a:buNone/>
            </a:pPr>
            <a:endParaRPr lang="en-US" sz="2000" i="0" dirty="0">
              <a:solidFill>
                <a:srgbClr val="273239"/>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302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D3A2-BEC1-444E-8CE9-FB53B57775DE}"/>
              </a:ext>
            </a:extLst>
          </p:cNvPr>
          <p:cNvSpPr>
            <a:spLocks noGrp="1"/>
          </p:cNvSpPr>
          <p:nvPr>
            <p:ph type="title"/>
          </p:nvPr>
        </p:nvSpPr>
        <p:spPr>
          <a:xfrm>
            <a:off x="838200" y="365126"/>
            <a:ext cx="10515600" cy="679904"/>
          </a:xfrm>
        </p:spPr>
        <p:txBody>
          <a:bodyPr>
            <a:normAutofit fontScale="90000"/>
          </a:bodyPr>
          <a:lstStyle/>
          <a:p>
            <a:pPr algn="ctr"/>
            <a:r>
              <a:rPr lang="en-US" dirty="0"/>
              <a:t>1.Program for Array Rotation</a:t>
            </a:r>
            <a:endParaRPr lang="en-IN" dirty="0"/>
          </a:p>
        </p:txBody>
      </p:sp>
      <p:sp>
        <p:nvSpPr>
          <p:cNvPr id="3" name="Content Placeholder 2">
            <a:extLst>
              <a:ext uri="{FF2B5EF4-FFF2-40B4-BE49-F238E27FC236}">
                <a16:creationId xmlns:a16="http://schemas.microsoft.com/office/drawing/2014/main" id="{543238BC-3EB5-4B2E-A786-80E93E974566}"/>
              </a:ext>
            </a:extLst>
          </p:cNvPr>
          <p:cNvSpPr>
            <a:spLocks noGrp="1"/>
          </p:cNvSpPr>
          <p:nvPr>
            <p:ph idx="1"/>
          </p:nvPr>
        </p:nvSpPr>
        <p:spPr>
          <a:xfrm>
            <a:off x="838199" y="1250302"/>
            <a:ext cx="10918371" cy="5057290"/>
          </a:xfrm>
        </p:spPr>
        <p:txBody>
          <a:bodyPr>
            <a:noAutofit/>
          </a:bodyPr>
          <a:lstStyle/>
          <a:p>
            <a:pPr marL="0" indent="0">
              <a:buNone/>
            </a:pPr>
            <a:r>
              <a:rPr lang="en-US" sz="2000" i="0" dirty="0">
                <a:solidFill>
                  <a:srgbClr val="273239"/>
                </a:solidFill>
                <a:effectLst/>
                <a:cs typeface="Calibri" panose="020F0502020204030204" pitchFamily="34" charset="0"/>
              </a:rPr>
              <a:t>METHOD 2 (Rotate one by one)  </a:t>
            </a:r>
          </a:p>
          <a:p>
            <a:pPr marL="0" indent="0">
              <a:buNone/>
            </a:pPr>
            <a:r>
              <a:rPr lang="en-US" sz="2000" i="0" dirty="0" err="1">
                <a:solidFill>
                  <a:srgbClr val="273239"/>
                </a:solidFill>
                <a:effectLst/>
                <a:cs typeface="Calibri" panose="020F0502020204030204" pitchFamily="34" charset="0"/>
              </a:rPr>
              <a:t>leftRotate</a:t>
            </a:r>
            <a:r>
              <a:rPr lang="en-US" sz="2000" i="0" dirty="0">
                <a:solidFill>
                  <a:srgbClr val="273239"/>
                </a:solidFill>
                <a:effectLst/>
                <a:cs typeface="Calibri" panose="020F0502020204030204" pitchFamily="34" charset="0"/>
              </a:rPr>
              <a:t>(</a:t>
            </a:r>
            <a:r>
              <a:rPr lang="en-US" sz="2000" i="0" dirty="0" err="1">
                <a:solidFill>
                  <a:srgbClr val="273239"/>
                </a:solidFill>
                <a:effectLst/>
                <a:cs typeface="Calibri" panose="020F0502020204030204" pitchFamily="34" charset="0"/>
              </a:rPr>
              <a:t>arr</a:t>
            </a:r>
            <a:r>
              <a:rPr lang="en-US" sz="2000" i="0" dirty="0">
                <a:solidFill>
                  <a:srgbClr val="273239"/>
                </a:solidFill>
                <a:effectLst/>
                <a:cs typeface="Calibri" panose="020F0502020204030204" pitchFamily="34" charset="0"/>
              </a:rPr>
              <a:t>[], d, n)</a:t>
            </a:r>
          </a:p>
          <a:p>
            <a:pPr marL="0" indent="0">
              <a:buNone/>
            </a:pPr>
            <a:r>
              <a:rPr lang="en-US" sz="2000" i="0" dirty="0">
                <a:solidFill>
                  <a:srgbClr val="273239"/>
                </a:solidFill>
                <a:effectLst/>
                <a:cs typeface="Calibri" panose="020F0502020204030204" pitchFamily="34" charset="0"/>
              </a:rPr>
              <a:t>start</a:t>
            </a:r>
          </a:p>
          <a:p>
            <a:pPr marL="0" indent="0">
              <a:buNone/>
            </a:pPr>
            <a:r>
              <a:rPr lang="en-US" sz="2000" i="0" dirty="0">
                <a:solidFill>
                  <a:srgbClr val="273239"/>
                </a:solidFill>
                <a:effectLst/>
                <a:cs typeface="Calibri" panose="020F0502020204030204" pitchFamily="34" charset="0"/>
              </a:rPr>
              <a:t>  For i = 0 to i &lt; d</a:t>
            </a:r>
          </a:p>
          <a:p>
            <a:pPr marL="0" indent="0">
              <a:buNone/>
            </a:pPr>
            <a:r>
              <a:rPr lang="en-US" sz="2000" i="0" dirty="0">
                <a:solidFill>
                  <a:srgbClr val="273239"/>
                </a:solidFill>
                <a:effectLst/>
                <a:cs typeface="Calibri" panose="020F0502020204030204" pitchFamily="34" charset="0"/>
              </a:rPr>
              <a:t>    Left rotate all elements of </a:t>
            </a:r>
            <a:r>
              <a:rPr lang="en-US" sz="2000" i="0" dirty="0" err="1">
                <a:solidFill>
                  <a:srgbClr val="273239"/>
                </a:solidFill>
                <a:effectLst/>
                <a:cs typeface="Calibri" panose="020F0502020204030204" pitchFamily="34" charset="0"/>
              </a:rPr>
              <a:t>arr</a:t>
            </a:r>
            <a:r>
              <a:rPr lang="en-US" sz="2000" i="0" dirty="0">
                <a:solidFill>
                  <a:srgbClr val="273239"/>
                </a:solidFill>
                <a:effectLst/>
                <a:cs typeface="Calibri" panose="020F0502020204030204" pitchFamily="34" charset="0"/>
              </a:rPr>
              <a:t>[] by one</a:t>
            </a:r>
          </a:p>
          <a:p>
            <a:pPr marL="0" indent="0">
              <a:buNone/>
            </a:pPr>
            <a:r>
              <a:rPr lang="en-US" sz="2000" i="0" dirty="0">
                <a:solidFill>
                  <a:srgbClr val="273239"/>
                </a:solidFill>
                <a:effectLst/>
                <a:cs typeface="Calibri" panose="020F0502020204030204" pitchFamily="34" charset="0"/>
              </a:rPr>
              <a:t>end</a:t>
            </a:r>
            <a:endParaRPr lang="en-IN" sz="2000" dirty="0">
              <a:cs typeface="Calibri" panose="020F0502020204030204" pitchFamily="34" charset="0"/>
            </a:endParaRPr>
          </a:p>
          <a:p>
            <a:pPr marL="0" indent="0">
              <a:buNone/>
            </a:pPr>
            <a:r>
              <a:rPr lang="en-IN" sz="2000" b="1" i="0" dirty="0">
                <a:solidFill>
                  <a:srgbClr val="273239"/>
                </a:solidFill>
                <a:effectLst/>
              </a:rPr>
              <a:t>Time complexity :</a:t>
            </a:r>
            <a:r>
              <a:rPr lang="en-IN" sz="2000" b="0" i="0" dirty="0">
                <a:solidFill>
                  <a:srgbClr val="273239"/>
                </a:solidFill>
                <a:effectLst/>
              </a:rPr>
              <a:t> O(n * d) </a:t>
            </a:r>
            <a:br>
              <a:rPr lang="en-IN" sz="2000" dirty="0"/>
            </a:br>
            <a:r>
              <a:rPr lang="en-IN" sz="2000" b="1" i="0" dirty="0">
                <a:solidFill>
                  <a:srgbClr val="273239"/>
                </a:solidFill>
                <a:effectLst/>
              </a:rPr>
              <a:t>Auxiliary Space :</a:t>
            </a:r>
            <a:r>
              <a:rPr lang="en-IN" sz="2000" b="0" i="0" dirty="0">
                <a:solidFill>
                  <a:srgbClr val="273239"/>
                </a:solidFill>
                <a:effectLst/>
              </a:rPr>
              <a:t> O(1)</a:t>
            </a:r>
            <a:endParaRPr lang="en-US" sz="2000" i="0" dirty="0">
              <a:solidFill>
                <a:srgbClr val="273239"/>
              </a:solidFill>
              <a:effectLst/>
              <a:cs typeface="Calibri" panose="020F0502020204030204" pitchFamily="34" charset="0"/>
            </a:endParaRPr>
          </a:p>
        </p:txBody>
      </p:sp>
    </p:spTree>
    <p:extLst>
      <p:ext uri="{BB962C8B-B14F-4D97-AF65-F5344CB8AC3E}">
        <p14:creationId xmlns:p14="http://schemas.microsoft.com/office/powerpoint/2010/main" val="354840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D3A2-BEC1-444E-8CE9-FB53B57775DE}"/>
              </a:ext>
            </a:extLst>
          </p:cNvPr>
          <p:cNvSpPr>
            <a:spLocks noGrp="1"/>
          </p:cNvSpPr>
          <p:nvPr>
            <p:ph type="title"/>
          </p:nvPr>
        </p:nvSpPr>
        <p:spPr>
          <a:xfrm>
            <a:off x="838200" y="365126"/>
            <a:ext cx="10515600" cy="679904"/>
          </a:xfrm>
        </p:spPr>
        <p:txBody>
          <a:bodyPr>
            <a:normAutofit fontScale="90000"/>
          </a:bodyPr>
          <a:lstStyle/>
          <a:p>
            <a:pPr algn="ctr"/>
            <a:r>
              <a:rPr lang="en-US" dirty="0"/>
              <a:t>1.Program for Array Rotation</a:t>
            </a:r>
            <a:endParaRPr lang="en-IN" dirty="0"/>
          </a:p>
        </p:txBody>
      </p:sp>
      <p:sp>
        <p:nvSpPr>
          <p:cNvPr id="3" name="Content Placeholder 2">
            <a:extLst>
              <a:ext uri="{FF2B5EF4-FFF2-40B4-BE49-F238E27FC236}">
                <a16:creationId xmlns:a16="http://schemas.microsoft.com/office/drawing/2014/main" id="{543238BC-3EB5-4B2E-A786-80E93E974566}"/>
              </a:ext>
            </a:extLst>
          </p:cNvPr>
          <p:cNvSpPr>
            <a:spLocks noGrp="1"/>
          </p:cNvSpPr>
          <p:nvPr>
            <p:ph idx="1"/>
          </p:nvPr>
        </p:nvSpPr>
        <p:spPr>
          <a:xfrm>
            <a:off x="838199" y="1250302"/>
            <a:ext cx="10918371" cy="5057290"/>
          </a:xfrm>
        </p:spPr>
        <p:txBody>
          <a:bodyPr>
            <a:noAutofit/>
          </a:bodyPr>
          <a:lstStyle/>
          <a:p>
            <a:pPr marL="0" indent="0">
              <a:buNone/>
            </a:pPr>
            <a:r>
              <a:rPr lang="en-US" sz="2000" b="1" i="0" dirty="0">
                <a:solidFill>
                  <a:srgbClr val="273239"/>
                </a:solidFill>
                <a:effectLst/>
              </a:rPr>
              <a:t>METHOD 3 (A Juggling Algorithm)</a:t>
            </a:r>
            <a:r>
              <a:rPr lang="en-US" sz="2000" b="0" i="0" dirty="0">
                <a:solidFill>
                  <a:srgbClr val="273239"/>
                </a:solidFill>
                <a:effectLst/>
              </a:rPr>
              <a:t> </a:t>
            </a:r>
          </a:p>
          <a:p>
            <a:pPr marL="0" indent="0">
              <a:buNone/>
            </a:pPr>
            <a:r>
              <a:rPr lang="en-IN" sz="1400" b="1" i="0" dirty="0">
                <a:solidFill>
                  <a:srgbClr val="273239"/>
                </a:solidFill>
                <a:effectLst/>
              </a:rPr>
              <a:t>Time complexity :</a:t>
            </a:r>
            <a:r>
              <a:rPr lang="en-IN" sz="1400" b="0" i="0" dirty="0">
                <a:solidFill>
                  <a:srgbClr val="273239"/>
                </a:solidFill>
                <a:effectLst/>
              </a:rPr>
              <a:t> O(n) </a:t>
            </a:r>
            <a:br>
              <a:rPr lang="en-IN" sz="1400" dirty="0"/>
            </a:br>
            <a:r>
              <a:rPr lang="en-IN" sz="1400" b="1" i="0" dirty="0">
                <a:solidFill>
                  <a:srgbClr val="273239"/>
                </a:solidFill>
                <a:effectLst/>
              </a:rPr>
              <a:t>Auxiliary Space :</a:t>
            </a:r>
            <a:r>
              <a:rPr lang="en-IN" sz="1400" b="0" i="0" dirty="0">
                <a:solidFill>
                  <a:srgbClr val="273239"/>
                </a:solidFill>
                <a:effectLst/>
              </a:rPr>
              <a:t> O(1)</a:t>
            </a:r>
            <a:endParaRPr lang="en-US" sz="2000" b="0" i="0" dirty="0">
              <a:solidFill>
                <a:srgbClr val="273239"/>
              </a:solidFill>
              <a:effectLst/>
            </a:endParaRPr>
          </a:p>
          <a:p>
            <a:pPr marL="0" indent="0">
              <a:buNone/>
            </a:pPr>
            <a:endParaRPr lang="en-US" sz="2000" i="0" dirty="0">
              <a:solidFill>
                <a:srgbClr val="273239"/>
              </a:solidFill>
              <a:effectLst/>
              <a:cs typeface="Calibri" panose="020F0502020204030204" pitchFamily="34" charset="0"/>
            </a:endParaRPr>
          </a:p>
        </p:txBody>
      </p:sp>
      <p:pic>
        <p:nvPicPr>
          <p:cNvPr id="7" name="Picture 6">
            <a:extLst>
              <a:ext uri="{FF2B5EF4-FFF2-40B4-BE49-F238E27FC236}">
                <a16:creationId xmlns:a16="http://schemas.microsoft.com/office/drawing/2014/main" id="{B1874853-CFB8-48A9-94A5-5F14B8510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167" y="2120382"/>
            <a:ext cx="7315200" cy="4114800"/>
          </a:xfrm>
          <a:prstGeom prst="rect">
            <a:avLst/>
          </a:prstGeom>
        </p:spPr>
      </p:pic>
    </p:spTree>
    <p:extLst>
      <p:ext uri="{BB962C8B-B14F-4D97-AF65-F5344CB8AC3E}">
        <p14:creationId xmlns:p14="http://schemas.microsoft.com/office/powerpoint/2010/main" val="275820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D3A2-BEC1-444E-8CE9-FB53B57775DE}"/>
              </a:ext>
            </a:extLst>
          </p:cNvPr>
          <p:cNvSpPr>
            <a:spLocks noGrp="1"/>
          </p:cNvSpPr>
          <p:nvPr>
            <p:ph type="title"/>
          </p:nvPr>
        </p:nvSpPr>
        <p:spPr>
          <a:xfrm>
            <a:off x="838200" y="365126"/>
            <a:ext cx="10515600" cy="679904"/>
          </a:xfrm>
        </p:spPr>
        <p:txBody>
          <a:bodyPr>
            <a:normAutofit fontScale="90000"/>
          </a:bodyPr>
          <a:lstStyle/>
          <a:p>
            <a:pPr algn="ctr"/>
            <a:r>
              <a:rPr lang="en-US" dirty="0"/>
              <a:t>1.Program for Array Rotation</a:t>
            </a:r>
            <a:endParaRPr lang="en-IN" dirty="0"/>
          </a:p>
        </p:txBody>
      </p:sp>
      <p:sp>
        <p:nvSpPr>
          <p:cNvPr id="3" name="Content Placeholder 2">
            <a:extLst>
              <a:ext uri="{FF2B5EF4-FFF2-40B4-BE49-F238E27FC236}">
                <a16:creationId xmlns:a16="http://schemas.microsoft.com/office/drawing/2014/main" id="{543238BC-3EB5-4B2E-A786-80E93E974566}"/>
              </a:ext>
            </a:extLst>
          </p:cNvPr>
          <p:cNvSpPr>
            <a:spLocks noGrp="1"/>
          </p:cNvSpPr>
          <p:nvPr>
            <p:ph idx="1"/>
          </p:nvPr>
        </p:nvSpPr>
        <p:spPr>
          <a:xfrm>
            <a:off x="838199" y="1250302"/>
            <a:ext cx="10918371" cy="5057290"/>
          </a:xfrm>
        </p:spPr>
        <p:txBody>
          <a:bodyPr>
            <a:noAutofit/>
          </a:bodyPr>
          <a:lstStyle/>
          <a:p>
            <a:pPr marL="0" indent="0">
              <a:buNone/>
            </a:pPr>
            <a:r>
              <a:rPr lang="en-US" sz="2000" b="1" i="0" dirty="0">
                <a:solidFill>
                  <a:srgbClr val="273239"/>
                </a:solidFill>
                <a:effectLst/>
              </a:rPr>
              <a:t>METHOD 3 (A Juggling Algorithm)</a:t>
            </a:r>
            <a:r>
              <a:rPr lang="en-US" sz="2000" b="0" i="0" dirty="0">
                <a:solidFill>
                  <a:srgbClr val="273239"/>
                </a:solidFill>
                <a:effectLst/>
              </a:rPr>
              <a:t> </a:t>
            </a:r>
          </a:p>
          <a:p>
            <a:pPr marL="0" indent="0">
              <a:buNone/>
            </a:pPr>
            <a:endParaRPr lang="en-US" sz="2000" b="0" i="0" dirty="0">
              <a:solidFill>
                <a:srgbClr val="273239"/>
              </a:solidFill>
              <a:effectLst/>
            </a:endParaRPr>
          </a:p>
          <a:p>
            <a:pPr marL="0" indent="0">
              <a:buNone/>
            </a:pPr>
            <a:endParaRPr lang="en-US" sz="2000" i="0" dirty="0">
              <a:solidFill>
                <a:srgbClr val="273239"/>
              </a:solidFill>
              <a:effectLst/>
              <a:cs typeface="Calibri" panose="020F0502020204030204" pitchFamily="34" charset="0"/>
            </a:endParaRPr>
          </a:p>
        </p:txBody>
      </p:sp>
      <p:pic>
        <p:nvPicPr>
          <p:cNvPr id="5" name="Picture 4">
            <a:extLst>
              <a:ext uri="{FF2B5EF4-FFF2-40B4-BE49-F238E27FC236}">
                <a16:creationId xmlns:a16="http://schemas.microsoft.com/office/drawing/2014/main" id="{CD540766-92E2-4455-AE4D-0C1BF552B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619358"/>
            <a:ext cx="7315200" cy="4114800"/>
          </a:xfrm>
          <a:prstGeom prst="rect">
            <a:avLst/>
          </a:prstGeom>
        </p:spPr>
      </p:pic>
    </p:spTree>
    <p:extLst>
      <p:ext uri="{BB962C8B-B14F-4D97-AF65-F5344CB8AC3E}">
        <p14:creationId xmlns:p14="http://schemas.microsoft.com/office/powerpoint/2010/main" val="2925886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995</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urw-din</vt:lpstr>
      <vt:lpstr>Office Theme</vt:lpstr>
      <vt:lpstr>Arrays</vt:lpstr>
      <vt:lpstr>Arrays</vt:lpstr>
      <vt:lpstr>Jagged Arrays In JAVA</vt:lpstr>
      <vt:lpstr>Jagged Arrays In JAVA</vt:lpstr>
      <vt:lpstr>Jagged Arrays In JAVA</vt:lpstr>
      <vt:lpstr>1.Program for Array Rotation</vt:lpstr>
      <vt:lpstr>1.Program for Array Rotation</vt:lpstr>
      <vt:lpstr>1.Program for Array Rotation</vt:lpstr>
      <vt:lpstr>1.Program for Array Rotation</vt:lpstr>
      <vt:lpstr>1.Program for Array Rotation</vt:lpstr>
      <vt:lpstr>1.Program for Array Rotation</vt:lpstr>
      <vt:lpstr>1.Program for Array Rotation</vt:lpstr>
      <vt:lpstr>1.Program for Array Rotation</vt:lpstr>
      <vt:lpstr>1.Program for Array Rotation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Vishank Rajput</dc:creator>
  <cp:lastModifiedBy>Vishank Rajput</cp:lastModifiedBy>
  <cp:revision>13</cp:revision>
  <dcterms:created xsi:type="dcterms:W3CDTF">2021-09-28T16:01:43Z</dcterms:created>
  <dcterms:modified xsi:type="dcterms:W3CDTF">2021-09-28T17:03:51Z</dcterms:modified>
</cp:coreProperties>
</file>