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2746-6A92-4F5F-A5B3-D8FC0C9666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30EE0B-3802-47DF-89E4-B5CDF2C47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4D2C50-7F7C-49AF-B52F-A086325E55BB}"/>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5" name="Footer Placeholder 4">
            <a:extLst>
              <a:ext uri="{FF2B5EF4-FFF2-40B4-BE49-F238E27FC236}">
                <a16:creationId xmlns:a16="http://schemas.microsoft.com/office/drawing/2014/main" id="{69115EF5-7AF8-4393-ACDC-E72120393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F211CA-0004-4895-B39C-DBC4D6683C98}"/>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157944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B26F-C9E1-4852-A8D7-9940BB2840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6F8FE-CC46-4B55-BC1F-D2EC4D3BFA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A1D48-86F6-414F-A638-026CEDFF8B89}"/>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5" name="Footer Placeholder 4">
            <a:extLst>
              <a:ext uri="{FF2B5EF4-FFF2-40B4-BE49-F238E27FC236}">
                <a16:creationId xmlns:a16="http://schemas.microsoft.com/office/drawing/2014/main" id="{330FE75E-4267-4C13-9E37-E0C6B60BB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652B6-407B-4FDC-8E3D-D910FCDFA8B3}"/>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304576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753395-12DA-454F-8A6B-674F3CCFDB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3E2858-D60E-490D-8EF3-BA65CA5650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81F1B-079F-4EAC-B5A3-14B935E130F3}"/>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5" name="Footer Placeholder 4">
            <a:extLst>
              <a:ext uri="{FF2B5EF4-FFF2-40B4-BE49-F238E27FC236}">
                <a16:creationId xmlns:a16="http://schemas.microsoft.com/office/drawing/2014/main" id="{ED6F65B2-8C2B-41BA-B378-23489CEAA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7F187-AE28-48B8-9693-9B70FC69D345}"/>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24753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3307033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2499656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285897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4CB41F-03E2-4838-9869-9052C2AF956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4145537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4CB41F-03E2-4838-9869-9052C2AF9560}" type="datetimeFigureOut">
              <a:rPr lang="en-IN" smtClean="0"/>
              <a:t>25-07-2021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3821613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4CB41F-03E2-4838-9869-9052C2AF9560}" type="datetimeFigureOut">
              <a:rPr lang="en-IN" smtClean="0"/>
              <a:t>25-07-2021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24261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CB41F-03E2-4838-9869-9052C2AF9560}" type="datetimeFigureOut">
              <a:rPr lang="en-IN" smtClean="0"/>
              <a:t>25-07-2021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3852563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4CB41F-03E2-4838-9869-9052C2AF956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3567585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F273-9F39-49CD-857A-5C51ED35F3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37C6FE-0699-4FC0-9257-64E0F44B9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84EE4-2443-4BD5-AF35-11A648187551}"/>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5" name="Footer Placeholder 4">
            <a:extLst>
              <a:ext uri="{FF2B5EF4-FFF2-40B4-BE49-F238E27FC236}">
                <a16:creationId xmlns:a16="http://schemas.microsoft.com/office/drawing/2014/main" id="{1661E19D-863F-401C-B743-B1736B3FB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9DC91F-9859-419B-ABBB-452B9F6D50AF}"/>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4089970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4CB41F-03E2-4838-9869-9052C2AF9560}" type="datetimeFigureOut">
              <a:rPr lang="en-IN" smtClean="0"/>
              <a:t>25-07-2021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4239974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1956617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4688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107617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48137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3952377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451559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4CB41F-03E2-4838-9869-9052C2AF9560}" type="datetimeFigureOut">
              <a:rPr lang="en-IN" smtClean="0"/>
              <a:t>25-07-2021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B8388-0FE4-4353-8666-A1708D7FEB40}" type="slidenum">
              <a:rPr lang="en-IN" smtClean="0"/>
              <a:t>‹#›</a:t>
            </a:fld>
            <a:endParaRPr lang="en-IN"/>
          </a:p>
        </p:txBody>
      </p:sp>
    </p:spTree>
    <p:extLst>
      <p:ext uri="{BB962C8B-B14F-4D97-AF65-F5344CB8AC3E}">
        <p14:creationId xmlns:p14="http://schemas.microsoft.com/office/powerpoint/2010/main" val="243123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C9F-219F-4703-87EC-1ED7ACC073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40EBAD-263D-47E7-ADAF-D5DF04137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DE734C-27D7-440A-B00F-6B8A055677DF}"/>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5" name="Footer Placeholder 4">
            <a:extLst>
              <a:ext uri="{FF2B5EF4-FFF2-40B4-BE49-F238E27FC236}">
                <a16:creationId xmlns:a16="http://schemas.microsoft.com/office/drawing/2014/main" id="{C690A38E-4376-456A-9579-3447A1EB2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C15B2-5F6D-4178-B55E-09D7957C4CBF}"/>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141360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F5FC-6BDF-4F54-8F88-AEB85CDAE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F262FF-355E-43FC-8AE9-54D165F0A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16C6EE-03AC-4672-A7FB-F5D2BD441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8CC79D-33D5-4665-A7F9-D5E76B29488B}"/>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6" name="Footer Placeholder 5">
            <a:extLst>
              <a:ext uri="{FF2B5EF4-FFF2-40B4-BE49-F238E27FC236}">
                <a16:creationId xmlns:a16="http://schemas.microsoft.com/office/drawing/2014/main" id="{9AFED6A4-09EB-44F5-B81D-B38506C116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E0C64D-F8B0-4D58-B78F-EC677901011C}"/>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17578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6FEF-7EC0-4C26-8076-CF4CA7782A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C1DDB-ABA2-4C07-978F-9749023D8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10C48-13D7-4EBA-9DD8-4F6B0281C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4486A1-2AC9-422E-9174-CEA7EC70D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4FA6B-CD21-4962-9C26-A0BE6827C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C6250A-A718-423C-9677-C408C0B13F77}"/>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8" name="Footer Placeholder 7">
            <a:extLst>
              <a:ext uri="{FF2B5EF4-FFF2-40B4-BE49-F238E27FC236}">
                <a16:creationId xmlns:a16="http://schemas.microsoft.com/office/drawing/2014/main" id="{E967AB84-05D4-47FB-9C1C-9A8D06DEB9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FE00A9-4F1B-43F0-B42D-198816C3C1ED}"/>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270635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9D85-E1E0-4027-9DC0-23F3D966B9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3FA7ED-4BEA-4A14-A9B0-71480F77C932}"/>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4" name="Footer Placeholder 3">
            <a:extLst>
              <a:ext uri="{FF2B5EF4-FFF2-40B4-BE49-F238E27FC236}">
                <a16:creationId xmlns:a16="http://schemas.microsoft.com/office/drawing/2014/main" id="{B889FCBB-6733-4524-9DD5-79145143A3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3054A5-EDDB-4A98-931D-59EA84C6BA2B}"/>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156942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F258A5-0FA7-4CA9-8CE7-4E6A6EBCDC6E}"/>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3" name="Footer Placeholder 2">
            <a:extLst>
              <a:ext uri="{FF2B5EF4-FFF2-40B4-BE49-F238E27FC236}">
                <a16:creationId xmlns:a16="http://schemas.microsoft.com/office/drawing/2014/main" id="{F897A3A1-CF36-445C-B181-D0B89CE230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91C91C-1AC8-4FC4-80D0-A85747DB0B27}"/>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418287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FC8B-9A78-4BF7-B359-9534B1A73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97CD45-F374-4F3F-967A-4C5AA1DE7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FDC2C-6652-4AA8-8A43-007B6BF34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1031A-B4AF-41E6-B269-3E3200CD5158}"/>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6" name="Footer Placeholder 5">
            <a:extLst>
              <a:ext uri="{FF2B5EF4-FFF2-40B4-BE49-F238E27FC236}">
                <a16:creationId xmlns:a16="http://schemas.microsoft.com/office/drawing/2014/main" id="{CD3D05DB-34B9-4807-AB5C-A90A57D3A4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0B9D9A-C240-4484-B85C-403ECF7342D0}"/>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226771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5472-C442-4F70-9C82-D630D6D9B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49A70E-2EE5-4565-8268-7A5637B21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1B6043-1C5F-4394-B020-4624398F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F1FD2-2A2E-4B49-A81B-EADCECF45C0D}"/>
              </a:ext>
            </a:extLst>
          </p:cNvPr>
          <p:cNvSpPr>
            <a:spLocks noGrp="1"/>
          </p:cNvSpPr>
          <p:nvPr>
            <p:ph type="dt" sz="half" idx="10"/>
          </p:nvPr>
        </p:nvSpPr>
        <p:spPr/>
        <p:txBody>
          <a:bodyPr/>
          <a:lstStyle/>
          <a:p>
            <a:fld id="{A02E9AAE-5C3D-49BA-93AF-56C1C8F12175}" type="datetimeFigureOut">
              <a:rPr lang="en-IN" smtClean="0"/>
              <a:t>25-07-2021</a:t>
            </a:fld>
            <a:endParaRPr lang="en-IN"/>
          </a:p>
        </p:txBody>
      </p:sp>
      <p:sp>
        <p:nvSpPr>
          <p:cNvPr id="6" name="Footer Placeholder 5">
            <a:extLst>
              <a:ext uri="{FF2B5EF4-FFF2-40B4-BE49-F238E27FC236}">
                <a16:creationId xmlns:a16="http://schemas.microsoft.com/office/drawing/2014/main" id="{601A4763-339B-4C39-B002-1B85F85D0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C92C0-1284-4F12-9181-B2B0AC432D26}"/>
              </a:ext>
            </a:extLst>
          </p:cNvPr>
          <p:cNvSpPr>
            <a:spLocks noGrp="1"/>
          </p:cNvSpPr>
          <p:nvPr>
            <p:ph type="sldNum" sz="quarter" idx="12"/>
          </p:nvPr>
        </p:nvSpPr>
        <p:spPr/>
        <p:txBody>
          <a:bodyPr/>
          <a:lstStyle/>
          <a:p>
            <a:fld id="{C72A13C8-3CFC-41D7-8839-5F94D86BFB8E}" type="slidenum">
              <a:rPr lang="en-IN" smtClean="0"/>
              <a:t>‹#›</a:t>
            </a:fld>
            <a:endParaRPr lang="en-IN"/>
          </a:p>
        </p:txBody>
      </p:sp>
    </p:spTree>
    <p:extLst>
      <p:ext uri="{BB962C8B-B14F-4D97-AF65-F5344CB8AC3E}">
        <p14:creationId xmlns:p14="http://schemas.microsoft.com/office/powerpoint/2010/main" val="237446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450CC-1B4E-4FCD-AFDC-CC12AA1BCF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2C13FA-6470-4C7F-BC24-4357EBDB2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0B5BD-CEF5-4355-961D-83A0AF4BD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E9AAE-5C3D-49BA-93AF-56C1C8F12175}" type="datetimeFigureOut">
              <a:rPr lang="en-IN" smtClean="0"/>
              <a:t>25-07-2021</a:t>
            </a:fld>
            <a:endParaRPr lang="en-IN"/>
          </a:p>
        </p:txBody>
      </p:sp>
      <p:sp>
        <p:nvSpPr>
          <p:cNvPr id="5" name="Footer Placeholder 4">
            <a:extLst>
              <a:ext uri="{FF2B5EF4-FFF2-40B4-BE49-F238E27FC236}">
                <a16:creationId xmlns:a16="http://schemas.microsoft.com/office/drawing/2014/main" id="{E3A45AD7-1B19-47EE-BADC-CF97C25C7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8AE3F7-2611-46EF-9348-0864E6843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A13C8-3CFC-41D7-8839-5F94D86BFB8E}" type="slidenum">
              <a:rPr lang="en-IN" smtClean="0"/>
              <a:t>‹#›</a:t>
            </a:fld>
            <a:endParaRPr lang="en-IN"/>
          </a:p>
        </p:txBody>
      </p:sp>
    </p:spTree>
    <p:extLst>
      <p:ext uri="{BB962C8B-B14F-4D97-AF65-F5344CB8AC3E}">
        <p14:creationId xmlns:p14="http://schemas.microsoft.com/office/powerpoint/2010/main" val="44666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4CB41F-03E2-4838-9869-9052C2AF9560}" type="datetimeFigureOut">
              <a:rPr lang="en-IN" smtClean="0"/>
              <a:t>25-07-2021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1B8388-0FE4-4353-8666-A1708D7FEB40}" type="slidenum">
              <a:rPr lang="en-IN" smtClean="0"/>
              <a:t>‹#›</a:t>
            </a:fld>
            <a:endParaRPr lang="en-IN"/>
          </a:p>
        </p:txBody>
      </p:sp>
    </p:spTree>
    <p:extLst>
      <p:ext uri="{BB962C8B-B14F-4D97-AF65-F5344CB8AC3E}">
        <p14:creationId xmlns:p14="http://schemas.microsoft.com/office/powerpoint/2010/main" val="251047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410" y="156075"/>
            <a:ext cx="3908426" cy="683680"/>
          </a:xfrm>
        </p:spPr>
        <p:txBody>
          <a:bodyPr/>
          <a:lstStyle/>
          <a:p>
            <a:r>
              <a:rPr lang="en-US" dirty="0"/>
              <a:t>Design Patterns</a:t>
            </a:r>
            <a:endParaRPr lang="en-IN" dirty="0"/>
          </a:p>
        </p:txBody>
      </p:sp>
      <p:sp>
        <p:nvSpPr>
          <p:cNvPr id="3" name="Content Placeholder 2"/>
          <p:cNvSpPr>
            <a:spLocks noGrp="1"/>
          </p:cNvSpPr>
          <p:nvPr>
            <p:ph idx="1"/>
          </p:nvPr>
        </p:nvSpPr>
        <p:spPr>
          <a:xfrm>
            <a:off x="630680" y="925945"/>
            <a:ext cx="9953721" cy="5006110"/>
          </a:xfrm>
        </p:spPr>
        <p:txBody>
          <a:bodyPr/>
          <a:lstStyle/>
          <a:p>
            <a:pPr marL="0" indent="0">
              <a:buNone/>
            </a:pPr>
            <a:r>
              <a:rPr lang="en-US" b="0" i="0" dirty="0">
                <a:solidFill>
                  <a:srgbClr val="333333"/>
                </a:solidFill>
                <a:effectLst/>
                <a:latin typeface="inter-regular"/>
              </a:rPr>
              <a:t>By using the design patterns you can make your code more flexible, reusable and maintainable. It is the most important part because java internally follows design patterns.</a:t>
            </a:r>
          </a:p>
          <a:p>
            <a:pPr marL="0" indent="0">
              <a:buNone/>
            </a:pPr>
            <a:endParaRPr lang="en-US" dirty="0">
              <a:solidFill>
                <a:srgbClr val="333333"/>
              </a:solidFill>
              <a:latin typeface="inter-regular"/>
            </a:endParaRPr>
          </a:p>
          <a:p>
            <a:pPr marL="0" indent="0">
              <a:buNone/>
            </a:pPr>
            <a:r>
              <a:rPr lang="en-IN" b="0" i="0" dirty="0">
                <a:solidFill>
                  <a:srgbClr val="610B38"/>
                </a:solidFill>
                <a:effectLst/>
                <a:latin typeface="erdana"/>
              </a:rPr>
              <a:t>Advantage of design pattern:</a:t>
            </a:r>
          </a:p>
          <a:p>
            <a:pPr>
              <a:buFont typeface="Wingdings" panose="05000000000000000000" pitchFamily="2" charset="2"/>
              <a:buChar char="Ø"/>
            </a:pPr>
            <a:r>
              <a:rPr lang="en-US" b="0" i="0" dirty="0">
                <a:solidFill>
                  <a:srgbClr val="000000"/>
                </a:solidFill>
                <a:effectLst/>
                <a:latin typeface="inter-regular"/>
              </a:rPr>
              <a:t>They provide the solutions that help to define the system architecture.</a:t>
            </a:r>
          </a:p>
          <a:p>
            <a:pPr>
              <a:buFont typeface="Wingdings" panose="05000000000000000000" pitchFamily="2" charset="2"/>
              <a:buChar char="Ø"/>
            </a:pPr>
            <a:r>
              <a:rPr lang="en-US" b="0" i="0" dirty="0">
                <a:solidFill>
                  <a:srgbClr val="000000"/>
                </a:solidFill>
                <a:effectLst/>
                <a:latin typeface="inter-regular"/>
              </a:rPr>
              <a:t>They provide transparency to the design of an application.</a:t>
            </a:r>
          </a:p>
          <a:p>
            <a:pPr marL="0" indent="0">
              <a:buNone/>
            </a:pP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3231161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3. Singleton Design Pattern</a:t>
            </a:r>
            <a:endParaRPr lang="en-IN" dirty="0"/>
          </a:p>
        </p:txBody>
      </p:sp>
      <p:sp>
        <p:nvSpPr>
          <p:cNvPr id="3" name="Content Placeholder 2">
            <a:extLst>
              <a:ext uri="{FF2B5EF4-FFF2-40B4-BE49-F238E27FC236}">
                <a16:creationId xmlns:a16="http://schemas.microsoft.com/office/drawing/2014/main" id="{89B80522-0C60-4BDC-BBF4-290B76FE286F}"/>
              </a:ext>
            </a:extLst>
          </p:cNvPr>
          <p:cNvSpPr>
            <a:spLocks noGrp="1"/>
          </p:cNvSpPr>
          <p:nvPr>
            <p:ph idx="1"/>
          </p:nvPr>
        </p:nvSpPr>
        <p:spPr>
          <a:xfrm>
            <a:off x="130629" y="727789"/>
            <a:ext cx="10198359" cy="6011460"/>
          </a:xfrm>
        </p:spPr>
        <p:txBody>
          <a:bodyPr>
            <a:normAutofit/>
          </a:bodyPr>
          <a:lstStyle/>
          <a:p>
            <a:pPr marL="0" indent="0">
              <a:buNone/>
            </a:pPr>
            <a:r>
              <a:rPr lang="en-US" b="0" i="0" dirty="0">
                <a:solidFill>
                  <a:srgbClr val="610B4B"/>
                </a:solidFill>
                <a:effectLst/>
                <a:latin typeface="erdana"/>
              </a:rPr>
              <a:t>Understanding early Instantiation of Singleton Pattern -</a:t>
            </a:r>
          </a:p>
          <a:p>
            <a:r>
              <a:rPr lang="en-US" b="0" i="0" dirty="0">
                <a:solidFill>
                  <a:srgbClr val="333333"/>
                </a:solidFill>
                <a:effectLst/>
                <a:latin typeface="inter-regular"/>
              </a:rPr>
              <a:t>In such case, we create the instance of the class at the time of declaring the static data member, so instance of the class is created at the time of </a:t>
            </a:r>
            <a:r>
              <a:rPr lang="en-US" b="0" i="0" dirty="0" err="1">
                <a:solidFill>
                  <a:srgbClr val="333333"/>
                </a:solidFill>
                <a:effectLst/>
                <a:latin typeface="inter-regular"/>
              </a:rPr>
              <a:t>classloading</a:t>
            </a:r>
            <a:r>
              <a:rPr lang="en-US" dirty="0">
                <a:solidFill>
                  <a:srgbClr val="333333"/>
                </a:solidFill>
                <a:latin typeface="inter-regular"/>
              </a:rPr>
              <a:t>.</a:t>
            </a:r>
          </a:p>
          <a:p>
            <a:pPr marL="0" indent="0">
              <a:buNone/>
            </a:pP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private</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obj=</a:t>
            </a:r>
            <a:r>
              <a:rPr lang="en-US" b="1" i="0" dirty="0">
                <a:solidFill>
                  <a:srgbClr val="006699"/>
                </a:solidFill>
                <a:effectLst/>
                <a:latin typeface="inter-regular"/>
              </a:rPr>
              <a:t>new</a:t>
            </a:r>
            <a:r>
              <a:rPr lang="en-US" b="0" i="0" dirty="0">
                <a:solidFill>
                  <a:srgbClr val="000000"/>
                </a:solidFill>
                <a:effectLst/>
                <a:latin typeface="inter-regular"/>
              </a:rPr>
              <a:t> A();</a:t>
            </a:r>
            <a:r>
              <a:rPr lang="en-US" b="0" i="0" dirty="0">
                <a:solidFill>
                  <a:srgbClr val="008200"/>
                </a:solidFill>
                <a:effectLst/>
                <a:latin typeface="inter-regular"/>
              </a:rPr>
              <a:t>//Early, instance will be created at load time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private</a:t>
            </a:r>
            <a:r>
              <a:rPr lang="en-US" b="0" i="0" dirty="0">
                <a:solidFill>
                  <a:srgbClr val="000000"/>
                </a:solidFill>
                <a:effectLst/>
                <a:latin typeface="inter-regular"/>
              </a:rPr>
              <a:t> A(){}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 getA(){  </a:t>
            </a:r>
          </a:p>
          <a:p>
            <a:pPr marL="0" indent="0" algn="just">
              <a:buNone/>
            </a:pPr>
            <a:r>
              <a:rPr lang="en-US" b="1" i="0" dirty="0">
                <a:solidFill>
                  <a:srgbClr val="006699"/>
                </a:solidFill>
                <a:effectLst/>
                <a:latin typeface="inter-regular"/>
              </a:rPr>
              <a:t>return</a:t>
            </a:r>
            <a:r>
              <a:rPr lang="en-US" b="0" i="0" dirty="0">
                <a:solidFill>
                  <a:srgbClr val="000000"/>
                </a:solidFill>
                <a:effectLst/>
                <a:latin typeface="inter-regular"/>
              </a:rPr>
              <a:t> obj;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doSomething(){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275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3. Singleton Design Pattern</a:t>
            </a:r>
            <a:endParaRPr lang="en-IN" dirty="0"/>
          </a:p>
        </p:txBody>
      </p:sp>
      <p:sp>
        <p:nvSpPr>
          <p:cNvPr id="3" name="Content Placeholder 2">
            <a:extLst>
              <a:ext uri="{FF2B5EF4-FFF2-40B4-BE49-F238E27FC236}">
                <a16:creationId xmlns:a16="http://schemas.microsoft.com/office/drawing/2014/main" id="{89B80522-0C60-4BDC-BBF4-290B76FE286F}"/>
              </a:ext>
            </a:extLst>
          </p:cNvPr>
          <p:cNvSpPr>
            <a:spLocks noGrp="1"/>
          </p:cNvSpPr>
          <p:nvPr>
            <p:ph idx="1"/>
          </p:nvPr>
        </p:nvSpPr>
        <p:spPr>
          <a:xfrm>
            <a:off x="130629" y="727789"/>
            <a:ext cx="10198359" cy="6011460"/>
          </a:xfrm>
        </p:spPr>
        <p:txBody>
          <a:bodyPr>
            <a:normAutofit fontScale="77500" lnSpcReduction="20000"/>
          </a:bodyPr>
          <a:lstStyle/>
          <a:p>
            <a:pPr marL="0" indent="0">
              <a:buNone/>
            </a:pPr>
            <a:r>
              <a:rPr lang="en-US" b="0" i="0" dirty="0">
                <a:solidFill>
                  <a:srgbClr val="610B4B"/>
                </a:solidFill>
                <a:effectLst/>
                <a:latin typeface="erdana"/>
              </a:rPr>
              <a:t>Understanding lazy Instantiation of Singleton Pattern</a:t>
            </a:r>
          </a:p>
          <a:p>
            <a:pPr marL="0" indent="0">
              <a:buNone/>
            </a:pPr>
            <a:r>
              <a:rPr lang="en-US" b="0" i="0" dirty="0">
                <a:solidFill>
                  <a:srgbClr val="333333"/>
                </a:solidFill>
                <a:effectLst/>
                <a:latin typeface="inter-regular"/>
              </a:rPr>
              <a:t>In such case, we create the instance of the class in synchronized method or synchronized block, so instance of the class is created when required.</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 obj;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A(){}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 getA(){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(obj == </a:t>
            </a:r>
            <a:r>
              <a:rPr lang="en-IN" b="1" i="0" dirty="0">
                <a:solidFill>
                  <a:srgbClr val="006699"/>
                </a:solidFill>
                <a:effectLst/>
                <a:latin typeface="inter-regular"/>
              </a:rPr>
              <a:t>null</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synchronized</a:t>
            </a:r>
            <a:r>
              <a:rPr lang="en-IN" b="0" i="0" dirty="0">
                <a:solidFill>
                  <a:srgbClr val="000000"/>
                </a:solidFill>
                <a:effectLst/>
                <a:latin typeface="inter-regular"/>
              </a:rPr>
              <a:t>(Singleton.</a:t>
            </a:r>
            <a:r>
              <a:rPr lang="en-IN" b="1" i="0" dirty="0">
                <a:solidFill>
                  <a:srgbClr val="006699"/>
                </a:solidFill>
                <a:effectLst/>
                <a:latin typeface="inter-regular"/>
              </a:rPr>
              <a:t>class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if</a:t>
            </a:r>
            <a:r>
              <a:rPr lang="en-IN" b="0" i="0" dirty="0">
                <a:solidFill>
                  <a:srgbClr val="000000"/>
                </a:solidFill>
                <a:effectLst/>
                <a:latin typeface="inter-regular"/>
              </a:rPr>
              <a:t> (obj == </a:t>
            </a:r>
            <a:r>
              <a:rPr lang="en-IN" b="1" i="0" dirty="0">
                <a:solidFill>
                  <a:srgbClr val="006699"/>
                </a:solidFill>
                <a:effectLst/>
                <a:latin typeface="inter-regular"/>
              </a:rPr>
              <a:t>null</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obj = </a:t>
            </a:r>
            <a:r>
              <a:rPr lang="en-IN" b="1" i="0" dirty="0">
                <a:solidFill>
                  <a:srgbClr val="006699"/>
                </a:solidFill>
                <a:effectLst/>
                <a:latin typeface="inter-regular"/>
              </a:rPr>
              <a:t>new</a:t>
            </a:r>
            <a:r>
              <a:rPr lang="en-IN" b="0" i="0" dirty="0">
                <a:solidFill>
                  <a:srgbClr val="000000"/>
                </a:solidFill>
                <a:effectLst/>
                <a:latin typeface="inter-regular"/>
              </a:rPr>
              <a:t> Singleton();</a:t>
            </a:r>
            <a:r>
              <a:rPr lang="en-IN" b="0" i="0" dirty="0">
                <a:solidFill>
                  <a:srgbClr val="008200"/>
                </a:solidFill>
                <a:effectLst/>
                <a:latin typeface="inter-regular"/>
              </a:rPr>
              <a:t>//instance will be created at request time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obj;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doSomething(){  </a:t>
            </a:r>
          </a:p>
          <a:p>
            <a:pPr marL="0" indent="0" algn="just">
              <a:buNone/>
            </a:pPr>
            <a:r>
              <a:rPr lang="en-IN" b="0" i="0" dirty="0">
                <a:solidFill>
                  <a:srgbClr val="000000"/>
                </a:solidFill>
                <a:effectLst/>
                <a:latin typeface="inter-regular"/>
              </a:rPr>
              <a:t> </a:t>
            </a:r>
            <a:r>
              <a:rPr lang="en-IN" b="0" i="0" dirty="0">
                <a:solidFill>
                  <a:srgbClr val="008200"/>
                </a:solidFill>
                <a:effectLst/>
                <a:latin typeface="inter-regular"/>
              </a:rPr>
              <a:t>//write your code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33591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4. Prototype Design Pattern</a:t>
            </a:r>
            <a:endParaRPr lang="en-IN" dirty="0"/>
          </a:p>
        </p:txBody>
      </p:sp>
      <p:sp>
        <p:nvSpPr>
          <p:cNvPr id="3" name="Content Placeholder 2">
            <a:extLst>
              <a:ext uri="{FF2B5EF4-FFF2-40B4-BE49-F238E27FC236}">
                <a16:creationId xmlns:a16="http://schemas.microsoft.com/office/drawing/2014/main" id="{89B80522-0C60-4BDC-BBF4-290B76FE286F}"/>
              </a:ext>
            </a:extLst>
          </p:cNvPr>
          <p:cNvSpPr>
            <a:spLocks noGrp="1"/>
          </p:cNvSpPr>
          <p:nvPr>
            <p:ph idx="1"/>
          </p:nvPr>
        </p:nvSpPr>
        <p:spPr>
          <a:xfrm>
            <a:off x="130629" y="727789"/>
            <a:ext cx="9408367" cy="6011460"/>
          </a:xfrm>
        </p:spPr>
        <p:txBody>
          <a:bodyPr>
            <a:normAutofit/>
          </a:bodyPr>
          <a:lstStyle/>
          <a:p>
            <a:pPr marL="0" indent="0" algn="just">
              <a:buNone/>
            </a:pPr>
            <a:r>
              <a:rPr lang="en-US" b="0" i="0" dirty="0">
                <a:solidFill>
                  <a:srgbClr val="333333"/>
                </a:solidFill>
                <a:effectLst/>
                <a:latin typeface="inter-regular"/>
              </a:rPr>
              <a:t>Prototype Pattern says that </a:t>
            </a:r>
            <a:r>
              <a:rPr lang="en-US" b="1" i="0" dirty="0">
                <a:solidFill>
                  <a:srgbClr val="333333"/>
                </a:solidFill>
                <a:effectLst/>
                <a:latin typeface="inter-bold"/>
              </a:rPr>
              <a:t>cloning of an existing object instead of creating new one and can also be customized as per the requirement</a:t>
            </a:r>
            <a:r>
              <a:rPr lang="en-US" b="0" i="0" dirty="0">
                <a:solidFill>
                  <a:srgbClr val="333333"/>
                </a:solidFill>
                <a:effectLst/>
                <a:latin typeface="inter-regular"/>
              </a:rPr>
              <a:t>. This pattern should be followed, if the cost of creating a new object is expensive and resource intensive.</a:t>
            </a:r>
          </a:p>
          <a:p>
            <a:pPr algn="just"/>
            <a:r>
              <a:rPr lang="en-US" b="0" i="0" dirty="0">
                <a:solidFill>
                  <a:srgbClr val="610B4B"/>
                </a:solidFill>
                <a:effectLst/>
                <a:latin typeface="erdana"/>
              </a:rPr>
              <a:t>Advantage of Prototype Pattern</a:t>
            </a:r>
          </a:p>
          <a:p>
            <a:pPr marL="0" indent="0" algn="just">
              <a:buNone/>
            </a:pPr>
            <a:r>
              <a:rPr lang="en-US" b="0" i="0" dirty="0">
                <a:solidFill>
                  <a:srgbClr val="333333"/>
                </a:solidFill>
                <a:effectLst/>
                <a:latin typeface="inter-regular"/>
              </a:rPr>
              <a:t>The main advantages of prototype pattern are as follows:</a:t>
            </a:r>
          </a:p>
          <a:p>
            <a:pPr algn="just">
              <a:buFont typeface="Arial" panose="020B0604020202020204" pitchFamily="34" charset="0"/>
              <a:buChar char="•"/>
            </a:pPr>
            <a:r>
              <a:rPr lang="en-US" b="0" i="0" dirty="0">
                <a:solidFill>
                  <a:srgbClr val="000000"/>
                </a:solidFill>
                <a:effectLst/>
                <a:latin typeface="inter-regular"/>
              </a:rPr>
              <a:t>It reduces the need of sub-classing.</a:t>
            </a:r>
          </a:p>
          <a:p>
            <a:pPr algn="just">
              <a:buFont typeface="Arial" panose="020B0604020202020204" pitchFamily="34" charset="0"/>
              <a:buChar char="•"/>
            </a:pPr>
            <a:r>
              <a:rPr lang="en-US" b="0" i="0" dirty="0">
                <a:solidFill>
                  <a:srgbClr val="000000"/>
                </a:solidFill>
                <a:effectLst/>
                <a:latin typeface="inter-regular"/>
              </a:rPr>
              <a:t>It hides complexities of creating objects.</a:t>
            </a:r>
          </a:p>
          <a:p>
            <a:pPr algn="just">
              <a:buFont typeface="Arial" panose="020B0604020202020204" pitchFamily="34" charset="0"/>
              <a:buChar char="•"/>
            </a:pPr>
            <a:r>
              <a:rPr lang="en-US" b="0" i="0" dirty="0">
                <a:solidFill>
                  <a:srgbClr val="000000"/>
                </a:solidFill>
                <a:effectLst/>
                <a:latin typeface="inter-regular"/>
              </a:rPr>
              <a:t>The clients can get new objects without knowing which type of object it will be.</a:t>
            </a:r>
          </a:p>
          <a:p>
            <a:pPr algn="just">
              <a:buFont typeface="Arial" panose="020B0604020202020204" pitchFamily="34" charset="0"/>
              <a:buChar char="•"/>
            </a:pPr>
            <a:r>
              <a:rPr lang="en-US" b="0" i="0" dirty="0">
                <a:solidFill>
                  <a:srgbClr val="000000"/>
                </a:solidFill>
                <a:effectLst/>
                <a:latin typeface="inter-regular"/>
              </a:rPr>
              <a:t>It lets you add or remove objects at runtime.</a:t>
            </a:r>
          </a:p>
          <a:p>
            <a:pPr algn="just"/>
            <a:r>
              <a:rPr lang="en-US" b="0" i="0" dirty="0">
                <a:solidFill>
                  <a:srgbClr val="610B4B"/>
                </a:solidFill>
                <a:effectLst/>
                <a:latin typeface="erdana"/>
              </a:rPr>
              <a:t>Usage of Prototype Pattern</a:t>
            </a:r>
          </a:p>
          <a:p>
            <a:pPr algn="just">
              <a:buFont typeface="Arial" panose="020B0604020202020204" pitchFamily="34" charset="0"/>
              <a:buChar char="•"/>
            </a:pPr>
            <a:r>
              <a:rPr lang="en-US" b="0" i="0" dirty="0">
                <a:solidFill>
                  <a:srgbClr val="000000"/>
                </a:solidFill>
                <a:effectLst/>
                <a:latin typeface="inter-regular"/>
              </a:rPr>
              <a:t>When the classes are instantiated at runtime.</a:t>
            </a:r>
          </a:p>
          <a:p>
            <a:pPr algn="just">
              <a:buFont typeface="Arial" panose="020B0604020202020204" pitchFamily="34" charset="0"/>
              <a:buChar char="•"/>
            </a:pPr>
            <a:r>
              <a:rPr lang="en-US" b="0" i="0" dirty="0">
                <a:solidFill>
                  <a:srgbClr val="000000"/>
                </a:solidFill>
                <a:effectLst/>
                <a:latin typeface="inter-regular"/>
              </a:rPr>
              <a:t>When the cost of creating an object is expensive or complicated.</a:t>
            </a:r>
          </a:p>
          <a:p>
            <a:pPr algn="just">
              <a:buFont typeface="Arial" panose="020B0604020202020204" pitchFamily="34" charset="0"/>
              <a:buChar char="•"/>
            </a:pPr>
            <a:r>
              <a:rPr lang="en-US" b="0" i="0" dirty="0">
                <a:solidFill>
                  <a:srgbClr val="000000"/>
                </a:solidFill>
                <a:effectLst/>
                <a:latin typeface="inter-regular"/>
              </a:rPr>
              <a:t>When you want to keep the number of classes in an application minimum.</a:t>
            </a:r>
          </a:p>
          <a:p>
            <a:pPr algn="just">
              <a:buFont typeface="Arial" panose="020B0604020202020204" pitchFamily="34" charset="0"/>
              <a:buChar char="•"/>
            </a:pPr>
            <a:r>
              <a:rPr lang="en-US" b="0" i="0" dirty="0">
                <a:solidFill>
                  <a:srgbClr val="000000"/>
                </a:solidFill>
                <a:effectLst/>
                <a:latin typeface="inter-regular"/>
              </a:rPr>
              <a:t>When the client application needs to be unaware of object creation and representation.</a:t>
            </a:r>
          </a:p>
          <a:p>
            <a:pPr marL="0" indent="0" algn="just">
              <a:buNone/>
            </a:pP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21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4. Prototype Design Pattern</a:t>
            </a:r>
            <a:endParaRPr lang="en-IN" dirty="0"/>
          </a:p>
        </p:txBody>
      </p:sp>
      <p:pic>
        <p:nvPicPr>
          <p:cNvPr id="4098" name="Picture 2" descr="Prototype Design Pattern">
            <a:extLst>
              <a:ext uri="{FF2B5EF4-FFF2-40B4-BE49-F238E27FC236}">
                <a16:creationId xmlns:a16="http://schemas.microsoft.com/office/drawing/2014/main" id="{046E224B-EF04-4374-8070-F813011406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694" y="785019"/>
            <a:ext cx="5533037"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87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5. Builder Design Pattern</a:t>
            </a:r>
            <a:endParaRPr lang="en-IN" dirty="0"/>
          </a:p>
        </p:txBody>
      </p:sp>
      <p:sp>
        <p:nvSpPr>
          <p:cNvPr id="3" name="Content Placeholder 2">
            <a:extLst>
              <a:ext uri="{FF2B5EF4-FFF2-40B4-BE49-F238E27FC236}">
                <a16:creationId xmlns:a16="http://schemas.microsoft.com/office/drawing/2014/main" id="{8B48A955-61D8-4A22-ABDE-4CDD956ECA1E}"/>
              </a:ext>
            </a:extLst>
          </p:cNvPr>
          <p:cNvSpPr>
            <a:spLocks noGrp="1"/>
          </p:cNvSpPr>
          <p:nvPr>
            <p:ph idx="1"/>
          </p:nvPr>
        </p:nvSpPr>
        <p:spPr>
          <a:xfrm>
            <a:off x="149290" y="783771"/>
            <a:ext cx="9389706" cy="5784980"/>
          </a:xfrm>
        </p:spPr>
        <p:txBody>
          <a:bodyPr/>
          <a:lstStyle/>
          <a:p>
            <a:pPr marL="0" indent="0" algn="just">
              <a:buNone/>
            </a:pPr>
            <a:r>
              <a:rPr lang="en-US" b="0" i="0" dirty="0">
                <a:solidFill>
                  <a:srgbClr val="333333"/>
                </a:solidFill>
                <a:effectLst/>
                <a:latin typeface="inter-regular"/>
              </a:rPr>
              <a:t>Builder Pattern says that </a:t>
            </a:r>
            <a:r>
              <a:rPr lang="en-US" b="1" i="0" dirty="0">
                <a:solidFill>
                  <a:srgbClr val="333333"/>
                </a:solidFill>
                <a:effectLst/>
                <a:latin typeface="inter-bold"/>
              </a:rPr>
              <a:t>"construct a complex object from simple objects using step-by-step </a:t>
            </a:r>
            <a:r>
              <a:rPr lang="en-US" b="1" i="0" dirty="0" err="1">
                <a:solidFill>
                  <a:srgbClr val="333333"/>
                </a:solidFill>
                <a:effectLst/>
                <a:latin typeface="inter-bold"/>
              </a:rPr>
              <a:t>approach"</a:t>
            </a:r>
            <a:r>
              <a:rPr lang="en-US" b="0" i="0" dirty="0" err="1">
                <a:solidFill>
                  <a:srgbClr val="333333"/>
                </a:solidFill>
                <a:effectLst/>
                <a:latin typeface="inter-regular"/>
              </a:rPr>
              <a:t>It</a:t>
            </a:r>
            <a:r>
              <a:rPr lang="en-US" b="0" i="0" dirty="0">
                <a:solidFill>
                  <a:srgbClr val="333333"/>
                </a:solidFill>
                <a:effectLst/>
                <a:latin typeface="inter-regular"/>
              </a:rPr>
              <a:t> is mostly used when object can't be created in single step like in the de-serialization of a complex object.</a:t>
            </a:r>
          </a:p>
          <a:p>
            <a:pPr algn="just"/>
            <a:r>
              <a:rPr lang="en-US" b="0" i="0" dirty="0">
                <a:solidFill>
                  <a:srgbClr val="610B4B"/>
                </a:solidFill>
                <a:effectLst/>
                <a:latin typeface="erdana"/>
              </a:rPr>
              <a:t>Advantage of Builder Design Pattern</a:t>
            </a:r>
          </a:p>
          <a:p>
            <a:pPr marL="0" indent="0" algn="just">
              <a:buNone/>
            </a:pPr>
            <a:r>
              <a:rPr lang="en-US" b="0" i="0" dirty="0">
                <a:solidFill>
                  <a:srgbClr val="333333"/>
                </a:solidFill>
                <a:effectLst/>
                <a:latin typeface="inter-regular"/>
              </a:rPr>
              <a:t>The main advantages of Builder Pattern are as follows:</a:t>
            </a:r>
          </a:p>
          <a:p>
            <a:pPr algn="just">
              <a:buFont typeface="Arial" panose="020B0604020202020204" pitchFamily="34" charset="0"/>
              <a:buChar char="•"/>
            </a:pPr>
            <a:r>
              <a:rPr lang="en-US"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b="0" i="0" dirty="0">
                <a:solidFill>
                  <a:srgbClr val="000000"/>
                </a:solidFill>
                <a:effectLst/>
                <a:latin typeface="inter-regular"/>
              </a:rPr>
              <a:t>It supports to change the internal representation of objects.</a:t>
            </a:r>
          </a:p>
          <a:p>
            <a:pPr marL="0" indent="0" algn="just">
              <a:buNone/>
            </a:pP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229891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6. Object Pool Pattern</a:t>
            </a:r>
            <a:endParaRPr lang="en-IN" dirty="0"/>
          </a:p>
        </p:txBody>
      </p:sp>
      <p:sp>
        <p:nvSpPr>
          <p:cNvPr id="3" name="Content Placeholder 2">
            <a:extLst>
              <a:ext uri="{FF2B5EF4-FFF2-40B4-BE49-F238E27FC236}">
                <a16:creationId xmlns:a16="http://schemas.microsoft.com/office/drawing/2014/main" id="{8B48A955-61D8-4A22-ABDE-4CDD956ECA1E}"/>
              </a:ext>
            </a:extLst>
          </p:cNvPr>
          <p:cNvSpPr>
            <a:spLocks noGrp="1"/>
          </p:cNvSpPr>
          <p:nvPr>
            <p:ph idx="1"/>
          </p:nvPr>
        </p:nvSpPr>
        <p:spPr>
          <a:xfrm>
            <a:off x="149290" y="783771"/>
            <a:ext cx="9629192" cy="5955478"/>
          </a:xfrm>
        </p:spPr>
        <p:txBody>
          <a:bodyPr/>
          <a:lstStyle/>
          <a:p>
            <a:pPr marL="0" indent="0" algn="just">
              <a:buNone/>
            </a:pPr>
            <a:r>
              <a:rPr lang="en-US" b="0" i="0" dirty="0">
                <a:solidFill>
                  <a:srgbClr val="333333"/>
                </a:solidFill>
                <a:effectLst/>
                <a:latin typeface="inter-regular"/>
              </a:rPr>
              <a:t>Mostly, performance is the key issue during the software development and the object creation, which may be a costly step. Object Pool Pattern says that </a:t>
            </a:r>
            <a:r>
              <a:rPr lang="en-US" b="1" i="0" dirty="0">
                <a:solidFill>
                  <a:srgbClr val="333333"/>
                </a:solidFill>
                <a:effectLst/>
                <a:latin typeface="inter-bold"/>
              </a:rPr>
              <a:t>" to reuse the object that are expensive to create".</a:t>
            </a:r>
            <a:r>
              <a:rPr lang="en-US" dirty="0">
                <a:solidFill>
                  <a:srgbClr val="333333"/>
                </a:solidFill>
                <a:latin typeface="inter-regular"/>
              </a:rPr>
              <a:t> </a:t>
            </a:r>
            <a:r>
              <a:rPr lang="en-US" b="0" i="0" dirty="0">
                <a:solidFill>
                  <a:srgbClr val="333333"/>
                </a:solidFill>
                <a:effectLst/>
                <a:latin typeface="inter-regular"/>
              </a:rPr>
              <a:t>Basically, an Object pool is a container which contains a specified amount of objects. When an object is taken from the pool, it is not available in the pool until it is put back.</a:t>
            </a:r>
            <a:r>
              <a:rPr lang="en-US" b="1" i="0" dirty="0">
                <a:solidFill>
                  <a:srgbClr val="333333"/>
                </a:solidFill>
                <a:effectLst/>
                <a:latin typeface="inter-bold"/>
              </a:rPr>
              <a:t> Objects in the pool have a lifecycle: creation, validation and destroy.</a:t>
            </a:r>
            <a:r>
              <a:rPr lang="en-US" dirty="0">
                <a:solidFill>
                  <a:srgbClr val="333333"/>
                </a:solidFill>
                <a:latin typeface="inter-regular"/>
              </a:rPr>
              <a:t> </a:t>
            </a:r>
            <a:r>
              <a:rPr lang="en-US" b="0" i="0" dirty="0">
                <a:solidFill>
                  <a:srgbClr val="333333"/>
                </a:solidFill>
                <a:effectLst/>
                <a:latin typeface="inter-regular"/>
              </a:rPr>
              <a:t>A pool helps to manage available resources in a better way. There are many using examples: especially in application servers there are data source pools, thread pools etc.</a:t>
            </a:r>
          </a:p>
          <a:p>
            <a:pPr algn="just"/>
            <a:r>
              <a:rPr lang="en-US" b="0" i="0" dirty="0">
                <a:solidFill>
                  <a:srgbClr val="610B4B"/>
                </a:solidFill>
                <a:effectLst/>
                <a:latin typeface="erdana"/>
              </a:rPr>
              <a:t>Advantage of Object Pool design pattern</a:t>
            </a:r>
          </a:p>
          <a:p>
            <a:pPr algn="just">
              <a:buFont typeface="Arial" panose="020B0604020202020204" pitchFamily="34" charset="0"/>
              <a:buChar char="•"/>
            </a:pPr>
            <a:r>
              <a:rPr lang="en-US" b="0" i="0" dirty="0">
                <a:solidFill>
                  <a:srgbClr val="000000"/>
                </a:solidFill>
                <a:effectLst/>
                <a:latin typeface="inter-regular"/>
              </a:rPr>
              <a:t>It boosts the performance of the application significantly.</a:t>
            </a:r>
          </a:p>
          <a:p>
            <a:pPr algn="just">
              <a:buFont typeface="Arial" panose="020B0604020202020204" pitchFamily="34" charset="0"/>
              <a:buChar char="•"/>
            </a:pPr>
            <a:r>
              <a:rPr lang="en-US" b="0" i="0" dirty="0">
                <a:solidFill>
                  <a:srgbClr val="000000"/>
                </a:solidFill>
                <a:effectLst/>
                <a:latin typeface="inter-regular"/>
              </a:rPr>
              <a:t>It is most effective in a situation where the rate of initializing a class instance is high.</a:t>
            </a:r>
          </a:p>
          <a:p>
            <a:pPr algn="just">
              <a:buFont typeface="Arial" panose="020B0604020202020204" pitchFamily="34" charset="0"/>
              <a:buChar char="•"/>
            </a:pPr>
            <a:r>
              <a:rPr lang="en-US" b="0" i="0" dirty="0">
                <a:solidFill>
                  <a:srgbClr val="000000"/>
                </a:solidFill>
                <a:effectLst/>
                <a:latin typeface="inter-regular"/>
              </a:rPr>
              <a:t>It manages the connections and provides a way to reuse and share them.</a:t>
            </a:r>
          </a:p>
          <a:p>
            <a:pPr algn="just">
              <a:buFont typeface="Arial" panose="020B0604020202020204" pitchFamily="34" charset="0"/>
              <a:buChar char="•"/>
            </a:pPr>
            <a:r>
              <a:rPr lang="en-US" b="0" i="0" dirty="0">
                <a:solidFill>
                  <a:srgbClr val="000000"/>
                </a:solidFill>
                <a:effectLst/>
                <a:latin typeface="inter-regular"/>
              </a:rPr>
              <a:t>It can also provide the limit for the maximum number of objects that can be created.</a:t>
            </a:r>
          </a:p>
          <a:p>
            <a:pPr algn="just"/>
            <a:r>
              <a:rPr lang="en-US" b="0" i="0" dirty="0">
                <a:solidFill>
                  <a:srgbClr val="610B4B"/>
                </a:solidFill>
                <a:effectLst/>
                <a:latin typeface="erdana"/>
              </a:rPr>
              <a:t>Usage:</a:t>
            </a:r>
          </a:p>
          <a:p>
            <a:pPr algn="just">
              <a:buFont typeface="Arial" panose="020B0604020202020204" pitchFamily="34" charset="0"/>
              <a:buChar char="•"/>
            </a:pPr>
            <a:r>
              <a:rPr lang="en-US" b="0" i="0" dirty="0">
                <a:solidFill>
                  <a:srgbClr val="000000"/>
                </a:solidFill>
                <a:effectLst/>
                <a:latin typeface="inter-regular"/>
              </a:rPr>
              <a:t>When an application requires objects which are expensive to create. </a:t>
            </a:r>
            <a:r>
              <a:rPr lang="en-US" b="0" i="0" dirty="0" err="1">
                <a:solidFill>
                  <a:srgbClr val="000000"/>
                </a:solidFill>
                <a:effectLst/>
                <a:latin typeface="inter-regular"/>
              </a:rPr>
              <a:t>Eg</a:t>
            </a:r>
            <a:r>
              <a:rPr lang="en-US" b="0" i="0" dirty="0">
                <a:solidFill>
                  <a:srgbClr val="000000"/>
                </a:solidFill>
                <a:effectLst/>
                <a:latin typeface="inter-regular"/>
              </a:rPr>
              <a:t>: there is a need of opening too many connections for the database then it takes too longer to create a new one and the database server will be overloaded.</a:t>
            </a:r>
          </a:p>
          <a:p>
            <a:pPr algn="just">
              <a:buFont typeface="Arial" panose="020B0604020202020204" pitchFamily="34" charset="0"/>
              <a:buChar char="•"/>
            </a:pPr>
            <a:r>
              <a:rPr lang="en-US" b="0" i="0" dirty="0">
                <a:solidFill>
                  <a:srgbClr val="000000"/>
                </a:solidFill>
                <a:effectLst/>
                <a:latin typeface="inter-regular"/>
              </a:rPr>
              <a:t>When there are several clients who need the same resource at different times.</a:t>
            </a:r>
          </a:p>
          <a:p>
            <a:pPr marL="0" indent="0">
              <a:buNone/>
            </a:pPr>
            <a:endParaRPr lang="en-IN" dirty="0"/>
          </a:p>
        </p:txBody>
      </p:sp>
    </p:spTree>
    <p:extLst>
      <p:ext uri="{BB962C8B-B14F-4D97-AF65-F5344CB8AC3E}">
        <p14:creationId xmlns:p14="http://schemas.microsoft.com/office/powerpoint/2010/main" val="1901580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B. Structural Design Pattern</a:t>
            </a:r>
            <a:endParaRPr lang="en-IN" dirty="0"/>
          </a:p>
        </p:txBody>
      </p:sp>
      <p:sp>
        <p:nvSpPr>
          <p:cNvPr id="3" name="Content Placeholder 2">
            <a:extLst>
              <a:ext uri="{FF2B5EF4-FFF2-40B4-BE49-F238E27FC236}">
                <a16:creationId xmlns:a16="http://schemas.microsoft.com/office/drawing/2014/main" id="{8B48A955-61D8-4A22-ABDE-4CDD956ECA1E}"/>
              </a:ext>
            </a:extLst>
          </p:cNvPr>
          <p:cNvSpPr>
            <a:spLocks noGrp="1"/>
          </p:cNvSpPr>
          <p:nvPr>
            <p:ph idx="1"/>
          </p:nvPr>
        </p:nvSpPr>
        <p:spPr>
          <a:xfrm>
            <a:off x="149290" y="783771"/>
            <a:ext cx="9629192" cy="5955478"/>
          </a:xfrm>
        </p:spPr>
        <p:txBody>
          <a:bodyPr/>
          <a:lstStyle/>
          <a:p>
            <a:pPr marL="0" indent="0">
              <a:buNone/>
            </a:pPr>
            <a:endParaRPr lang="en-IN" dirty="0"/>
          </a:p>
        </p:txBody>
      </p:sp>
    </p:spTree>
    <p:extLst>
      <p:ext uri="{BB962C8B-B14F-4D97-AF65-F5344CB8AC3E}">
        <p14:creationId xmlns:p14="http://schemas.microsoft.com/office/powerpoint/2010/main" val="4017373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2"/>
            <a:ext cx="6164425" cy="665020"/>
          </a:xfrm>
        </p:spPr>
        <p:txBody>
          <a:bodyPr>
            <a:normAutofit/>
          </a:bodyPr>
          <a:lstStyle/>
          <a:p>
            <a:r>
              <a:rPr lang="en-US" dirty="0"/>
              <a:t>1. Adapter Pattern</a:t>
            </a:r>
            <a:endParaRPr lang="en-IN" dirty="0"/>
          </a:p>
        </p:txBody>
      </p:sp>
      <p:sp>
        <p:nvSpPr>
          <p:cNvPr id="3" name="Content Placeholder 2">
            <a:extLst>
              <a:ext uri="{FF2B5EF4-FFF2-40B4-BE49-F238E27FC236}">
                <a16:creationId xmlns:a16="http://schemas.microsoft.com/office/drawing/2014/main" id="{8B48A955-61D8-4A22-ABDE-4CDD956ECA1E}"/>
              </a:ext>
            </a:extLst>
          </p:cNvPr>
          <p:cNvSpPr>
            <a:spLocks noGrp="1"/>
          </p:cNvSpPr>
          <p:nvPr>
            <p:ph idx="1"/>
          </p:nvPr>
        </p:nvSpPr>
        <p:spPr>
          <a:xfrm>
            <a:off x="149290" y="783771"/>
            <a:ext cx="9629192" cy="5955478"/>
          </a:xfrm>
        </p:spPr>
        <p:txBody>
          <a:bodyPr/>
          <a:lstStyle/>
          <a:p>
            <a:pPr marL="0" indent="0" algn="just">
              <a:buNone/>
            </a:pPr>
            <a:r>
              <a:rPr lang="en-US" b="0" i="0" dirty="0">
                <a:solidFill>
                  <a:srgbClr val="333333"/>
                </a:solidFill>
                <a:effectLst/>
                <a:latin typeface="inter-regular"/>
              </a:rPr>
              <a:t>An Adapter Pattern says that just </a:t>
            </a:r>
            <a:r>
              <a:rPr lang="en-US" b="1" i="0" dirty="0">
                <a:solidFill>
                  <a:srgbClr val="333333"/>
                </a:solidFill>
                <a:effectLst/>
                <a:latin typeface="inter-bold"/>
              </a:rPr>
              <a:t>"converts the interface of a class into another interface that a client wants". </a:t>
            </a:r>
            <a:r>
              <a:rPr lang="en-US" b="0" i="0" dirty="0">
                <a:solidFill>
                  <a:srgbClr val="333333"/>
                </a:solidFill>
                <a:effectLst/>
                <a:latin typeface="inter-regular"/>
              </a:rPr>
              <a:t>In other words, to provide the interface according to client requirement while using the services of a class with a different interface. The Adapter Pattern is also known as </a:t>
            </a:r>
            <a:r>
              <a:rPr lang="en-US" b="1" i="0" dirty="0">
                <a:solidFill>
                  <a:srgbClr val="333333"/>
                </a:solidFill>
                <a:effectLst/>
                <a:latin typeface="inter-bold"/>
              </a:rPr>
              <a:t>Wrapper.</a:t>
            </a:r>
          </a:p>
          <a:p>
            <a:pPr algn="just"/>
            <a:r>
              <a:rPr lang="en-US" b="0" i="0" dirty="0">
                <a:solidFill>
                  <a:srgbClr val="610B4B"/>
                </a:solidFill>
                <a:effectLst/>
                <a:latin typeface="erdana"/>
              </a:rPr>
              <a:t>Advantage of Adapter Pattern</a:t>
            </a:r>
          </a:p>
          <a:p>
            <a:pPr algn="just">
              <a:buFont typeface="Arial" panose="020B0604020202020204" pitchFamily="34" charset="0"/>
              <a:buChar char="•"/>
            </a:pPr>
            <a:r>
              <a:rPr lang="en-US"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b="0" i="0" dirty="0">
                <a:solidFill>
                  <a:srgbClr val="000000"/>
                </a:solidFill>
                <a:effectLst/>
                <a:latin typeface="inter-regular"/>
              </a:rPr>
              <a:t>It allows reusability of existing functionality.</a:t>
            </a:r>
          </a:p>
          <a:p>
            <a:pPr algn="just"/>
            <a:r>
              <a:rPr lang="en-US" b="0" i="0" dirty="0">
                <a:solidFill>
                  <a:srgbClr val="610B4B"/>
                </a:solidFill>
                <a:effectLst/>
                <a:latin typeface="erdana"/>
              </a:rPr>
              <a:t>Usage of Adapter pattern:</a:t>
            </a:r>
          </a:p>
          <a:p>
            <a:pPr marL="0" indent="0" algn="just">
              <a:buNone/>
            </a:pPr>
            <a:r>
              <a:rPr lang="en-US" b="0" i="0" dirty="0">
                <a:solidFill>
                  <a:srgbClr val="333333"/>
                </a:solidFill>
                <a:effectLst/>
                <a:latin typeface="inter-regular"/>
              </a:rPr>
              <a:t>	It is used:</a:t>
            </a:r>
          </a:p>
          <a:p>
            <a:pPr algn="just">
              <a:buFont typeface="Arial" panose="020B0604020202020204" pitchFamily="34" charset="0"/>
              <a:buChar char="•"/>
            </a:pPr>
            <a:r>
              <a:rPr lang="en-US" b="0" i="0" dirty="0">
                <a:solidFill>
                  <a:srgbClr val="000000"/>
                </a:solidFill>
                <a:effectLst/>
                <a:latin typeface="inter-regular"/>
              </a:rPr>
              <a:t>When an object needs to utilize an existing class with an incompatible interface.</a:t>
            </a:r>
          </a:p>
          <a:p>
            <a:pPr algn="just">
              <a:buFont typeface="Arial" panose="020B0604020202020204" pitchFamily="34" charset="0"/>
              <a:buChar char="•"/>
            </a:pPr>
            <a:r>
              <a:rPr lang="en-US" b="0" i="0" dirty="0">
                <a:solidFill>
                  <a:srgbClr val="000000"/>
                </a:solidFill>
                <a:effectLst/>
                <a:latin typeface="inter-regular"/>
              </a:rPr>
              <a:t>When you want to create a reusable class that cooperates with classes which don't have compatible interfaces.</a:t>
            </a:r>
          </a:p>
          <a:p>
            <a:pPr algn="just">
              <a:buFont typeface="Arial" panose="020B0604020202020204" pitchFamily="34" charset="0"/>
              <a:buChar char="•"/>
            </a:pPr>
            <a:r>
              <a:rPr lang="en-US" b="0" i="0" dirty="0">
                <a:solidFill>
                  <a:srgbClr val="000000"/>
                </a:solidFill>
                <a:effectLst/>
                <a:latin typeface="inter-regular"/>
              </a:rPr>
              <a:t>When you want to create a reusable class that cooperates with classes which don't have compatible interfaces.</a:t>
            </a:r>
          </a:p>
          <a:p>
            <a:pPr marL="0" indent="0">
              <a:buNone/>
            </a:pPr>
            <a:br>
              <a:rPr lang="en-US" dirty="0"/>
            </a:br>
            <a:endParaRPr lang="en-US" b="0" i="0" dirty="0">
              <a:solidFill>
                <a:srgbClr val="333333"/>
              </a:solidFill>
              <a:effectLst/>
              <a:latin typeface="inter-regular"/>
            </a:endParaRPr>
          </a:p>
          <a:p>
            <a:pPr marL="0" indent="0">
              <a:buNone/>
            </a:pPr>
            <a:endParaRPr lang="en-IN" dirty="0"/>
          </a:p>
        </p:txBody>
      </p:sp>
    </p:spTree>
    <p:extLst>
      <p:ext uri="{BB962C8B-B14F-4D97-AF65-F5344CB8AC3E}">
        <p14:creationId xmlns:p14="http://schemas.microsoft.com/office/powerpoint/2010/main" val="129885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2"/>
            <a:ext cx="6164425" cy="665020"/>
          </a:xfrm>
        </p:spPr>
        <p:txBody>
          <a:bodyPr>
            <a:normAutofit/>
          </a:bodyPr>
          <a:lstStyle/>
          <a:p>
            <a:r>
              <a:rPr lang="en-US" dirty="0"/>
              <a:t>1. Adapter Pattern</a:t>
            </a:r>
            <a:endParaRPr lang="en-IN" dirty="0"/>
          </a:p>
        </p:txBody>
      </p:sp>
      <p:sp>
        <p:nvSpPr>
          <p:cNvPr id="3" name="Content Placeholder 2">
            <a:extLst>
              <a:ext uri="{FF2B5EF4-FFF2-40B4-BE49-F238E27FC236}">
                <a16:creationId xmlns:a16="http://schemas.microsoft.com/office/drawing/2014/main" id="{8B48A955-61D8-4A22-ABDE-4CDD956ECA1E}"/>
              </a:ext>
            </a:extLst>
          </p:cNvPr>
          <p:cNvSpPr>
            <a:spLocks noGrp="1"/>
          </p:cNvSpPr>
          <p:nvPr>
            <p:ph idx="1"/>
          </p:nvPr>
        </p:nvSpPr>
        <p:spPr>
          <a:xfrm>
            <a:off x="149290" y="783771"/>
            <a:ext cx="9629192" cy="5955478"/>
          </a:xfrm>
        </p:spPr>
        <p:txBody>
          <a:bodyPr/>
          <a:lstStyle/>
          <a:p>
            <a:pPr algn="just"/>
            <a:r>
              <a:rPr lang="en-US" b="0" i="0" dirty="0">
                <a:solidFill>
                  <a:srgbClr val="610B4B"/>
                </a:solidFill>
                <a:effectLst/>
                <a:latin typeface="erdana"/>
              </a:rPr>
              <a:t>UML for Adapter Pattern:</a:t>
            </a:r>
          </a:p>
          <a:p>
            <a:pPr marL="0" indent="0" algn="just">
              <a:buNone/>
            </a:pPr>
            <a:r>
              <a:rPr lang="en-US" b="0" i="0" dirty="0">
                <a:solidFill>
                  <a:srgbClr val="333333"/>
                </a:solidFill>
                <a:effectLst/>
                <a:latin typeface="inter-regular"/>
              </a:rPr>
              <a:t>There are the following specifications for the adapter pattern:</a:t>
            </a:r>
          </a:p>
          <a:p>
            <a:pPr algn="just">
              <a:buFont typeface="Arial" panose="020B0604020202020204" pitchFamily="34" charset="0"/>
              <a:buChar char="•"/>
            </a:pPr>
            <a:r>
              <a:rPr lang="en-US" b="1" i="0" dirty="0">
                <a:solidFill>
                  <a:srgbClr val="000000"/>
                </a:solidFill>
                <a:effectLst/>
                <a:latin typeface="inter-bold"/>
              </a:rPr>
              <a:t>Target Interface:</a:t>
            </a:r>
            <a:r>
              <a:rPr lang="en-US" b="0" i="0" dirty="0">
                <a:solidFill>
                  <a:srgbClr val="000000"/>
                </a:solidFill>
                <a:effectLst/>
                <a:latin typeface="inter-regular"/>
              </a:rPr>
              <a:t> This is the desired interface class which will be used by the clients.</a:t>
            </a:r>
          </a:p>
          <a:p>
            <a:pPr algn="just">
              <a:buFont typeface="Arial" panose="020B0604020202020204" pitchFamily="34" charset="0"/>
              <a:buChar char="•"/>
            </a:pPr>
            <a:r>
              <a:rPr lang="en-US" b="1" i="0" dirty="0">
                <a:solidFill>
                  <a:srgbClr val="000000"/>
                </a:solidFill>
                <a:effectLst/>
                <a:latin typeface="inter-bold"/>
              </a:rPr>
              <a:t>Adapter class:</a:t>
            </a:r>
            <a:r>
              <a:rPr lang="en-US" b="0" i="0" dirty="0">
                <a:solidFill>
                  <a:srgbClr val="000000"/>
                </a:solidFill>
                <a:effectLst/>
                <a:latin typeface="inter-regular"/>
              </a:rPr>
              <a:t> This class is a wrapper class which implements the desired target interface and modifies the specific request available from the Adaptee class.</a:t>
            </a:r>
          </a:p>
          <a:p>
            <a:pPr algn="just">
              <a:buFont typeface="Arial" panose="020B0604020202020204" pitchFamily="34" charset="0"/>
              <a:buChar char="•"/>
            </a:pPr>
            <a:r>
              <a:rPr lang="en-US" b="1" i="0" dirty="0">
                <a:solidFill>
                  <a:srgbClr val="000000"/>
                </a:solidFill>
                <a:effectLst/>
                <a:latin typeface="inter-bold"/>
              </a:rPr>
              <a:t>Adaptee class:</a:t>
            </a:r>
            <a:r>
              <a:rPr lang="en-US" b="0" i="0" dirty="0">
                <a:solidFill>
                  <a:srgbClr val="000000"/>
                </a:solidFill>
                <a:effectLst/>
                <a:latin typeface="inter-regular"/>
              </a:rPr>
              <a:t> This is the class which is used by the Adapter class to reuse the existing functionality and modify them for desired use.</a:t>
            </a:r>
          </a:p>
          <a:p>
            <a:pPr algn="just">
              <a:buFont typeface="Arial" panose="020B0604020202020204" pitchFamily="34" charset="0"/>
              <a:buChar char="•"/>
            </a:pPr>
            <a:r>
              <a:rPr lang="en-US" b="1" i="0" dirty="0">
                <a:solidFill>
                  <a:srgbClr val="000000"/>
                </a:solidFill>
                <a:effectLst/>
                <a:latin typeface="inter-bold"/>
              </a:rPr>
              <a:t>Client:</a:t>
            </a:r>
            <a:r>
              <a:rPr lang="en-US" b="0" i="0" dirty="0">
                <a:solidFill>
                  <a:srgbClr val="000000"/>
                </a:solidFill>
                <a:effectLst/>
                <a:latin typeface="inter-regular"/>
              </a:rPr>
              <a:t> This class will interact with the Adapter class.</a:t>
            </a:r>
          </a:p>
          <a:p>
            <a:pPr marL="0" indent="0">
              <a:buNone/>
            </a:pPr>
            <a:endParaRPr lang="en-IN" dirty="0"/>
          </a:p>
        </p:txBody>
      </p:sp>
    </p:spTree>
    <p:extLst>
      <p:ext uri="{BB962C8B-B14F-4D97-AF65-F5344CB8AC3E}">
        <p14:creationId xmlns:p14="http://schemas.microsoft.com/office/powerpoint/2010/main" val="1119349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2"/>
            <a:ext cx="6164425" cy="665020"/>
          </a:xfrm>
        </p:spPr>
        <p:txBody>
          <a:bodyPr>
            <a:normAutofit/>
          </a:bodyPr>
          <a:lstStyle/>
          <a:p>
            <a:r>
              <a:rPr lang="en-US" dirty="0"/>
              <a:t>1. Adapter Pattern</a:t>
            </a:r>
            <a:endParaRPr lang="en-IN" dirty="0"/>
          </a:p>
        </p:txBody>
      </p:sp>
      <p:pic>
        <p:nvPicPr>
          <p:cNvPr id="2050" name="Picture 2" descr="Adapter Pattern UML">
            <a:extLst>
              <a:ext uri="{FF2B5EF4-FFF2-40B4-BE49-F238E27FC236}">
                <a16:creationId xmlns:a16="http://schemas.microsoft.com/office/drawing/2014/main" id="{2422F397-75E7-4B72-84AA-278C7BBC2A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497" y="784225"/>
            <a:ext cx="8941230" cy="595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2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37414"/>
            <a:ext cx="5486399" cy="683680"/>
          </a:xfrm>
        </p:spPr>
        <p:txBody>
          <a:bodyPr>
            <a:normAutofit fontScale="90000"/>
          </a:bodyPr>
          <a:lstStyle/>
          <a:p>
            <a:r>
              <a:rPr lang="en-US" dirty="0"/>
              <a:t>Core Java Design Patterns</a:t>
            </a:r>
            <a:endParaRPr lang="en-IN" dirty="0"/>
          </a:p>
        </p:txBody>
      </p:sp>
      <p:sp>
        <p:nvSpPr>
          <p:cNvPr id="3" name="Content Placeholder 2"/>
          <p:cNvSpPr>
            <a:spLocks noGrp="1"/>
          </p:cNvSpPr>
          <p:nvPr>
            <p:ph idx="1"/>
          </p:nvPr>
        </p:nvSpPr>
        <p:spPr>
          <a:xfrm>
            <a:off x="630680" y="925945"/>
            <a:ext cx="9953721" cy="5006110"/>
          </a:xfrm>
        </p:spPr>
        <p:txBody>
          <a:bodyPr/>
          <a:lstStyle/>
          <a:p>
            <a:pPr>
              <a:buFont typeface="Wingdings" panose="05000000000000000000" pitchFamily="2" charset="2"/>
              <a:buChar char="Ø"/>
            </a:pPr>
            <a:r>
              <a:rPr lang="en-US" dirty="0"/>
              <a:t>Creational Design Pattern</a:t>
            </a:r>
          </a:p>
          <a:p>
            <a:pPr>
              <a:buFont typeface="Wingdings" panose="05000000000000000000" pitchFamily="2" charset="2"/>
              <a:buChar char="Ø"/>
            </a:pPr>
            <a:r>
              <a:rPr lang="en-US" dirty="0"/>
              <a:t>Structural Design Pattern</a:t>
            </a:r>
          </a:p>
          <a:p>
            <a:pPr>
              <a:buFont typeface="Wingdings" panose="05000000000000000000" pitchFamily="2" charset="2"/>
              <a:buChar char="Ø"/>
            </a:pPr>
            <a:r>
              <a:rPr lang="en-US" dirty="0"/>
              <a:t>Behavioral Design Pattern</a:t>
            </a:r>
          </a:p>
          <a:p>
            <a:pPr marL="0" indent="0">
              <a:buNone/>
            </a:pPr>
            <a:endParaRPr lang="en-IN" dirty="0"/>
          </a:p>
        </p:txBody>
      </p:sp>
    </p:spTree>
    <p:extLst>
      <p:ext uri="{BB962C8B-B14F-4D97-AF65-F5344CB8AC3E}">
        <p14:creationId xmlns:p14="http://schemas.microsoft.com/office/powerpoint/2010/main" val="390952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976" y="118752"/>
            <a:ext cx="5769427" cy="683680"/>
          </a:xfrm>
        </p:spPr>
        <p:txBody>
          <a:bodyPr>
            <a:normAutofit fontScale="90000"/>
          </a:bodyPr>
          <a:lstStyle/>
          <a:p>
            <a:r>
              <a:rPr lang="en-US" dirty="0"/>
              <a:t>A. Creational Design Patterns</a:t>
            </a:r>
            <a:endParaRPr lang="en-IN" dirty="0"/>
          </a:p>
        </p:txBody>
      </p:sp>
      <p:sp>
        <p:nvSpPr>
          <p:cNvPr id="3" name="Content Placeholder 2"/>
          <p:cNvSpPr>
            <a:spLocks noGrp="1"/>
          </p:cNvSpPr>
          <p:nvPr>
            <p:ph idx="1"/>
          </p:nvPr>
        </p:nvSpPr>
        <p:spPr>
          <a:xfrm>
            <a:off x="195944" y="925945"/>
            <a:ext cx="9330612" cy="5006110"/>
          </a:xfrm>
        </p:spPr>
        <p:txBody>
          <a:bodyPr/>
          <a:lstStyle/>
          <a:p>
            <a:pPr marL="0" indent="0" algn="just">
              <a:buNone/>
            </a:pPr>
            <a:r>
              <a:rPr lang="en-US" b="0" i="0" dirty="0">
                <a:solidFill>
                  <a:srgbClr val="333333"/>
                </a:solidFill>
                <a:effectLst/>
                <a:latin typeface="inter-regular"/>
              </a:rPr>
              <a:t>Creational design patterns are concerned with</a:t>
            </a:r>
            <a:r>
              <a:rPr lang="en-US" b="1" i="0" dirty="0">
                <a:solidFill>
                  <a:srgbClr val="333333"/>
                </a:solidFill>
                <a:effectLst/>
                <a:latin typeface="inter-bold"/>
              </a:rPr>
              <a:t> the way of creating objects.</a:t>
            </a:r>
            <a:r>
              <a:rPr lang="en-US" b="0" i="0" dirty="0">
                <a:solidFill>
                  <a:srgbClr val="333333"/>
                </a:solidFill>
                <a:effectLst/>
                <a:latin typeface="inter-regular"/>
              </a:rPr>
              <a:t> These design patterns are used when a decision must be made at the time of instantiation of a class (i.e. creating an object of a class). Sometimes, the nature of the object must be changed according to the nature of the program. In such cases, we must get the help of creational design patterns to provide more general and flexible approach.</a:t>
            </a: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Factory Pattern</a:t>
            </a:r>
          </a:p>
          <a:p>
            <a:pPr algn="just">
              <a:buFont typeface="+mj-lt"/>
              <a:buAutoNum type="arabicPeriod"/>
            </a:pPr>
            <a:r>
              <a:rPr lang="en-US" b="0" i="0" dirty="0">
                <a:solidFill>
                  <a:srgbClr val="000000"/>
                </a:solidFill>
                <a:effectLst/>
                <a:latin typeface="inter-regular"/>
              </a:rPr>
              <a:t>Abstract Factory Pattern</a:t>
            </a:r>
          </a:p>
          <a:p>
            <a:pPr algn="just">
              <a:buFont typeface="+mj-lt"/>
              <a:buAutoNum type="arabicPeriod"/>
            </a:pPr>
            <a:r>
              <a:rPr lang="en-US" b="0" i="0" dirty="0">
                <a:solidFill>
                  <a:srgbClr val="000000"/>
                </a:solidFill>
                <a:effectLst/>
                <a:latin typeface="inter-regular"/>
              </a:rPr>
              <a:t>Singleton Pattern</a:t>
            </a:r>
          </a:p>
          <a:p>
            <a:pPr algn="just">
              <a:buFont typeface="+mj-lt"/>
              <a:buAutoNum type="arabicPeriod"/>
            </a:pPr>
            <a:r>
              <a:rPr lang="en-US" b="0" i="0" dirty="0">
                <a:solidFill>
                  <a:srgbClr val="000000"/>
                </a:solidFill>
                <a:effectLst/>
                <a:latin typeface="inter-regular"/>
              </a:rPr>
              <a:t>Prototype Pattern</a:t>
            </a:r>
          </a:p>
          <a:p>
            <a:pPr algn="just">
              <a:buFont typeface="+mj-lt"/>
              <a:buAutoNum type="arabicPeriod"/>
            </a:pPr>
            <a:r>
              <a:rPr lang="en-US" b="0" i="0" dirty="0">
                <a:solidFill>
                  <a:srgbClr val="000000"/>
                </a:solidFill>
                <a:effectLst/>
                <a:latin typeface="inter-regular"/>
              </a:rPr>
              <a:t>Builder Pattern.</a:t>
            </a:r>
          </a:p>
          <a:p>
            <a:pPr marL="0" indent="0">
              <a:buNone/>
            </a:pPr>
            <a:endParaRPr lang="en-IN" dirty="0"/>
          </a:p>
        </p:txBody>
      </p:sp>
    </p:spTree>
    <p:extLst>
      <p:ext uri="{BB962C8B-B14F-4D97-AF65-F5344CB8AC3E}">
        <p14:creationId xmlns:p14="http://schemas.microsoft.com/office/powerpoint/2010/main" val="285361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2"/>
            <a:ext cx="5486399" cy="683680"/>
          </a:xfrm>
        </p:spPr>
        <p:txBody>
          <a:bodyPr>
            <a:normAutofit/>
          </a:bodyPr>
          <a:lstStyle/>
          <a:p>
            <a:r>
              <a:rPr lang="en-US" dirty="0"/>
              <a:t>1. Factory Pattern</a:t>
            </a:r>
            <a:endParaRPr lang="en-IN" dirty="0"/>
          </a:p>
        </p:txBody>
      </p:sp>
      <p:sp>
        <p:nvSpPr>
          <p:cNvPr id="3" name="Content Placeholder 2"/>
          <p:cNvSpPr>
            <a:spLocks noGrp="1"/>
          </p:cNvSpPr>
          <p:nvPr>
            <p:ph idx="1"/>
          </p:nvPr>
        </p:nvSpPr>
        <p:spPr>
          <a:xfrm>
            <a:off x="345234" y="925944"/>
            <a:ext cx="9171990" cy="5194937"/>
          </a:xfrm>
        </p:spPr>
        <p:txBody>
          <a:bodyPr/>
          <a:lstStyle/>
          <a:p>
            <a:pPr marL="0" indent="0" algn="just">
              <a:buNone/>
            </a:pPr>
            <a:r>
              <a:rPr lang="en-US" b="0" i="0" dirty="0">
                <a:solidFill>
                  <a:srgbClr val="333333"/>
                </a:solidFill>
                <a:effectLst/>
                <a:latin typeface="inter-regular"/>
              </a:rPr>
              <a:t>A Factory Pattern or Factory Method Pattern says that just </a:t>
            </a:r>
            <a:r>
              <a:rPr lang="en-US" b="1" i="0" dirty="0">
                <a:solidFill>
                  <a:srgbClr val="333333"/>
                </a:solidFill>
                <a:effectLst/>
                <a:latin typeface="inter-bold"/>
              </a:rPr>
              <a:t>define an interface or abstract class for creating an object but let the subclasses decide which class to instantiate.</a:t>
            </a:r>
            <a:r>
              <a:rPr lang="en-US" b="0" i="0" dirty="0">
                <a:solidFill>
                  <a:srgbClr val="333333"/>
                </a:solidFill>
                <a:effectLst/>
                <a:latin typeface="inter-regular"/>
              </a:rPr>
              <a:t> In other words, subclasses are responsible to create the instance of the </a:t>
            </a:r>
            <a:r>
              <a:rPr lang="en-US" b="0" i="0" dirty="0" err="1">
                <a:solidFill>
                  <a:srgbClr val="333333"/>
                </a:solidFill>
                <a:effectLst/>
                <a:latin typeface="inter-regular"/>
              </a:rPr>
              <a:t>class.The</a:t>
            </a:r>
            <a:r>
              <a:rPr lang="en-US" b="0" i="0" dirty="0">
                <a:solidFill>
                  <a:srgbClr val="333333"/>
                </a:solidFill>
                <a:effectLst/>
                <a:latin typeface="inter-regular"/>
              </a:rPr>
              <a:t> Factory Method Pattern is also known as </a:t>
            </a:r>
            <a:r>
              <a:rPr lang="en-US" b="1" i="0" dirty="0">
                <a:solidFill>
                  <a:srgbClr val="333333"/>
                </a:solidFill>
                <a:effectLst/>
                <a:latin typeface="inter-bold"/>
              </a:rPr>
              <a:t>Virtual Constructor.</a:t>
            </a:r>
            <a:endParaRPr lang="en-US" b="0" i="0" dirty="0">
              <a:solidFill>
                <a:srgbClr val="333333"/>
              </a:solidFill>
              <a:effectLst/>
              <a:latin typeface="inter-regular"/>
            </a:endParaRPr>
          </a:p>
          <a:p>
            <a:pPr algn="just"/>
            <a:r>
              <a:rPr lang="en-US" b="0" i="0" dirty="0">
                <a:solidFill>
                  <a:srgbClr val="610B4B"/>
                </a:solidFill>
                <a:effectLst/>
                <a:latin typeface="erdana"/>
              </a:rPr>
              <a:t>Advantage of Factory Design Pattern</a:t>
            </a:r>
          </a:p>
          <a:p>
            <a:pPr algn="just">
              <a:buFont typeface="Arial" panose="020B0604020202020204" pitchFamily="34" charset="0"/>
              <a:buChar char="•"/>
            </a:pPr>
            <a:r>
              <a:rPr lang="en-US" b="0" i="0" dirty="0">
                <a:solidFill>
                  <a:srgbClr val="000000"/>
                </a:solidFill>
                <a:effectLst/>
                <a:latin typeface="inter-regular"/>
              </a:rPr>
              <a:t>Factory Method Pattern allows the sub-classes to choose the type of objects to create.</a:t>
            </a:r>
          </a:p>
          <a:p>
            <a:pPr algn="just">
              <a:buFont typeface="Arial" panose="020B0604020202020204" pitchFamily="34" charset="0"/>
              <a:buChar char="•"/>
            </a:pPr>
            <a:r>
              <a:rPr lang="en-US" b="0" i="0" dirty="0">
                <a:solidFill>
                  <a:srgbClr val="000000"/>
                </a:solidFill>
                <a:effectLst/>
                <a:latin typeface="inter-regular"/>
              </a:rPr>
              <a:t>It promotes the </a:t>
            </a:r>
            <a:r>
              <a:rPr lang="en-US" b="1" i="0" dirty="0">
                <a:solidFill>
                  <a:srgbClr val="000000"/>
                </a:solidFill>
                <a:effectLst/>
                <a:latin typeface="inter-bold"/>
              </a:rPr>
              <a:t>loose-coupling</a:t>
            </a:r>
            <a:r>
              <a:rPr lang="en-US" b="0" i="0" dirty="0">
                <a:solidFill>
                  <a:srgbClr val="000000"/>
                </a:solidFill>
                <a:effectLst/>
                <a:latin typeface="inter-regular"/>
              </a:rPr>
              <a:t> by eliminating the need to bind application-specific classes into the code. That means the code interacts solely with the resultant interface or abstract class, so that it will work with any classes that implement that interface or that extends that abstract class.</a:t>
            </a:r>
          </a:p>
          <a:p>
            <a:pPr algn="just"/>
            <a:r>
              <a:rPr lang="en-US" b="0" i="0" dirty="0">
                <a:solidFill>
                  <a:srgbClr val="610B4B"/>
                </a:solidFill>
                <a:effectLst/>
                <a:latin typeface="erdana"/>
              </a:rPr>
              <a:t>Usage of Factory Design Pattern</a:t>
            </a:r>
          </a:p>
          <a:p>
            <a:pPr algn="just">
              <a:buFont typeface="Arial" panose="020B0604020202020204" pitchFamily="34" charset="0"/>
              <a:buChar char="•"/>
            </a:pPr>
            <a:r>
              <a:rPr lang="en-US" b="0" i="0" dirty="0">
                <a:solidFill>
                  <a:srgbClr val="000000"/>
                </a:solidFill>
                <a:effectLst/>
                <a:latin typeface="inter-regular"/>
              </a:rPr>
              <a:t>When a class doesn't know what sub-classes will be required to create</a:t>
            </a:r>
          </a:p>
          <a:p>
            <a:pPr algn="just">
              <a:buFont typeface="Arial" panose="020B0604020202020204" pitchFamily="34" charset="0"/>
              <a:buChar char="•"/>
            </a:pPr>
            <a:r>
              <a:rPr lang="en-US" b="0" i="0" dirty="0">
                <a:solidFill>
                  <a:srgbClr val="000000"/>
                </a:solidFill>
                <a:effectLst/>
                <a:latin typeface="inter-regular"/>
              </a:rPr>
              <a:t>When a class wants that its sub-classes specify the objects to be created.</a:t>
            </a:r>
          </a:p>
          <a:p>
            <a:pPr algn="just">
              <a:buFont typeface="Arial" panose="020B0604020202020204" pitchFamily="34" charset="0"/>
              <a:buChar char="•"/>
            </a:pPr>
            <a:r>
              <a:rPr lang="en-US" b="0" i="0" dirty="0">
                <a:solidFill>
                  <a:srgbClr val="000000"/>
                </a:solidFill>
                <a:effectLst/>
                <a:latin typeface="inter-regular"/>
              </a:rPr>
              <a:t>When the parent classes choose the creation of objects to its sub-classes.</a:t>
            </a:r>
          </a:p>
          <a:p>
            <a:pPr marL="0" indent="0">
              <a:buNone/>
            </a:pPr>
            <a:endParaRPr lang="en-IN" dirty="0"/>
          </a:p>
        </p:txBody>
      </p:sp>
    </p:spTree>
    <p:extLst>
      <p:ext uri="{BB962C8B-B14F-4D97-AF65-F5344CB8AC3E}">
        <p14:creationId xmlns:p14="http://schemas.microsoft.com/office/powerpoint/2010/main" val="171127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2"/>
            <a:ext cx="5486399" cy="683680"/>
          </a:xfrm>
        </p:spPr>
        <p:txBody>
          <a:bodyPr>
            <a:normAutofit/>
          </a:bodyPr>
          <a:lstStyle/>
          <a:p>
            <a:r>
              <a:rPr lang="en-US" dirty="0"/>
              <a:t>1. Factory Pattern</a:t>
            </a:r>
            <a:endParaRPr lang="en-IN" dirty="0"/>
          </a:p>
        </p:txBody>
      </p:sp>
      <p:pic>
        <p:nvPicPr>
          <p:cNvPr id="1026" name="Picture 2" descr="factory pattern">
            <a:extLst>
              <a:ext uri="{FF2B5EF4-FFF2-40B4-BE49-F238E27FC236}">
                <a16:creationId xmlns:a16="http://schemas.microsoft.com/office/drawing/2014/main" id="{FDA79DDE-0D94-4C15-965B-ABE358F361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938" y="1313656"/>
            <a:ext cx="73056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33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2. Abstract Factory Pattern</a:t>
            </a:r>
            <a:endParaRPr lang="en-IN" dirty="0"/>
          </a:p>
        </p:txBody>
      </p:sp>
      <p:sp>
        <p:nvSpPr>
          <p:cNvPr id="3" name="Content Placeholder 2">
            <a:extLst>
              <a:ext uri="{FF2B5EF4-FFF2-40B4-BE49-F238E27FC236}">
                <a16:creationId xmlns:a16="http://schemas.microsoft.com/office/drawing/2014/main" id="{0422A1A8-3140-4DE3-AE98-20AA2561146D}"/>
              </a:ext>
            </a:extLst>
          </p:cNvPr>
          <p:cNvSpPr>
            <a:spLocks noGrp="1"/>
          </p:cNvSpPr>
          <p:nvPr>
            <p:ph idx="1"/>
          </p:nvPr>
        </p:nvSpPr>
        <p:spPr>
          <a:xfrm>
            <a:off x="326571" y="961053"/>
            <a:ext cx="9190653" cy="5542384"/>
          </a:xfrm>
        </p:spPr>
        <p:txBody>
          <a:bodyPr>
            <a:normAutofit lnSpcReduction="10000"/>
          </a:bodyPr>
          <a:lstStyle/>
          <a:p>
            <a:pPr marL="0" indent="0" algn="just">
              <a:buNone/>
            </a:pPr>
            <a:r>
              <a:rPr lang="en-US" b="0" i="0" dirty="0">
                <a:solidFill>
                  <a:srgbClr val="333333"/>
                </a:solidFill>
                <a:effectLst/>
                <a:latin typeface="inter-regular"/>
              </a:rPr>
              <a:t>Abstract Factory Pattern says that just </a:t>
            </a:r>
            <a:r>
              <a:rPr lang="en-US" b="1" i="0" dirty="0">
                <a:solidFill>
                  <a:srgbClr val="333333"/>
                </a:solidFill>
                <a:effectLst/>
                <a:latin typeface="inter-bold"/>
              </a:rPr>
              <a:t>define an interface or abstract class for creating families of related (or dependent) objects but without specifying their concrete sub-</a:t>
            </a:r>
            <a:r>
              <a:rPr lang="en-US" b="1" i="0" dirty="0" err="1">
                <a:solidFill>
                  <a:srgbClr val="333333"/>
                </a:solidFill>
                <a:effectLst/>
                <a:latin typeface="inter-bold"/>
              </a:rPr>
              <a:t>classes.</a:t>
            </a:r>
            <a:r>
              <a:rPr lang="en-US" b="0" i="0" dirty="0" err="1">
                <a:solidFill>
                  <a:srgbClr val="333333"/>
                </a:solidFill>
                <a:effectLst/>
                <a:latin typeface="inter-regular"/>
              </a:rPr>
              <a:t>That</a:t>
            </a:r>
            <a:r>
              <a:rPr lang="en-US" b="0" i="0" dirty="0">
                <a:solidFill>
                  <a:srgbClr val="333333"/>
                </a:solidFill>
                <a:effectLst/>
                <a:latin typeface="inter-regular"/>
              </a:rPr>
              <a:t> means Abstract Factory lets a class returns a factory of classes. So, this is the reason that Abstract Factory Pattern is one level higher than the Factory </a:t>
            </a:r>
            <a:r>
              <a:rPr lang="en-US" b="0" i="0" dirty="0" err="1">
                <a:solidFill>
                  <a:srgbClr val="333333"/>
                </a:solidFill>
                <a:effectLst/>
                <a:latin typeface="inter-regular"/>
              </a:rPr>
              <a:t>Pattern.An</a:t>
            </a:r>
            <a:r>
              <a:rPr lang="en-US" b="0" i="0" dirty="0">
                <a:solidFill>
                  <a:srgbClr val="333333"/>
                </a:solidFill>
                <a:effectLst/>
                <a:latin typeface="inter-regular"/>
              </a:rPr>
              <a:t> Abstract Factory Pattern is also known as </a:t>
            </a:r>
            <a:r>
              <a:rPr lang="en-US" b="1" i="0" dirty="0">
                <a:solidFill>
                  <a:srgbClr val="333333"/>
                </a:solidFill>
                <a:effectLst/>
                <a:latin typeface="inter-bold"/>
              </a:rPr>
              <a:t>Kit.</a:t>
            </a:r>
            <a:endParaRPr lang="en-US" b="0" i="0" dirty="0">
              <a:solidFill>
                <a:srgbClr val="333333"/>
              </a:solidFill>
              <a:effectLst/>
              <a:latin typeface="inter-regular"/>
            </a:endParaRPr>
          </a:p>
          <a:p>
            <a:pPr algn="just"/>
            <a:r>
              <a:rPr lang="en-US" b="0" i="0" dirty="0">
                <a:solidFill>
                  <a:srgbClr val="610B4B"/>
                </a:solidFill>
                <a:effectLst/>
                <a:latin typeface="erdana"/>
              </a:rPr>
              <a:t>Advantage of Abstract Factory Pattern</a:t>
            </a:r>
          </a:p>
          <a:p>
            <a:pPr algn="just">
              <a:buFont typeface="Arial" panose="020B0604020202020204" pitchFamily="34" charset="0"/>
              <a:buChar char="•"/>
            </a:pPr>
            <a:r>
              <a:rPr lang="en-US"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b="0" i="0" dirty="0">
                <a:solidFill>
                  <a:srgbClr val="000000"/>
                </a:solidFill>
                <a:effectLst/>
                <a:latin typeface="inter-regular"/>
              </a:rPr>
              <a:t>It eases the exchanging of object families.</a:t>
            </a:r>
          </a:p>
          <a:p>
            <a:pPr algn="just">
              <a:buFont typeface="Arial" panose="020B0604020202020204" pitchFamily="34" charset="0"/>
              <a:buChar char="•"/>
            </a:pPr>
            <a:r>
              <a:rPr lang="en-US" b="0" i="0" dirty="0">
                <a:solidFill>
                  <a:srgbClr val="000000"/>
                </a:solidFill>
                <a:effectLst/>
                <a:latin typeface="inter-regular"/>
              </a:rPr>
              <a:t>It promotes consistency among objects.</a:t>
            </a:r>
          </a:p>
          <a:p>
            <a:pPr algn="just"/>
            <a:r>
              <a:rPr lang="en-US" b="0" i="0" dirty="0">
                <a:solidFill>
                  <a:srgbClr val="610B4B"/>
                </a:solidFill>
                <a:effectLst/>
                <a:latin typeface="erdana"/>
              </a:rPr>
              <a:t>Usage of Abstract Factory Pattern</a:t>
            </a:r>
          </a:p>
          <a:p>
            <a:pPr algn="just">
              <a:buFont typeface="Arial" panose="020B0604020202020204" pitchFamily="34" charset="0"/>
              <a:buChar char="•"/>
            </a:pPr>
            <a:r>
              <a:rPr lang="en-US" b="0" i="0" dirty="0">
                <a:solidFill>
                  <a:srgbClr val="000000"/>
                </a:solidFill>
                <a:effectLst/>
                <a:latin typeface="inter-regular"/>
              </a:rPr>
              <a:t>When the system needs to be independent of how its object are created, composed, and represented.</a:t>
            </a:r>
          </a:p>
          <a:p>
            <a:pPr algn="just">
              <a:buFont typeface="Arial" panose="020B0604020202020204" pitchFamily="34" charset="0"/>
              <a:buChar char="•"/>
            </a:pPr>
            <a:r>
              <a:rPr lang="en-US" b="0" i="0" dirty="0">
                <a:solidFill>
                  <a:srgbClr val="000000"/>
                </a:solidFill>
                <a:effectLst/>
                <a:latin typeface="inter-regular"/>
              </a:rPr>
              <a:t>When the family of related objects has to be used together, then this constraint needs to be enforced.</a:t>
            </a:r>
          </a:p>
          <a:p>
            <a:pPr algn="just">
              <a:buFont typeface="Arial" panose="020B0604020202020204" pitchFamily="34" charset="0"/>
              <a:buChar char="•"/>
            </a:pPr>
            <a:r>
              <a:rPr lang="en-US" b="0" i="0" dirty="0">
                <a:solidFill>
                  <a:srgbClr val="000000"/>
                </a:solidFill>
                <a:effectLst/>
                <a:latin typeface="inter-regular"/>
              </a:rPr>
              <a:t>When you want to provide a library of objects that does not show implementations and only reveals interfaces.</a:t>
            </a:r>
          </a:p>
          <a:p>
            <a:pPr algn="just">
              <a:buFont typeface="Arial" panose="020B0604020202020204" pitchFamily="34" charset="0"/>
              <a:buChar char="•"/>
            </a:pPr>
            <a:r>
              <a:rPr lang="en-US" b="0" i="0" dirty="0">
                <a:solidFill>
                  <a:srgbClr val="000000"/>
                </a:solidFill>
                <a:effectLst/>
                <a:latin typeface="inter-regular"/>
              </a:rPr>
              <a:t>When the system needs to be configured with one of a multiple family of objects.</a:t>
            </a:r>
          </a:p>
          <a:p>
            <a:pPr marL="0" indent="0">
              <a:buNone/>
            </a:pPr>
            <a:endParaRPr lang="en-IN" dirty="0"/>
          </a:p>
        </p:txBody>
      </p:sp>
    </p:spTree>
    <p:extLst>
      <p:ext uri="{BB962C8B-B14F-4D97-AF65-F5344CB8AC3E}">
        <p14:creationId xmlns:p14="http://schemas.microsoft.com/office/powerpoint/2010/main" val="110959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2. Abstract Factory Pattern</a:t>
            </a:r>
            <a:endParaRPr lang="en-IN" dirty="0"/>
          </a:p>
        </p:txBody>
      </p:sp>
      <p:sp>
        <p:nvSpPr>
          <p:cNvPr id="3" name="Content Placeholder 2">
            <a:extLst>
              <a:ext uri="{FF2B5EF4-FFF2-40B4-BE49-F238E27FC236}">
                <a16:creationId xmlns:a16="http://schemas.microsoft.com/office/drawing/2014/main" id="{0422A1A8-3140-4DE3-AE98-20AA2561146D}"/>
              </a:ext>
            </a:extLst>
          </p:cNvPr>
          <p:cNvSpPr>
            <a:spLocks noGrp="1"/>
          </p:cNvSpPr>
          <p:nvPr>
            <p:ph idx="1"/>
          </p:nvPr>
        </p:nvSpPr>
        <p:spPr>
          <a:xfrm>
            <a:off x="326571" y="961053"/>
            <a:ext cx="10291666" cy="5778196"/>
          </a:xfrm>
        </p:spPr>
        <p:txBody>
          <a:bodyPr>
            <a:normAutofit/>
          </a:bodyPr>
          <a:lstStyle/>
          <a:p>
            <a:pPr algn="just"/>
            <a:r>
              <a:rPr lang="en-US" b="0" i="0" dirty="0">
                <a:solidFill>
                  <a:srgbClr val="610B4B"/>
                </a:solidFill>
                <a:effectLst/>
                <a:latin typeface="erdana"/>
              </a:rPr>
              <a:t>UML for Abstract Factory Pattern</a:t>
            </a:r>
          </a:p>
          <a:p>
            <a:pPr algn="just">
              <a:buFont typeface="Arial" panose="020B0604020202020204" pitchFamily="34" charset="0"/>
              <a:buChar char="•"/>
            </a:pPr>
            <a:r>
              <a:rPr lang="en-US" b="0" i="0" dirty="0">
                <a:solidFill>
                  <a:srgbClr val="000000"/>
                </a:solidFill>
                <a:effectLst/>
                <a:latin typeface="inter-regular"/>
              </a:rPr>
              <a:t>We are going to create a </a:t>
            </a:r>
            <a:r>
              <a:rPr lang="en-US" b="1" i="0" dirty="0">
                <a:solidFill>
                  <a:srgbClr val="000000"/>
                </a:solidFill>
                <a:effectLst/>
                <a:latin typeface="inter-bold"/>
              </a:rPr>
              <a:t>Bank interface</a:t>
            </a:r>
            <a:r>
              <a:rPr lang="en-US" b="0" i="0" dirty="0">
                <a:solidFill>
                  <a:srgbClr val="000000"/>
                </a:solidFill>
                <a:effectLst/>
                <a:latin typeface="inter-regular"/>
              </a:rPr>
              <a:t> and a </a:t>
            </a:r>
            <a:r>
              <a:rPr lang="en-US" b="1" i="0" dirty="0">
                <a:solidFill>
                  <a:srgbClr val="000000"/>
                </a:solidFill>
                <a:effectLst/>
                <a:latin typeface="inter-bold"/>
              </a:rPr>
              <a:t>Loan abstract class</a:t>
            </a:r>
            <a:r>
              <a:rPr lang="en-US" b="0" i="0" dirty="0">
                <a:solidFill>
                  <a:srgbClr val="000000"/>
                </a:solidFill>
                <a:effectLst/>
                <a:latin typeface="inter-regular"/>
              </a:rPr>
              <a:t> as well as their sub-classes.</a:t>
            </a:r>
          </a:p>
          <a:p>
            <a:pPr algn="just">
              <a:buFont typeface="Arial" panose="020B0604020202020204" pitchFamily="34" charset="0"/>
              <a:buChar char="•"/>
            </a:pPr>
            <a:r>
              <a:rPr lang="en-US" b="0" i="0" dirty="0">
                <a:solidFill>
                  <a:srgbClr val="000000"/>
                </a:solidFill>
                <a:effectLst/>
                <a:latin typeface="inter-regular"/>
              </a:rPr>
              <a:t>Then we will create </a:t>
            </a:r>
            <a:r>
              <a:rPr lang="en-US" b="1" i="0" dirty="0" err="1">
                <a:solidFill>
                  <a:srgbClr val="000000"/>
                </a:solidFill>
                <a:effectLst/>
                <a:latin typeface="inter-bold"/>
              </a:rPr>
              <a:t>AbstractFactory</a:t>
            </a:r>
            <a:r>
              <a:rPr lang="en-US" b="0" i="0" dirty="0">
                <a:solidFill>
                  <a:srgbClr val="000000"/>
                </a:solidFill>
                <a:effectLst/>
                <a:latin typeface="inter-regular"/>
              </a:rPr>
              <a:t> class as next step.</a:t>
            </a:r>
          </a:p>
          <a:p>
            <a:pPr algn="just">
              <a:buFont typeface="Arial" panose="020B0604020202020204" pitchFamily="34" charset="0"/>
              <a:buChar char="•"/>
            </a:pPr>
            <a:r>
              <a:rPr lang="en-US" b="0" i="0" dirty="0">
                <a:solidFill>
                  <a:srgbClr val="000000"/>
                </a:solidFill>
                <a:effectLst/>
                <a:latin typeface="inter-regular"/>
              </a:rPr>
              <a:t>Then after we will create concrete classes, </a:t>
            </a:r>
            <a:r>
              <a:rPr lang="en-US" b="1" i="0" dirty="0" err="1">
                <a:solidFill>
                  <a:srgbClr val="000000"/>
                </a:solidFill>
                <a:effectLst/>
                <a:latin typeface="inter-bold"/>
              </a:rPr>
              <a:t>BankFactory</a:t>
            </a:r>
            <a:r>
              <a:rPr lang="en-US" b="1" i="0" dirty="0">
                <a:solidFill>
                  <a:srgbClr val="000000"/>
                </a:solidFill>
                <a:effectLst/>
                <a:latin typeface="inter-bold"/>
              </a:rPr>
              <a:t>,</a:t>
            </a:r>
            <a:r>
              <a:rPr lang="en-US" b="0" i="0" dirty="0">
                <a:solidFill>
                  <a:srgbClr val="000000"/>
                </a:solidFill>
                <a:effectLst/>
                <a:latin typeface="inter-regular"/>
              </a:rPr>
              <a:t> and </a:t>
            </a:r>
            <a:r>
              <a:rPr lang="en-US" b="1" i="0" dirty="0" err="1">
                <a:solidFill>
                  <a:srgbClr val="000000"/>
                </a:solidFill>
                <a:effectLst/>
                <a:latin typeface="inter-bold"/>
              </a:rPr>
              <a:t>LoanFactory</a:t>
            </a:r>
            <a:r>
              <a:rPr lang="en-US" b="0" i="0" dirty="0">
                <a:solidFill>
                  <a:srgbClr val="000000"/>
                </a:solidFill>
                <a:effectLst/>
                <a:latin typeface="inter-regular"/>
              </a:rPr>
              <a:t> that will extends </a:t>
            </a:r>
            <a:r>
              <a:rPr lang="en-US" b="1" i="0" dirty="0" err="1">
                <a:solidFill>
                  <a:srgbClr val="000000"/>
                </a:solidFill>
                <a:effectLst/>
                <a:latin typeface="inter-bold"/>
              </a:rPr>
              <a:t>AbstractFactory</a:t>
            </a:r>
            <a:r>
              <a:rPr lang="en-US" b="1" i="0" dirty="0">
                <a:solidFill>
                  <a:srgbClr val="000000"/>
                </a:solidFill>
                <a:effectLst/>
                <a:latin typeface="inter-bold"/>
              </a:rPr>
              <a:t> class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After that, </a:t>
            </a:r>
            <a:r>
              <a:rPr lang="en-US" b="1" i="0" dirty="0" err="1">
                <a:solidFill>
                  <a:srgbClr val="000000"/>
                </a:solidFill>
                <a:effectLst/>
                <a:latin typeface="inter-bold"/>
              </a:rPr>
              <a:t>AbstractFactoryPatternExample</a:t>
            </a:r>
            <a:r>
              <a:rPr lang="en-US" b="0" i="0" dirty="0">
                <a:solidFill>
                  <a:srgbClr val="000000"/>
                </a:solidFill>
                <a:effectLst/>
                <a:latin typeface="inter-regular"/>
              </a:rPr>
              <a:t> class uses the </a:t>
            </a:r>
            <a:r>
              <a:rPr lang="en-US" b="1" i="0" dirty="0" err="1">
                <a:solidFill>
                  <a:srgbClr val="000000"/>
                </a:solidFill>
                <a:effectLst/>
                <a:latin typeface="inter-bold"/>
              </a:rPr>
              <a:t>FactoryCreator</a:t>
            </a:r>
            <a:r>
              <a:rPr lang="en-US" b="0" i="0" dirty="0">
                <a:solidFill>
                  <a:srgbClr val="000000"/>
                </a:solidFill>
                <a:effectLst/>
                <a:latin typeface="inter-regular"/>
              </a:rPr>
              <a:t> to get an object of </a:t>
            </a:r>
            <a:r>
              <a:rPr lang="en-US" b="1" i="0" dirty="0" err="1">
                <a:solidFill>
                  <a:srgbClr val="000000"/>
                </a:solidFill>
                <a:effectLst/>
                <a:latin typeface="inter-bold"/>
              </a:rPr>
              <a:t>AbstractFactory</a:t>
            </a:r>
            <a:r>
              <a:rPr lang="en-US" b="0" i="0" dirty="0">
                <a:solidFill>
                  <a:srgbClr val="000000"/>
                </a:solidFill>
                <a:effectLst/>
                <a:latin typeface="inter-regular"/>
              </a:rPr>
              <a:t> class.</a:t>
            </a:r>
          </a:p>
          <a:p>
            <a:pPr algn="just">
              <a:buFont typeface="Arial" panose="020B0604020202020204" pitchFamily="34" charset="0"/>
              <a:buChar char="•"/>
            </a:pPr>
            <a:r>
              <a:rPr lang="en-US" b="0" i="0" dirty="0">
                <a:solidFill>
                  <a:srgbClr val="000000"/>
                </a:solidFill>
                <a:effectLst/>
                <a:latin typeface="inter-regular"/>
              </a:rPr>
              <a:t>See the diagram carefully which is given below:</a:t>
            </a:r>
          </a:p>
          <a:p>
            <a:pPr marL="0" indent="0">
              <a:buNone/>
            </a:pPr>
            <a:endParaRPr lang="en-IN" dirty="0"/>
          </a:p>
        </p:txBody>
      </p:sp>
    </p:spTree>
    <p:extLst>
      <p:ext uri="{BB962C8B-B14F-4D97-AF65-F5344CB8AC3E}">
        <p14:creationId xmlns:p14="http://schemas.microsoft.com/office/powerpoint/2010/main" val="113571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2. Abstract Factory Pattern</a:t>
            </a:r>
            <a:endParaRPr lang="en-IN" dirty="0"/>
          </a:p>
        </p:txBody>
      </p:sp>
      <p:pic>
        <p:nvPicPr>
          <p:cNvPr id="3074" name="Picture 2" descr="abstract factory pattern">
            <a:extLst>
              <a:ext uri="{FF2B5EF4-FFF2-40B4-BE49-F238E27FC236}">
                <a16:creationId xmlns:a16="http://schemas.microsoft.com/office/drawing/2014/main" id="{8167AC99-7695-463F-8F29-4F24EA6DA1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2816" y="793102"/>
            <a:ext cx="6891544" cy="594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70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004" y="118751"/>
            <a:ext cx="6164425" cy="842301"/>
          </a:xfrm>
        </p:spPr>
        <p:txBody>
          <a:bodyPr>
            <a:normAutofit/>
          </a:bodyPr>
          <a:lstStyle/>
          <a:p>
            <a:r>
              <a:rPr lang="en-US" dirty="0"/>
              <a:t>3. Singleton Design Pattern</a:t>
            </a:r>
            <a:endParaRPr lang="en-IN" dirty="0"/>
          </a:p>
        </p:txBody>
      </p:sp>
      <p:sp>
        <p:nvSpPr>
          <p:cNvPr id="3" name="Content Placeholder 2">
            <a:extLst>
              <a:ext uri="{FF2B5EF4-FFF2-40B4-BE49-F238E27FC236}">
                <a16:creationId xmlns:a16="http://schemas.microsoft.com/office/drawing/2014/main" id="{89B80522-0C60-4BDC-BBF4-290B76FE286F}"/>
              </a:ext>
            </a:extLst>
          </p:cNvPr>
          <p:cNvSpPr>
            <a:spLocks noGrp="1"/>
          </p:cNvSpPr>
          <p:nvPr>
            <p:ph idx="1"/>
          </p:nvPr>
        </p:nvSpPr>
        <p:spPr>
          <a:xfrm>
            <a:off x="130629" y="727789"/>
            <a:ext cx="10198359" cy="6011460"/>
          </a:xfrm>
        </p:spPr>
        <p:txBody>
          <a:bodyPr>
            <a:normAutofit fontScale="92500" lnSpcReduction="10000"/>
          </a:bodyPr>
          <a:lstStyle/>
          <a:p>
            <a:pPr marL="0" indent="0" algn="just">
              <a:buNone/>
            </a:pPr>
            <a:r>
              <a:rPr lang="en-US" b="0" i="0" dirty="0">
                <a:solidFill>
                  <a:srgbClr val="333333"/>
                </a:solidFill>
                <a:effectLst/>
                <a:latin typeface="inter-regular"/>
              </a:rPr>
              <a:t>Singleton Pattern says that just </a:t>
            </a:r>
            <a:r>
              <a:rPr lang="en-US" b="1" i="0" dirty="0">
                <a:solidFill>
                  <a:srgbClr val="333333"/>
                </a:solidFill>
                <a:effectLst/>
                <a:latin typeface="inter-bold"/>
              </a:rPr>
              <a:t>“ define a class that has only one instance and provides a global point of access to it “.</a:t>
            </a:r>
            <a:r>
              <a:rPr lang="en-US" dirty="0">
                <a:solidFill>
                  <a:srgbClr val="333333"/>
                </a:solidFill>
                <a:latin typeface="inter-regular"/>
              </a:rPr>
              <a:t> </a:t>
            </a:r>
            <a:r>
              <a:rPr lang="en-US" b="0" i="0" dirty="0">
                <a:solidFill>
                  <a:srgbClr val="333333"/>
                </a:solidFill>
                <a:effectLst/>
                <a:latin typeface="inter-regular"/>
              </a:rPr>
              <a:t>In other words, a class must ensure that only single instance should be created and single object can be used by all other classes.</a:t>
            </a:r>
          </a:p>
          <a:p>
            <a:pPr algn="just"/>
            <a:r>
              <a:rPr lang="en-US" b="0" i="0" dirty="0">
                <a:solidFill>
                  <a:srgbClr val="333333"/>
                </a:solidFill>
                <a:effectLst/>
                <a:latin typeface="inter-regular"/>
              </a:rPr>
              <a:t>There are two forms of singleton design pattern</a:t>
            </a:r>
          </a:p>
          <a:p>
            <a:pPr algn="just">
              <a:buFont typeface="Arial" panose="020B0604020202020204" pitchFamily="34" charset="0"/>
              <a:buChar char="•"/>
            </a:pPr>
            <a:r>
              <a:rPr lang="en-US" b="1" i="0" dirty="0">
                <a:solidFill>
                  <a:srgbClr val="000000"/>
                </a:solidFill>
                <a:effectLst/>
                <a:latin typeface="inter-bold"/>
              </a:rPr>
              <a:t>Early Instantiation:</a:t>
            </a:r>
            <a:r>
              <a:rPr lang="en-US" b="0" i="0" dirty="0">
                <a:solidFill>
                  <a:srgbClr val="000000"/>
                </a:solidFill>
                <a:effectLst/>
                <a:latin typeface="inter-regular"/>
              </a:rPr>
              <a:t> creation of instance at load time.</a:t>
            </a:r>
          </a:p>
          <a:p>
            <a:pPr algn="just">
              <a:buFont typeface="Arial" panose="020B0604020202020204" pitchFamily="34" charset="0"/>
              <a:buChar char="•"/>
            </a:pPr>
            <a:r>
              <a:rPr lang="en-US" b="1" i="0" dirty="0">
                <a:solidFill>
                  <a:srgbClr val="000000"/>
                </a:solidFill>
                <a:effectLst/>
                <a:latin typeface="inter-bold"/>
              </a:rPr>
              <a:t>Lazy Instantiation:</a:t>
            </a:r>
            <a:r>
              <a:rPr lang="en-US" b="0" i="0" dirty="0">
                <a:solidFill>
                  <a:srgbClr val="000000"/>
                </a:solidFill>
                <a:effectLst/>
                <a:latin typeface="inter-regular"/>
              </a:rPr>
              <a:t> creation of instance when required.</a:t>
            </a:r>
          </a:p>
          <a:p>
            <a:pPr algn="just"/>
            <a:r>
              <a:rPr lang="en-US" b="0" i="0" dirty="0">
                <a:solidFill>
                  <a:srgbClr val="610B4B"/>
                </a:solidFill>
                <a:effectLst/>
                <a:latin typeface="erdana"/>
              </a:rPr>
              <a:t>Advantage of Singleton design pattern</a:t>
            </a:r>
          </a:p>
          <a:p>
            <a:pPr algn="just">
              <a:buFont typeface="Arial" panose="020B0604020202020204" pitchFamily="34" charset="0"/>
              <a:buChar char="•"/>
            </a:pPr>
            <a:r>
              <a:rPr lang="en-US" b="0" i="0" dirty="0">
                <a:solidFill>
                  <a:srgbClr val="000000"/>
                </a:solidFill>
                <a:effectLst/>
                <a:latin typeface="inter-regular"/>
              </a:rPr>
              <a:t>Saves memory because object is not created at each request. Only single instance is reused again and again.</a:t>
            </a:r>
          </a:p>
          <a:p>
            <a:pPr algn="just"/>
            <a:r>
              <a:rPr lang="en-US" b="0" i="0" dirty="0">
                <a:solidFill>
                  <a:srgbClr val="610B4B"/>
                </a:solidFill>
                <a:effectLst/>
                <a:latin typeface="erdana"/>
              </a:rPr>
              <a:t>Usage of Singleton design pattern</a:t>
            </a:r>
          </a:p>
          <a:p>
            <a:pPr algn="just">
              <a:buFont typeface="Arial" panose="020B0604020202020204" pitchFamily="34" charset="0"/>
              <a:buChar char="•"/>
            </a:pPr>
            <a:r>
              <a:rPr lang="en-US" b="0" i="0" dirty="0">
                <a:solidFill>
                  <a:srgbClr val="000000"/>
                </a:solidFill>
                <a:effectLst/>
                <a:latin typeface="inter-regular"/>
              </a:rPr>
              <a:t>Singleton pattern is mostly used in multi-threaded and database applications. It is used in logging, caching, thread pools, configuration settings etc.</a:t>
            </a:r>
          </a:p>
          <a:p>
            <a:pPr algn="just"/>
            <a:r>
              <a:rPr lang="en-US" b="0" i="0" dirty="0">
                <a:solidFill>
                  <a:srgbClr val="610B4B"/>
                </a:solidFill>
                <a:effectLst/>
                <a:latin typeface="erdana"/>
              </a:rPr>
              <a:t>How to create Singleton design pattern?</a:t>
            </a:r>
          </a:p>
          <a:p>
            <a:pPr marL="0" indent="0" algn="just">
              <a:buNone/>
            </a:pPr>
            <a:r>
              <a:rPr lang="en-US" b="0" i="0" dirty="0">
                <a:solidFill>
                  <a:srgbClr val="333333"/>
                </a:solidFill>
                <a:effectLst/>
                <a:latin typeface="inter-regular"/>
              </a:rPr>
              <a:t>To create the singleton class, we need to have static member of class, private constructor and static factory method.</a:t>
            </a:r>
          </a:p>
          <a:p>
            <a:pPr algn="just">
              <a:buFont typeface="Arial" panose="020B0604020202020204" pitchFamily="34" charset="0"/>
              <a:buChar char="•"/>
            </a:pPr>
            <a:r>
              <a:rPr lang="en-US" b="1" i="0" dirty="0">
                <a:solidFill>
                  <a:srgbClr val="000000"/>
                </a:solidFill>
                <a:effectLst/>
                <a:latin typeface="inter-bold"/>
              </a:rPr>
              <a:t>Static member:</a:t>
            </a:r>
            <a:r>
              <a:rPr lang="en-US" b="0" i="0" dirty="0">
                <a:solidFill>
                  <a:srgbClr val="000000"/>
                </a:solidFill>
                <a:effectLst/>
                <a:latin typeface="inter-regular"/>
              </a:rPr>
              <a:t> It gets memory only once because of static, </a:t>
            </a:r>
            <a:r>
              <a:rPr lang="en-US" b="0" i="0" dirty="0" err="1">
                <a:solidFill>
                  <a:srgbClr val="000000"/>
                </a:solidFill>
                <a:effectLst/>
                <a:latin typeface="inter-regular"/>
              </a:rPr>
              <a:t>itcontains</a:t>
            </a:r>
            <a:r>
              <a:rPr lang="en-US" b="0" i="0" dirty="0">
                <a:solidFill>
                  <a:srgbClr val="000000"/>
                </a:solidFill>
                <a:effectLst/>
                <a:latin typeface="inter-regular"/>
              </a:rPr>
              <a:t> the instance of the Singleton class.</a:t>
            </a:r>
          </a:p>
          <a:p>
            <a:pPr algn="just">
              <a:buFont typeface="Arial" panose="020B0604020202020204" pitchFamily="34" charset="0"/>
              <a:buChar char="•"/>
            </a:pPr>
            <a:r>
              <a:rPr lang="en-US" b="1" i="0" dirty="0">
                <a:solidFill>
                  <a:srgbClr val="000000"/>
                </a:solidFill>
                <a:effectLst/>
                <a:latin typeface="inter-bold"/>
              </a:rPr>
              <a:t>Private constructor:</a:t>
            </a:r>
            <a:r>
              <a:rPr lang="en-US" b="0" i="0" dirty="0">
                <a:solidFill>
                  <a:srgbClr val="000000"/>
                </a:solidFill>
                <a:effectLst/>
                <a:latin typeface="inter-regular"/>
              </a:rPr>
              <a:t> It will prevent to instantiate the Singleton class from outside the class.</a:t>
            </a:r>
          </a:p>
          <a:p>
            <a:pPr algn="just">
              <a:buFont typeface="Arial" panose="020B0604020202020204" pitchFamily="34" charset="0"/>
              <a:buChar char="•"/>
            </a:pPr>
            <a:r>
              <a:rPr lang="en-US" b="1" i="0" dirty="0">
                <a:solidFill>
                  <a:srgbClr val="000000"/>
                </a:solidFill>
                <a:effectLst/>
                <a:latin typeface="inter-bold"/>
              </a:rPr>
              <a:t>Static factory method:</a:t>
            </a:r>
            <a:r>
              <a:rPr lang="en-US" b="0" i="0" dirty="0">
                <a:solidFill>
                  <a:srgbClr val="000000"/>
                </a:solidFill>
                <a:effectLst/>
                <a:latin typeface="inter-regular"/>
              </a:rPr>
              <a:t> This provides the global point of access to the Singleton object and returns the instance to the caller.</a:t>
            </a:r>
          </a:p>
          <a:p>
            <a:pPr marL="0" indent="0">
              <a:buNone/>
            </a:pPr>
            <a:endParaRPr lang="en-IN" dirty="0"/>
          </a:p>
        </p:txBody>
      </p:sp>
    </p:spTree>
    <p:extLst>
      <p:ext uri="{BB962C8B-B14F-4D97-AF65-F5344CB8AC3E}">
        <p14:creationId xmlns:p14="http://schemas.microsoft.com/office/powerpoint/2010/main" val="2708423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1525</TotalTime>
  <Words>1842</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erdana</vt:lpstr>
      <vt:lpstr>inter-bold</vt:lpstr>
      <vt:lpstr>inter-regular</vt:lpstr>
      <vt:lpstr>Trebuchet MS</vt:lpstr>
      <vt:lpstr>Wingdings</vt:lpstr>
      <vt:lpstr>Wingdings 3</vt:lpstr>
      <vt:lpstr>Office Theme</vt:lpstr>
      <vt:lpstr>Facet</vt:lpstr>
      <vt:lpstr>Design Patterns</vt:lpstr>
      <vt:lpstr>Core Java Design Patterns</vt:lpstr>
      <vt:lpstr>A. Creational Design Patterns</vt:lpstr>
      <vt:lpstr>1. Factory Pattern</vt:lpstr>
      <vt:lpstr>1. Factory Pattern</vt:lpstr>
      <vt:lpstr>2. Abstract Factory Pattern</vt:lpstr>
      <vt:lpstr>2. Abstract Factory Pattern</vt:lpstr>
      <vt:lpstr>2. Abstract Factory Pattern</vt:lpstr>
      <vt:lpstr>3. Singleton Design Pattern</vt:lpstr>
      <vt:lpstr>3. Singleton Design Pattern</vt:lpstr>
      <vt:lpstr>3. Singleton Design Pattern</vt:lpstr>
      <vt:lpstr>4. Prototype Design Pattern</vt:lpstr>
      <vt:lpstr>4. Prototype Design Pattern</vt:lpstr>
      <vt:lpstr>5. Builder Design Pattern</vt:lpstr>
      <vt:lpstr>6. Object Pool Pattern</vt:lpstr>
      <vt:lpstr>B. Structural Design Pattern</vt:lpstr>
      <vt:lpstr>1. Adapter Pattern</vt:lpstr>
      <vt:lpstr>1. Adapter Pattern</vt:lpstr>
      <vt:lpstr>1. Adapter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Vishank Rajput</dc:creator>
  <cp:lastModifiedBy>Vishank Rajput</cp:lastModifiedBy>
  <cp:revision>7</cp:revision>
  <dcterms:created xsi:type="dcterms:W3CDTF">2021-07-24T08:58:01Z</dcterms:created>
  <dcterms:modified xsi:type="dcterms:W3CDTF">2021-07-25T10:59:53Z</dcterms:modified>
</cp:coreProperties>
</file>