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CD0480-3964-423C-98E1-3D59AB2F9EB7}"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127798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CD0480-3964-423C-98E1-3D59AB2F9EB7}"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347112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CD0480-3964-423C-98E1-3D59AB2F9EB7}"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FD30A-FD07-41A3-ADB7-F2E0B7AC6B0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96685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CD0480-3964-423C-98E1-3D59AB2F9EB7}"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712615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CD0480-3964-423C-98E1-3D59AB2F9EB7}"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FD30A-FD07-41A3-ADB7-F2E0B7AC6B0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6016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CD0480-3964-423C-98E1-3D59AB2F9EB7}"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727738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0480-3964-423C-98E1-3D59AB2F9EB7}"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1218709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0480-3964-423C-98E1-3D59AB2F9EB7}"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358028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0480-3964-423C-98E1-3D59AB2F9EB7}"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45446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CD0480-3964-423C-98E1-3D59AB2F9EB7}"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40559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CD0480-3964-423C-98E1-3D59AB2F9EB7}"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269540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CD0480-3964-423C-98E1-3D59AB2F9EB7}" type="datetimeFigureOut">
              <a:rPr lang="en-IN" smtClean="0"/>
              <a:t>21-03-2020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105353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CD0480-3964-423C-98E1-3D59AB2F9EB7}" type="datetimeFigureOut">
              <a:rPr lang="en-IN" smtClean="0"/>
              <a:t>21-03-2020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255171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D0480-3964-423C-98E1-3D59AB2F9EB7}" type="datetimeFigureOut">
              <a:rPr lang="en-IN" smtClean="0"/>
              <a:t>21-03-2020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378054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CD0480-3964-423C-98E1-3D59AB2F9EB7}"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166545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CD0480-3964-423C-98E1-3D59AB2F9EB7}"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2FD30A-FD07-41A3-ADB7-F2E0B7AC6B0C}" type="slidenum">
              <a:rPr lang="en-IN" smtClean="0"/>
              <a:t>‹#›</a:t>
            </a:fld>
            <a:endParaRPr lang="en-IN"/>
          </a:p>
        </p:txBody>
      </p:sp>
    </p:spTree>
    <p:extLst>
      <p:ext uri="{BB962C8B-B14F-4D97-AF65-F5344CB8AC3E}">
        <p14:creationId xmlns:p14="http://schemas.microsoft.com/office/powerpoint/2010/main" val="133679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CD0480-3964-423C-98E1-3D59AB2F9EB7}" type="datetimeFigureOut">
              <a:rPr lang="en-IN" smtClean="0"/>
              <a:t>21-03-2020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2FD30A-FD07-41A3-ADB7-F2E0B7AC6B0C}" type="slidenum">
              <a:rPr lang="en-IN" smtClean="0"/>
              <a:t>‹#›</a:t>
            </a:fld>
            <a:endParaRPr lang="en-IN"/>
          </a:p>
        </p:txBody>
      </p:sp>
    </p:spTree>
    <p:extLst>
      <p:ext uri="{BB962C8B-B14F-4D97-AF65-F5344CB8AC3E}">
        <p14:creationId xmlns:p14="http://schemas.microsoft.com/office/powerpoint/2010/main" val="2537417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442" y="557348"/>
            <a:ext cx="7883192" cy="731520"/>
          </a:xfrm>
        </p:spPr>
        <p:txBody>
          <a:bodyPr/>
          <a:lstStyle/>
          <a:p>
            <a:r>
              <a:rPr lang="en-US" dirty="0" smtClean="0"/>
              <a:t>Static variable dependency Injection</a:t>
            </a:r>
            <a:endParaRPr lang="en-IN" dirty="0"/>
          </a:p>
        </p:txBody>
      </p:sp>
      <p:sp>
        <p:nvSpPr>
          <p:cNvPr id="3" name="Content Placeholder 2"/>
          <p:cNvSpPr>
            <a:spLocks noGrp="1"/>
          </p:cNvSpPr>
          <p:nvPr>
            <p:ph idx="1"/>
          </p:nvPr>
        </p:nvSpPr>
        <p:spPr>
          <a:xfrm>
            <a:off x="677333" y="1288869"/>
            <a:ext cx="10339009" cy="4752494"/>
          </a:xfrm>
        </p:spPr>
        <p:txBody>
          <a:bodyPr>
            <a:normAutofit lnSpcReduction="10000"/>
          </a:bodyPr>
          <a:lstStyle/>
          <a:p>
            <a:r>
              <a:rPr lang="en-US" dirty="0" smtClean="0"/>
              <a:t>There is a class named MethodInvokingFactoryBean that has two methods</a:t>
            </a:r>
          </a:p>
          <a:p>
            <a:pPr marL="0" indent="0">
              <a:buNone/>
            </a:pPr>
            <a:r>
              <a:rPr lang="en-US" dirty="0"/>
              <a:t> </a:t>
            </a:r>
            <a:r>
              <a:rPr lang="en-US" dirty="0" smtClean="0"/>
              <a:t>     1. setArguments(Objects[] args)</a:t>
            </a:r>
          </a:p>
          <a:p>
            <a:pPr marL="0" indent="0">
              <a:buNone/>
            </a:pPr>
            <a:r>
              <a:rPr lang="en-US" dirty="0"/>
              <a:t> </a:t>
            </a:r>
            <a:r>
              <a:rPr lang="en-US" dirty="0" smtClean="0"/>
              <a:t>     2. setStaticMethod(String fullyQualifiedMethodName)</a:t>
            </a:r>
          </a:p>
          <a:p>
            <a:pPr marL="0" indent="0">
              <a:buNone/>
            </a:pPr>
            <a:endParaRPr lang="en-US" dirty="0"/>
          </a:p>
          <a:p>
            <a:pPr marL="0" indent="0">
              <a:buNone/>
            </a:pPr>
            <a:r>
              <a:rPr lang="en-US" dirty="0" smtClean="0"/>
              <a:t>                              spring.xml</a:t>
            </a:r>
          </a:p>
          <a:p>
            <a:pPr marL="0" indent="0">
              <a:buNone/>
            </a:pPr>
            <a:r>
              <a:rPr lang="en-US" dirty="0"/>
              <a:t> </a:t>
            </a:r>
            <a:r>
              <a:rPr lang="en-US" dirty="0" smtClean="0"/>
              <a:t>     &lt;bean class=“org.springframework.beans.factory.config.MethodInvokingBean”&gt;</a:t>
            </a:r>
          </a:p>
          <a:p>
            <a:pPr marL="0" indent="0">
              <a:buNone/>
            </a:pPr>
            <a:r>
              <a:rPr lang="en-US" dirty="0"/>
              <a:t> </a:t>
            </a:r>
            <a:r>
              <a:rPr lang="en-US" dirty="0" smtClean="0"/>
              <a:t>        &lt;property name=“staticMethod” value=“beans.car.setCarName</a:t>
            </a:r>
            <a:r>
              <a:rPr lang="en-US" i="1" dirty="0" smtClean="0">
                <a:solidFill>
                  <a:schemeClr val="bg1">
                    <a:lumMod val="75000"/>
                  </a:schemeClr>
                </a:solidFill>
              </a:rPr>
              <a:t>(methodname)</a:t>
            </a:r>
            <a:r>
              <a:rPr lang="en-US" dirty="0" smtClean="0"/>
              <a:t>”&gt;</a:t>
            </a:r>
          </a:p>
          <a:p>
            <a:pPr marL="0" indent="0">
              <a:buNone/>
            </a:pPr>
            <a:r>
              <a:rPr lang="en-US" dirty="0"/>
              <a:t> </a:t>
            </a:r>
            <a:r>
              <a:rPr lang="en-US" dirty="0" smtClean="0"/>
              <a:t>        &lt;property name=“arguments”&gt;</a:t>
            </a:r>
          </a:p>
          <a:p>
            <a:pPr marL="0" indent="0">
              <a:buNone/>
            </a:pPr>
            <a:r>
              <a:rPr lang="en-US" dirty="0"/>
              <a:t> </a:t>
            </a:r>
            <a:r>
              <a:rPr lang="en-US" dirty="0" smtClean="0"/>
              <a:t>             &lt;li&gt;</a:t>
            </a:r>
          </a:p>
          <a:p>
            <a:pPr marL="0" indent="0">
              <a:buNone/>
            </a:pPr>
            <a:r>
              <a:rPr lang="en-US" dirty="0"/>
              <a:t> </a:t>
            </a:r>
            <a:r>
              <a:rPr lang="en-US" dirty="0" smtClean="0"/>
              <a:t>                   &lt;value&gt;Audi</a:t>
            </a:r>
            <a:r>
              <a:rPr lang="en-US" i="1" dirty="0" smtClean="0">
                <a:solidFill>
                  <a:schemeClr val="bg1">
                    <a:lumMod val="75000"/>
                  </a:schemeClr>
                </a:solidFill>
              </a:rPr>
              <a:t>(values)</a:t>
            </a:r>
            <a:r>
              <a:rPr lang="en-US" dirty="0" smtClean="0"/>
              <a:t>&lt;/value&gt;</a:t>
            </a:r>
          </a:p>
          <a:p>
            <a:pPr marL="0" indent="0">
              <a:buNone/>
            </a:pPr>
            <a:r>
              <a:rPr lang="en-US" dirty="0"/>
              <a:t> </a:t>
            </a:r>
            <a:r>
              <a:rPr lang="en-US" dirty="0" smtClean="0"/>
              <a:t>             &lt;/li&gt;</a:t>
            </a:r>
          </a:p>
          <a:p>
            <a:pPr marL="0" indent="0">
              <a:buNone/>
            </a:pPr>
            <a:r>
              <a:rPr lang="en-US" dirty="0" smtClean="0"/>
              <a:t>         &lt;/property&gt;</a:t>
            </a:r>
          </a:p>
        </p:txBody>
      </p:sp>
    </p:spTree>
    <p:extLst>
      <p:ext uri="{BB962C8B-B14F-4D97-AF65-F5344CB8AC3E}">
        <p14:creationId xmlns:p14="http://schemas.microsoft.com/office/powerpoint/2010/main" val="238419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4801"/>
            <a:ext cx="8596668" cy="5736562"/>
          </a:xfrm>
        </p:spPr>
        <p:txBody>
          <a:bodyPr/>
          <a:lstStyle/>
          <a:p>
            <a:r>
              <a:rPr lang="en-US" dirty="0" smtClean="0"/>
              <a:t>So in spring how do we create these singleton class objects ?</a:t>
            </a:r>
          </a:p>
          <a:p>
            <a:pPr marL="0" indent="0">
              <a:buNone/>
            </a:pPr>
            <a:r>
              <a:rPr lang="en-US" dirty="0" smtClean="0"/>
              <a:t>     Ans:-</a:t>
            </a:r>
          </a:p>
          <a:p>
            <a:pPr marL="0" indent="0">
              <a:buNone/>
            </a:pPr>
            <a:r>
              <a:rPr lang="en-US" dirty="0"/>
              <a:t> </a:t>
            </a:r>
            <a:r>
              <a:rPr lang="en-US" dirty="0" smtClean="0"/>
              <a:t>    1.(Singleton class)Factory method </a:t>
            </a:r>
          </a:p>
          <a:p>
            <a:pPr marL="0" indent="0">
              <a:buNone/>
            </a:pPr>
            <a:r>
              <a:rPr lang="en-US" dirty="0"/>
              <a:t> </a:t>
            </a:r>
            <a:r>
              <a:rPr lang="en-US" dirty="0" smtClean="0"/>
              <a:t>    &lt;bean id=“c” class=“Java.Util.Calendar” factory-method=“getInstance”/&gt;</a:t>
            </a:r>
          </a:p>
          <a:p>
            <a:pPr marL="0" indent="0">
              <a:buNone/>
            </a:pPr>
            <a:r>
              <a:rPr lang="en-US" dirty="0"/>
              <a:t> </a:t>
            </a:r>
            <a:r>
              <a:rPr lang="en-US" dirty="0" smtClean="0"/>
              <a:t>    2. </a:t>
            </a:r>
          </a:p>
          <a:p>
            <a:pPr marL="0" indent="0">
              <a:buNone/>
            </a:pPr>
            <a:r>
              <a:rPr lang="en-US" dirty="0" smtClean="0"/>
              <a:t>      (i) Instance method of Factory class</a:t>
            </a:r>
          </a:p>
          <a:p>
            <a:pPr marL="0" indent="0">
              <a:buNone/>
            </a:pPr>
            <a:r>
              <a:rPr lang="en-US" dirty="0"/>
              <a:t> </a:t>
            </a:r>
            <a:r>
              <a:rPr lang="en-US" dirty="0" smtClean="0"/>
              <a:t>             &lt;bean id=“sf” class=“SessionFactory”/&gt;</a:t>
            </a:r>
          </a:p>
          <a:p>
            <a:pPr marL="0" indent="0">
              <a:buNone/>
            </a:pPr>
            <a:r>
              <a:rPr lang="en-US" dirty="0"/>
              <a:t> </a:t>
            </a:r>
            <a:r>
              <a:rPr lang="en-US" dirty="0" smtClean="0"/>
              <a:t>             &lt;bean id=“s” factory-bean=“sf” factory-method=“openSession”&gt;</a:t>
            </a:r>
          </a:p>
          <a:p>
            <a:pPr marL="0" indent="0">
              <a:buNone/>
            </a:pPr>
            <a:r>
              <a:rPr lang="en-US" dirty="0" smtClean="0"/>
              <a:t>      (ii) static method of </a:t>
            </a:r>
            <a:r>
              <a:rPr lang="en-US" dirty="0"/>
              <a:t>F</a:t>
            </a:r>
            <a:r>
              <a:rPr lang="en-US" dirty="0" smtClean="0"/>
              <a:t>actory class</a:t>
            </a:r>
          </a:p>
          <a:p>
            <a:pPr marL="0" indent="0">
              <a:buNone/>
            </a:pPr>
            <a:r>
              <a:rPr lang="en-US" dirty="0"/>
              <a:t> </a:t>
            </a:r>
            <a:r>
              <a:rPr lang="en-US" dirty="0" smtClean="0"/>
              <a:t>              &lt;bean id = “s” class=“SessionFactory” factory-method=“getSession”&gt;</a:t>
            </a:r>
            <a:endParaRPr lang="en-US" dirty="0"/>
          </a:p>
          <a:p>
            <a:pPr marL="0" indent="0">
              <a:buNone/>
            </a:pPr>
            <a:endParaRPr lang="en-IN" dirty="0"/>
          </a:p>
        </p:txBody>
      </p:sp>
    </p:spTree>
    <p:extLst>
      <p:ext uri="{BB962C8B-B14F-4D97-AF65-F5344CB8AC3E}">
        <p14:creationId xmlns:p14="http://schemas.microsoft.com/office/powerpoint/2010/main" val="178828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 y="217715"/>
            <a:ext cx="10972799" cy="5823648"/>
          </a:xfrm>
        </p:spPr>
        <p:txBody>
          <a:bodyPr/>
          <a:lstStyle/>
          <a:p>
            <a:r>
              <a:rPr lang="en-US" dirty="0" smtClean="0"/>
              <a:t>In spring they already have provided factory interface named FactoryBean. We’ll</a:t>
            </a:r>
          </a:p>
          <a:p>
            <a:pPr marL="0" indent="0">
              <a:buNone/>
            </a:pPr>
            <a:r>
              <a:rPr lang="en-US" dirty="0" smtClean="0"/>
              <a:t>     have to implements three methods:-</a:t>
            </a:r>
          </a:p>
          <a:p>
            <a:pPr marL="0" indent="0">
              <a:buNone/>
            </a:pPr>
            <a:r>
              <a:rPr lang="en-US" dirty="0"/>
              <a:t> </a:t>
            </a:r>
            <a:r>
              <a:rPr lang="en-US" dirty="0" smtClean="0"/>
              <a:t>    1. getObject():Object</a:t>
            </a:r>
          </a:p>
          <a:p>
            <a:pPr marL="0" indent="0">
              <a:buNone/>
            </a:pPr>
            <a:r>
              <a:rPr lang="en-US" dirty="0"/>
              <a:t> </a:t>
            </a:r>
            <a:r>
              <a:rPr lang="en-US" dirty="0" smtClean="0"/>
              <a:t>    2. getObjectType():class</a:t>
            </a:r>
          </a:p>
          <a:p>
            <a:pPr marL="0" indent="0">
              <a:buNone/>
            </a:pPr>
            <a:r>
              <a:rPr lang="en-US" dirty="0"/>
              <a:t> </a:t>
            </a:r>
            <a:r>
              <a:rPr lang="en-US" dirty="0" smtClean="0"/>
              <a:t>    3. isSingleton():boolean</a:t>
            </a:r>
          </a:p>
          <a:p>
            <a:r>
              <a:rPr lang="en-US" dirty="0" smtClean="0"/>
              <a:t>Between two tiers we can use factory to make independent of each other.</a:t>
            </a:r>
          </a:p>
          <a:p>
            <a:pPr marL="0" indent="0">
              <a:buNone/>
            </a:pPr>
            <a:r>
              <a:rPr lang="en-US" dirty="0"/>
              <a:t>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4" name="Rectangle 3"/>
          <p:cNvSpPr/>
          <p:nvPr/>
        </p:nvSpPr>
        <p:spPr>
          <a:xfrm>
            <a:off x="557350" y="2977139"/>
            <a:ext cx="1443686" cy="6444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views</a:t>
            </a:r>
            <a:endParaRPr lang="en-IN" dirty="0"/>
          </a:p>
        </p:txBody>
      </p:sp>
      <p:sp>
        <p:nvSpPr>
          <p:cNvPr id="10" name="Rectangle 9"/>
          <p:cNvSpPr/>
          <p:nvPr/>
        </p:nvSpPr>
        <p:spPr>
          <a:xfrm>
            <a:off x="2121019" y="2977138"/>
            <a:ext cx="1443686" cy="644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controller</a:t>
            </a:r>
            <a:endParaRPr lang="en-IN" dirty="0"/>
          </a:p>
        </p:txBody>
      </p:sp>
      <p:sp>
        <p:nvSpPr>
          <p:cNvPr id="11" name="Rectangle 10"/>
          <p:cNvSpPr/>
          <p:nvPr/>
        </p:nvSpPr>
        <p:spPr>
          <a:xfrm>
            <a:off x="5638313" y="2977137"/>
            <a:ext cx="1443686" cy="644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Business</a:t>
            </a:r>
            <a:endParaRPr lang="en-IN" dirty="0"/>
          </a:p>
        </p:txBody>
      </p:sp>
      <p:sp>
        <p:nvSpPr>
          <p:cNvPr id="12" name="Rectangle 11"/>
          <p:cNvSpPr/>
          <p:nvPr/>
        </p:nvSpPr>
        <p:spPr>
          <a:xfrm>
            <a:off x="9155607" y="2977136"/>
            <a:ext cx="1443686" cy="644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DAO</a:t>
            </a:r>
            <a:endParaRPr lang="en-IN" dirty="0"/>
          </a:p>
        </p:txBody>
      </p:sp>
      <p:sp>
        <p:nvSpPr>
          <p:cNvPr id="13" name="Rectangle 12"/>
          <p:cNvSpPr/>
          <p:nvPr/>
        </p:nvSpPr>
        <p:spPr>
          <a:xfrm>
            <a:off x="3944010" y="3064221"/>
            <a:ext cx="1314994" cy="4702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Factory</a:t>
            </a:r>
            <a:endParaRPr lang="en-IN" dirty="0"/>
          </a:p>
        </p:txBody>
      </p:sp>
      <p:sp>
        <p:nvSpPr>
          <p:cNvPr id="14" name="Rectangle 13"/>
          <p:cNvSpPr/>
          <p:nvPr/>
        </p:nvSpPr>
        <p:spPr>
          <a:xfrm>
            <a:off x="7461787" y="3064220"/>
            <a:ext cx="1314994" cy="4702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Factory</a:t>
            </a:r>
            <a:endParaRPr lang="en-IN" dirty="0"/>
          </a:p>
        </p:txBody>
      </p:sp>
      <p:cxnSp>
        <p:nvCxnSpPr>
          <p:cNvPr id="20" name="Straight Connector 19"/>
          <p:cNvCxnSpPr/>
          <p:nvPr/>
        </p:nvCxnSpPr>
        <p:spPr>
          <a:xfrm>
            <a:off x="2049415" y="2769326"/>
            <a:ext cx="0" cy="103632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3"/>
            <a:endCxn id="13" idx="1"/>
          </p:cNvCxnSpPr>
          <p:nvPr/>
        </p:nvCxnSpPr>
        <p:spPr>
          <a:xfrm flipV="1">
            <a:off x="3564705" y="3299353"/>
            <a:ext cx="379305" cy="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5258525" y="3299351"/>
            <a:ext cx="379305" cy="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7081760" y="3312414"/>
            <a:ext cx="379305" cy="3"/>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8776542" y="3286288"/>
            <a:ext cx="379305" cy="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427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757" y="383178"/>
            <a:ext cx="5288037" cy="757646"/>
          </a:xfrm>
        </p:spPr>
        <p:txBody>
          <a:bodyPr/>
          <a:lstStyle/>
          <a:p>
            <a:r>
              <a:rPr lang="en-US" dirty="0" smtClean="0"/>
              <a:t>Managing POJO lifecycle</a:t>
            </a:r>
            <a:endParaRPr lang="en-IN" dirty="0"/>
          </a:p>
        </p:txBody>
      </p:sp>
      <p:sp>
        <p:nvSpPr>
          <p:cNvPr id="3" name="Content Placeholder 2"/>
          <p:cNvSpPr>
            <a:spLocks noGrp="1"/>
          </p:cNvSpPr>
          <p:nvPr>
            <p:ph idx="1"/>
          </p:nvPr>
        </p:nvSpPr>
        <p:spPr>
          <a:xfrm>
            <a:off x="677333" y="1140825"/>
            <a:ext cx="10495764" cy="4900538"/>
          </a:xfrm>
        </p:spPr>
        <p:txBody>
          <a:bodyPr>
            <a:normAutofit/>
          </a:bodyPr>
          <a:lstStyle/>
          <a:p>
            <a:r>
              <a:rPr lang="en-US" dirty="0" smtClean="0"/>
              <a:t>There are three ways to manage life cycle of our pojos.</a:t>
            </a:r>
          </a:p>
          <a:p>
            <a:pPr marL="0" indent="0">
              <a:buNone/>
            </a:pPr>
            <a:r>
              <a:rPr lang="en-US" dirty="0"/>
              <a:t> </a:t>
            </a:r>
            <a:r>
              <a:rPr lang="en-US" dirty="0" smtClean="0"/>
              <a:t>     1. Programmatic :</a:t>
            </a:r>
            <a:r>
              <a:rPr lang="en-IN" dirty="0" smtClean="0"/>
              <a:t>-</a:t>
            </a:r>
          </a:p>
          <a:p>
            <a:pPr marL="0" indent="0">
              <a:buNone/>
            </a:pPr>
            <a:r>
              <a:rPr lang="en-US" dirty="0"/>
              <a:t> </a:t>
            </a:r>
            <a:r>
              <a:rPr lang="en-US" dirty="0" smtClean="0"/>
              <a:t>                                  In this method pojo should implement two interfaces named</a:t>
            </a:r>
          </a:p>
          <a:p>
            <a:pPr marL="0" indent="0">
              <a:buNone/>
            </a:pPr>
            <a:r>
              <a:rPr lang="en-US" dirty="0"/>
              <a:t> </a:t>
            </a:r>
            <a:r>
              <a:rPr lang="en-US" dirty="0" smtClean="0"/>
              <a:t>                                  (i). InitializingBean(implementing method name: afterPropertiesSet)</a:t>
            </a:r>
          </a:p>
          <a:p>
            <a:pPr marL="0" indent="0">
              <a:buNone/>
            </a:pPr>
            <a:r>
              <a:rPr lang="en-US" dirty="0"/>
              <a:t> </a:t>
            </a:r>
            <a:r>
              <a:rPr lang="en-US" dirty="0" smtClean="0"/>
              <a:t>                                  (ii). DisposableBean(</a:t>
            </a:r>
            <a:r>
              <a:rPr lang="en-US" dirty="0"/>
              <a:t>(implementing method </a:t>
            </a:r>
            <a:r>
              <a:rPr lang="en-US" dirty="0" smtClean="0"/>
              <a:t>name:destroy)</a:t>
            </a:r>
          </a:p>
          <a:p>
            <a:pPr marL="0" indent="0">
              <a:buNone/>
            </a:pPr>
            <a:r>
              <a:rPr lang="en-US" dirty="0"/>
              <a:t> </a:t>
            </a:r>
            <a:r>
              <a:rPr lang="en-US" dirty="0" smtClean="0"/>
              <a:t>     2. Via </a:t>
            </a:r>
            <a:r>
              <a:rPr lang="en-US" smtClean="0"/>
              <a:t>xml(Declarative approach) </a:t>
            </a:r>
            <a:r>
              <a:rPr lang="en-US" dirty="0" smtClean="0"/>
              <a:t>:-</a:t>
            </a:r>
          </a:p>
          <a:p>
            <a:pPr marL="0" indent="0">
              <a:buNone/>
            </a:pPr>
            <a:r>
              <a:rPr lang="en-US" dirty="0"/>
              <a:t> </a:t>
            </a:r>
            <a:r>
              <a:rPr lang="en-US" dirty="0" smtClean="0"/>
              <a:t>                          In this method we can have our init and destroy method. We just</a:t>
            </a:r>
          </a:p>
          <a:p>
            <a:pPr marL="0" indent="0">
              <a:buNone/>
            </a:pPr>
            <a:r>
              <a:rPr lang="en-US" dirty="0"/>
              <a:t> </a:t>
            </a:r>
            <a:r>
              <a:rPr lang="en-US" dirty="0" smtClean="0"/>
              <a:t>                          have to write two more tags in our xml.</a:t>
            </a:r>
          </a:p>
          <a:p>
            <a:pPr marL="0" indent="0">
              <a:buNone/>
            </a:pPr>
            <a:r>
              <a:rPr lang="en-US" dirty="0"/>
              <a:t> </a:t>
            </a:r>
            <a:r>
              <a:rPr lang="en-US" dirty="0" smtClean="0"/>
              <a:t>                          &lt;bean id=“c” class=“bean” init-method=“</a:t>
            </a:r>
            <a:r>
              <a:rPr lang="en-US" i="1" dirty="0" smtClean="0">
                <a:solidFill>
                  <a:schemeClr val="bg1">
                    <a:lumMod val="75000"/>
                  </a:schemeClr>
                </a:solidFill>
              </a:rPr>
              <a:t>(method name)</a:t>
            </a:r>
            <a:r>
              <a:rPr lang="en-US" dirty="0" smtClean="0"/>
              <a:t>”</a:t>
            </a:r>
          </a:p>
          <a:p>
            <a:pPr marL="0" indent="0">
              <a:buNone/>
            </a:pPr>
            <a:r>
              <a:rPr lang="en-US" dirty="0"/>
              <a:t> </a:t>
            </a:r>
            <a:r>
              <a:rPr lang="en-US" dirty="0" smtClean="0"/>
              <a:t>                                                                    destroy-method=“</a:t>
            </a:r>
            <a:r>
              <a:rPr lang="en-US" i="1" dirty="0" smtClean="0">
                <a:solidFill>
                  <a:schemeClr val="bg1">
                    <a:lumMod val="75000"/>
                  </a:schemeClr>
                </a:solidFill>
              </a:rPr>
              <a:t>(method-name)</a:t>
            </a:r>
            <a:r>
              <a:rPr lang="en-US" dirty="0" smtClean="0"/>
              <a:t>”&gt;</a:t>
            </a:r>
          </a:p>
          <a:p>
            <a:pPr marL="0" indent="0">
              <a:buNone/>
            </a:pPr>
            <a:r>
              <a:rPr lang="en-US" dirty="0"/>
              <a:t> </a:t>
            </a:r>
            <a:r>
              <a:rPr lang="en-US" dirty="0" smtClean="0"/>
              <a:t>     3. Via annotation :-</a:t>
            </a:r>
          </a:p>
          <a:p>
            <a:pPr marL="0" indent="0">
              <a:buNone/>
            </a:pPr>
            <a:r>
              <a:rPr lang="en-US" dirty="0"/>
              <a:t> </a:t>
            </a:r>
            <a:r>
              <a:rPr lang="en-US" dirty="0" smtClean="0"/>
              <a:t>                          We just have to write two annotation above our methods.</a:t>
            </a:r>
          </a:p>
        </p:txBody>
      </p:sp>
    </p:spTree>
    <p:extLst>
      <p:ext uri="{BB962C8B-B14F-4D97-AF65-F5344CB8AC3E}">
        <p14:creationId xmlns:p14="http://schemas.microsoft.com/office/powerpoint/2010/main" val="99278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61257"/>
            <a:ext cx="9433317" cy="5780105"/>
          </a:xfrm>
        </p:spPr>
        <p:txBody>
          <a:bodyPr/>
          <a:lstStyle/>
          <a:p>
            <a:pPr marL="0" indent="0">
              <a:buNone/>
            </a:pPr>
            <a:r>
              <a:rPr lang="en-US" dirty="0" smtClean="0"/>
              <a:t>                       (i). @PostConstruct</a:t>
            </a:r>
          </a:p>
          <a:p>
            <a:pPr marL="0" indent="0">
              <a:buNone/>
            </a:pPr>
            <a:r>
              <a:rPr lang="en-US" dirty="0"/>
              <a:t> </a:t>
            </a:r>
            <a:r>
              <a:rPr lang="en-US" dirty="0" smtClean="0"/>
              <a:t>                      (ii). @PreDestroy</a:t>
            </a:r>
          </a:p>
          <a:p>
            <a:pPr marL="0" indent="0">
              <a:buNone/>
            </a:pPr>
            <a:r>
              <a:rPr lang="en-US" dirty="0" smtClean="0"/>
              <a:t>      To activate these annotations we’ll have to create a object of class named</a:t>
            </a:r>
          </a:p>
          <a:p>
            <a:pPr marL="0" indent="0">
              <a:buNone/>
            </a:pPr>
            <a:r>
              <a:rPr lang="en-US" dirty="0"/>
              <a:t> </a:t>
            </a:r>
            <a:r>
              <a:rPr lang="en-US" dirty="0" smtClean="0"/>
              <a:t>      CommonAnnotationBeanPostProcessor.</a:t>
            </a:r>
          </a:p>
        </p:txBody>
      </p:sp>
    </p:spTree>
    <p:extLst>
      <p:ext uri="{BB962C8B-B14F-4D97-AF65-F5344CB8AC3E}">
        <p14:creationId xmlns:p14="http://schemas.microsoft.com/office/powerpoint/2010/main" val="4197647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979" y="400595"/>
            <a:ext cx="7952860" cy="775063"/>
          </a:xfrm>
        </p:spPr>
        <p:txBody>
          <a:bodyPr/>
          <a:lstStyle/>
          <a:p>
            <a:r>
              <a:rPr lang="en-US" dirty="0" smtClean="0"/>
              <a:t>Lookup Method Dependency Injection</a:t>
            </a:r>
            <a:endParaRPr lang="en-IN" dirty="0"/>
          </a:p>
        </p:txBody>
      </p:sp>
      <p:sp>
        <p:nvSpPr>
          <p:cNvPr id="3" name="Content Placeholder 2"/>
          <p:cNvSpPr>
            <a:spLocks noGrp="1"/>
          </p:cNvSpPr>
          <p:nvPr>
            <p:ph idx="1"/>
          </p:nvPr>
        </p:nvSpPr>
        <p:spPr>
          <a:xfrm>
            <a:off x="677334" y="1175659"/>
            <a:ext cx="8596668" cy="4865704"/>
          </a:xfrm>
        </p:spPr>
        <p:txBody>
          <a:bodyPr/>
          <a:lstStyle/>
          <a:p>
            <a:r>
              <a:rPr lang="en-US" dirty="0" smtClean="0"/>
              <a:t>If a method doesn’t contain any implementation or need any dependency then this type of methods are called lookup methods. Like in an interface all the methods are abstract methods so they are lookup methods because they look for there implementation. Same as in abstract class some methods are lookup methods.</a:t>
            </a:r>
          </a:p>
          <a:p>
            <a:r>
              <a:rPr lang="en-US" dirty="0" smtClean="0"/>
              <a:t>Or a fully implemented method from a concrete class can also be called lookup method if we want to change its implementation.</a:t>
            </a:r>
          </a:p>
          <a:p>
            <a:r>
              <a:rPr lang="en-US" dirty="0" smtClean="0"/>
              <a:t>So by lookup method DI we can provide implementation to a method or can change implementation of already implemented method by overriding.</a:t>
            </a:r>
          </a:p>
          <a:p>
            <a:r>
              <a:rPr lang="en-US" dirty="0" smtClean="0"/>
              <a:t>For E.g.</a:t>
            </a:r>
          </a:p>
          <a:p>
            <a:r>
              <a:rPr lang="en-US" dirty="0" smtClean="0"/>
              <a:t>Class car{</a:t>
            </a:r>
          </a:p>
          <a:p>
            <a:pPr marL="0" indent="0">
              <a:buNone/>
            </a:pPr>
            <a:r>
              <a:rPr lang="en-US" dirty="0" smtClean="0"/>
              <a:t>                    public abstract Engine getEngine();</a:t>
            </a:r>
          </a:p>
          <a:p>
            <a:pPr marL="0" indent="0">
              <a:buNone/>
            </a:pPr>
            <a:r>
              <a:rPr lang="en-US" dirty="0"/>
              <a:t> </a:t>
            </a:r>
            <a:r>
              <a:rPr lang="en-US" dirty="0" smtClean="0"/>
              <a:t>                 }</a:t>
            </a:r>
          </a:p>
          <a:p>
            <a:pPr marL="0" indent="0">
              <a:buNone/>
            </a:pPr>
            <a:r>
              <a:rPr lang="en-US" dirty="0"/>
              <a:t> </a:t>
            </a:r>
            <a:r>
              <a:rPr lang="en-US" dirty="0" smtClean="0"/>
              <a:t>    Class Engine{}</a:t>
            </a:r>
          </a:p>
        </p:txBody>
      </p:sp>
    </p:spTree>
    <p:extLst>
      <p:ext uri="{BB962C8B-B14F-4D97-AF65-F5344CB8AC3E}">
        <p14:creationId xmlns:p14="http://schemas.microsoft.com/office/powerpoint/2010/main" val="85406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96091"/>
            <a:ext cx="8596668" cy="5745271"/>
          </a:xfrm>
        </p:spPr>
        <p:txBody>
          <a:bodyPr/>
          <a:lstStyle/>
          <a:p>
            <a:pPr marL="0" indent="0">
              <a:buNone/>
            </a:pPr>
            <a:r>
              <a:rPr lang="en-US" dirty="0" smtClean="0"/>
              <a:t>                                                      xml</a:t>
            </a:r>
          </a:p>
          <a:p>
            <a:r>
              <a:rPr lang="en-US" dirty="0" smtClean="0"/>
              <a:t>&lt;bean id=“c” class=“Car”&gt;</a:t>
            </a:r>
          </a:p>
          <a:p>
            <a:pPr marL="0" indent="0">
              <a:buNone/>
            </a:pPr>
            <a:r>
              <a:rPr lang="en-US" dirty="0" smtClean="0"/>
              <a:t>             &lt;lookup-method name=“getEngine”  bean=“e”&gt;</a:t>
            </a:r>
          </a:p>
          <a:p>
            <a:pPr marL="0" indent="0">
              <a:buNone/>
            </a:pPr>
            <a:r>
              <a:rPr lang="en-US" dirty="0" smtClean="0"/>
              <a:t>      &lt;/bean&gt;</a:t>
            </a:r>
          </a:p>
          <a:p>
            <a:pPr marL="0" indent="0">
              <a:buNone/>
            </a:pPr>
            <a:r>
              <a:rPr lang="en-US" dirty="0"/>
              <a:t> </a:t>
            </a:r>
            <a:r>
              <a:rPr lang="en-US" dirty="0" smtClean="0"/>
              <a:t>     &lt;bean id=“e” class=“Engine”&gt;</a:t>
            </a:r>
            <a:endParaRPr lang="en-US" dirty="0"/>
          </a:p>
        </p:txBody>
      </p:sp>
    </p:spTree>
    <p:extLst>
      <p:ext uri="{BB962C8B-B14F-4D97-AF65-F5344CB8AC3E}">
        <p14:creationId xmlns:p14="http://schemas.microsoft.com/office/powerpoint/2010/main" val="1138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642" y="496389"/>
            <a:ext cx="4652312" cy="722811"/>
          </a:xfrm>
        </p:spPr>
        <p:txBody>
          <a:bodyPr/>
          <a:lstStyle/>
          <a:p>
            <a:r>
              <a:rPr lang="en-US" dirty="0" smtClean="0"/>
              <a:t>Method Replacer Tag</a:t>
            </a:r>
            <a:endParaRPr lang="en-IN" dirty="0"/>
          </a:p>
        </p:txBody>
      </p:sp>
      <p:sp>
        <p:nvSpPr>
          <p:cNvPr id="3" name="Content Placeholder 2"/>
          <p:cNvSpPr>
            <a:spLocks noGrp="1"/>
          </p:cNvSpPr>
          <p:nvPr>
            <p:ph idx="1"/>
          </p:nvPr>
        </p:nvSpPr>
        <p:spPr>
          <a:xfrm>
            <a:off x="426721" y="1219200"/>
            <a:ext cx="10467702" cy="5486399"/>
          </a:xfrm>
        </p:spPr>
        <p:txBody>
          <a:bodyPr>
            <a:normAutofit/>
          </a:bodyPr>
          <a:lstStyle/>
          <a:p>
            <a:r>
              <a:rPr lang="en-US" dirty="0" smtClean="0"/>
              <a:t>If we want to provide a new implementation to existing method then we can use this tag at time of bean creation.</a:t>
            </a:r>
          </a:p>
          <a:p>
            <a:r>
              <a:rPr lang="en-US" dirty="0" smtClean="0"/>
              <a:t>For E.g.</a:t>
            </a:r>
          </a:p>
          <a:p>
            <a:pPr marL="0" indent="0">
              <a:buNone/>
            </a:pPr>
            <a:r>
              <a:rPr lang="en-US" dirty="0"/>
              <a:t> </a:t>
            </a:r>
            <a:r>
              <a:rPr lang="en-US" dirty="0" smtClean="0"/>
              <a:t>               class Bank{</a:t>
            </a:r>
          </a:p>
          <a:p>
            <a:pPr marL="0" indent="0">
              <a:buNone/>
            </a:pPr>
            <a:r>
              <a:rPr lang="en-US" dirty="0"/>
              <a:t> </a:t>
            </a:r>
            <a:r>
              <a:rPr lang="en-US" dirty="0" smtClean="0"/>
              <a:t>                               deposit();//</a:t>
            </a:r>
            <a:r>
              <a:rPr lang="en-US" i="1" dirty="0" smtClean="0">
                <a:solidFill>
                  <a:schemeClr val="bg1">
                    <a:lumMod val="75000"/>
                  </a:schemeClr>
                </a:solidFill>
              </a:rPr>
              <a:t>implemented</a:t>
            </a:r>
          </a:p>
          <a:p>
            <a:pPr marL="0" indent="0">
              <a:buNone/>
            </a:pPr>
            <a:r>
              <a:rPr lang="en-US" dirty="0" smtClean="0"/>
              <a:t>                                credit();//</a:t>
            </a:r>
            <a:r>
              <a:rPr lang="en-US" i="1" dirty="0" smtClean="0">
                <a:solidFill>
                  <a:schemeClr val="bg1">
                    <a:lumMod val="75000"/>
                  </a:schemeClr>
                </a:solidFill>
              </a:rPr>
              <a:t>implemented</a:t>
            </a:r>
            <a:endParaRPr lang="en-US" dirty="0" smtClean="0"/>
          </a:p>
          <a:p>
            <a:pPr marL="0" indent="0">
              <a:buNone/>
            </a:pPr>
            <a:r>
              <a:rPr lang="en-US" dirty="0" smtClean="0"/>
              <a:t>                                FD();//</a:t>
            </a:r>
            <a:r>
              <a:rPr lang="en-US" i="1" dirty="0" smtClean="0">
                <a:solidFill>
                  <a:schemeClr val="bg1">
                    <a:lumMod val="75000"/>
                  </a:schemeClr>
                </a:solidFill>
              </a:rPr>
              <a:t>implemented</a:t>
            </a:r>
            <a:endParaRPr lang="en-US" dirty="0" smtClean="0"/>
          </a:p>
          <a:p>
            <a:pPr marL="0" indent="0">
              <a:buNone/>
            </a:pPr>
            <a:r>
              <a:rPr lang="en-US" dirty="0"/>
              <a:t> </a:t>
            </a:r>
            <a:r>
              <a:rPr lang="en-US" dirty="0" smtClean="0"/>
              <a:t>                               }</a:t>
            </a:r>
          </a:p>
          <a:p>
            <a:pPr marL="0" indent="0">
              <a:buNone/>
            </a:pPr>
            <a:r>
              <a:rPr lang="en-US" dirty="0"/>
              <a:t> </a:t>
            </a:r>
            <a:r>
              <a:rPr lang="en-US" dirty="0" smtClean="0"/>
              <a:t>              class newDeposit() implements MethodReplacer{</a:t>
            </a:r>
          </a:p>
          <a:p>
            <a:pPr marL="0" indent="0">
              <a:buNone/>
            </a:pPr>
            <a:r>
              <a:rPr lang="en-US" dirty="0"/>
              <a:t> </a:t>
            </a:r>
            <a:r>
              <a:rPr lang="en-US" dirty="0" smtClean="0"/>
              <a:t>                             public Object reimplement(Object o, method m, Object[] a) throws Throwable</a:t>
            </a:r>
          </a:p>
          <a:p>
            <a:pPr marL="0" indent="0">
              <a:buNone/>
            </a:pPr>
            <a:r>
              <a:rPr lang="en-US" dirty="0" smtClean="0"/>
              <a:t>                              {</a:t>
            </a:r>
          </a:p>
          <a:p>
            <a:pPr marL="0" indent="0">
              <a:buNone/>
            </a:pPr>
            <a:r>
              <a:rPr lang="en-US" dirty="0"/>
              <a:t> </a:t>
            </a:r>
            <a:r>
              <a:rPr lang="en-US" dirty="0" smtClean="0"/>
              <a:t>                                 //</a:t>
            </a:r>
            <a:r>
              <a:rPr lang="en-US" i="1" dirty="0" smtClean="0">
                <a:solidFill>
                  <a:schemeClr val="bg1">
                    <a:lumMod val="75000"/>
                  </a:schemeClr>
                </a:solidFill>
              </a:rPr>
              <a:t>new implementation</a:t>
            </a:r>
          </a:p>
          <a:p>
            <a:pPr marL="0" indent="0">
              <a:buNone/>
            </a:pPr>
            <a:r>
              <a:rPr lang="en-US" i="1" dirty="0">
                <a:solidFill>
                  <a:schemeClr val="bg1">
                    <a:lumMod val="75000"/>
                  </a:schemeClr>
                </a:solidFill>
              </a:rPr>
              <a:t> </a:t>
            </a:r>
            <a:r>
              <a:rPr lang="en-US" i="1" dirty="0" smtClean="0">
                <a:solidFill>
                  <a:schemeClr val="bg1">
                    <a:lumMod val="75000"/>
                  </a:schemeClr>
                </a:solidFill>
              </a:rPr>
              <a:t>                            </a:t>
            </a:r>
            <a:r>
              <a:rPr lang="en-US" dirty="0" smtClean="0"/>
              <a:t> }</a:t>
            </a:r>
          </a:p>
        </p:txBody>
      </p:sp>
    </p:spTree>
    <p:extLst>
      <p:ext uri="{BB962C8B-B14F-4D97-AF65-F5344CB8AC3E}">
        <p14:creationId xmlns:p14="http://schemas.microsoft.com/office/powerpoint/2010/main" val="289962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48343"/>
            <a:ext cx="8596668" cy="5693019"/>
          </a:xfrm>
        </p:spPr>
        <p:txBody>
          <a:bodyPr/>
          <a:lstStyle/>
          <a:p>
            <a:pPr marL="0" indent="0">
              <a:buNone/>
            </a:pPr>
            <a:r>
              <a:rPr lang="en-US" dirty="0" smtClean="0"/>
              <a:t>                                                          Xml</a:t>
            </a:r>
          </a:p>
          <a:p>
            <a:pPr marL="0" indent="0">
              <a:buNone/>
            </a:pPr>
            <a:r>
              <a:rPr lang="en-US" dirty="0"/>
              <a:t> </a:t>
            </a:r>
            <a:r>
              <a:rPr lang="en-US" dirty="0" smtClean="0"/>
              <a:t>  &lt;bean id=“b” class=“bank”&gt;</a:t>
            </a:r>
          </a:p>
          <a:p>
            <a:pPr marL="0" indent="0">
              <a:buNone/>
            </a:pPr>
            <a:r>
              <a:rPr lang="en-US" dirty="0"/>
              <a:t> </a:t>
            </a:r>
            <a:r>
              <a:rPr lang="en-US" dirty="0" smtClean="0"/>
              <a:t>      &lt;replaced-method name=“deposit” replacer=“nc”&gt;</a:t>
            </a:r>
          </a:p>
          <a:p>
            <a:pPr marL="0" indent="0">
              <a:buNone/>
            </a:pPr>
            <a:r>
              <a:rPr lang="en-US" dirty="0" smtClean="0"/>
              <a:t>    &lt;/bean&gt;</a:t>
            </a:r>
          </a:p>
          <a:p>
            <a:pPr marL="0" indent="0">
              <a:buNone/>
            </a:pPr>
            <a:r>
              <a:rPr lang="en-US" dirty="0"/>
              <a:t> </a:t>
            </a:r>
            <a:r>
              <a:rPr lang="en-US" dirty="0" smtClean="0"/>
              <a:t>   &lt;bean id=“nc” class=“newDeposit”&gt;&lt;/bean&gt;</a:t>
            </a:r>
            <a:endParaRPr lang="en-IN" dirty="0"/>
          </a:p>
        </p:txBody>
      </p:sp>
    </p:spTree>
    <p:extLst>
      <p:ext uri="{BB962C8B-B14F-4D97-AF65-F5344CB8AC3E}">
        <p14:creationId xmlns:p14="http://schemas.microsoft.com/office/powerpoint/2010/main" val="176748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27184753"/>
              </p:ext>
            </p:extLst>
          </p:nvPr>
        </p:nvGraphicFramePr>
        <p:xfrm>
          <a:off x="686571" y="1036229"/>
          <a:ext cx="8596312" cy="468530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36156391"/>
                    </a:ext>
                  </a:extLst>
                </a:gridCol>
                <a:gridCol w="4298156">
                  <a:extLst>
                    <a:ext uri="{9D8B030D-6E8A-4147-A177-3AD203B41FA5}">
                      <a16:colId xmlns:a16="http://schemas.microsoft.com/office/drawing/2014/main" val="3613688817"/>
                    </a:ext>
                  </a:extLst>
                </a:gridCol>
              </a:tblGrid>
              <a:tr h="468530">
                <a:tc>
                  <a:txBody>
                    <a:bodyPr/>
                    <a:lstStyle/>
                    <a:p>
                      <a:r>
                        <a:rPr lang="en-US" dirty="0" smtClean="0"/>
                        <a:t>Spring Specific Annotations</a:t>
                      </a:r>
                      <a:endParaRPr lang="en-IN" dirty="0"/>
                    </a:p>
                  </a:txBody>
                  <a:tcPr/>
                </a:tc>
                <a:tc>
                  <a:txBody>
                    <a:bodyPr/>
                    <a:lstStyle/>
                    <a:p>
                      <a:r>
                        <a:rPr lang="en-US" dirty="0" smtClean="0"/>
                        <a:t>J2EE</a:t>
                      </a:r>
                      <a:r>
                        <a:rPr lang="en-US" baseline="0" dirty="0" smtClean="0"/>
                        <a:t> specific Annotations</a:t>
                      </a:r>
                      <a:endParaRPr lang="en-IN" dirty="0"/>
                    </a:p>
                  </a:txBody>
                  <a:tcPr/>
                </a:tc>
                <a:extLst>
                  <a:ext uri="{0D108BD9-81ED-4DB2-BD59-A6C34878D82A}">
                    <a16:rowId xmlns:a16="http://schemas.microsoft.com/office/drawing/2014/main" val="3897236835"/>
                  </a:ext>
                </a:extLst>
              </a:tr>
              <a:tr h="468530">
                <a:tc>
                  <a:txBody>
                    <a:bodyPr/>
                    <a:lstStyle/>
                    <a:p>
                      <a:r>
                        <a:rPr lang="en-US" dirty="0" smtClean="0"/>
                        <a:t>@</a:t>
                      </a:r>
                      <a:r>
                        <a:rPr lang="en-US" dirty="0" err="1" smtClean="0"/>
                        <a:t>Autowired</a:t>
                      </a:r>
                      <a:endParaRPr lang="en-IN" dirty="0"/>
                    </a:p>
                  </a:txBody>
                  <a:tcPr/>
                </a:tc>
                <a:tc>
                  <a:txBody>
                    <a:bodyPr/>
                    <a:lstStyle/>
                    <a:p>
                      <a:r>
                        <a:rPr lang="en-US" dirty="0" smtClean="0"/>
                        <a:t>@Resource/ @Inject</a:t>
                      </a:r>
                      <a:endParaRPr lang="en-IN" dirty="0"/>
                    </a:p>
                  </a:txBody>
                  <a:tcPr/>
                </a:tc>
                <a:extLst>
                  <a:ext uri="{0D108BD9-81ED-4DB2-BD59-A6C34878D82A}">
                    <a16:rowId xmlns:a16="http://schemas.microsoft.com/office/drawing/2014/main" val="2665801050"/>
                  </a:ext>
                </a:extLst>
              </a:tr>
              <a:tr h="468530">
                <a:tc>
                  <a:txBody>
                    <a:bodyPr/>
                    <a:lstStyle/>
                    <a:p>
                      <a:r>
                        <a:rPr lang="en-US" dirty="0" smtClean="0"/>
                        <a:t>@Qualifier</a:t>
                      </a:r>
                      <a:endParaRPr lang="en-IN" dirty="0"/>
                    </a:p>
                  </a:txBody>
                  <a:tcPr/>
                </a:tc>
                <a:tc>
                  <a:txBody>
                    <a:bodyPr/>
                    <a:lstStyle/>
                    <a:p>
                      <a:r>
                        <a:rPr lang="en-US" dirty="0" smtClean="0"/>
                        <a:t>@Qualifier</a:t>
                      </a:r>
                      <a:endParaRPr lang="en-IN" dirty="0"/>
                    </a:p>
                  </a:txBody>
                  <a:tcPr/>
                </a:tc>
                <a:extLst>
                  <a:ext uri="{0D108BD9-81ED-4DB2-BD59-A6C34878D82A}">
                    <a16:rowId xmlns:a16="http://schemas.microsoft.com/office/drawing/2014/main" val="127929728"/>
                  </a:ext>
                </a:extLst>
              </a:tr>
              <a:tr h="468530">
                <a:tc>
                  <a:txBody>
                    <a:bodyPr/>
                    <a:lstStyle/>
                    <a:p>
                      <a:r>
                        <a:rPr lang="en-US" dirty="0" smtClean="0"/>
                        <a:t>@Component</a:t>
                      </a:r>
                      <a:endParaRPr lang="en-IN" dirty="0"/>
                    </a:p>
                  </a:txBody>
                  <a:tcPr/>
                </a:tc>
                <a:tc>
                  <a:txBody>
                    <a:bodyPr/>
                    <a:lstStyle/>
                    <a:p>
                      <a:r>
                        <a:rPr lang="en-US" dirty="0" smtClean="0"/>
                        <a:t>@Named</a:t>
                      </a:r>
                      <a:endParaRPr lang="en-IN" dirty="0"/>
                    </a:p>
                  </a:txBody>
                  <a:tcPr/>
                </a:tc>
                <a:extLst>
                  <a:ext uri="{0D108BD9-81ED-4DB2-BD59-A6C34878D82A}">
                    <a16:rowId xmlns:a16="http://schemas.microsoft.com/office/drawing/2014/main" val="118466008"/>
                  </a:ext>
                </a:extLst>
              </a:tr>
              <a:tr h="468530">
                <a:tc>
                  <a:txBody>
                    <a:bodyPr/>
                    <a:lstStyle/>
                    <a:p>
                      <a:endParaRPr lang="en-IN"/>
                    </a:p>
                  </a:txBody>
                  <a:tcPr/>
                </a:tc>
                <a:tc>
                  <a:txBody>
                    <a:bodyPr/>
                    <a:lstStyle/>
                    <a:p>
                      <a:endParaRPr lang="en-IN"/>
                    </a:p>
                  </a:txBody>
                  <a:tcPr/>
                </a:tc>
                <a:extLst>
                  <a:ext uri="{0D108BD9-81ED-4DB2-BD59-A6C34878D82A}">
                    <a16:rowId xmlns:a16="http://schemas.microsoft.com/office/drawing/2014/main" val="3461444117"/>
                  </a:ext>
                </a:extLst>
              </a:tr>
              <a:tr h="468530">
                <a:tc>
                  <a:txBody>
                    <a:bodyPr/>
                    <a:lstStyle/>
                    <a:p>
                      <a:endParaRPr lang="en-IN"/>
                    </a:p>
                  </a:txBody>
                  <a:tcPr/>
                </a:tc>
                <a:tc>
                  <a:txBody>
                    <a:bodyPr/>
                    <a:lstStyle/>
                    <a:p>
                      <a:endParaRPr lang="en-IN"/>
                    </a:p>
                  </a:txBody>
                  <a:tcPr/>
                </a:tc>
                <a:extLst>
                  <a:ext uri="{0D108BD9-81ED-4DB2-BD59-A6C34878D82A}">
                    <a16:rowId xmlns:a16="http://schemas.microsoft.com/office/drawing/2014/main" val="1382891354"/>
                  </a:ext>
                </a:extLst>
              </a:tr>
              <a:tr h="468530">
                <a:tc>
                  <a:txBody>
                    <a:bodyPr/>
                    <a:lstStyle/>
                    <a:p>
                      <a:endParaRPr lang="en-IN"/>
                    </a:p>
                  </a:txBody>
                  <a:tcPr/>
                </a:tc>
                <a:tc>
                  <a:txBody>
                    <a:bodyPr/>
                    <a:lstStyle/>
                    <a:p>
                      <a:endParaRPr lang="en-IN"/>
                    </a:p>
                  </a:txBody>
                  <a:tcPr/>
                </a:tc>
                <a:extLst>
                  <a:ext uri="{0D108BD9-81ED-4DB2-BD59-A6C34878D82A}">
                    <a16:rowId xmlns:a16="http://schemas.microsoft.com/office/drawing/2014/main" val="1585953851"/>
                  </a:ext>
                </a:extLst>
              </a:tr>
              <a:tr h="468530">
                <a:tc>
                  <a:txBody>
                    <a:bodyPr/>
                    <a:lstStyle/>
                    <a:p>
                      <a:endParaRPr lang="en-IN"/>
                    </a:p>
                  </a:txBody>
                  <a:tcPr/>
                </a:tc>
                <a:tc>
                  <a:txBody>
                    <a:bodyPr/>
                    <a:lstStyle/>
                    <a:p>
                      <a:endParaRPr lang="en-IN"/>
                    </a:p>
                  </a:txBody>
                  <a:tcPr/>
                </a:tc>
                <a:extLst>
                  <a:ext uri="{0D108BD9-81ED-4DB2-BD59-A6C34878D82A}">
                    <a16:rowId xmlns:a16="http://schemas.microsoft.com/office/drawing/2014/main" val="3720989492"/>
                  </a:ext>
                </a:extLst>
              </a:tr>
              <a:tr h="468530">
                <a:tc>
                  <a:txBody>
                    <a:bodyPr/>
                    <a:lstStyle/>
                    <a:p>
                      <a:endParaRPr lang="en-IN"/>
                    </a:p>
                  </a:txBody>
                  <a:tcPr/>
                </a:tc>
                <a:tc>
                  <a:txBody>
                    <a:bodyPr/>
                    <a:lstStyle/>
                    <a:p>
                      <a:endParaRPr lang="en-IN"/>
                    </a:p>
                  </a:txBody>
                  <a:tcPr/>
                </a:tc>
                <a:extLst>
                  <a:ext uri="{0D108BD9-81ED-4DB2-BD59-A6C34878D82A}">
                    <a16:rowId xmlns:a16="http://schemas.microsoft.com/office/drawing/2014/main" val="3521015118"/>
                  </a:ext>
                </a:extLst>
              </a:tr>
              <a:tr h="468530">
                <a:tc>
                  <a:txBody>
                    <a:bodyPr/>
                    <a:lstStyle/>
                    <a:p>
                      <a:endParaRPr lang="en-IN"/>
                    </a:p>
                  </a:txBody>
                  <a:tcPr/>
                </a:tc>
                <a:tc>
                  <a:txBody>
                    <a:bodyPr/>
                    <a:lstStyle/>
                    <a:p>
                      <a:endParaRPr lang="en-IN" dirty="0"/>
                    </a:p>
                  </a:txBody>
                  <a:tcPr/>
                </a:tc>
                <a:extLst>
                  <a:ext uri="{0D108BD9-81ED-4DB2-BD59-A6C34878D82A}">
                    <a16:rowId xmlns:a16="http://schemas.microsoft.com/office/drawing/2014/main" val="3190663912"/>
                  </a:ext>
                </a:extLst>
              </a:tr>
            </a:tbl>
          </a:graphicData>
        </a:graphic>
      </p:graphicFrame>
    </p:spTree>
    <p:extLst>
      <p:ext uri="{BB962C8B-B14F-4D97-AF65-F5344CB8AC3E}">
        <p14:creationId xmlns:p14="http://schemas.microsoft.com/office/powerpoint/2010/main" val="2442571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956" y="444137"/>
            <a:ext cx="6132769" cy="766354"/>
          </a:xfrm>
        </p:spPr>
        <p:txBody>
          <a:bodyPr/>
          <a:lstStyle/>
          <a:p>
            <a:r>
              <a:rPr lang="en-US" dirty="0" smtClean="0"/>
              <a:t>Property DI using Expression</a:t>
            </a:r>
            <a:endParaRPr lang="en-IN" dirty="0"/>
          </a:p>
        </p:txBody>
      </p:sp>
      <p:sp>
        <p:nvSpPr>
          <p:cNvPr id="3" name="Content Placeholder 2"/>
          <p:cNvSpPr>
            <a:spLocks noGrp="1"/>
          </p:cNvSpPr>
          <p:nvPr>
            <p:ph idx="1"/>
          </p:nvPr>
        </p:nvSpPr>
        <p:spPr>
          <a:xfrm>
            <a:off x="677333" y="1210491"/>
            <a:ext cx="10870233" cy="5364480"/>
          </a:xfrm>
        </p:spPr>
        <p:txBody>
          <a:bodyPr/>
          <a:lstStyle/>
          <a:p>
            <a:r>
              <a:rPr lang="en-US" dirty="0" smtClean="0"/>
              <a:t>To insert a property file into a class.</a:t>
            </a:r>
          </a:p>
          <a:p>
            <a:pPr marL="0" indent="0">
              <a:buNone/>
            </a:pPr>
            <a:r>
              <a:rPr lang="en-US" dirty="0"/>
              <a:t> </a:t>
            </a:r>
            <a:r>
              <a:rPr lang="en-US" dirty="0" smtClean="0"/>
              <a:t>                                       xml</a:t>
            </a:r>
          </a:p>
          <a:p>
            <a:pPr marL="0" indent="0">
              <a:buNone/>
            </a:pPr>
            <a:r>
              <a:rPr lang="en-US" dirty="0"/>
              <a:t> </a:t>
            </a:r>
            <a:r>
              <a:rPr lang="en-US" dirty="0" smtClean="0"/>
              <a:t>                      &lt;!-- load property into IOC Context--&gt;</a:t>
            </a:r>
          </a:p>
          <a:p>
            <a:pPr marL="0" indent="0">
              <a:buNone/>
            </a:pPr>
            <a:r>
              <a:rPr lang="en-US" dirty="0"/>
              <a:t> </a:t>
            </a:r>
            <a:r>
              <a:rPr lang="en-US" dirty="0" smtClean="0"/>
              <a:t>    &lt;bean class=“../</a:t>
            </a:r>
            <a:r>
              <a:rPr lang="en-US" b="1" dirty="0" smtClean="0"/>
              <a:t>PropertyPlaceHolderConfigurer</a:t>
            </a:r>
            <a:r>
              <a:rPr lang="en-US" dirty="0" smtClean="0"/>
              <a:t>”&gt;</a:t>
            </a:r>
          </a:p>
          <a:p>
            <a:pPr marL="0" indent="0">
              <a:buNone/>
            </a:pPr>
            <a:r>
              <a:rPr lang="en-US" dirty="0"/>
              <a:t> </a:t>
            </a:r>
            <a:r>
              <a:rPr lang="en-US" dirty="0" smtClean="0"/>
              <a:t>         &lt;property name=“</a:t>
            </a:r>
            <a:r>
              <a:rPr lang="en-US" b="1" dirty="0" smtClean="0"/>
              <a:t>setLocation</a:t>
            </a:r>
            <a:r>
              <a:rPr lang="en-US" dirty="0" smtClean="0"/>
              <a:t>” value=“</a:t>
            </a:r>
            <a:r>
              <a:rPr lang="en-US" i="1" dirty="0" smtClean="0">
                <a:solidFill>
                  <a:schemeClr val="bg1">
                    <a:lumMod val="75000"/>
                  </a:schemeClr>
                </a:solidFill>
              </a:rPr>
              <a:t>path to property file</a:t>
            </a:r>
            <a:r>
              <a:rPr lang="en-US" dirty="0" smtClean="0"/>
              <a:t>”&gt;</a:t>
            </a:r>
          </a:p>
          <a:p>
            <a:pPr marL="0" indent="0">
              <a:buNone/>
            </a:pPr>
            <a:r>
              <a:rPr lang="en-US" dirty="0" smtClean="0"/>
              <a:t>      &lt;/bean&gt;</a:t>
            </a:r>
          </a:p>
          <a:p>
            <a:pPr marL="0" indent="0">
              <a:buNone/>
            </a:pPr>
            <a:r>
              <a:rPr lang="en-US" dirty="0"/>
              <a:t> </a:t>
            </a:r>
            <a:r>
              <a:rPr lang="en-US" dirty="0" smtClean="0"/>
              <a:t>                      &lt;!--now inject context scope data into required class--&gt;</a:t>
            </a:r>
          </a:p>
          <a:p>
            <a:pPr marL="0" indent="0">
              <a:buNone/>
            </a:pPr>
            <a:r>
              <a:rPr lang="en-US" dirty="0"/>
              <a:t> </a:t>
            </a:r>
            <a:r>
              <a:rPr lang="en-US" dirty="0" smtClean="0"/>
              <a:t>    &lt;bean id=“c” class=“</a:t>
            </a:r>
            <a:r>
              <a:rPr lang="en-US" i="1" dirty="0" smtClean="0">
                <a:solidFill>
                  <a:schemeClr val="bg1">
                    <a:lumMod val="75000"/>
                  </a:schemeClr>
                </a:solidFill>
              </a:rPr>
              <a:t>required class qualified path</a:t>
            </a:r>
            <a:r>
              <a:rPr lang="en-US" dirty="0" smtClean="0"/>
              <a:t>”&gt;</a:t>
            </a:r>
          </a:p>
          <a:p>
            <a:pPr marL="0" indent="0">
              <a:buNone/>
            </a:pPr>
            <a:r>
              <a:rPr lang="en-US" dirty="0"/>
              <a:t> </a:t>
            </a:r>
            <a:r>
              <a:rPr lang="en-US" dirty="0" smtClean="0"/>
              <a:t>       &lt;property name=“driver</a:t>
            </a:r>
            <a:r>
              <a:rPr lang="en-US" i="1" dirty="0" smtClean="0">
                <a:solidFill>
                  <a:schemeClr val="bg1">
                    <a:lumMod val="75000"/>
                  </a:schemeClr>
                </a:solidFill>
              </a:rPr>
              <a:t>(variable name in class)</a:t>
            </a:r>
            <a:r>
              <a:rPr lang="en-US" dirty="0" smtClean="0"/>
              <a:t>” value=“${driver</a:t>
            </a:r>
            <a:r>
              <a:rPr lang="en-US" i="1" dirty="0" smtClean="0">
                <a:solidFill>
                  <a:schemeClr val="bg1">
                    <a:lumMod val="75000"/>
                  </a:schemeClr>
                </a:solidFill>
              </a:rPr>
              <a:t>(string name in property file)</a:t>
            </a:r>
            <a:r>
              <a:rPr lang="en-US" dirty="0" smtClean="0"/>
              <a:t>}”&gt;</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&lt;/bean&gt;</a:t>
            </a:r>
          </a:p>
          <a:p>
            <a:pPr marL="0" indent="0">
              <a:buNone/>
            </a:pPr>
            <a:endParaRPr lang="en-US" dirty="0" smtClean="0"/>
          </a:p>
        </p:txBody>
      </p:sp>
    </p:spTree>
    <p:extLst>
      <p:ext uri="{BB962C8B-B14F-4D97-AF65-F5344CB8AC3E}">
        <p14:creationId xmlns:p14="http://schemas.microsoft.com/office/powerpoint/2010/main" val="191819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3492" y="374362"/>
            <a:ext cx="4978400" cy="844839"/>
          </a:xfrm>
        </p:spPr>
        <p:txBody>
          <a:bodyPr/>
          <a:lstStyle/>
          <a:p>
            <a:pPr algn="ctr"/>
            <a:r>
              <a:rPr lang="en-US" dirty="0" smtClean="0"/>
              <a:t>Autowiring</a:t>
            </a:r>
            <a:endParaRPr lang="en-IN" dirty="0"/>
          </a:p>
        </p:txBody>
      </p:sp>
      <p:sp>
        <p:nvSpPr>
          <p:cNvPr id="3" name="Content Placeholder 2"/>
          <p:cNvSpPr>
            <a:spLocks noGrp="1"/>
          </p:cNvSpPr>
          <p:nvPr>
            <p:ph idx="1"/>
          </p:nvPr>
        </p:nvSpPr>
        <p:spPr>
          <a:xfrm>
            <a:off x="838200" y="1357745"/>
            <a:ext cx="10515600" cy="4819218"/>
          </a:xfrm>
        </p:spPr>
        <p:txBody>
          <a:bodyPr>
            <a:normAutofit/>
          </a:bodyPr>
          <a:lstStyle/>
          <a:p>
            <a:r>
              <a:rPr lang="en-US" dirty="0" smtClean="0"/>
              <a:t>Main Aim: Automatic dependency injection</a:t>
            </a:r>
          </a:p>
          <a:p>
            <a:r>
              <a:rPr lang="en-IN" dirty="0" smtClean="0"/>
              <a:t>For secondary data types only</a:t>
            </a:r>
          </a:p>
          <a:p>
            <a:r>
              <a:rPr lang="en-IN" dirty="0" smtClean="0"/>
              <a:t>We insert “Autowire” in bean tag:</a:t>
            </a:r>
          </a:p>
          <a:p>
            <a:pPr marL="0" indent="0">
              <a:buNone/>
            </a:pPr>
            <a:r>
              <a:rPr lang="en-IN" dirty="0" smtClean="0"/>
              <a:t>                                          &lt;bean id=‘i’ class=‘Engine’ Autowire =‘byType’&gt;</a:t>
            </a:r>
          </a:p>
          <a:p>
            <a:r>
              <a:rPr lang="en-IN" dirty="0" smtClean="0"/>
              <a:t>We can insert Autowire in beans tag :</a:t>
            </a:r>
          </a:p>
          <a:p>
            <a:pPr marL="0" indent="0">
              <a:buNone/>
            </a:pPr>
            <a:r>
              <a:rPr lang="en-IN" dirty="0" smtClean="0"/>
              <a:t>                                         &lt;beans default-autowire=‘(any type)’&gt;</a:t>
            </a:r>
          </a:p>
          <a:p>
            <a:r>
              <a:rPr lang="en-US" dirty="0" smtClean="0"/>
              <a:t>There are many values for this “Autowire” attribute:</a:t>
            </a:r>
          </a:p>
          <a:p>
            <a:pPr marL="0" indent="0">
              <a:buNone/>
            </a:pPr>
            <a:r>
              <a:rPr lang="en-US" dirty="0" smtClean="0"/>
              <a:t>                                           &lt;autowire = “byType”           (for setter DI only)</a:t>
            </a:r>
          </a:p>
          <a:p>
            <a:pPr marL="0" indent="0">
              <a:buNone/>
            </a:pPr>
            <a:r>
              <a:rPr lang="en-US" dirty="0" smtClean="0"/>
              <a:t>                                                              “byName”          (for setter DI only)</a:t>
            </a:r>
          </a:p>
          <a:p>
            <a:pPr marL="0" indent="0">
              <a:buNone/>
            </a:pPr>
            <a:r>
              <a:rPr lang="en-US" dirty="0" smtClean="0"/>
              <a:t>                                                              “Constructor”     (for constructor DI only)(use byType)</a:t>
            </a:r>
          </a:p>
          <a:p>
            <a:pPr marL="0" indent="0">
              <a:buNone/>
            </a:pPr>
            <a:r>
              <a:rPr lang="en-US" dirty="0" smtClean="0"/>
              <a:t>                                                             “Autodetect”(for setter &amp; constructor DI both)(use byType)</a:t>
            </a:r>
          </a:p>
          <a:p>
            <a:pPr marL="0" indent="0">
              <a:buNone/>
            </a:pPr>
            <a:r>
              <a:rPr lang="en-US" dirty="0" smtClean="0"/>
              <a:t>                                                              “no”(by default)&gt;</a:t>
            </a:r>
            <a:endParaRPr lang="en-IN" dirty="0"/>
          </a:p>
        </p:txBody>
      </p:sp>
    </p:spTree>
    <p:extLst>
      <p:ext uri="{BB962C8B-B14F-4D97-AF65-F5344CB8AC3E}">
        <p14:creationId xmlns:p14="http://schemas.microsoft.com/office/powerpoint/2010/main" val="738741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11201"/>
            <a:ext cx="8596668" cy="5330162"/>
          </a:xfrm>
        </p:spPr>
        <p:txBody>
          <a:bodyPr>
            <a:normAutofit lnSpcReduction="10000"/>
          </a:bodyPr>
          <a:lstStyle/>
          <a:p>
            <a:r>
              <a:rPr lang="en-US" dirty="0" smtClean="0"/>
              <a:t>When we select “byType” how </a:t>
            </a:r>
            <a:r>
              <a:rPr lang="en-US" dirty="0"/>
              <a:t>IOC container is </a:t>
            </a:r>
            <a:r>
              <a:rPr lang="en-US" dirty="0" smtClean="0"/>
              <a:t>going to </a:t>
            </a:r>
            <a:r>
              <a:rPr lang="en-US" dirty="0"/>
              <a:t>know which class do I have to insert</a:t>
            </a:r>
            <a:r>
              <a:rPr lang="en-US" dirty="0" smtClean="0"/>
              <a:t>:</a:t>
            </a:r>
          </a:p>
          <a:p>
            <a:pPr marL="0" indent="0">
              <a:buNone/>
            </a:pPr>
            <a:r>
              <a:rPr lang="en-US" dirty="0"/>
              <a:t>      For </a:t>
            </a:r>
            <a:r>
              <a:rPr lang="en-US" dirty="0" smtClean="0"/>
              <a:t>E.g. : </a:t>
            </a:r>
            <a:endParaRPr lang="en-US" dirty="0"/>
          </a:p>
          <a:p>
            <a:pPr marL="0" indent="0">
              <a:buNone/>
            </a:pPr>
            <a:r>
              <a:rPr lang="en-US" dirty="0"/>
              <a:t>                    Class Car{</a:t>
            </a:r>
          </a:p>
          <a:p>
            <a:pPr marL="0" indent="0">
              <a:buNone/>
            </a:pPr>
            <a:r>
              <a:rPr lang="en-US" dirty="0"/>
              <a:t>                                     private Engine e1;</a:t>
            </a:r>
          </a:p>
          <a:p>
            <a:pPr marL="0" indent="0">
              <a:buNone/>
            </a:pPr>
            <a:r>
              <a:rPr lang="en-US" dirty="0"/>
              <a:t>                                      private Engine1 e2</a:t>
            </a:r>
            <a:r>
              <a:rPr lang="en-US" dirty="0" smtClean="0"/>
              <a:t>;</a:t>
            </a:r>
          </a:p>
          <a:p>
            <a:pPr marL="0" indent="0">
              <a:buNone/>
            </a:pPr>
            <a:r>
              <a:rPr lang="en-US" dirty="0"/>
              <a:t> </a:t>
            </a:r>
            <a:r>
              <a:rPr lang="en-US" dirty="0" smtClean="0"/>
              <a:t>                                     //setter</a:t>
            </a:r>
          </a:p>
          <a:p>
            <a:pPr marL="0" indent="0">
              <a:buNone/>
            </a:pPr>
            <a:r>
              <a:rPr lang="en-US" dirty="0"/>
              <a:t> </a:t>
            </a:r>
            <a:r>
              <a:rPr lang="en-US" dirty="0" smtClean="0"/>
              <a:t>                                     //getter</a:t>
            </a:r>
            <a:endParaRPr lang="en-US" dirty="0"/>
          </a:p>
          <a:p>
            <a:pPr marL="0" indent="0">
              <a:buNone/>
            </a:pPr>
            <a:r>
              <a:rPr lang="en-US" dirty="0"/>
              <a:t>                                     } </a:t>
            </a:r>
            <a:endParaRPr lang="en-US" dirty="0" smtClean="0"/>
          </a:p>
          <a:p>
            <a:pPr marL="0" indent="0">
              <a:buNone/>
            </a:pPr>
            <a:r>
              <a:rPr lang="en-US" dirty="0" smtClean="0"/>
              <a:t>                    Class Engine{</a:t>
            </a:r>
          </a:p>
          <a:p>
            <a:pPr marL="0" indent="0">
              <a:buNone/>
            </a:pPr>
            <a:r>
              <a:rPr lang="en-US" dirty="0"/>
              <a:t> </a:t>
            </a:r>
            <a:r>
              <a:rPr lang="en-US" dirty="0" smtClean="0"/>
              <a:t>                                     private String modelYear;</a:t>
            </a:r>
          </a:p>
          <a:p>
            <a:pPr marL="0" indent="0">
              <a:buNone/>
            </a:pPr>
            <a:r>
              <a:rPr lang="en-US" dirty="0"/>
              <a:t> </a:t>
            </a:r>
            <a:r>
              <a:rPr lang="en-US" dirty="0" smtClean="0"/>
              <a:t>                                     //setter</a:t>
            </a:r>
          </a:p>
          <a:p>
            <a:pPr marL="0" indent="0">
              <a:buNone/>
            </a:pPr>
            <a:r>
              <a:rPr lang="en-US" dirty="0"/>
              <a:t> </a:t>
            </a:r>
            <a:r>
              <a:rPr lang="en-US" dirty="0" smtClean="0"/>
              <a:t>                                     //getter</a:t>
            </a:r>
          </a:p>
          <a:p>
            <a:pPr marL="0" indent="0">
              <a:buNone/>
            </a:pPr>
            <a:r>
              <a:rPr lang="en-US" dirty="0"/>
              <a:t> </a:t>
            </a:r>
            <a:r>
              <a:rPr lang="en-US" dirty="0" smtClean="0"/>
              <a:t>                                      }</a:t>
            </a:r>
            <a:endParaRPr lang="en-IN" dirty="0"/>
          </a:p>
        </p:txBody>
      </p:sp>
    </p:spTree>
    <p:extLst>
      <p:ext uri="{BB962C8B-B14F-4D97-AF65-F5344CB8AC3E}">
        <p14:creationId xmlns:p14="http://schemas.microsoft.com/office/powerpoint/2010/main" val="4241230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4109"/>
            <a:ext cx="8596668" cy="5607253"/>
          </a:xfrm>
        </p:spPr>
        <p:txBody>
          <a:bodyPr/>
          <a:lstStyle/>
          <a:p>
            <a:pPr marL="0" indent="0">
              <a:buNone/>
            </a:pPr>
            <a:r>
              <a:rPr lang="en-US" dirty="0" smtClean="0"/>
              <a:t>                                               spring.xml</a:t>
            </a:r>
          </a:p>
          <a:p>
            <a:r>
              <a:rPr lang="en-US" dirty="0" smtClean="0"/>
              <a:t>&lt;beans </a:t>
            </a:r>
          </a:p>
          <a:p>
            <a:pPr marL="0" indent="0">
              <a:buNone/>
            </a:pPr>
            <a:r>
              <a:rPr lang="en-US" dirty="0" smtClean="0"/>
              <a:t>                  &lt;bean id=“c” class=“Car” autowire=“byType”&gt;&lt;/bean&gt;</a:t>
            </a:r>
          </a:p>
          <a:p>
            <a:pPr marL="0" indent="0">
              <a:buNone/>
            </a:pPr>
            <a:r>
              <a:rPr lang="en-US" dirty="0"/>
              <a:t> </a:t>
            </a:r>
            <a:r>
              <a:rPr lang="en-US" dirty="0" smtClean="0"/>
              <a:t>                  &lt;bean id=“e” class=“Engine” &gt;</a:t>
            </a:r>
          </a:p>
          <a:p>
            <a:pPr marL="0" indent="0">
              <a:buNone/>
            </a:pPr>
            <a:r>
              <a:rPr lang="en-US" dirty="0"/>
              <a:t> </a:t>
            </a:r>
            <a:r>
              <a:rPr lang="en-US" dirty="0" smtClean="0"/>
              <a:t>                       &lt;property name = “modelYear” value= “2019”&gt;</a:t>
            </a:r>
          </a:p>
          <a:p>
            <a:pPr marL="0" indent="0">
              <a:buNone/>
            </a:pPr>
            <a:r>
              <a:rPr lang="en-US" dirty="0"/>
              <a:t> </a:t>
            </a:r>
            <a:r>
              <a:rPr lang="en-US" dirty="0" smtClean="0"/>
              <a:t>                   &lt;/bean&gt;</a:t>
            </a:r>
          </a:p>
          <a:p>
            <a:pPr marL="0" indent="0">
              <a:buNone/>
            </a:pPr>
            <a:r>
              <a:rPr lang="en-US" dirty="0"/>
              <a:t> </a:t>
            </a:r>
            <a:r>
              <a:rPr lang="en-US" dirty="0" smtClean="0"/>
              <a:t>     &lt;/beans&gt;</a:t>
            </a:r>
          </a:p>
          <a:p>
            <a:pPr marL="0" indent="0">
              <a:buNone/>
            </a:pPr>
            <a:r>
              <a:rPr lang="en-US" dirty="0" smtClean="0"/>
              <a:t>So how IOC going to know that it has to insert Engine object into Car object ?</a:t>
            </a:r>
          </a:p>
          <a:p>
            <a:pPr marL="0" indent="-457200" algn="just">
              <a:buNone/>
            </a:pPr>
            <a:r>
              <a:rPr lang="en-US" dirty="0" smtClean="0"/>
              <a:t>Ans : So it will go to the car class and look for all properties and if they have                   getter </a:t>
            </a:r>
            <a:r>
              <a:rPr lang="en-US" dirty="0"/>
              <a:t>and setter then it will look whether any bean object exist for that type </a:t>
            </a:r>
            <a:r>
              <a:rPr lang="en-US" dirty="0" smtClean="0"/>
              <a:t> and </a:t>
            </a:r>
            <a:r>
              <a:rPr lang="en-US" dirty="0"/>
              <a:t>if exists it inserts those bean’s reference. In above example when IOC will be creating Car type  object it will search if it has any bean of Engine type and if it has then it will insert that bean into car type object.</a:t>
            </a:r>
          </a:p>
          <a:p>
            <a:pPr marL="0" indent="-457200" algn="just">
              <a:buNone/>
            </a:pPr>
            <a:r>
              <a:rPr lang="en-US" dirty="0" smtClean="0"/>
              <a:t>Ambiguity </a:t>
            </a:r>
            <a:r>
              <a:rPr lang="en-US" dirty="0"/>
              <a:t>: If it has two or more beans of same type then it will throw        </a:t>
            </a:r>
            <a:r>
              <a:rPr lang="en-US" dirty="0" smtClean="0"/>
              <a:t>exception</a:t>
            </a:r>
            <a:r>
              <a:rPr lang="en-US" dirty="0"/>
              <a:t>.</a:t>
            </a:r>
            <a:endParaRPr lang="en-IN" dirty="0"/>
          </a:p>
        </p:txBody>
      </p:sp>
    </p:spTree>
    <p:extLst>
      <p:ext uri="{BB962C8B-B14F-4D97-AF65-F5344CB8AC3E}">
        <p14:creationId xmlns:p14="http://schemas.microsoft.com/office/powerpoint/2010/main" val="1085948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14037"/>
            <a:ext cx="8596668" cy="5727326"/>
          </a:xfrm>
        </p:spPr>
        <p:txBody>
          <a:bodyPr/>
          <a:lstStyle/>
          <a:p>
            <a:r>
              <a:rPr lang="en-US" dirty="0" smtClean="0"/>
              <a:t>So to remove this ambiguity problem we insert a tag :</a:t>
            </a:r>
          </a:p>
          <a:p>
            <a:pPr marL="0" indent="0">
              <a:buNone/>
            </a:pPr>
            <a:r>
              <a:rPr lang="en-US" dirty="0"/>
              <a:t> </a:t>
            </a:r>
            <a:r>
              <a:rPr lang="en-US" dirty="0" smtClean="0"/>
              <a:t>                &lt;bean id = “e2” class = “Engine1” autowire-candidate = “false”&gt;</a:t>
            </a:r>
          </a:p>
          <a:p>
            <a:r>
              <a:rPr lang="en-US" dirty="0" smtClean="0"/>
              <a:t>When we use “byName” then first it will search for that class type and then it will search for same name.</a:t>
            </a:r>
          </a:p>
          <a:p>
            <a:pPr marL="0" indent="0">
              <a:buNone/>
            </a:pPr>
            <a:r>
              <a:rPr lang="en-US" dirty="0"/>
              <a:t> </a:t>
            </a:r>
            <a:r>
              <a:rPr lang="en-US" dirty="0" smtClean="0"/>
              <a:t>     For E.g.</a:t>
            </a:r>
          </a:p>
          <a:p>
            <a:pPr marL="0" indent="0">
              <a:buNone/>
            </a:pPr>
            <a:r>
              <a:rPr lang="en-US" dirty="0"/>
              <a:t> </a:t>
            </a:r>
            <a:r>
              <a:rPr lang="en-US" dirty="0" smtClean="0"/>
              <a:t>                  In above example first it will search whether there is Engine type</a:t>
            </a:r>
          </a:p>
          <a:p>
            <a:pPr marL="0" indent="0">
              <a:buNone/>
            </a:pPr>
            <a:r>
              <a:rPr lang="en-US" dirty="0"/>
              <a:t> </a:t>
            </a:r>
            <a:r>
              <a:rPr lang="en-US" dirty="0" smtClean="0"/>
              <a:t>                  bean </a:t>
            </a:r>
            <a:r>
              <a:rPr lang="en-US" dirty="0"/>
              <a:t>exists or not and if it finds that it exist then it will </a:t>
            </a:r>
            <a:r>
              <a:rPr lang="en-US" dirty="0" smtClean="0"/>
              <a:t>check</a:t>
            </a:r>
          </a:p>
          <a:p>
            <a:pPr marL="0" indent="0">
              <a:buNone/>
            </a:pPr>
            <a:r>
              <a:rPr lang="en-US" dirty="0"/>
              <a:t> </a:t>
            </a:r>
            <a:r>
              <a:rPr lang="en-US" dirty="0" smtClean="0"/>
              <a:t>                  whether </a:t>
            </a:r>
            <a:r>
              <a:rPr lang="en-US" dirty="0"/>
              <a:t>it has the  same id name as we have reference name in </a:t>
            </a:r>
            <a:r>
              <a:rPr lang="en-US" dirty="0" smtClean="0"/>
              <a:t>Car</a:t>
            </a:r>
          </a:p>
          <a:p>
            <a:pPr marL="0" indent="0">
              <a:buNone/>
            </a:pPr>
            <a:r>
              <a:rPr lang="en-US" dirty="0"/>
              <a:t> </a:t>
            </a:r>
            <a:r>
              <a:rPr lang="en-US" dirty="0" smtClean="0"/>
              <a:t>                  </a:t>
            </a:r>
            <a:r>
              <a:rPr lang="en-US" dirty="0"/>
              <a:t>class for this type of object</a:t>
            </a:r>
            <a:r>
              <a:rPr lang="en-US" dirty="0" smtClean="0"/>
              <a:t>. So in this case there is no chance of </a:t>
            </a:r>
          </a:p>
          <a:p>
            <a:pPr marL="0" indent="0">
              <a:buNone/>
            </a:pPr>
            <a:r>
              <a:rPr lang="en-US" dirty="0"/>
              <a:t> </a:t>
            </a:r>
            <a:r>
              <a:rPr lang="en-US" dirty="0" smtClean="0"/>
              <a:t>                  ambiguity. Same happens when we apply “Auto”.</a:t>
            </a:r>
          </a:p>
          <a:p>
            <a:r>
              <a:rPr lang="en-US" dirty="0" smtClean="0"/>
              <a:t>When we use constructor for DI then for Autowiring we use “</a:t>
            </a:r>
            <a:r>
              <a:rPr lang="en-US" dirty="0" err="1" smtClean="0"/>
              <a:t>byConstructor</a:t>
            </a:r>
            <a:r>
              <a:rPr lang="en-US" dirty="0" smtClean="0"/>
              <a:t>”</a:t>
            </a:r>
          </a:p>
          <a:p>
            <a:pPr marL="0" indent="0">
              <a:buNone/>
            </a:pPr>
            <a:r>
              <a:rPr lang="en-US" dirty="0"/>
              <a:t> </a:t>
            </a:r>
            <a:r>
              <a:rPr lang="en-US" dirty="0" smtClean="0"/>
              <a:t>     then it will search whether we have such type of bean or not if yes then it</a:t>
            </a:r>
          </a:p>
          <a:p>
            <a:pPr marL="0" indent="0">
              <a:buNone/>
            </a:pPr>
            <a:r>
              <a:rPr lang="en-US" dirty="0"/>
              <a:t> </a:t>
            </a:r>
            <a:r>
              <a:rPr lang="en-US" dirty="0" smtClean="0"/>
              <a:t>     </a:t>
            </a:r>
            <a:r>
              <a:rPr lang="en-US" dirty="0"/>
              <a:t>will </a:t>
            </a:r>
            <a:r>
              <a:rPr lang="en-US" dirty="0" smtClean="0"/>
              <a:t>insert that object otherwise not. And if it has two or more objects of   </a:t>
            </a:r>
          </a:p>
          <a:p>
            <a:pPr marL="0" indent="0">
              <a:buNone/>
            </a:pPr>
            <a:r>
              <a:rPr lang="en-US" dirty="0"/>
              <a:t> </a:t>
            </a:r>
            <a:r>
              <a:rPr lang="en-US" dirty="0" smtClean="0"/>
              <a:t>     same type then there will be ambiguity.</a:t>
            </a: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95896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67855"/>
            <a:ext cx="8596668" cy="5773507"/>
          </a:xfrm>
        </p:spPr>
        <p:txBody>
          <a:bodyPr/>
          <a:lstStyle/>
          <a:p>
            <a:r>
              <a:rPr lang="en-US" dirty="0" smtClean="0"/>
              <a:t>For E.g. </a:t>
            </a:r>
          </a:p>
          <a:p>
            <a:pPr marL="0" indent="0">
              <a:buNone/>
            </a:pPr>
            <a:r>
              <a:rPr lang="en-US" dirty="0"/>
              <a:t> </a:t>
            </a:r>
            <a:r>
              <a:rPr lang="en-US" dirty="0" smtClean="0"/>
              <a:t>                 Class Car{</a:t>
            </a:r>
          </a:p>
          <a:p>
            <a:pPr marL="0" indent="0">
              <a:buNone/>
            </a:pPr>
            <a:r>
              <a:rPr lang="en-US" dirty="0"/>
              <a:t> </a:t>
            </a:r>
            <a:r>
              <a:rPr lang="en-US" dirty="0" smtClean="0"/>
              <a:t>                                 public Car(Engine e)</a:t>
            </a:r>
          </a:p>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Class Engine{</a:t>
            </a:r>
          </a:p>
          <a:p>
            <a:pPr marL="0" indent="0">
              <a:buNone/>
            </a:pPr>
            <a:r>
              <a:rPr lang="en-US" dirty="0"/>
              <a:t> </a:t>
            </a:r>
            <a:r>
              <a:rPr lang="en-US" dirty="0" smtClean="0"/>
              <a:t>                                        private String modelYear;</a:t>
            </a:r>
          </a:p>
          <a:p>
            <a:pPr marL="0" indent="0">
              <a:buNone/>
            </a:pPr>
            <a:r>
              <a:rPr lang="en-US" dirty="0"/>
              <a:t> </a:t>
            </a:r>
            <a:r>
              <a:rPr lang="en-US" dirty="0" smtClean="0"/>
              <a:t>                                        //setter</a:t>
            </a:r>
          </a:p>
          <a:p>
            <a:pPr marL="0" indent="0">
              <a:buNone/>
            </a:pPr>
            <a:r>
              <a:rPr lang="en-US" dirty="0" smtClean="0"/>
              <a:t>                                      }</a:t>
            </a:r>
          </a:p>
          <a:p>
            <a:pPr marL="0" indent="0">
              <a:buNone/>
            </a:pPr>
            <a:r>
              <a:rPr lang="en-US" dirty="0" smtClean="0"/>
              <a:t>So in this case it will search whether we have Engine type of bean to insert or not. If it has two or more then two then there will be ambiguity and to resolve that ambiguity we will use “ambiguity-candidate” attribute.</a:t>
            </a:r>
          </a:p>
          <a:p>
            <a:r>
              <a:rPr lang="en-US" dirty="0" smtClean="0"/>
              <a:t>We can use annotations too for Autowiring. There are two property level annotations that are used for Autowiring :-</a:t>
            </a:r>
          </a:p>
        </p:txBody>
      </p:sp>
    </p:spTree>
    <p:extLst>
      <p:ext uri="{BB962C8B-B14F-4D97-AF65-F5344CB8AC3E}">
        <p14:creationId xmlns:p14="http://schemas.microsoft.com/office/powerpoint/2010/main" val="2853425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60219"/>
            <a:ext cx="8596668" cy="5681144"/>
          </a:xfrm>
        </p:spPr>
        <p:txBody>
          <a:bodyPr/>
          <a:lstStyle/>
          <a:p>
            <a:r>
              <a:rPr lang="en-US" dirty="0" smtClean="0"/>
              <a:t>1.@autowiring       (uses byType mechanism)</a:t>
            </a:r>
          </a:p>
          <a:p>
            <a:r>
              <a:rPr lang="en-US" dirty="0" smtClean="0"/>
              <a:t>2.@qualifier(“id”)</a:t>
            </a:r>
          </a:p>
          <a:p>
            <a:r>
              <a:rPr lang="en-US" dirty="0" smtClean="0"/>
              <a:t>We have to activate these annotation by instantiating a object of class</a:t>
            </a:r>
          </a:p>
          <a:p>
            <a:pPr marL="0" indent="0">
              <a:buNone/>
            </a:pPr>
            <a:r>
              <a:rPr lang="en-US" dirty="0"/>
              <a:t> </a:t>
            </a:r>
            <a:r>
              <a:rPr lang="en-US" dirty="0" smtClean="0"/>
              <a:t>     “AutowiredAnnotationBeanPostProcessor”. And in this case we don’t have to</a:t>
            </a:r>
          </a:p>
          <a:p>
            <a:pPr marL="0" indent="0">
              <a:buNone/>
            </a:pPr>
            <a:r>
              <a:rPr lang="en-US" dirty="0"/>
              <a:t> </a:t>
            </a:r>
            <a:r>
              <a:rPr lang="en-US" dirty="0" smtClean="0"/>
              <a:t>      have any constructor or setter methods it will access our private variable</a:t>
            </a:r>
          </a:p>
          <a:p>
            <a:pPr marL="0" indent="0">
              <a:buNone/>
            </a:pPr>
            <a:r>
              <a:rPr lang="en-US" dirty="0"/>
              <a:t> </a:t>
            </a:r>
            <a:r>
              <a:rPr lang="en-US" dirty="0" smtClean="0"/>
              <a:t>      itself.</a:t>
            </a:r>
          </a:p>
          <a:p>
            <a:endParaRPr lang="en-IN" dirty="0"/>
          </a:p>
        </p:txBody>
      </p:sp>
    </p:spTree>
    <p:extLst>
      <p:ext uri="{BB962C8B-B14F-4D97-AF65-F5344CB8AC3E}">
        <p14:creationId xmlns:p14="http://schemas.microsoft.com/office/powerpoint/2010/main" val="3739765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44" y="383177"/>
            <a:ext cx="7759336" cy="1811383"/>
          </a:xfrm>
        </p:spPr>
        <p:txBody>
          <a:bodyPr/>
          <a:lstStyle/>
          <a:p>
            <a:r>
              <a:rPr lang="en-US" dirty="0" smtClean="0"/>
              <a:t>Stereotype Annotations</a:t>
            </a:r>
            <a:br>
              <a:rPr lang="en-US" dirty="0" smtClean="0"/>
            </a:br>
            <a:r>
              <a:rPr lang="en-US" dirty="0" smtClean="0"/>
              <a:t>(For creating secondary type objects</a:t>
            </a:r>
            <a:br>
              <a:rPr lang="en-US" dirty="0" smtClean="0"/>
            </a:br>
            <a:r>
              <a:rPr lang="en-US" dirty="0" smtClean="0"/>
              <a:t>automatically)</a:t>
            </a:r>
            <a:endParaRPr lang="en-IN" dirty="0"/>
          </a:p>
        </p:txBody>
      </p:sp>
      <p:sp>
        <p:nvSpPr>
          <p:cNvPr id="3" name="Content Placeholder 2"/>
          <p:cNvSpPr>
            <a:spLocks noGrp="1"/>
          </p:cNvSpPr>
          <p:nvPr>
            <p:ph idx="1"/>
          </p:nvPr>
        </p:nvSpPr>
        <p:spPr>
          <a:xfrm>
            <a:off x="677334" y="2360023"/>
            <a:ext cx="8596668" cy="3681339"/>
          </a:xfrm>
        </p:spPr>
        <p:txBody>
          <a:bodyPr/>
          <a:lstStyle/>
          <a:p>
            <a:r>
              <a:rPr lang="en-US" dirty="0" smtClean="0"/>
              <a:t>1.@Controller ----</a:t>
            </a:r>
            <a:r>
              <a:rPr lang="en-US" dirty="0" smtClean="0">
                <a:sym typeface="Wingdings" panose="05000000000000000000" pitchFamily="2" charset="2"/>
              </a:rPr>
              <a:t> For controller</a:t>
            </a:r>
            <a:endParaRPr lang="en-US" dirty="0" smtClean="0"/>
          </a:p>
          <a:p>
            <a:r>
              <a:rPr lang="en-US" dirty="0" smtClean="0"/>
              <a:t>2.@Repository ----</a:t>
            </a:r>
            <a:r>
              <a:rPr lang="en-US" dirty="0" smtClean="0">
                <a:sym typeface="Wingdings" panose="05000000000000000000" pitchFamily="2" charset="2"/>
              </a:rPr>
              <a:t> For DAO classes</a:t>
            </a:r>
            <a:endParaRPr lang="en-US" dirty="0" smtClean="0"/>
          </a:p>
          <a:p>
            <a:r>
              <a:rPr lang="en-US" dirty="0" smtClean="0"/>
              <a:t>3.@Service --------</a:t>
            </a:r>
            <a:r>
              <a:rPr lang="en-US" dirty="0" smtClean="0">
                <a:sym typeface="Wingdings" panose="05000000000000000000" pitchFamily="2" charset="2"/>
              </a:rPr>
              <a:t> For Business</a:t>
            </a:r>
            <a:endParaRPr lang="en-US" dirty="0" smtClean="0"/>
          </a:p>
          <a:p>
            <a:r>
              <a:rPr lang="en-US" dirty="0" smtClean="0"/>
              <a:t>4.@Component ---</a:t>
            </a:r>
            <a:r>
              <a:rPr lang="en-US" dirty="0" smtClean="0">
                <a:sym typeface="Wingdings" panose="05000000000000000000" pitchFamily="2" charset="2"/>
              </a:rPr>
              <a:t> For Non-MVC classes</a:t>
            </a:r>
          </a:p>
          <a:p>
            <a:pPr marL="0" indent="0">
              <a:buNone/>
            </a:pPr>
            <a:r>
              <a:rPr lang="en-US" dirty="0">
                <a:sym typeface="Wingdings" panose="05000000000000000000" pitchFamily="2" charset="2"/>
              </a:rPr>
              <a:t> </a:t>
            </a:r>
            <a:r>
              <a:rPr lang="en-US" dirty="0" smtClean="0">
                <a:sym typeface="Wingdings" panose="05000000000000000000" pitchFamily="2" charset="2"/>
              </a:rPr>
              <a:t>                                           Spring.xml</a:t>
            </a:r>
          </a:p>
          <a:p>
            <a:pPr marL="0" indent="0">
              <a:buNone/>
            </a:pPr>
            <a:r>
              <a:rPr lang="en-US" dirty="0" smtClean="0">
                <a:sym typeface="Wingdings" panose="05000000000000000000" pitchFamily="2" charset="2"/>
              </a:rPr>
              <a:t>        &lt;beans xmlns:context = “________”&gt;</a:t>
            </a:r>
          </a:p>
          <a:p>
            <a:pPr marL="0" indent="0">
              <a:buNone/>
            </a:pPr>
            <a:r>
              <a:rPr lang="en-US" dirty="0">
                <a:sym typeface="Wingdings" panose="05000000000000000000" pitchFamily="2" charset="2"/>
              </a:rPr>
              <a:t> </a:t>
            </a:r>
            <a:r>
              <a:rPr lang="en-US" dirty="0" smtClean="0">
                <a:sym typeface="Wingdings" panose="05000000000000000000" pitchFamily="2" charset="2"/>
              </a:rPr>
              <a:t>          &lt;context: component-scan base-package = “___”/&gt;</a:t>
            </a:r>
          </a:p>
          <a:p>
            <a:pPr marL="0" indent="0">
              <a:buNone/>
            </a:pPr>
            <a:r>
              <a:rPr lang="en-US" dirty="0">
                <a:sym typeface="Wingdings" panose="05000000000000000000" pitchFamily="2" charset="2"/>
              </a:rPr>
              <a:t> </a:t>
            </a:r>
            <a:r>
              <a:rPr lang="en-US" dirty="0" smtClean="0">
                <a:sym typeface="Wingdings" panose="05000000000000000000" pitchFamily="2" charset="2"/>
              </a:rPr>
              <a:t>          &lt;context: annotation-</a:t>
            </a:r>
            <a:r>
              <a:rPr lang="en-US" dirty="0" err="1" smtClean="0">
                <a:sym typeface="Wingdings" panose="05000000000000000000" pitchFamily="2" charset="2"/>
              </a:rPr>
              <a:t>config</a:t>
            </a:r>
            <a:r>
              <a:rPr lang="en-US" dirty="0" smtClean="0">
                <a:sym typeface="Wingdings" panose="05000000000000000000" pitchFamily="2" charset="2"/>
              </a:rPr>
              <a:t>/&gt;</a:t>
            </a:r>
          </a:p>
          <a:p>
            <a:pPr marL="0" indent="0">
              <a:buNone/>
            </a:pPr>
            <a:r>
              <a:rPr lang="en-US" dirty="0" smtClean="0">
                <a:sym typeface="Wingdings" panose="05000000000000000000" pitchFamily="2" charset="2"/>
              </a:rPr>
              <a:t>But in case of primitive type we’ll have to write in xml class.</a:t>
            </a:r>
          </a:p>
          <a:p>
            <a:endParaRPr lang="en-IN" dirty="0"/>
          </a:p>
        </p:txBody>
      </p:sp>
    </p:spTree>
    <p:extLst>
      <p:ext uri="{BB962C8B-B14F-4D97-AF65-F5344CB8AC3E}">
        <p14:creationId xmlns:p14="http://schemas.microsoft.com/office/powerpoint/2010/main" val="227496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2217"/>
            <a:ext cx="8596668" cy="5719145"/>
          </a:xfrm>
        </p:spPr>
        <p:txBody>
          <a:bodyPr/>
          <a:lstStyle/>
          <a:p>
            <a:r>
              <a:rPr lang="en-US" dirty="0" smtClean="0"/>
              <a:t>Spring can create objects of singleton classes(applies only for user defined singleton classes not sun given singleton classes).</a:t>
            </a:r>
          </a:p>
          <a:p>
            <a:r>
              <a:rPr lang="en-US" dirty="0" smtClean="0"/>
              <a:t>So when we write bean tag in xml file it creates that class object whether it has private or public constructor.</a:t>
            </a:r>
          </a:p>
          <a:p>
            <a:r>
              <a:rPr lang="en-US" dirty="0" smtClean="0"/>
              <a:t>But when spring create sun given singleton classes’ objects then it gives us exception that illegal access of object. </a:t>
            </a:r>
          </a:p>
          <a:p>
            <a:r>
              <a:rPr lang="en-US" dirty="0" smtClean="0"/>
              <a:t>So in general we create those classes’ objects in two ways:-</a:t>
            </a:r>
          </a:p>
          <a:p>
            <a:pPr marL="0" indent="0">
              <a:buNone/>
            </a:pPr>
            <a:r>
              <a:rPr lang="en-US" dirty="0" smtClean="0"/>
              <a:t>     1. Using a static method of that class that allows creating instance of </a:t>
            </a:r>
          </a:p>
          <a:p>
            <a:pPr marL="0" indent="0">
              <a:buNone/>
            </a:pPr>
            <a:r>
              <a:rPr lang="en-US" dirty="0"/>
              <a:t> </a:t>
            </a:r>
            <a:r>
              <a:rPr lang="en-US" dirty="0" smtClean="0"/>
              <a:t>        the same class(These methods are called factory methods.)</a:t>
            </a:r>
          </a:p>
          <a:p>
            <a:pPr marL="0" indent="0">
              <a:buNone/>
            </a:pPr>
            <a:r>
              <a:rPr lang="en-US" dirty="0"/>
              <a:t> </a:t>
            </a:r>
            <a:r>
              <a:rPr lang="en-US" dirty="0" smtClean="0"/>
              <a:t>        For E.g.</a:t>
            </a:r>
          </a:p>
          <a:p>
            <a:pPr marL="0" indent="0">
              <a:buNone/>
            </a:pPr>
            <a:r>
              <a:rPr lang="en-US" dirty="0"/>
              <a:t> </a:t>
            </a:r>
            <a:r>
              <a:rPr lang="en-US" dirty="0" smtClean="0"/>
              <a:t>        Calendar c = Calendar.getInstance();</a:t>
            </a:r>
          </a:p>
          <a:p>
            <a:pPr marL="0" indent="0">
              <a:buNone/>
            </a:pPr>
            <a:r>
              <a:rPr lang="en-US" dirty="0"/>
              <a:t> </a:t>
            </a:r>
            <a:r>
              <a:rPr lang="en-US" dirty="0" smtClean="0"/>
              <a:t>    2. Using a instance method factory class objects that returns desired object.</a:t>
            </a:r>
          </a:p>
          <a:p>
            <a:pPr marL="0" indent="0">
              <a:buNone/>
            </a:pPr>
            <a:r>
              <a:rPr lang="en-US" dirty="0"/>
              <a:t> </a:t>
            </a:r>
            <a:r>
              <a:rPr lang="en-US" dirty="0" smtClean="0"/>
              <a:t>        For E.g.</a:t>
            </a:r>
          </a:p>
          <a:p>
            <a:pPr marL="0" indent="0">
              <a:buNone/>
            </a:pPr>
            <a:r>
              <a:rPr lang="en-US" dirty="0"/>
              <a:t> </a:t>
            </a:r>
            <a:r>
              <a:rPr lang="en-US" dirty="0" smtClean="0"/>
              <a:t>        SessionFactory sf = new SessionFactory();</a:t>
            </a:r>
          </a:p>
          <a:p>
            <a:pPr marL="0" indent="0">
              <a:buNone/>
            </a:pPr>
            <a:r>
              <a:rPr lang="en-US" dirty="0"/>
              <a:t> </a:t>
            </a:r>
            <a:r>
              <a:rPr lang="en-US" dirty="0" smtClean="0"/>
              <a:t>        Session s = sf.openSession();</a:t>
            </a:r>
            <a:endParaRPr lang="en-US" dirty="0"/>
          </a:p>
        </p:txBody>
      </p:sp>
    </p:spTree>
    <p:extLst>
      <p:ext uri="{BB962C8B-B14F-4D97-AF65-F5344CB8AC3E}">
        <p14:creationId xmlns:p14="http://schemas.microsoft.com/office/powerpoint/2010/main" val="29706621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2054</TotalTime>
  <Words>1682</Words>
  <Application>Microsoft Office PowerPoint</Application>
  <PresentationFormat>Widescreen</PresentationFormat>
  <Paragraphs>197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Trebuchet MS</vt:lpstr>
      <vt:lpstr>Wingdings</vt:lpstr>
      <vt:lpstr>Wingdings 3</vt:lpstr>
      <vt:lpstr>Facet</vt:lpstr>
      <vt:lpstr>Static variable dependency Injection</vt:lpstr>
      <vt:lpstr>Autowiring</vt:lpstr>
      <vt:lpstr>PowerPoint Presentation</vt:lpstr>
      <vt:lpstr>PowerPoint Presentation</vt:lpstr>
      <vt:lpstr>PowerPoint Presentation</vt:lpstr>
      <vt:lpstr>PowerPoint Presentation</vt:lpstr>
      <vt:lpstr>PowerPoint Presentation</vt:lpstr>
      <vt:lpstr>Stereotype Annotations (For creating secondary type objects automatically)</vt:lpstr>
      <vt:lpstr>PowerPoint Presentation</vt:lpstr>
      <vt:lpstr>PowerPoint Presentation</vt:lpstr>
      <vt:lpstr>PowerPoint Presentation</vt:lpstr>
      <vt:lpstr>Managing POJO lifecycle</vt:lpstr>
      <vt:lpstr>PowerPoint Presentation</vt:lpstr>
      <vt:lpstr>Lookup Method Dependency Injection</vt:lpstr>
      <vt:lpstr>PowerPoint Presentation</vt:lpstr>
      <vt:lpstr>Method Replacer Tag</vt:lpstr>
      <vt:lpstr>PowerPoint Presentation</vt:lpstr>
      <vt:lpstr>PowerPoint Presentation</vt:lpstr>
      <vt:lpstr>Property DI using Expression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AutoWiring</dc:title>
  <dc:creator>Vishank Rajput</dc:creator>
  <cp:lastModifiedBy>Vishank Rajput</cp:lastModifiedBy>
  <cp:revision>91</cp:revision>
  <dcterms:created xsi:type="dcterms:W3CDTF">2020-03-08T01:14:51Z</dcterms:created>
  <dcterms:modified xsi:type="dcterms:W3CDTF">2020-03-21T15:27:07Z</dcterms:modified>
</cp:coreProperties>
</file>