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sldIdLst>
    <p:sldId id="257" r:id="rId5"/>
    <p:sldId id="272" r:id="rId6"/>
    <p:sldId id="262" r:id="rId7"/>
    <p:sldId id="263" r:id="rId8"/>
    <p:sldId id="274" r:id="rId9"/>
    <p:sldId id="275" r:id="rId10"/>
    <p:sldId id="276" r:id="rId11"/>
    <p:sldId id="273" r:id="rId12"/>
    <p:sldId id="277" r:id="rId13"/>
    <p:sldId id="281" r:id="rId14"/>
    <p:sldId id="284" r:id="rId15"/>
    <p:sldId id="283" r:id="rId16"/>
    <p:sldId id="289" r:id="rId17"/>
    <p:sldId id="287" r:id="rId18"/>
    <p:sldId id="288" r:id="rId19"/>
    <p:sldId id="282" r:id="rId20"/>
    <p:sldId id="286" r:id="rId21"/>
    <p:sldId id="290" r:id="rId22"/>
    <p:sldId id="292" r:id="rId23"/>
    <p:sldId id="285" r:id="rId24"/>
    <p:sldId id="278" r:id="rId25"/>
    <p:sldId id="27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p:scale>
          <a:sx n="100" d="100"/>
          <a:sy n="100" d="100"/>
        </p:scale>
        <p:origin x="990"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319878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42513082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7917102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78781195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0602752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11297768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73443045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0050429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952552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54027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30846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99216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52794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315843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72433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1/18/2022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759623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6FA2B21-3FCD-4721-B95C-427943F61125}" type="datetime1">
              <a:rPr lang="en-US" smtClean="0"/>
              <a:t>1/18/2022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0510525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692848" y="483350"/>
            <a:ext cx="9279952" cy="5782695"/>
          </a:xfrm>
          <a:solidFill>
            <a:schemeClr val="tx2">
              <a:lumMod val="25000"/>
            </a:schemeClr>
          </a:solidFill>
        </p:spPr>
        <p:txBody>
          <a:bodyPr>
            <a:normAutofit/>
          </a:bodyPr>
          <a:lstStyle/>
          <a:p>
            <a:pPr algn="ctr"/>
            <a:br>
              <a:rPr lang="en-US" sz="4700" dirty="0">
                <a:solidFill>
                  <a:schemeClr val="tx1">
                    <a:lumMod val="95000"/>
                  </a:schemeClr>
                </a:solidFill>
              </a:rPr>
            </a:br>
            <a:br>
              <a:rPr lang="en-US" sz="4700" dirty="0">
                <a:solidFill>
                  <a:schemeClr val="tx1">
                    <a:lumMod val="95000"/>
                  </a:schemeClr>
                </a:solidFill>
              </a:rPr>
            </a:br>
            <a:br>
              <a:rPr lang="en-US" sz="4700" dirty="0">
                <a:solidFill>
                  <a:schemeClr val="tx1">
                    <a:lumMod val="95000"/>
                  </a:schemeClr>
                </a:solidFill>
              </a:rPr>
            </a:br>
            <a:endParaRPr lang="en-US" sz="4700" dirty="0">
              <a:solidFill>
                <a:schemeClr val="bg2">
                  <a:lumMod val="60000"/>
                  <a:lumOff val="40000"/>
                </a:schemeClr>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3869786" y="2266362"/>
            <a:ext cx="4452428" cy="1505616"/>
          </a:xfrm>
        </p:spPr>
        <p:txBody>
          <a:bodyPr>
            <a:noAutofit/>
          </a:bodyPr>
          <a:lstStyle/>
          <a:p>
            <a:pPr algn="ctr">
              <a:spcAft>
                <a:spcPts val="600"/>
              </a:spcAft>
            </a:pPr>
            <a:r>
              <a:rPr lang="en-US" sz="2000" dirty="0">
                <a:solidFill>
                  <a:schemeClr val="tx1">
                    <a:lumMod val="75000"/>
                  </a:schemeClr>
                </a:solidFill>
              </a:rPr>
              <a:t>Group No. : 31</a:t>
            </a:r>
          </a:p>
          <a:p>
            <a:pPr algn="ctr">
              <a:spcAft>
                <a:spcPts val="600"/>
              </a:spcAft>
            </a:pPr>
            <a:r>
              <a:rPr lang="en-US" sz="2000" dirty="0">
                <a:solidFill>
                  <a:schemeClr val="tx1">
                    <a:lumMod val="75000"/>
                  </a:schemeClr>
                </a:solidFill>
              </a:rPr>
              <a:t>Vinayak Kamble (2BU19CS055)</a:t>
            </a:r>
          </a:p>
          <a:p>
            <a:pPr algn="ctr">
              <a:spcAft>
                <a:spcPts val="600"/>
              </a:spcAft>
            </a:pPr>
            <a:r>
              <a:rPr lang="en-US" sz="2000" dirty="0">
                <a:solidFill>
                  <a:schemeClr val="tx1">
                    <a:lumMod val="75000"/>
                  </a:schemeClr>
                </a:solidFill>
              </a:rPr>
              <a:t>Vishant Patil (2BU19CS056)</a:t>
            </a:r>
          </a:p>
        </p:txBody>
      </p:sp>
      <p:sp>
        <p:nvSpPr>
          <p:cNvPr id="4" name="TextBox 3">
            <a:extLst>
              <a:ext uri="{FF2B5EF4-FFF2-40B4-BE49-F238E27FC236}">
                <a16:creationId xmlns:a16="http://schemas.microsoft.com/office/drawing/2014/main" id="{88F16FAF-4FD8-4E57-A228-620207F2267F}"/>
              </a:ext>
            </a:extLst>
          </p:cNvPr>
          <p:cNvSpPr txBox="1"/>
          <p:nvPr/>
        </p:nvSpPr>
        <p:spPr>
          <a:xfrm>
            <a:off x="3777917" y="1158366"/>
            <a:ext cx="6015789" cy="1107996"/>
          </a:xfrm>
          <a:prstGeom prst="rect">
            <a:avLst/>
          </a:prstGeom>
          <a:noFill/>
        </p:spPr>
        <p:txBody>
          <a:bodyPr wrap="square" rtlCol="0">
            <a:spAutoFit/>
          </a:bodyPr>
          <a:lstStyle/>
          <a:p>
            <a:r>
              <a:rPr lang="en-IN" sz="6600" dirty="0"/>
              <a:t>JOB PORTAL</a:t>
            </a:r>
          </a:p>
        </p:txBody>
      </p:sp>
      <p:sp>
        <p:nvSpPr>
          <p:cNvPr id="5" name="TextBox 4">
            <a:extLst>
              <a:ext uri="{FF2B5EF4-FFF2-40B4-BE49-F238E27FC236}">
                <a16:creationId xmlns:a16="http://schemas.microsoft.com/office/drawing/2014/main" id="{0006A51D-5311-41A0-89D3-D1F54EB0F9A7}"/>
              </a:ext>
            </a:extLst>
          </p:cNvPr>
          <p:cNvSpPr txBox="1"/>
          <p:nvPr/>
        </p:nvSpPr>
        <p:spPr>
          <a:xfrm>
            <a:off x="2175309" y="4665399"/>
            <a:ext cx="3545306" cy="923330"/>
          </a:xfrm>
          <a:prstGeom prst="rect">
            <a:avLst/>
          </a:prstGeom>
          <a:noFill/>
        </p:spPr>
        <p:txBody>
          <a:bodyPr wrap="square" rtlCol="0">
            <a:spAutoFit/>
          </a:bodyPr>
          <a:lstStyle/>
          <a:p>
            <a:r>
              <a:rPr lang="en-IN" dirty="0">
                <a:solidFill>
                  <a:schemeClr val="tx1">
                    <a:lumMod val="75000"/>
                  </a:schemeClr>
                </a:solidFill>
              </a:rPr>
              <a:t>Under The Guidance of:</a:t>
            </a:r>
          </a:p>
          <a:p>
            <a:r>
              <a:rPr lang="en-IN" dirty="0">
                <a:solidFill>
                  <a:schemeClr val="tx1">
                    <a:lumMod val="75000"/>
                  </a:schemeClr>
                </a:solidFill>
              </a:rPr>
              <a:t>Prof. </a:t>
            </a:r>
            <a:r>
              <a:rPr lang="en-IN" dirty="0" err="1">
                <a:solidFill>
                  <a:schemeClr val="tx1">
                    <a:lumMod val="75000"/>
                  </a:schemeClr>
                </a:solidFill>
              </a:rPr>
              <a:t>Sushiladevi</a:t>
            </a:r>
            <a:r>
              <a:rPr lang="en-IN" dirty="0">
                <a:solidFill>
                  <a:schemeClr val="tx1">
                    <a:lumMod val="75000"/>
                  </a:schemeClr>
                </a:solidFill>
              </a:rPr>
              <a:t> B </a:t>
            </a:r>
            <a:r>
              <a:rPr lang="en-IN" dirty="0" err="1">
                <a:solidFill>
                  <a:schemeClr val="tx1">
                    <a:lumMod val="75000"/>
                  </a:schemeClr>
                </a:solidFill>
              </a:rPr>
              <a:t>Vantamuri</a:t>
            </a:r>
            <a:endParaRPr lang="en-IN" dirty="0">
              <a:solidFill>
                <a:schemeClr val="tx1">
                  <a:lumMod val="75000"/>
                </a:schemeClr>
              </a:solidFill>
            </a:endParaRPr>
          </a:p>
          <a:p>
            <a:endParaRPr lang="en-IN" dirty="0"/>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4ACB8-FCC1-4B8E-A91E-9DEDCBF4ACD1}"/>
              </a:ext>
            </a:extLst>
          </p:cNvPr>
          <p:cNvSpPr>
            <a:spLocks noGrp="1"/>
          </p:cNvSpPr>
          <p:nvPr>
            <p:ph type="title"/>
          </p:nvPr>
        </p:nvSpPr>
        <p:spPr>
          <a:xfrm>
            <a:off x="677334" y="609600"/>
            <a:ext cx="8596668" cy="1320800"/>
          </a:xfrm>
        </p:spPr>
        <p:txBody>
          <a:bodyPr>
            <a:normAutofit/>
          </a:bodyPr>
          <a:lstStyle/>
          <a:p>
            <a:r>
              <a:rPr lang="en-IN" sz="4000" dirty="0"/>
              <a:t>HOME PAGE</a:t>
            </a:r>
          </a:p>
        </p:txBody>
      </p:sp>
      <p:pic>
        <p:nvPicPr>
          <p:cNvPr id="5" name="Content Placeholder 4">
            <a:extLst>
              <a:ext uri="{FF2B5EF4-FFF2-40B4-BE49-F238E27FC236}">
                <a16:creationId xmlns:a16="http://schemas.microsoft.com/office/drawing/2014/main" id="{4D8FB366-D864-423F-9799-D9758AE67F9D}"/>
              </a:ext>
            </a:extLst>
          </p:cNvPr>
          <p:cNvPicPr>
            <a:picLocks noGrp="1" noChangeAspect="1"/>
          </p:cNvPicPr>
          <p:nvPr>
            <p:ph idx="1"/>
          </p:nvPr>
        </p:nvPicPr>
        <p:blipFill>
          <a:blip r:embed="rId2"/>
          <a:stretch>
            <a:fillRect/>
          </a:stretch>
        </p:blipFill>
        <p:spPr>
          <a:xfrm>
            <a:off x="677334" y="1930400"/>
            <a:ext cx="8377920" cy="4213225"/>
          </a:xfrm>
        </p:spPr>
      </p:pic>
    </p:spTree>
    <p:extLst>
      <p:ext uri="{BB962C8B-B14F-4D97-AF65-F5344CB8AC3E}">
        <p14:creationId xmlns:p14="http://schemas.microsoft.com/office/powerpoint/2010/main" val="77955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36CA8-6B94-42FC-BCAC-6700E6BC8940}"/>
              </a:ext>
            </a:extLst>
          </p:cNvPr>
          <p:cNvSpPr>
            <a:spLocks noGrp="1"/>
          </p:cNvSpPr>
          <p:nvPr>
            <p:ph type="title"/>
          </p:nvPr>
        </p:nvSpPr>
        <p:spPr>
          <a:xfrm>
            <a:off x="1196937" y="1196830"/>
            <a:ext cx="8596668" cy="1320800"/>
          </a:xfrm>
        </p:spPr>
        <p:txBody>
          <a:bodyPr/>
          <a:lstStyle/>
          <a:p>
            <a:r>
              <a:rPr lang="en-IN" dirty="0"/>
              <a:t>JOB-LIST:</a:t>
            </a:r>
          </a:p>
        </p:txBody>
      </p:sp>
      <p:pic>
        <p:nvPicPr>
          <p:cNvPr id="5" name="Content Placeholder 4">
            <a:extLst>
              <a:ext uri="{FF2B5EF4-FFF2-40B4-BE49-F238E27FC236}">
                <a16:creationId xmlns:a16="http://schemas.microsoft.com/office/drawing/2014/main" id="{CB1F7078-1F9A-40F8-A2F4-8B13A37ADC87}"/>
              </a:ext>
            </a:extLst>
          </p:cNvPr>
          <p:cNvPicPr>
            <a:picLocks noGrp="1" noChangeAspect="1"/>
          </p:cNvPicPr>
          <p:nvPr>
            <p:ph idx="1"/>
          </p:nvPr>
        </p:nvPicPr>
        <p:blipFill>
          <a:blip r:embed="rId2"/>
          <a:stretch>
            <a:fillRect/>
          </a:stretch>
        </p:blipFill>
        <p:spPr>
          <a:xfrm>
            <a:off x="1196937" y="2160588"/>
            <a:ext cx="7558164" cy="3881437"/>
          </a:xfrm>
        </p:spPr>
      </p:pic>
    </p:spTree>
    <p:extLst>
      <p:ext uri="{BB962C8B-B14F-4D97-AF65-F5344CB8AC3E}">
        <p14:creationId xmlns:p14="http://schemas.microsoft.com/office/powerpoint/2010/main" val="3668462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A7747-EF19-43F0-8D3B-FA2799051367}"/>
              </a:ext>
            </a:extLst>
          </p:cNvPr>
          <p:cNvSpPr>
            <a:spLocks noGrp="1"/>
          </p:cNvSpPr>
          <p:nvPr>
            <p:ph type="title"/>
          </p:nvPr>
        </p:nvSpPr>
        <p:spPr>
          <a:xfrm>
            <a:off x="1104456" y="953549"/>
            <a:ext cx="8596668" cy="1320800"/>
          </a:xfrm>
        </p:spPr>
        <p:txBody>
          <a:bodyPr/>
          <a:lstStyle/>
          <a:p>
            <a:r>
              <a:rPr lang="en-IN" dirty="0"/>
              <a:t>EMPLOYER REGISTRATION:</a:t>
            </a:r>
          </a:p>
        </p:txBody>
      </p:sp>
      <p:pic>
        <p:nvPicPr>
          <p:cNvPr id="5" name="Content Placeholder 4">
            <a:extLst>
              <a:ext uri="{FF2B5EF4-FFF2-40B4-BE49-F238E27FC236}">
                <a16:creationId xmlns:a16="http://schemas.microsoft.com/office/drawing/2014/main" id="{8A9D5A4A-2380-4F3B-80CD-8579EACBFB06}"/>
              </a:ext>
            </a:extLst>
          </p:cNvPr>
          <p:cNvPicPr>
            <a:picLocks noGrp="1" noChangeAspect="1"/>
          </p:cNvPicPr>
          <p:nvPr>
            <p:ph idx="1"/>
          </p:nvPr>
        </p:nvPicPr>
        <p:blipFill>
          <a:blip r:embed="rId2"/>
          <a:stretch>
            <a:fillRect/>
          </a:stretch>
        </p:blipFill>
        <p:spPr>
          <a:xfrm>
            <a:off x="1104456" y="1930400"/>
            <a:ext cx="7742423" cy="3881437"/>
          </a:xfrm>
        </p:spPr>
      </p:pic>
    </p:spTree>
    <p:extLst>
      <p:ext uri="{BB962C8B-B14F-4D97-AF65-F5344CB8AC3E}">
        <p14:creationId xmlns:p14="http://schemas.microsoft.com/office/powerpoint/2010/main" val="1799983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9C42D-2935-4744-AEA5-C62866DDE4AD}"/>
              </a:ext>
            </a:extLst>
          </p:cNvPr>
          <p:cNvSpPr>
            <a:spLocks noGrp="1"/>
          </p:cNvSpPr>
          <p:nvPr>
            <p:ph type="title"/>
          </p:nvPr>
        </p:nvSpPr>
        <p:spPr>
          <a:xfrm>
            <a:off x="549900" y="771321"/>
            <a:ext cx="8596668" cy="1320800"/>
          </a:xfrm>
        </p:spPr>
        <p:txBody>
          <a:bodyPr/>
          <a:lstStyle/>
          <a:p>
            <a:r>
              <a:rPr lang="en-IN" dirty="0"/>
              <a:t>LOGIN:</a:t>
            </a:r>
          </a:p>
        </p:txBody>
      </p:sp>
      <p:pic>
        <p:nvPicPr>
          <p:cNvPr id="5" name="Content Placeholder 4">
            <a:extLst>
              <a:ext uri="{FF2B5EF4-FFF2-40B4-BE49-F238E27FC236}">
                <a16:creationId xmlns:a16="http://schemas.microsoft.com/office/drawing/2014/main" id="{ADF1D770-F06A-4D2A-9535-807B977B6F02}"/>
              </a:ext>
            </a:extLst>
          </p:cNvPr>
          <p:cNvPicPr>
            <a:picLocks noGrp="1" noChangeAspect="1"/>
          </p:cNvPicPr>
          <p:nvPr>
            <p:ph idx="1"/>
          </p:nvPr>
        </p:nvPicPr>
        <p:blipFill>
          <a:blip r:embed="rId2"/>
          <a:stretch>
            <a:fillRect/>
          </a:stretch>
        </p:blipFill>
        <p:spPr>
          <a:xfrm>
            <a:off x="485918" y="1596005"/>
            <a:ext cx="8724631" cy="3665989"/>
          </a:xfr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850704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265E04-F5DC-46AF-9B60-2B33C4B2FA90}"/>
              </a:ext>
            </a:extLst>
          </p:cNvPr>
          <p:cNvPicPr>
            <a:picLocks noChangeAspect="1"/>
          </p:cNvPicPr>
          <p:nvPr/>
        </p:nvPicPr>
        <p:blipFill>
          <a:blip r:embed="rId2"/>
          <a:stretch>
            <a:fillRect/>
          </a:stretch>
        </p:blipFill>
        <p:spPr>
          <a:xfrm>
            <a:off x="1226923" y="1221661"/>
            <a:ext cx="7261861" cy="4414677"/>
          </a:xfrm>
          <a:prstGeom prst="rect">
            <a:avLst/>
          </a:prstGeom>
        </p:spPr>
      </p:pic>
      <p:sp>
        <p:nvSpPr>
          <p:cNvPr id="6" name="Rectangle 5">
            <a:extLst>
              <a:ext uri="{FF2B5EF4-FFF2-40B4-BE49-F238E27FC236}">
                <a16:creationId xmlns:a16="http://schemas.microsoft.com/office/drawing/2014/main" id="{6D015DA5-DEBE-4C6A-B3C2-20BCF6027C02}"/>
              </a:ext>
            </a:extLst>
          </p:cNvPr>
          <p:cNvSpPr/>
          <p:nvPr/>
        </p:nvSpPr>
        <p:spPr>
          <a:xfrm>
            <a:off x="1226923" y="308188"/>
            <a:ext cx="4309193" cy="646331"/>
          </a:xfrm>
          <a:prstGeom prst="rect">
            <a:avLst/>
          </a:prstGeom>
        </p:spPr>
        <p:txBody>
          <a:bodyPr wrap="none">
            <a:spAutoFit/>
          </a:bodyPr>
          <a:lstStyle/>
          <a:p>
            <a:r>
              <a:rPr lang="en-IN" sz="3600" dirty="0">
                <a:solidFill>
                  <a:schemeClr val="accent1"/>
                </a:solidFill>
              </a:rPr>
              <a:t>EMPLOYER PROFILE </a:t>
            </a:r>
          </a:p>
        </p:txBody>
      </p:sp>
    </p:spTree>
    <p:extLst>
      <p:ext uri="{BB962C8B-B14F-4D97-AF65-F5344CB8AC3E}">
        <p14:creationId xmlns:p14="http://schemas.microsoft.com/office/powerpoint/2010/main" val="3537859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22E3C-BA36-430C-9218-82E3A8570C7E}"/>
              </a:ext>
            </a:extLst>
          </p:cNvPr>
          <p:cNvSpPr>
            <a:spLocks noGrp="1"/>
          </p:cNvSpPr>
          <p:nvPr>
            <p:ph type="title"/>
          </p:nvPr>
        </p:nvSpPr>
        <p:spPr/>
        <p:txBody>
          <a:bodyPr/>
          <a:lstStyle/>
          <a:p>
            <a:r>
              <a:rPr lang="en-IN" dirty="0"/>
              <a:t>POSTING JOB:</a:t>
            </a:r>
          </a:p>
        </p:txBody>
      </p:sp>
      <p:pic>
        <p:nvPicPr>
          <p:cNvPr id="5" name="Content Placeholder 4">
            <a:extLst>
              <a:ext uri="{FF2B5EF4-FFF2-40B4-BE49-F238E27FC236}">
                <a16:creationId xmlns:a16="http://schemas.microsoft.com/office/drawing/2014/main" id="{410DFA3C-4A5C-4273-8E1B-687AD6CC4371}"/>
              </a:ext>
            </a:extLst>
          </p:cNvPr>
          <p:cNvPicPr>
            <a:picLocks noGrp="1" noChangeAspect="1"/>
          </p:cNvPicPr>
          <p:nvPr>
            <p:ph idx="1"/>
          </p:nvPr>
        </p:nvPicPr>
        <p:blipFill>
          <a:blip r:embed="rId2"/>
          <a:stretch>
            <a:fillRect/>
          </a:stretch>
        </p:blipFill>
        <p:spPr>
          <a:xfrm>
            <a:off x="677334" y="1930400"/>
            <a:ext cx="7957068" cy="4318000"/>
          </a:xfrm>
        </p:spPr>
      </p:pic>
    </p:spTree>
    <p:extLst>
      <p:ext uri="{BB962C8B-B14F-4D97-AF65-F5344CB8AC3E}">
        <p14:creationId xmlns:p14="http://schemas.microsoft.com/office/powerpoint/2010/main" val="4060503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FA6CC-B5AA-4292-BE6D-94A2FE598719}"/>
              </a:ext>
            </a:extLst>
          </p:cNvPr>
          <p:cNvSpPr>
            <a:spLocks noGrp="1"/>
          </p:cNvSpPr>
          <p:nvPr>
            <p:ph type="title"/>
          </p:nvPr>
        </p:nvSpPr>
        <p:spPr>
          <a:xfrm>
            <a:off x="1096610" y="1272331"/>
            <a:ext cx="8596668" cy="1320800"/>
          </a:xfrm>
        </p:spPr>
        <p:txBody>
          <a:bodyPr/>
          <a:lstStyle/>
          <a:p>
            <a:r>
              <a:rPr lang="en-IN" dirty="0"/>
              <a:t>EMPLOYEE REGISTRATION:</a:t>
            </a:r>
            <a:br>
              <a:rPr lang="en-IN" dirty="0"/>
            </a:br>
            <a:endParaRPr lang="en-IN" dirty="0"/>
          </a:p>
        </p:txBody>
      </p:sp>
      <p:pic>
        <p:nvPicPr>
          <p:cNvPr id="5" name="Content Placeholder 4">
            <a:extLst>
              <a:ext uri="{FF2B5EF4-FFF2-40B4-BE49-F238E27FC236}">
                <a16:creationId xmlns:a16="http://schemas.microsoft.com/office/drawing/2014/main" id="{842B0411-E00C-4562-B2BA-1248596E370E}"/>
              </a:ext>
            </a:extLst>
          </p:cNvPr>
          <p:cNvPicPr>
            <a:picLocks noGrp="1" noChangeAspect="1"/>
          </p:cNvPicPr>
          <p:nvPr>
            <p:ph idx="1"/>
          </p:nvPr>
        </p:nvPicPr>
        <p:blipFill>
          <a:blip r:embed="rId2"/>
          <a:stretch>
            <a:fillRect/>
          </a:stretch>
        </p:blipFill>
        <p:spPr>
          <a:xfrm>
            <a:off x="1096610" y="2160588"/>
            <a:ext cx="7758818" cy="3881437"/>
          </a:xfrm>
        </p:spPr>
      </p:pic>
    </p:spTree>
    <p:extLst>
      <p:ext uri="{BB962C8B-B14F-4D97-AF65-F5344CB8AC3E}">
        <p14:creationId xmlns:p14="http://schemas.microsoft.com/office/powerpoint/2010/main" val="2130231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9C42D-2935-4744-AEA5-C62866DDE4AD}"/>
              </a:ext>
            </a:extLst>
          </p:cNvPr>
          <p:cNvSpPr>
            <a:spLocks noGrp="1"/>
          </p:cNvSpPr>
          <p:nvPr>
            <p:ph type="title"/>
          </p:nvPr>
        </p:nvSpPr>
        <p:spPr>
          <a:xfrm>
            <a:off x="549900" y="771321"/>
            <a:ext cx="8596668" cy="1320800"/>
          </a:xfrm>
        </p:spPr>
        <p:txBody>
          <a:bodyPr/>
          <a:lstStyle/>
          <a:p>
            <a:r>
              <a:rPr lang="en-IN" dirty="0"/>
              <a:t>LOGIN:</a:t>
            </a:r>
          </a:p>
        </p:txBody>
      </p:sp>
      <p:pic>
        <p:nvPicPr>
          <p:cNvPr id="5" name="Content Placeholder 4">
            <a:extLst>
              <a:ext uri="{FF2B5EF4-FFF2-40B4-BE49-F238E27FC236}">
                <a16:creationId xmlns:a16="http://schemas.microsoft.com/office/drawing/2014/main" id="{ADF1D770-F06A-4D2A-9535-807B977B6F02}"/>
              </a:ext>
            </a:extLst>
          </p:cNvPr>
          <p:cNvPicPr>
            <a:picLocks noGrp="1" noChangeAspect="1"/>
          </p:cNvPicPr>
          <p:nvPr>
            <p:ph idx="1"/>
          </p:nvPr>
        </p:nvPicPr>
        <p:blipFill>
          <a:blip r:embed="rId2"/>
          <a:stretch>
            <a:fillRect/>
          </a:stretch>
        </p:blipFill>
        <p:spPr>
          <a:xfrm>
            <a:off x="485918" y="1596005"/>
            <a:ext cx="8724631" cy="3665989"/>
          </a:xfr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925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C1215-1460-408E-99A0-CBAA4CF34DD7}"/>
              </a:ext>
            </a:extLst>
          </p:cNvPr>
          <p:cNvSpPr>
            <a:spLocks noGrp="1"/>
          </p:cNvSpPr>
          <p:nvPr>
            <p:ph type="title"/>
          </p:nvPr>
        </p:nvSpPr>
        <p:spPr/>
        <p:txBody>
          <a:bodyPr/>
          <a:lstStyle/>
          <a:p>
            <a:r>
              <a:rPr lang="en-IN" dirty="0"/>
              <a:t>Employee Profile :</a:t>
            </a:r>
          </a:p>
        </p:txBody>
      </p:sp>
      <p:pic>
        <p:nvPicPr>
          <p:cNvPr id="5" name="Content Placeholder 4">
            <a:extLst>
              <a:ext uri="{FF2B5EF4-FFF2-40B4-BE49-F238E27FC236}">
                <a16:creationId xmlns:a16="http://schemas.microsoft.com/office/drawing/2014/main" id="{10467588-72B9-4078-A89F-57F586EE41FE}"/>
              </a:ext>
            </a:extLst>
          </p:cNvPr>
          <p:cNvPicPr>
            <a:picLocks noGrp="1" noChangeAspect="1"/>
          </p:cNvPicPr>
          <p:nvPr>
            <p:ph idx="1"/>
          </p:nvPr>
        </p:nvPicPr>
        <p:blipFill>
          <a:blip r:embed="rId2"/>
          <a:stretch>
            <a:fillRect/>
          </a:stretch>
        </p:blipFill>
        <p:spPr>
          <a:xfrm>
            <a:off x="1130933" y="2160588"/>
            <a:ext cx="7690172" cy="3881437"/>
          </a:xfrm>
        </p:spPr>
      </p:pic>
    </p:spTree>
    <p:extLst>
      <p:ext uri="{BB962C8B-B14F-4D97-AF65-F5344CB8AC3E}">
        <p14:creationId xmlns:p14="http://schemas.microsoft.com/office/powerpoint/2010/main" val="228705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1C081-626E-4600-B41B-401CCA1D5DA3}"/>
              </a:ext>
            </a:extLst>
          </p:cNvPr>
          <p:cNvSpPr>
            <a:spLocks noGrp="1"/>
          </p:cNvSpPr>
          <p:nvPr>
            <p:ph type="title"/>
          </p:nvPr>
        </p:nvSpPr>
        <p:spPr>
          <a:xfrm>
            <a:off x="551849" y="618234"/>
            <a:ext cx="8596668" cy="1320800"/>
          </a:xfrm>
        </p:spPr>
        <p:txBody>
          <a:bodyPr/>
          <a:lstStyle/>
          <a:p>
            <a:r>
              <a:rPr lang="en-IN" dirty="0"/>
              <a:t>Employee Applying For Job :</a:t>
            </a:r>
          </a:p>
        </p:txBody>
      </p:sp>
      <p:pic>
        <p:nvPicPr>
          <p:cNvPr id="7" name="Content Placeholder 6">
            <a:extLst>
              <a:ext uri="{FF2B5EF4-FFF2-40B4-BE49-F238E27FC236}">
                <a16:creationId xmlns:a16="http://schemas.microsoft.com/office/drawing/2014/main" id="{B2B5040B-3E34-4B5E-95DA-130D5B994CFB}"/>
              </a:ext>
            </a:extLst>
          </p:cNvPr>
          <p:cNvPicPr>
            <a:picLocks noGrp="1" noChangeAspect="1"/>
          </p:cNvPicPr>
          <p:nvPr>
            <p:ph idx="1"/>
          </p:nvPr>
        </p:nvPicPr>
        <p:blipFill>
          <a:blip r:embed="rId2"/>
          <a:stretch>
            <a:fillRect/>
          </a:stretch>
        </p:blipFill>
        <p:spPr>
          <a:xfrm>
            <a:off x="1359017" y="1939034"/>
            <a:ext cx="6863394" cy="4102991"/>
          </a:xfrm>
        </p:spPr>
      </p:pic>
    </p:spTree>
    <p:extLst>
      <p:ext uri="{BB962C8B-B14F-4D97-AF65-F5344CB8AC3E}">
        <p14:creationId xmlns:p14="http://schemas.microsoft.com/office/powerpoint/2010/main" val="2397945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59267-5DAB-4741-ACD6-2A2E3437651B}"/>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ED670DBB-9881-49BE-9007-0E3530530A6C}"/>
              </a:ext>
            </a:extLst>
          </p:cNvPr>
          <p:cNvSpPr>
            <a:spLocks noGrp="1"/>
          </p:cNvSpPr>
          <p:nvPr>
            <p:ph idx="1"/>
          </p:nvPr>
        </p:nvSpPr>
        <p:spPr/>
        <p:txBody>
          <a:bodyPr/>
          <a:lstStyle/>
          <a:p>
            <a:r>
              <a:rPr lang="en-US" sz="1800" dirty="0"/>
              <a:t>ABSTRACT</a:t>
            </a:r>
          </a:p>
          <a:p>
            <a:r>
              <a:rPr lang="en-US" sz="1800" dirty="0"/>
              <a:t>INTRODUCTION</a:t>
            </a:r>
          </a:p>
          <a:p>
            <a:r>
              <a:rPr lang="en-US" sz="1800" dirty="0"/>
              <a:t>METHODOLOGY</a:t>
            </a:r>
          </a:p>
          <a:p>
            <a:pPr marL="0" indent="0">
              <a:buNone/>
            </a:pPr>
            <a:r>
              <a:rPr lang="en-US" sz="1800" dirty="0"/>
              <a:t>          HARDWARE AND SOFTWARE REQUIREMENTS</a:t>
            </a:r>
          </a:p>
          <a:p>
            <a:pPr marL="0" indent="0">
              <a:buNone/>
            </a:pPr>
            <a:r>
              <a:rPr lang="en-US" sz="1800" dirty="0"/>
              <a:t>          FRONTEND AND BACKEND</a:t>
            </a:r>
          </a:p>
          <a:p>
            <a:pPr marL="0" indent="0">
              <a:buNone/>
            </a:pPr>
            <a:r>
              <a:rPr lang="en-US" sz="1800" dirty="0"/>
              <a:t>          ENTITY RELATIONSHIP DIAGRAM</a:t>
            </a:r>
          </a:p>
          <a:p>
            <a:pPr marL="0" indent="0">
              <a:buNone/>
            </a:pPr>
            <a:r>
              <a:rPr lang="en-US" sz="1800" dirty="0"/>
              <a:t>          SCHEMA DIAGRAM</a:t>
            </a:r>
          </a:p>
          <a:p>
            <a:pPr marL="0" indent="0">
              <a:buNone/>
            </a:pPr>
            <a:r>
              <a:rPr lang="en-US" sz="1800" dirty="0"/>
              <a:t>          ENTITY AND ATTRIBUTES</a:t>
            </a:r>
          </a:p>
          <a:p>
            <a:r>
              <a:rPr lang="en-US" sz="1800" dirty="0"/>
              <a:t>RESULT AND CONCLUSION</a:t>
            </a:r>
          </a:p>
          <a:p>
            <a:endParaRPr lang="en-IN" dirty="0"/>
          </a:p>
        </p:txBody>
      </p:sp>
    </p:spTree>
    <p:extLst>
      <p:ext uri="{BB962C8B-B14F-4D97-AF65-F5344CB8AC3E}">
        <p14:creationId xmlns:p14="http://schemas.microsoft.com/office/powerpoint/2010/main" val="1675112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BB3C6-E3A0-46CA-9BEB-B31901E0D280}"/>
              </a:ext>
            </a:extLst>
          </p:cNvPr>
          <p:cNvSpPr>
            <a:spLocks noGrp="1"/>
          </p:cNvSpPr>
          <p:nvPr>
            <p:ph type="title"/>
          </p:nvPr>
        </p:nvSpPr>
        <p:spPr>
          <a:xfrm>
            <a:off x="880753" y="961938"/>
            <a:ext cx="8596668" cy="1320800"/>
          </a:xfrm>
        </p:spPr>
        <p:txBody>
          <a:bodyPr/>
          <a:lstStyle/>
          <a:p>
            <a:r>
              <a:rPr lang="en-IN" dirty="0"/>
              <a:t>CONTACT US:</a:t>
            </a:r>
          </a:p>
        </p:txBody>
      </p:sp>
      <p:pic>
        <p:nvPicPr>
          <p:cNvPr id="5" name="Content Placeholder 4">
            <a:extLst>
              <a:ext uri="{FF2B5EF4-FFF2-40B4-BE49-F238E27FC236}">
                <a16:creationId xmlns:a16="http://schemas.microsoft.com/office/drawing/2014/main" id="{0C17E4CD-677C-4100-9408-D7BA47174EA6}"/>
              </a:ext>
            </a:extLst>
          </p:cNvPr>
          <p:cNvPicPr>
            <a:picLocks noGrp="1" noChangeAspect="1"/>
          </p:cNvPicPr>
          <p:nvPr>
            <p:ph idx="1"/>
          </p:nvPr>
        </p:nvPicPr>
        <p:blipFill>
          <a:blip r:embed="rId2"/>
          <a:stretch>
            <a:fillRect/>
          </a:stretch>
        </p:blipFill>
        <p:spPr>
          <a:xfrm>
            <a:off x="880753" y="2031068"/>
            <a:ext cx="8189829" cy="3756367"/>
          </a:xfrm>
        </p:spPr>
      </p:pic>
    </p:spTree>
    <p:extLst>
      <p:ext uri="{BB962C8B-B14F-4D97-AF65-F5344CB8AC3E}">
        <p14:creationId xmlns:p14="http://schemas.microsoft.com/office/powerpoint/2010/main" val="1995320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EB60A-378B-4F90-9477-894996D18A06}"/>
              </a:ext>
            </a:extLst>
          </p:cNvPr>
          <p:cNvSpPr>
            <a:spLocks noGrp="1"/>
          </p:cNvSpPr>
          <p:nvPr>
            <p:ph type="title"/>
          </p:nvPr>
        </p:nvSpPr>
        <p:spPr/>
        <p:txBody>
          <a:bodyPr/>
          <a:lstStyle/>
          <a:p>
            <a:r>
              <a:rPr lang="en-IN" dirty="0"/>
              <a:t>RESULT AND CONCLUSION</a:t>
            </a:r>
          </a:p>
        </p:txBody>
      </p:sp>
      <p:sp>
        <p:nvSpPr>
          <p:cNvPr id="3" name="Content Placeholder 2">
            <a:extLst>
              <a:ext uri="{FF2B5EF4-FFF2-40B4-BE49-F238E27FC236}">
                <a16:creationId xmlns:a16="http://schemas.microsoft.com/office/drawing/2014/main" id="{F03B7972-849F-4A0C-9BE9-48BD7807DB8C}"/>
              </a:ext>
            </a:extLst>
          </p:cNvPr>
          <p:cNvSpPr>
            <a:spLocks noGrp="1"/>
          </p:cNvSpPr>
          <p:nvPr>
            <p:ph idx="1"/>
          </p:nvPr>
        </p:nvSpPr>
        <p:spPr/>
        <p:txBody>
          <a:bodyPr/>
          <a:lstStyle/>
          <a:p>
            <a:r>
              <a:rPr lang="en-US" dirty="0"/>
              <a:t>Computerized online Job Portal is developed to facilitate the to manage the various information of the Employee and Employers and the processes involved in a placement company. So, that organization can access accurate information quickly and easily as and when required, thereby improving its operational efficiency &amp; effectiveness</a:t>
            </a:r>
          </a:p>
          <a:p>
            <a:r>
              <a:rPr lang="en-US" dirty="0"/>
              <a:t>Future Enhancement:</a:t>
            </a:r>
          </a:p>
          <a:p>
            <a:r>
              <a:rPr lang="en-US" dirty="0"/>
              <a:t>To increase the business of Client.</a:t>
            </a:r>
          </a:p>
          <a:p>
            <a:r>
              <a:rPr lang="en-US" dirty="0"/>
              <a:t>To make it Global.</a:t>
            </a:r>
          </a:p>
          <a:p>
            <a:r>
              <a:rPr lang="en-US" dirty="0"/>
              <a:t>To facilitate job search.</a:t>
            </a:r>
          </a:p>
          <a:p>
            <a:r>
              <a:rPr lang="en-US" dirty="0"/>
              <a:t>To facilitate company so that it can search for best candidates available.</a:t>
            </a:r>
          </a:p>
          <a:p>
            <a:r>
              <a:rPr lang="en-US" dirty="0"/>
              <a:t>To act as a middle men connecting Job seeker and Provider</a:t>
            </a:r>
          </a:p>
          <a:p>
            <a:endParaRPr lang="en-IN" dirty="0"/>
          </a:p>
        </p:txBody>
      </p:sp>
    </p:spTree>
    <p:extLst>
      <p:ext uri="{BB962C8B-B14F-4D97-AF65-F5344CB8AC3E}">
        <p14:creationId xmlns:p14="http://schemas.microsoft.com/office/powerpoint/2010/main" val="2773095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6F813A-BEAD-4121-9AAA-D080DB430661}"/>
              </a:ext>
            </a:extLst>
          </p:cNvPr>
          <p:cNvSpPr/>
          <p:nvPr/>
        </p:nvSpPr>
        <p:spPr>
          <a:xfrm>
            <a:off x="3274445" y="2967335"/>
            <a:ext cx="3987310"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Tree>
    <p:extLst>
      <p:ext uri="{BB962C8B-B14F-4D97-AF65-F5344CB8AC3E}">
        <p14:creationId xmlns:p14="http://schemas.microsoft.com/office/powerpoint/2010/main" val="217380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2CC03-8E65-47EE-BCA9-1C0F760C4AB8}"/>
              </a:ext>
            </a:extLst>
          </p:cNvPr>
          <p:cNvSpPr>
            <a:spLocks noGrp="1"/>
          </p:cNvSpPr>
          <p:nvPr>
            <p:ph type="title"/>
          </p:nvPr>
        </p:nvSpPr>
        <p:spPr>
          <a:xfrm>
            <a:off x="677334" y="609600"/>
            <a:ext cx="3688189" cy="555523"/>
          </a:xfrm>
        </p:spPr>
        <p:txBody>
          <a:bodyPr>
            <a:noAutofit/>
          </a:bodyPr>
          <a:lstStyle/>
          <a:p>
            <a:r>
              <a:rPr lang="en-US" sz="4000" dirty="0"/>
              <a:t>ABSTRACT:</a:t>
            </a:r>
            <a:endParaRPr lang="en-IN" sz="4000" dirty="0"/>
          </a:p>
        </p:txBody>
      </p:sp>
      <p:sp>
        <p:nvSpPr>
          <p:cNvPr id="3" name="Content Placeholder 2">
            <a:extLst>
              <a:ext uri="{FF2B5EF4-FFF2-40B4-BE49-F238E27FC236}">
                <a16:creationId xmlns:a16="http://schemas.microsoft.com/office/drawing/2014/main" id="{540D49EC-186B-466E-ACDE-B68FDD001492}"/>
              </a:ext>
            </a:extLst>
          </p:cNvPr>
          <p:cNvSpPr>
            <a:spLocks noGrp="1"/>
          </p:cNvSpPr>
          <p:nvPr>
            <p:ph idx="1"/>
          </p:nvPr>
        </p:nvSpPr>
        <p:spPr>
          <a:xfrm>
            <a:off x="677334" y="1488612"/>
            <a:ext cx="9903580" cy="4244531"/>
          </a:xfrm>
        </p:spPr>
        <p:txBody>
          <a:bodyPr>
            <a:noAutofit/>
          </a:bodyPr>
          <a:lstStyle/>
          <a:p>
            <a:r>
              <a:rPr lang="en-US" sz="2200" b="1" dirty="0"/>
              <a:t>Job Portal </a:t>
            </a:r>
            <a:r>
              <a:rPr lang="en-US" sz="2200" dirty="0"/>
              <a:t>is a HTML5, CSS3, JavaScript ,MySQL and PHP based project, demonstrating the functionalities required to run a job listing website.</a:t>
            </a:r>
          </a:p>
          <a:p>
            <a:r>
              <a:rPr lang="en-US" sz="2200" dirty="0"/>
              <a:t>With the advent of internet , applying for jobs and getting a placement has become a hassle free task.</a:t>
            </a:r>
          </a:p>
          <a:p>
            <a:r>
              <a:rPr lang="en-US" sz="2200" dirty="0"/>
              <a:t>A job seeker can view thousands of jobs posted by employers and can apply for a job suiting his skills.</a:t>
            </a:r>
          </a:p>
          <a:p>
            <a:r>
              <a:rPr lang="en-US" sz="2200" dirty="0"/>
              <a:t>Job Portal enables an employer to post a job and can view information of enrolled job seekers, shortlist candidates for an interview and select best in industry candidates.</a:t>
            </a:r>
          </a:p>
          <a:p>
            <a:pPr marL="0" indent="0">
              <a:buNone/>
            </a:pPr>
            <a:r>
              <a:rPr lang="en-US" sz="2200" dirty="0"/>
              <a:t>.</a:t>
            </a:r>
          </a:p>
        </p:txBody>
      </p:sp>
    </p:spTree>
    <p:extLst>
      <p:ext uri="{BB962C8B-B14F-4D97-AF65-F5344CB8AC3E}">
        <p14:creationId xmlns:p14="http://schemas.microsoft.com/office/powerpoint/2010/main" val="774072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E1F5B-6D47-43DF-A636-EA3580FFA2B8}"/>
              </a:ext>
            </a:extLst>
          </p:cNvPr>
          <p:cNvSpPr>
            <a:spLocks noGrp="1"/>
          </p:cNvSpPr>
          <p:nvPr>
            <p:ph type="title"/>
          </p:nvPr>
        </p:nvSpPr>
        <p:spPr>
          <a:xfrm>
            <a:off x="599440" y="456419"/>
            <a:ext cx="4296448" cy="720436"/>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03899B89-965C-4D93-B187-68A8FAA1EE38}"/>
              </a:ext>
            </a:extLst>
          </p:cNvPr>
          <p:cNvSpPr>
            <a:spLocks noGrp="1"/>
          </p:cNvSpPr>
          <p:nvPr>
            <p:ph idx="1"/>
          </p:nvPr>
        </p:nvSpPr>
        <p:spPr>
          <a:xfrm>
            <a:off x="599440" y="1323572"/>
            <a:ext cx="9133840" cy="4537682"/>
          </a:xfrm>
        </p:spPr>
        <p:txBody>
          <a:bodyPr>
            <a:noAutofit/>
          </a:bodyPr>
          <a:lstStyle/>
          <a:p>
            <a:pPr marL="0" indent="0">
              <a:lnSpc>
                <a:spcPct val="150000"/>
              </a:lnSpc>
              <a:buNone/>
            </a:pPr>
            <a:r>
              <a:rPr lang="en-US" sz="2200" dirty="0"/>
              <a:t>Digitization has changed the game in the last decade and more so in the last 6 months. The world has seen and learnt how to use technology for business, leisure and entertainment. From ordering groceries online to working remotely with multiple companies across the globe, the internet has created new paths for employers and employees.</a:t>
            </a:r>
            <a:endParaRPr lang="en-IN" sz="2200" dirty="0"/>
          </a:p>
        </p:txBody>
      </p:sp>
    </p:spTree>
    <p:extLst>
      <p:ext uri="{BB962C8B-B14F-4D97-AF65-F5344CB8AC3E}">
        <p14:creationId xmlns:p14="http://schemas.microsoft.com/office/powerpoint/2010/main" val="1912013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88CA0-E1CA-428B-9DA6-6D53DF44B2D3}"/>
              </a:ext>
            </a:extLst>
          </p:cNvPr>
          <p:cNvSpPr>
            <a:spLocks noGrp="1"/>
          </p:cNvSpPr>
          <p:nvPr>
            <p:ph type="title"/>
          </p:nvPr>
        </p:nvSpPr>
        <p:spPr/>
        <p:txBody>
          <a:bodyPr/>
          <a:lstStyle/>
          <a:p>
            <a:r>
              <a:rPr lang="en-IN" dirty="0"/>
              <a:t>SYSTEM REQUIREMENTS</a:t>
            </a:r>
          </a:p>
        </p:txBody>
      </p:sp>
      <p:sp>
        <p:nvSpPr>
          <p:cNvPr id="3" name="Content Placeholder 2">
            <a:extLst>
              <a:ext uri="{FF2B5EF4-FFF2-40B4-BE49-F238E27FC236}">
                <a16:creationId xmlns:a16="http://schemas.microsoft.com/office/drawing/2014/main" id="{104B2371-A0AC-46F1-B045-F54829F77910}"/>
              </a:ext>
            </a:extLst>
          </p:cNvPr>
          <p:cNvSpPr>
            <a:spLocks noGrp="1"/>
          </p:cNvSpPr>
          <p:nvPr>
            <p:ph idx="1"/>
          </p:nvPr>
        </p:nvSpPr>
        <p:spPr/>
        <p:txBody>
          <a:bodyPr/>
          <a:lstStyle/>
          <a:p>
            <a:pPr marL="0" indent="0">
              <a:buNone/>
            </a:pPr>
            <a:r>
              <a:rPr lang="en-IN" sz="1800" dirty="0"/>
              <a:t>Software Requirements:</a:t>
            </a:r>
          </a:p>
          <a:p>
            <a:r>
              <a:rPr lang="en-IN" sz="1800" dirty="0"/>
              <a:t>Apache server 2.0</a:t>
            </a:r>
          </a:p>
          <a:p>
            <a:r>
              <a:rPr lang="en-IN" sz="1800" dirty="0"/>
              <a:t>PHP version 5.3 or above</a:t>
            </a:r>
          </a:p>
          <a:p>
            <a:r>
              <a:rPr lang="en-IN" sz="1800" dirty="0"/>
              <a:t>MySQL version 5.0 or above</a:t>
            </a:r>
          </a:p>
          <a:p>
            <a:r>
              <a:rPr lang="en-IN" sz="1800" dirty="0"/>
              <a:t>Latest browser(</a:t>
            </a:r>
            <a:r>
              <a:rPr lang="en-IN" dirty="0"/>
              <a:t>C</a:t>
            </a:r>
            <a:r>
              <a:rPr lang="en-IN" sz="1800" dirty="0"/>
              <a:t>hrome , </a:t>
            </a:r>
            <a:r>
              <a:rPr lang="en-IN" dirty="0"/>
              <a:t>F</a:t>
            </a:r>
            <a:r>
              <a:rPr lang="en-IN" sz="1800" dirty="0"/>
              <a:t>irefox etc)</a:t>
            </a:r>
          </a:p>
          <a:p>
            <a:r>
              <a:rPr lang="en-IN" sz="1800" dirty="0"/>
              <a:t>Operating system(</a:t>
            </a:r>
            <a:r>
              <a:rPr lang="en-IN" dirty="0"/>
              <a:t>W</a:t>
            </a:r>
            <a:r>
              <a:rPr lang="en-IN" sz="1800" dirty="0"/>
              <a:t>indows , Mac ,</a:t>
            </a:r>
            <a:r>
              <a:rPr lang="en-IN" dirty="0"/>
              <a:t>L</a:t>
            </a:r>
            <a:r>
              <a:rPr lang="en-IN" sz="1800" dirty="0"/>
              <a:t>inux)</a:t>
            </a:r>
          </a:p>
          <a:p>
            <a:pPr marL="0" indent="0">
              <a:buNone/>
            </a:pPr>
            <a:r>
              <a:rPr lang="en-IN" sz="1800" dirty="0"/>
              <a:t>Hardware Requirements:</a:t>
            </a:r>
          </a:p>
          <a:p>
            <a:r>
              <a:rPr lang="en-IN" sz="1800" dirty="0"/>
              <a:t>Ram 4 GB or above</a:t>
            </a:r>
          </a:p>
          <a:p>
            <a:r>
              <a:rPr lang="en-IN" sz="1800" dirty="0"/>
              <a:t>Hard disk </a:t>
            </a:r>
            <a:r>
              <a:rPr lang="en-IN" dirty="0"/>
              <a:t>2</a:t>
            </a:r>
            <a:r>
              <a:rPr lang="en-IN" sz="1800" dirty="0"/>
              <a:t>GB or above</a:t>
            </a:r>
          </a:p>
          <a:p>
            <a:endParaRPr lang="en-IN" dirty="0"/>
          </a:p>
        </p:txBody>
      </p:sp>
    </p:spTree>
    <p:extLst>
      <p:ext uri="{BB962C8B-B14F-4D97-AF65-F5344CB8AC3E}">
        <p14:creationId xmlns:p14="http://schemas.microsoft.com/office/powerpoint/2010/main" val="2917887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2A86E-7A52-493E-AD09-21F6196B45F3}"/>
              </a:ext>
            </a:extLst>
          </p:cNvPr>
          <p:cNvSpPr>
            <a:spLocks noGrp="1"/>
          </p:cNvSpPr>
          <p:nvPr>
            <p:ph type="title"/>
          </p:nvPr>
        </p:nvSpPr>
        <p:spPr/>
        <p:txBody>
          <a:bodyPr/>
          <a:lstStyle/>
          <a:p>
            <a:r>
              <a:rPr lang="en-IN" dirty="0"/>
              <a:t>FRONTEND:</a:t>
            </a:r>
          </a:p>
        </p:txBody>
      </p:sp>
      <p:sp>
        <p:nvSpPr>
          <p:cNvPr id="3" name="Content Placeholder 2">
            <a:extLst>
              <a:ext uri="{FF2B5EF4-FFF2-40B4-BE49-F238E27FC236}">
                <a16:creationId xmlns:a16="http://schemas.microsoft.com/office/drawing/2014/main" id="{4ECD3701-C1B7-4B3C-95B0-F92F24A14E9E}"/>
              </a:ext>
            </a:extLst>
          </p:cNvPr>
          <p:cNvSpPr>
            <a:spLocks noGrp="1"/>
          </p:cNvSpPr>
          <p:nvPr>
            <p:ph idx="1"/>
          </p:nvPr>
        </p:nvSpPr>
        <p:spPr/>
        <p:txBody>
          <a:bodyPr/>
          <a:lstStyle/>
          <a:p>
            <a:r>
              <a:rPr lang="en-IN" dirty="0"/>
              <a:t>Frontend:</a:t>
            </a:r>
          </a:p>
          <a:p>
            <a:r>
              <a:rPr lang="en-IN" dirty="0"/>
              <a:t>HTML, CSS, JavaScript</a:t>
            </a:r>
          </a:p>
          <a:p>
            <a:r>
              <a:rPr lang="en-IN" dirty="0"/>
              <a:t>HTML: HTML is used to create and save web document. </a:t>
            </a:r>
          </a:p>
          <a:p>
            <a:r>
              <a:rPr lang="en-IN" dirty="0"/>
              <a:t>CSS : (Cascading Style Sheets) Create attractive Layout</a:t>
            </a:r>
          </a:p>
          <a:p>
            <a:pPr marL="0" indent="0">
              <a:buNone/>
            </a:pPr>
            <a:endParaRPr lang="en-IN" dirty="0"/>
          </a:p>
        </p:txBody>
      </p:sp>
    </p:spTree>
    <p:extLst>
      <p:ext uri="{BB962C8B-B14F-4D97-AF65-F5344CB8AC3E}">
        <p14:creationId xmlns:p14="http://schemas.microsoft.com/office/powerpoint/2010/main" val="3739892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65517-AFCE-4455-B9DE-578E006D2A19}"/>
              </a:ext>
            </a:extLst>
          </p:cNvPr>
          <p:cNvSpPr>
            <a:spLocks noGrp="1"/>
          </p:cNvSpPr>
          <p:nvPr>
            <p:ph type="title"/>
          </p:nvPr>
        </p:nvSpPr>
        <p:spPr/>
        <p:txBody>
          <a:bodyPr/>
          <a:lstStyle/>
          <a:p>
            <a:r>
              <a:rPr lang="en-IN" dirty="0"/>
              <a:t>BACKEND</a:t>
            </a:r>
          </a:p>
        </p:txBody>
      </p:sp>
      <p:sp>
        <p:nvSpPr>
          <p:cNvPr id="3" name="Content Placeholder 2">
            <a:extLst>
              <a:ext uri="{FF2B5EF4-FFF2-40B4-BE49-F238E27FC236}">
                <a16:creationId xmlns:a16="http://schemas.microsoft.com/office/drawing/2014/main" id="{41E7C83F-139B-4546-8D76-16CC3712E6B7}"/>
              </a:ext>
            </a:extLst>
          </p:cNvPr>
          <p:cNvSpPr>
            <a:spLocks noGrp="1"/>
          </p:cNvSpPr>
          <p:nvPr>
            <p:ph idx="1"/>
          </p:nvPr>
        </p:nvSpPr>
        <p:spPr/>
        <p:txBody>
          <a:bodyPr/>
          <a:lstStyle/>
          <a:p>
            <a:r>
              <a:rPr lang="en-IN" dirty="0"/>
              <a:t>PHP, MySQL</a:t>
            </a:r>
          </a:p>
          <a:p>
            <a:r>
              <a:rPr lang="en-IN" dirty="0"/>
              <a:t>PHP: Hypertext Pre-processor (PHP) is a technology that allows software developers to create dynamically generated web pages, in HTML, XML, or other document types, as per client request. PHP is an open source software.</a:t>
            </a:r>
          </a:p>
          <a:p>
            <a:r>
              <a:rPr lang="en-IN" dirty="0"/>
              <a:t>MySQL: MySQL is a database, widely used for accessing, querying, updating, and managing data in databases.</a:t>
            </a:r>
          </a:p>
          <a:p>
            <a:pPr marL="0" indent="0">
              <a:buNone/>
            </a:pPr>
            <a:endParaRPr lang="en-IN" dirty="0"/>
          </a:p>
        </p:txBody>
      </p:sp>
    </p:spTree>
    <p:extLst>
      <p:ext uri="{BB962C8B-B14F-4D97-AF65-F5344CB8AC3E}">
        <p14:creationId xmlns:p14="http://schemas.microsoft.com/office/powerpoint/2010/main" val="3839934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BF863-F945-4150-AD1D-96F464731341}"/>
              </a:ext>
            </a:extLst>
          </p:cNvPr>
          <p:cNvSpPr>
            <a:spLocks noGrp="1"/>
          </p:cNvSpPr>
          <p:nvPr>
            <p:ph type="title"/>
          </p:nvPr>
        </p:nvSpPr>
        <p:spPr/>
        <p:txBody>
          <a:bodyPr/>
          <a:lstStyle/>
          <a:p>
            <a:r>
              <a:rPr lang="en-US" dirty="0"/>
              <a:t>ENTITY – RELATIONSHIP DIAGRAM</a:t>
            </a:r>
            <a:endParaRPr lang="en-IN" dirty="0"/>
          </a:p>
        </p:txBody>
      </p:sp>
      <p:pic>
        <p:nvPicPr>
          <p:cNvPr id="5" name="Content Placeholder 4">
            <a:extLst>
              <a:ext uri="{FF2B5EF4-FFF2-40B4-BE49-F238E27FC236}">
                <a16:creationId xmlns:a16="http://schemas.microsoft.com/office/drawing/2014/main" id="{4B278839-C1CA-47F3-95AD-8B08F793A5F7}"/>
              </a:ext>
            </a:extLst>
          </p:cNvPr>
          <p:cNvPicPr>
            <a:picLocks noGrp="1" noChangeAspect="1"/>
          </p:cNvPicPr>
          <p:nvPr>
            <p:ph idx="1"/>
          </p:nvPr>
        </p:nvPicPr>
        <p:blipFill>
          <a:blip r:embed="rId2"/>
          <a:stretch>
            <a:fillRect/>
          </a:stretch>
        </p:blipFill>
        <p:spPr>
          <a:xfrm>
            <a:off x="1426303" y="1488281"/>
            <a:ext cx="7098729" cy="3881437"/>
          </a:xfrm>
        </p:spPr>
      </p:pic>
    </p:spTree>
    <p:extLst>
      <p:ext uri="{BB962C8B-B14F-4D97-AF65-F5344CB8AC3E}">
        <p14:creationId xmlns:p14="http://schemas.microsoft.com/office/powerpoint/2010/main" val="3747779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F7ED4E8-7B53-4E08-B957-9EC6B53FE1B9}"/>
              </a:ext>
            </a:extLst>
          </p:cNvPr>
          <p:cNvSpPr txBox="1"/>
          <p:nvPr/>
        </p:nvSpPr>
        <p:spPr>
          <a:xfrm>
            <a:off x="1190625" y="657226"/>
            <a:ext cx="4838700" cy="707886"/>
          </a:xfrm>
          <a:prstGeom prst="rect">
            <a:avLst/>
          </a:prstGeom>
          <a:noFill/>
        </p:spPr>
        <p:txBody>
          <a:bodyPr wrap="square" rtlCol="0">
            <a:spAutoFit/>
          </a:bodyPr>
          <a:lstStyle/>
          <a:p>
            <a:r>
              <a:rPr lang="en-IN" sz="4000" dirty="0">
                <a:solidFill>
                  <a:schemeClr val="accent1"/>
                </a:solidFill>
              </a:rPr>
              <a:t>SCHEMA DIAGRAM</a:t>
            </a:r>
          </a:p>
        </p:txBody>
      </p:sp>
      <p:pic>
        <p:nvPicPr>
          <p:cNvPr id="10" name="Picture 9">
            <a:extLst>
              <a:ext uri="{FF2B5EF4-FFF2-40B4-BE49-F238E27FC236}">
                <a16:creationId xmlns:a16="http://schemas.microsoft.com/office/drawing/2014/main" id="{FD188D1B-841D-4FCC-B3D4-25D2DE8A013E}"/>
              </a:ext>
            </a:extLst>
          </p:cNvPr>
          <p:cNvPicPr>
            <a:picLocks noChangeAspect="1"/>
          </p:cNvPicPr>
          <p:nvPr/>
        </p:nvPicPr>
        <p:blipFill>
          <a:blip r:embed="rId2"/>
          <a:stretch>
            <a:fillRect/>
          </a:stretch>
        </p:blipFill>
        <p:spPr>
          <a:xfrm>
            <a:off x="1190625" y="1365112"/>
            <a:ext cx="7658100" cy="4884056"/>
          </a:xfrm>
          <a:prstGeom prst="rect">
            <a:avLst/>
          </a:prstGeom>
        </p:spPr>
      </p:pic>
    </p:spTree>
    <p:extLst>
      <p:ext uri="{BB962C8B-B14F-4D97-AF65-F5344CB8AC3E}">
        <p14:creationId xmlns:p14="http://schemas.microsoft.com/office/powerpoint/2010/main" val="305051082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1842</TotalTime>
  <Words>504</Words>
  <Application>Microsoft Office PowerPoint</Application>
  <PresentationFormat>Widescreen</PresentationFormat>
  <Paragraphs>66</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Trebuchet MS</vt:lpstr>
      <vt:lpstr>Wingdings 3</vt:lpstr>
      <vt:lpstr>Facet</vt:lpstr>
      <vt:lpstr>   </vt:lpstr>
      <vt:lpstr>CONTENTS</vt:lpstr>
      <vt:lpstr>ABSTRACT:</vt:lpstr>
      <vt:lpstr>INTRODUCTION</vt:lpstr>
      <vt:lpstr>SYSTEM REQUIREMENTS</vt:lpstr>
      <vt:lpstr>FRONTEND:</vt:lpstr>
      <vt:lpstr>BACKEND</vt:lpstr>
      <vt:lpstr>ENTITY – RELATIONSHIP DIAGRAM</vt:lpstr>
      <vt:lpstr>PowerPoint Presentation</vt:lpstr>
      <vt:lpstr>HOME PAGE</vt:lpstr>
      <vt:lpstr>JOB-LIST:</vt:lpstr>
      <vt:lpstr>EMPLOYER REGISTRATION:</vt:lpstr>
      <vt:lpstr>LOGIN:</vt:lpstr>
      <vt:lpstr>PowerPoint Presentation</vt:lpstr>
      <vt:lpstr>POSTING JOB:</vt:lpstr>
      <vt:lpstr>EMPLOYEE REGISTRATION: </vt:lpstr>
      <vt:lpstr>LOGIN:</vt:lpstr>
      <vt:lpstr>Employee Profile :</vt:lpstr>
      <vt:lpstr>Employee Applying For Job :</vt:lpstr>
      <vt:lpstr>CONTACT US:</vt:lpstr>
      <vt:lpstr>RESULT AND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 - NEAREST NEIGHBOR ALGORITHM</dc:title>
  <dc:creator>gourirox@gmail.com</dc:creator>
  <cp:lastModifiedBy>VINAYAK</cp:lastModifiedBy>
  <cp:revision>30</cp:revision>
  <dcterms:created xsi:type="dcterms:W3CDTF">2022-01-11T23:11:08Z</dcterms:created>
  <dcterms:modified xsi:type="dcterms:W3CDTF">2022-01-18T09:48:09Z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