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40"/>
  </p:notesMasterIdLst>
  <p:sldIdLst>
    <p:sldId id="256" r:id="rId2"/>
    <p:sldId id="258" r:id="rId3"/>
    <p:sldId id="260" r:id="rId4"/>
    <p:sldId id="261" r:id="rId5"/>
    <p:sldId id="263" r:id="rId6"/>
    <p:sldId id="327" r:id="rId7"/>
    <p:sldId id="328" r:id="rId8"/>
    <p:sldId id="329" r:id="rId9"/>
    <p:sldId id="330" r:id="rId10"/>
    <p:sldId id="331" r:id="rId11"/>
    <p:sldId id="332" r:id="rId12"/>
    <p:sldId id="334" r:id="rId13"/>
    <p:sldId id="338" r:id="rId14"/>
    <p:sldId id="335" r:id="rId15"/>
    <p:sldId id="337" r:id="rId16"/>
    <p:sldId id="339" r:id="rId17"/>
    <p:sldId id="340" r:id="rId18"/>
    <p:sldId id="342" r:id="rId19"/>
    <p:sldId id="341" r:id="rId20"/>
    <p:sldId id="343" r:id="rId21"/>
    <p:sldId id="344" r:id="rId22"/>
    <p:sldId id="345" r:id="rId23"/>
    <p:sldId id="346" r:id="rId24"/>
    <p:sldId id="347" r:id="rId25"/>
    <p:sldId id="348" r:id="rId26"/>
    <p:sldId id="356" r:id="rId27"/>
    <p:sldId id="357" r:id="rId28"/>
    <p:sldId id="358" r:id="rId29"/>
    <p:sldId id="359" r:id="rId30"/>
    <p:sldId id="360" r:id="rId31"/>
    <p:sldId id="355" r:id="rId32"/>
    <p:sldId id="349" r:id="rId33"/>
    <p:sldId id="350" r:id="rId34"/>
    <p:sldId id="351" r:id="rId35"/>
    <p:sldId id="352" r:id="rId36"/>
    <p:sldId id="353" r:id="rId37"/>
    <p:sldId id="354" r:id="rId38"/>
    <p:sldId id="333" r:id="rId39"/>
  </p:sldIdLst>
  <p:sldSz cx="9144000" cy="5143500" type="screen16x9"/>
  <p:notesSz cx="6858000" cy="9144000"/>
  <p:embeddedFontLst>
    <p:embeddedFont>
      <p:font typeface="Albert Sans" panose="020B0604020202020204" charset="0"/>
      <p:regular r:id="rId41"/>
      <p:bold r:id="rId42"/>
      <p:italic r:id="rId43"/>
      <p:boldItalic r:id="rId44"/>
    </p:embeddedFont>
    <p:embeddedFont>
      <p:font typeface="Anybody SemiBold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833AC8-C923-491B-870D-D37C5C87F657}">
  <a:tblStyle styleId="{A7833AC8-C923-491B-870D-D37C5C87F6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518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878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540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857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82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99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321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455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55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2812500" y="3762301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3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4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5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5" hasCustomPrompt="1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title" idx="2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1"/>
          </p:nvPr>
        </p:nvSpPr>
        <p:spPr>
          <a:xfrm>
            <a:off x="720000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3"/>
          </p:nvPr>
        </p:nvSpPr>
        <p:spPr>
          <a:xfrm>
            <a:off x="4571581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 idx="4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 idx="5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6"/>
          </p:nvPr>
        </p:nvSpPr>
        <p:spPr>
          <a:xfrm>
            <a:off x="720000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7"/>
          </p:nvPr>
        </p:nvSpPr>
        <p:spPr>
          <a:xfrm>
            <a:off x="4571581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6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4823700" y="1834850"/>
            <a:ext cx="3600300" cy="18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ubTitle" idx="1"/>
          </p:nvPr>
        </p:nvSpPr>
        <p:spPr>
          <a:xfrm>
            <a:off x="4823712" y="3677750"/>
            <a:ext cx="36003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8"/>
          <p:cNvSpPr>
            <a:spLocks noGrp="1"/>
          </p:cNvSpPr>
          <p:nvPr>
            <p:ph type="pic" idx="2"/>
          </p:nvPr>
        </p:nvSpPr>
        <p:spPr>
          <a:xfrm>
            <a:off x="1762274" y="838250"/>
            <a:ext cx="2889000" cy="3603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5" name="Google Shape;165;p28"/>
          <p:cNvPicPr preferRelativeResize="0"/>
          <p:nvPr/>
        </p:nvPicPr>
        <p:blipFill rotWithShape="1">
          <a:blip r:embed="rId2">
            <a:alphaModFix/>
          </a:blip>
          <a:srcRect l="73023"/>
          <a:stretch/>
        </p:blipFill>
        <p:spPr>
          <a:xfrm>
            <a:off x="925799" y="0"/>
            <a:ext cx="543375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0" y="-24000"/>
            <a:ext cx="925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l="73809" r="-2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l="73809" t="-510" r="-2" b="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71" r:id="rId6"/>
    <p:sldLayoutId id="2147483674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c/url_to_pollution_content_image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hat.openai.com/c/url_to_pollution_content_image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Forecasting Air Quality Index: A Machine Learning Odyssey</a:t>
            </a:r>
            <a:br>
              <a:rPr lang="en-IN" sz="3600" dirty="0"/>
            </a:br>
            <a:r>
              <a:rPr lang="en-US" sz="3600" dirty="0"/>
              <a:t> </a:t>
            </a:r>
            <a:endParaRPr lang="en-IN" sz="3600" dirty="0"/>
          </a:p>
        </p:txBody>
      </p:sp>
      <p:sp>
        <p:nvSpPr>
          <p:cNvPr id="199" name="Google Shape;199;p37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Anand Vishant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 The Guidance Of:</a:t>
            </a:r>
          </a:p>
          <a:p>
            <a:pPr marL="0" lvl="0" indent="0"/>
            <a:r>
              <a:rPr lang="en-US" dirty="0"/>
              <a:t>Professor </a:t>
            </a:r>
            <a:r>
              <a:rPr lang="en-US" dirty="0" err="1"/>
              <a:t>Goettsch</a:t>
            </a:r>
            <a:endParaRPr lang="en" dirty="0"/>
          </a:p>
        </p:txBody>
      </p:sp>
      <p:cxnSp>
        <p:nvCxnSpPr>
          <p:cNvPr id="200" name="Google Shape;200;p37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1" name="Google Shape;201;p37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202" name="Google Shape;202;p37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7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7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7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7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7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 27"/>
          <p:cNvSpPr>
            <a:spLocks noGrp="1"/>
          </p:cNvSpPr>
          <p:nvPr>
            <p:ph type="subTitle" idx="6"/>
          </p:nvPr>
        </p:nvSpPr>
        <p:spPr>
          <a:xfrm>
            <a:off x="833413" y="1086115"/>
            <a:ext cx="6466547" cy="34706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 and Seasonal Variations Affect Model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Variation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Anticipated spatial and temporal variations in model performance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 of air quality vary across regions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efficacy influenced by seasonal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Impacting Performance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differences in pollutant levels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patterns in weather conditions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region-specific model adaptations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of performance disparities across geographic regions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influence of seasons on model effectiveness</a:t>
            </a:r>
          </a:p>
        </p:txBody>
      </p:sp>
      <p:sp>
        <p:nvSpPr>
          <p:cNvPr id="41" name="Title 4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Hypotheses Contd.</a:t>
            </a:r>
          </a:p>
        </p:txBody>
      </p:sp>
      <p:cxnSp>
        <p:nvCxnSpPr>
          <p:cNvPr id="42" name="Google Shape;290;p42"/>
          <p:cNvCxnSpPr/>
          <p:nvPr/>
        </p:nvCxnSpPr>
        <p:spPr>
          <a:xfrm>
            <a:off x="833413" y="998993"/>
            <a:ext cx="59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966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 27"/>
          <p:cNvSpPr>
            <a:spLocks noGrp="1"/>
          </p:cNvSpPr>
          <p:nvPr>
            <p:ph type="subTitle" idx="6"/>
          </p:nvPr>
        </p:nvSpPr>
        <p:spPr>
          <a:xfrm>
            <a:off x="833413" y="1086115"/>
            <a:ext cx="6466547" cy="34706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5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Evaluative Metrics Confirm Model Reliability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Validation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evaluation metrics for model substantiation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include Mean Absolute Error (MAE), Root Mean Square Error (RMSE), and Correlation Coefficients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Quantifying the accuracy and reliability of AQI predictions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 Significance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and RMSE for error assessment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coefficients for relationship strength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Assurance of model effectiveness in practical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Confirmation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validation of machine learning model performance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Assurance of model reliability for real-world air quality applications</a:t>
            </a:r>
          </a:p>
        </p:txBody>
      </p:sp>
      <p:sp>
        <p:nvSpPr>
          <p:cNvPr id="41" name="Title 4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Hypotheses Contd.</a:t>
            </a:r>
          </a:p>
        </p:txBody>
      </p:sp>
      <p:cxnSp>
        <p:nvCxnSpPr>
          <p:cNvPr id="42" name="Google Shape;290;p42"/>
          <p:cNvCxnSpPr/>
          <p:nvPr/>
        </p:nvCxnSpPr>
        <p:spPr>
          <a:xfrm>
            <a:off x="833413" y="998993"/>
            <a:ext cx="59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7062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19160" y="1921935"/>
            <a:ext cx="2878500" cy="5727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IN" dirty="0"/>
              <a:t>Air Quality Trends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017725"/>
            <a:ext cx="6931166" cy="358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4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50893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Research Methodology</a:t>
            </a:r>
            <a:endParaRPr dirty="0"/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68" name="Google Shape;268;p41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41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270" name="Google Shape;270;p4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1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0000" y="1097280"/>
            <a:ext cx="6389460" cy="33299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lbert Sans" panose="020B0604020202020204" charset="0"/>
                <a:cs typeface="Times New Roman" panose="02020603050405020304" pitchFamily="18" charset="0"/>
              </a:rPr>
              <a:t>Primary Data Source</a:t>
            </a:r>
            <a:r>
              <a:rPr lang="en-US" sz="1400" dirty="0">
                <a:latin typeface="Albert Sans" panose="020B0604020202020204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  <a:cs typeface="Times New Roman" panose="02020603050405020304" pitchFamily="18" charset="0"/>
              </a:rPr>
              <a:t>The Environmental Protection Agency (EPA)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  <a:cs typeface="Times New Roman" panose="02020603050405020304" pitchFamily="18" charset="0"/>
              </a:rPr>
              <a:t>Other publicly accessible environmental monitoring organizations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lbert Sans" panose="020B0604020202020204" charset="0"/>
                <a:cs typeface="Times New Roman" panose="02020603050405020304" pitchFamily="18" charset="0"/>
              </a:rPr>
              <a:t>Data Composition</a:t>
            </a:r>
            <a:r>
              <a:rPr lang="en-US" sz="1400" dirty="0">
                <a:latin typeface="Albert Sans" panose="020B0604020202020204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  <a:cs typeface="Times New Roman" panose="02020603050405020304" pitchFamily="18" charset="0"/>
              </a:rPr>
              <a:t>Historical records for meteorological, geographic, and air quality parameters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  <a:cs typeface="Times New Roman" panose="02020603050405020304" pitchFamily="18" charset="0"/>
              </a:rPr>
              <a:t>Comprehensive and diverse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lbert Sans" panose="020B0604020202020204" charset="0"/>
                <a:cs typeface="Times New Roman" panose="02020603050405020304" pitchFamily="18" charset="0"/>
              </a:rPr>
              <a:t>Temporal and Geographic Span</a:t>
            </a:r>
            <a:r>
              <a:rPr lang="en-US" sz="1400" dirty="0">
                <a:latin typeface="Albert Sans" panose="020B0604020202020204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  <a:cs typeface="Times New Roman" panose="02020603050405020304" pitchFamily="18" charset="0"/>
              </a:rPr>
              <a:t>Data collected over various time periods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  <a:cs typeface="Times New Roman" panose="02020603050405020304" pitchFamily="18" charset="0"/>
              </a:rPr>
              <a:t>Geographically diverse, covering multiple regions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lbert Sans" panose="020B0604020202020204" charset="0"/>
                <a:cs typeface="Times New Roman" panose="02020603050405020304" pitchFamily="18" charset="0"/>
              </a:rPr>
              <a:t>Analysis Potential</a:t>
            </a:r>
            <a:r>
              <a:rPr lang="en-US" sz="1400" dirty="0">
                <a:latin typeface="Albert Sans" panose="020B0604020202020204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  <a:cs typeface="Times New Roman" panose="02020603050405020304" pitchFamily="18" charset="0"/>
              </a:rPr>
              <a:t>Enables in-depth analysis of air quality trends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  <a:cs typeface="Times New Roman" panose="02020603050405020304" pitchFamily="18" charset="0"/>
              </a:rPr>
              <a:t>A foundation for robust and comprehensive research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sz="2000" dirty="0">
                <a:latin typeface="Anybody SemiBold" panose="020B0604020202020204" charset="0"/>
              </a:rPr>
              <a:t>Research Methodology-</a:t>
            </a:r>
            <a:r>
              <a:rPr lang="en-US" sz="2000" dirty="0">
                <a:latin typeface="Anybody SemiBold" panose="020B0604020202020204" charset="0"/>
                <a:cs typeface="Times New Roman" panose="02020603050405020304" pitchFamily="18" charset="0"/>
              </a:rPr>
              <a:t>Data Source and Gathering</a:t>
            </a:r>
            <a:br>
              <a:rPr lang="en-US" sz="2000" dirty="0">
                <a:latin typeface="Anybody SemiBold" panose="020B0604020202020204" charset="0"/>
                <a:cs typeface="Times New Roman" panose="02020603050405020304" pitchFamily="18" charset="0"/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29460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0000" y="1097280"/>
            <a:ext cx="6389460" cy="33299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lbert Sans" panose="020B0604020202020204" charset="0"/>
                <a:cs typeface="Times New Roman" panose="02020603050405020304" pitchFamily="18" charset="0"/>
              </a:rPr>
              <a:t>Data Readiness</a:t>
            </a:r>
            <a:r>
              <a:rPr lang="en-US" sz="1400" dirty="0">
                <a:latin typeface="Albert Sans" panose="020B0604020202020204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  <a:cs typeface="Times New Roman" panose="02020603050405020304" pitchFamily="18" charset="0"/>
              </a:rPr>
              <a:t>A critical step before analysis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  <a:cs typeface="Times New Roman" panose="02020603050405020304" pitchFamily="18" charset="0"/>
              </a:rPr>
              <a:t>Data from multiple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lbert Sans" panose="020B0604020202020204" charset="0"/>
                <a:cs typeface="Times New Roman" panose="02020603050405020304" pitchFamily="18" charset="0"/>
              </a:rPr>
              <a:t>Cleaning and Transformation</a:t>
            </a:r>
            <a:r>
              <a:rPr lang="en-US" sz="1400" dirty="0">
                <a:latin typeface="Albert Sans" panose="020B0604020202020204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  <a:cs typeface="Times New Roman" panose="02020603050405020304" pitchFamily="18" charset="0"/>
              </a:rPr>
              <a:t>Data cleaning to address inconsistencies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  <a:cs typeface="Times New Roman" panose="02020603050405020304" pitchFamily="18" charset="0"/>
              </a:rPr>
              <a:t>Transformation to make data uniform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lbert Sans" panose="020B0604020202020204" charset="0"/>
                <a:cs typeface="Times New Roman" panose="02020603050405020304" pitchFamily="18" charset="0"/>
              </a:rPr>
              <a:t>Quality Assurance</a:t>
            </a:r>
            <a:r>
              <a:rPr lang="en-US" sz="1400" dirty="0">
                <a:latin typeface="Albert Sans" panose="020B0604020202020204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  <a:cs typeface="Times New Roman" panose="02020603050405020304" pitchFamily="18" charset="0"/>
              </a:rPr>
              <a:t>Addressing missing data and outliers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  <a:cs typeface="Times New Roman" panose="02020603050405020304" pitchFamily="18" charset="0"/>
              </a:rPr>
              <a:t>Ensuring dataset reliability and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lbert Sans" panose="020B0604020202020204" charset="0"/>
                <a:cs typeface="Times New Roman" panose="02020603050405020304" pitchFamily="18" charset="0"/>
              </a:rPr>
              <a:t>Feature Engineering</a:t>
            </a:r>
            <a:r>
              <a:rPr lang="en-US" sz="1400" dirty="0">
                <a:latin typeface="Albert Sans" panose="020B0604020202020204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  <a:cs typeface="Times New Roman" panose="02020603050405020304" pitchFamily="18" charset="0"/>
              </a:rPr>
              <a:t>Developing new variables and aggregates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  <a:cs typeface="Times New Roman" panose="02020603050405020304" pitchFamily="18" charset="0"/>
              </a:rPr>
              <a:t>Accurate recording of air quality-related data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sz="2000" dirty="0">
                <a:latin typeface="Anybody SemiBold" panose="020B0604020202020204" charset="0"/>
              </a:rPr>
              <a:t>Research Methodology-</a:t>
            </a:r>
            <a:r>
              <a:rPr lang="en-US" sz="2000" dirty="0">
                <a:latin typeface="Anybody SemiBold" panose="020B0604020202020204" charset="0"/>
                <a:cs typeface="Times New Roman" panose="02020603050405020304" pitchFamily="18" charset="0"/>
              </a:rPr>
              <a:t>Data Source and Gathering</a:t>
            </a:r>
            <a:br>
              <a:rPr lang="en-US" sz="2000" dirty="0">
                <a:latin typeface="Anybody SemiBold" panose="020B0604020202020204" charset="0"/>
                <a:cs typeface="Times New Roman" panose="02020603050405020304" pitchFamily="18" charset="0"/>
              </a:rPr>
            </a:br>
            <a:endParaRPr lang="en-IN" sz="2000" dirty="0">
              <a:latin typeface="Anybody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37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0000" y="1097280"/>
            <a:ext cx="6389460" cy="33299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Relevance Identification</a:t>
            </a:r>
            <a:r>
              <a:rPr lang="en-US" sz="1400" dirty="0"/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Crucial in pinpointing factors affecting AQI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Selection of pertinent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Sophisticated Techniques</a:t>
            </a:r>
            <a:r>
              <a:rPr lang="en-US" sz="1400" dirty="0"/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Utilizing advanced methods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Examples: Correlation analysis, recursive feature elimination, feature importance from machine learning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Focused Analysis</a:t>
            </a:r>
            <a:r>
              <a:rPr lang="en-US" sz="1400" dirty="0"/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Identifying features that significantly contribute to AQI prediction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Enhancing model efficiency and interpretability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sz="2000" dirty="0">
                <a:latin typeface="Anybody SemiBold" panose="020B0604020202020204" charset="0"/>
              </a:rPr>
              <a:t>Research Methodology-</a:t>
            </a:r>
            <a:r>
              <a:rPr lang="en-US" sz="2000" dirty="0"/>
              <a:t>Feature Selection:</a:t>
            </a:r>
            <a:br>
              <a:rPr lang="en-US" sz="2000" dirty="0"/>
            </a:br>
            <a:br>
              <a:rPr lang="en-US" sz="2000" dirty="0">
                <a:latin typeface="Anybody SemiBold" panose="020B0604020202020204" charset="0"/>
                <a:cs typeface="Times New Roman" panose="02020603050405020304" pitchFamily="18" charset="0"/>
              </a:rPr>
            </a:br>
            <a:endParaRPr lang="en-IN" sz="2000" dirty="0">
              <a:latin typeface="Anybody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40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0000" y="1097280"/>
            <a:ext cx="6389460" cy="33299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Crucial Role of Machine Learning</a:t>
            </a:r>
            <a:r>
              <a:rPr lang="en-US" sz="1400" dirty="0"/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Central to the research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Utilizing various machine learning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Algorithm Consideration</a:t>
            </a:r>
            <a:r>
              <a:rPr lang="en-US" sz="1400" dirty="0"/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Selection of algorithms such as regression models, decision trees, random forests, support vector machines, and neural networks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Diverse methods for modeling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Dataset Splitting</a:t>
            </a:r>
            <a:r>
              <a:rPr lang="en-US" sz="1400" dirty="0"/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Training, validation, and test sets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Facilitating model training and evaluation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sz="2000" dirty="0">
                <a:latin typeface="Anybody SemiBold" panose="020B0604020202020204" charset="0"/>
              </a:rPr>
              <a:t>Research Methodology-Modeling Development:</a:t>
            </a:r>
            <a:br>
              <a:rPr lang="en-US" sz="2000" dirty="0">
                <a:latin typeface="Anybody SemiBold" panose="020B0604020202020204" charset="0"/>
              </a:rPr>
            </a:br>
            <a:endParaRPr lang="en-IN" sz="2000" dirty="0">
              <a:latin typeface="Anybody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276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50893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SKILL</a:t>
            </a:r>
            <a:br>
              <a:rPr lang="en" dirty="0"/>
            </a:br>
            <a:r>
              <a:rPr lang="en" dirty="0"/>
              <a:t>DEVLOPMENT</a:t>
            </a:r>
            <a:endParaRPr dirty="0"/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68" name="Google Shape;268;p41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41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270" name="Google Shape;270;p4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68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0000" y="1125634"/>
            <a:ext cx="6389460" cy="27233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lbert Sans" panose="020B0604020202020204" charset="0"/>
              </a:rPr>
              <a:t>Adopting a Growth Mindset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</a:rPr>
              <a:t>Embrace challenges and see failures as opportunities for growth.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</a:rPr>
              <a:t>Cultivate a mindset that values effort and persistence in the learning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lbert Sans" panose="020B0604020202020204" charset="0"/>
              </a:rPr>
              <a:t>Building a Personal Learning Plan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</a:rPr>
              <a:t>Identify areas for improvement and set specific learning goals.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</a:rPr>
              <a:t>Regularly reassess and adjust your plan to stay aligned with evolving industry demands.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sz="2000" b="1" dirty="0"/>
              <a:t>Continuous Learning - The Key to Growth</a:t>
            </a:r>
          </a:p>
        </p:txBody>
      </p:sp>
    </p:spTree>
    <p:extLst>
      <p:ext uri="{BB962C8B-B14F-4D97-AF65-F5344CB8AC3E}">
        <p14:creationId xmlns:p14="http://schemas.microsoft.com/office/powerpoint/2010/main" val="104304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 idx="14"/>
          </p:nvPr>
        </p:nvSpPr>
        <p:spPr>
          <a:xfrm>
            <a:off x="943975" y="1627843"/>
            <a:ext cx="775800" cy="4537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02</a:t>
            </a:r>
            <a:endParaRPr sz="1800" dirty="0"/>
          </a:p>
        </p:txBody>
      </p:sp>
      <p:sp>
        <p:nvSpPr>
          <p:cNvPr id="224" name="Google Shape;224;p39"/>
          <p:cNvSpPr txBox="1">
            <a:spLocks noGrp="1"/>
          </p:cNvSpPr>
          <p:nvPr>
            <p:ph type="title" idx="15"/>
          </p:nvPr>
        </p:nvSpPr>
        <p:spPr>
          <a:xfrm>
            <a:off x="943975" y="2464259"/>
            <a:ext cx="775800" cy="4152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04</a:t>
            </a:r>
            <a:endParaRPr sz="2400" dirty="0"/>
          </a:p>
        </p:txBody>
      </p:sp>
      <p:sp>
        <p:nvSpPr>
          <p:cNvPr id="225" name="Google Shape;225;p39"/>
          <p:cNvSpPr txBox="1">
            <a:spLocks noGrp="1"/>
          </p:cNvSpPr>
          <p:nvPr>
            <p:ph type="title" idx="13"/>
          </p:nvPr>
        </p:nvSpPr>
        <p:spPr>
          <a:xfrm>
            <a:off x="943975" y="2038243"/>
            <a:ext cx="775800" cy="4040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03</a:t>
            </a:r>
            <a:endParaRPr sz="1800" dirty="0"/>
          </a:p>
        </p:txBody>
      </p:sp>
      <p:sp>
        <p:nvSpPr>
          <p:cNvPr id="226" name="Google Shape;226;p39"/>
          <p:cNvSpPr txBox="1">
            <a:spLocks noGrp="1"/>
          </p:cNvSpPr>
          <p:nvPr>
            <p:ph type="title" idx="9"/>
          </p:nvPr>
        </p:nvSpPr>
        <p:spPr>
          <a:xfrm>
            <a:off x="943975" y="1148312"/>
            <a:ext cx="775800" cy="4537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01</a:t>
            </a:r>
            <a:endParaRPr sz="1800" dirty="0"/>
          </a:p>
        </p:txBody>
      </p:sp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28" name="Google Shape;228;p39"/>
          <p:cNvSpPr txBox="1">
            <a:spLocks noGrp="1"/>
          </p:cNvSpPr>
          <p:nvPr>
            <p:ph type="title" idx="2"/>
          </p:nvPr>
        </p:nvSpPr>
        <p:spPr>
          <a:xfrm>
            <a:off x="1872275" y="1201855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Introduction</a:t>
            </a:r>
            <a:endParaRPr sz="1200" dirty="0"/>
          </a:p>
        </p:txBody>
      </p:sp>
      <p:sp>
        <p:nvSpPr>
          <p:cNvPr id="229" name="Google Shape;229;p39"/>
          <p:cNvSpPr txBox="1">
            <a:spLocks noGrp="1"/>
          </p:cNvSpPr>
          <p:nvPr>
            <p:ph type="title" idx="3"/>
          </p:nvPr>
        </p:nvSpPr>
        <p:spPr>
          <a:xfrm>
            <a:off x="1863675" y="1617094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Importance Of Air Quality Analysis</a:t>
            </a:r>
            <a:endParaRPr sz="1200" dirty="0"/>
          </a:p>
        </p:txBody>
      </p:sp>
      <p:sp>
        <p:nvSpPr>
          <p:cNvPr id="232" name="Google Shape;232;p39"/>
          <p:cNvSpPr txBox="1">
            <a:spLocks noGrp="1"/>
          </p:cNvSpPr>
          <p:nvPr>
            <p:ph type="title" idx="5"/>
          </p:nvPr>
        </p:nvSpPr>
        <p:spPr>
          <a:xfrm>
            <a:off x="1872275" y="2041628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200" dirty="0"/>
              <a:t>Hypotheses</a:t>
            </a:r>
            <a:endParaRPr sz="1200" dirty="0"/>
          </a:p>
        </p:txBody>
      </p:sp>
      <p:sp>
        <p:nvSpPr>
          <p:cNvPr id="233" name="Google Shape;233;p39"/>
          <p:cNvSpPr txBox="1">
            <a:spLocks noGrp="1"/>
          </p:cNvSpPr>
          <p:nvPr>
            <p:ph type="title" idx="6"/>
          </p:nvPr>
        </p:nvSpPr>
        <p:spPr>
          <a:xfrm>
            <a:off x="1863675" y="2444509"/>
            <a:ext cx="3879600" cy="44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200" dirty="0"/>
              <a:t>Research Methodology</a:t>
            </a:r>
            <a:endParaRPr sz="1200" dirty="0"/>
          </a:p>
        </p:txBody>
      </p:sp>
      <p:cxnSp>
        <p:nvCxnSpPr>
          <p:cNvPr id="236" name="Google Shape;236;p39"/>
          <p:cNvCxnSpPr/>
          <p:nvPr/>
        </p:nvCxnSpPr>
        <p:spPr>
          <a:xfrm>
            <a:off x="800075" y="1611161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9"/>
          <p:cNvCxnSpPr/>
          <p:nvPr/>
        </p:nvCxnSpPr>
        <p:spPr>
          <a:xfrm>
            <a:off x="761237" y="2044781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39"/>
          <p:cNvCxnSpPr/>
          <p:nvPr/>
        </p:nvCxnSpPr>
        <p:spPr>
          <a:xfrm>
            <a:off x="761237" y="2442306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9" name="Google Shape;239;p39"/>
          <p:cNvGrpSpPr/>
          <p:nvPr/>
        </p:nvGrpSpPr>
        <p:grpSpPr>
          <a:xfrm>
            <a:off x="518561" y="4418531"/>
            <a:ext cx="402866" cy="369933"/>
            <a:chOff x="6985538" y="307000"/>
            <a:chExt cx="1545325" cy="1419000"/>
          </a:xfrm>
        </p:grpSpPr>
        <p:sp>
          <p:nvSpPr>
            <p:cNvPr id="240" name="Google Shape;240;p39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9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9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9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9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9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" name="Google Shape;238;p39"/>
          <p:cNvCxnSpPr/>
          <p:nvPr/>
        </p:nvCxnSpPr>
        <p:spPr>
          <a:xfrm>
            <a:off x="761237" y="2887263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224;p39"/>
          <p:cNvSpPr txBox="1">
            <a:spLocks/>
          </p:cNvSpPr>
          <p:nvPr/>
        </p:nvSpPr>
        <p:spPr>
          <a:xfrm>
            <a:off x="943975" y="2881002"/>
            <a:ext cx="775800" cy="41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ybody SemiBold"/>
              <a:buNone/>
              <a:defRPr sz="4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ybody SemiBold"/>
              <a:buNone/>
              <a:defRPr sz="4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ybody SemiBold"/>
              <a:buNone/>
              <a:defRPr sz="4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ybody SemiBold"/>
              <a:buNone/>
              <a:defRPr sz="4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ybody SemiBold"/>
              <a:buNone/>
              <a:defRPr sz="4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ybody SemiBold"/>
              <a:buNone/>
              <a:defRPr sz="4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ybody SemiBold"/>
              <a:buNone/>
              <a:defRPr sz="4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ybody SemiBold"/>
              <a:buNone/>
              <a:defRPr sz="4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ybody SemiBold"/>
              <a:buNone/>
              <a:defRPr sz="4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r>
              <a:rPr lang="en" sz="1800" dirty="0"/>
              <a:t>05</a:t>
            </a:r>
            <a:endParaRPr lang="en" sz="2400" dirty="0"/>
          </a:p>
        </p:txBody>
      </p:sp>
      <p:sp>
        <p:nvSpPr>
          <p:cNvPr id="31" name="Google Shape;224;p39"/>
          <p:cNvSpPr txBox="1">
            <a:spLocks/>
          </p:cNvSpPr>
          <p:nvPr/>
        </p:nvSpPr>
        <p:spPr>
          <a:xfrm>
            <a:off x="943975" y="3302552"/>
            <a:ext cx="775800" cy="41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ybody SemiBold"/>
              <a:buNone/>
              <a:defRPr sz="4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ybody SemiBold"/>
              <a:buNone/>
              <a:defRPr sz="4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ybody SemiBold"/>
              <a:buNone/>
              <a:defRPr sz="4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ybody SemiBold"/>
              <a:buNone/>
              <a:defRPr sz="4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ybody SemiBold"/>
              <a:buNone/>
              <a:defRPr sz="4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ybody SemiBold"/>
              <a:buNone/>
              <a:defRPr sz="4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ybody SemiBold"/>
              <a:buNone/>
              <a:defRPr sz="4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ybody SemiBold"/>
              <a:buNone/>
              <a:defRPr sz="4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ybody SemiBold"/>
              <a:buNone/>
              <a:defRPr sz="4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r>
              <a:rPr lang="en" sz="1800" dirty="0"/>
              <a:t>06</a:t>
            </a:r>
            <a:endParaRPr lang="en" sz="2400" dirty="0"/>
          </a:p>
        </p:txBody>
      </p:sp>
      <p:cxnSp>
        <p:nvCxnSpPr>
          <p:cNvPr id="32" name="Google Shape;238;p39"/>
          <p:cNvCxnSpPr/>
          <p:nvPr/>
        </p:nvCxnSpPr>
        <p:spPr>
          <a:xfrm>
            <a:off x="761237" y="3295651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233;p39"/>
          <p:cNvSpPr txBox="1">
            <a:spLocks/>
          </p:cNvSpPr>
          <p:nvPr/>
        </p:nvSpPr>
        <p:spPr>
          <a:xfrm>
            <a:off x="1863675" y="2864855"/>
            <a:ext cx="3879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2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r>
              <a:rPr lang="en-IN" sz="1200" dirty="0"/>
              <a:t>Skill development</a:t>
            </a:r>
          </a:p>
        </p:txBody>
      </p:sp>
      <p:sp>
        <p:nvSpPr>
          <p:cNvPr id="34" name="Google Shape;233;p39"/>
          <p:cNvSpPr txBox="1">
            <a:spLocks/>
          </p:cNvSpPr>
          <p:nvPr/>
        </p:nvSpPr>
        <p:spPr>
          <a:xfrm>
            <a:off x="1863675" y="3309811"/>
            <a:ext cx="3879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2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r>
              <a:rPr lang="en-IN" sz="1200" dirty="0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0000" y="1260313"/>
            <a:ext cx="6389460" cy="27233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Diversifying Skill Set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Broaden expertise beyond core data science skills.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Acquire knowledge in related fields like cloud computing, database management, or domain-specific knowledge.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Cross-Functional Collaboration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Engage with professionals from diverse backgrounds.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Collaborate on interdisciplinary projects to gain insights from different perspectives.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IN" sz="2000" b="1" dirty="0"/>
              <a:t>Skill Diversification</a:t>
            </a:r>
          </a:p>
        </p:txBody>
      </p:sp>
    </p:spTree>
    <p:extLst>
      <p:ext uri="{BB962C8B-B14F-4D97-AF65-F5344CB8AC3E}">
        <p14:creationId xmlns:p14="http://schemas.microsoft.com/office/powerpoint/2010/main" val="1730939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0000" y="1139811"/>
            <a:ext cx="6389460" cy="27233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Real-world Projects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Undertake hands-on projects that simulate real-world scenarios.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Apply theoretical knowledge to solve practical challenges, enhancing problem-solving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Open Source Contributions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Participate in open-source projects to contribute to real-world solutions.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Gain visibility in the community and collaborate with experienced professionals.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IN" sz="2000" b="1" dirty="0"/>
              <a:t>Practical Application</a:t>
            </a:r>
          </a:p>
        </p:txBody>
      </p:sp>
    </p:spTree>
    <p:extLst>
      <p:ext uri="{BB962C8B-B14F-4D97-AF65-F5344CB8AC3E}">
        <p14:creationId xmlns:p14="http://schemas.microsoft.com/office/powerpoint/2010/main" val="161146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0000" y="1090192"/>
            <a:ext cx="6389460" cy="27233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Professional Networks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Build and nurture connections with fellow data scientists, researchers, and industry professionals.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Platforms like LinkedIn and professional events are excellent networking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Active Community Engagement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Join online forums, discussion groups, and social media communities.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Share knowledge, ask questions, and stay updated on industry trends.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IN" sz="2000" b="1" dirty="0"/>
              <a:t>Staying Connected</a:t>
            </a:r>
          </a:p>
        </p:txBody>
      </p:sp>
    </p:spTree>
    <p:extLst>
      <p:ext uri="{BB962C8B-B14F-4D97-AF65-F5344CB8AC3E}">
        <p14:creationId xmlns:p14="http://schemas.microsoft.com/office/powerpoint/2010/main" val="2914688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0000" y="1090192"/>
            <a:ext cx="6389460" cy="27233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Regular Skill Audits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Periodically assess your skill set against industry requirements.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Identify gaps and prioritize learning areas to stay relevant.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Certifications and Accreditations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Pursue recognized certifications to validate your skills.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Showcase certificates on platforms like LinkedIn to enhance professional credibility.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IN" sz="2000" b="1" dirty="0"/>
              <a:t>Skill Assessment</a:t>
            </a:r>
          </a:p>
        </p:txBody>
      </p:sp>
    </p:spTree>
    <p:extLst>
      <p:ext uri="{BB962C8B-B14F-4D97-AF65-F5344CB8AC3E}">
        <p14:creationId xmlns:p14="http://schemas.microsoft.com/office/powerpoint/2010/main" val="2418536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2040500" y="1414383"/>
            <a:ext cx="50893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68" name="Google Shape;268;p41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41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270" name="Google Shape;270;p4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915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0000" y="1090192"/>
            <a:ext cx="6389460" cy="2723353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b="1" dirty="0">
                <a:solidFill>
                  <a:schemeClr val="tx1"/>
                </a:solidFill>
                <a:latin typeface="Söhne"/>
              </a:rPr>
              <a:t>Data Overview: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Söhne"/>
              </a:rPr>
              <a:t>Dataset: City_day.csv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Söhne"/>
              </a:rPr>
              <a:t>Features: City, Date, PM2.5, PM10, NO, NO2, NOx, NH3, CO, SO2, O3, Benzene, Toluene, Xylene, AQI, </a:t>
            </a:r>
            <a:r>
              <a:rPr lang="en-US" altLang="en-US" sz="1400" dirty="0" err="1">
                <a:solidFill>
                  <a:schemeClr val="tx1"/>
                </a:solidFill>
                <a:latin typeface="Söhne"/>
              </a:rPr>
              <a:t>Air_quality</a:t>
            </a:r>
            <a:endParaRPr lang="en-US" altLang="en-US" sz="1400" dirty="0">
              <a:solidFill>
                <a:schemeClr val="tx1"/>
              </a:solidFill>
              <a:latin typeface="Söhne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b="1" dirty="0">
                <a:solidFill>
                  <a:schemeClr val="tx1"/>
                </a:solidFill>
                <a:latin typeface="Söhne"/>
              </a:rPr>
              <a:t>Data Exploration: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Söhne"/>
              </a:rPr>
              <a:t>Explored dataset from 2015-2020.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Söhne"/>
              </a:rPr>
              <a:t>Identified missing values in various parameters.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Söhne"/>
              </a:rPr>
              <a:t>Missing values addressed through median imputation.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>
          <a:xfrm>
            <a:off x="720000" y="228600"/>
            <a:ext cx="7704000" cy="572700"/>
          </a:xfrm>
        </p:spPr>
        <p:txBody>
          <a:bodyPr/>
          <a:lstStyle/>
          <a:p>
            <a:r>
              <a:rPr lang="en-US" sz="2000" b="1" dirty="0"/>
              <a:t>Hypothesis Evaluation - Supporting Evidence</a:t>
            </a:r>
            <a:br>
              <a:rPr lang="en-US" sz="2000" dirty="0"/>
            </a:br>
            <a:endParaRPr lang="en-IN" sz="2000" b="1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-390649"/>
            <a:ext cx="65" cy="123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0" rIns="0" bIns="4761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70167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362864"/>
            <a:ext cx="65" cy="67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99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96" y="1318437"/>
            <a:ext cx="6698125" cy="34165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71144" y="1750828"/>
            <a:ext cx="952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Missing Values </a:t>
            </a:r>
            <a:r>
              <a:rPr lang="en-IN" dirty="0" err="1"/>
              <a:t>Heatmap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20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idx="8"/>
          </p:nvPr>
        </p:nvSpPr>
        <p:spPr>
          <a:xfrm>
            <a:off x="720000" y="86713"/>
            <a:ext cx="7704000" cy="572700"/>
          </a:xfrm>
        </p:spPr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673784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" name="AutoShape 6" descr="Vehicular vs. Industrial Pollution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5200" y="220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97441" y="807734"/>
            <a:ext cx="535526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b="1" dirty="0">
              <a:solidFill>
                <a:schemeClr val="tx1"/>
              </a:solidFill>
              <a:latin typeface="Albert Sans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Albert Sans" panose="020B0604020202020204" charset="0"/>
              </a:rPr>
              <a:t>Pollution Content Analysis:</a:t>
            </a:r>
            <a:endParaRPr lang="en-US" altLang="en-US" dirty="0">
              <a:solidFill>
                <a:schemeClr val="tx1"/>
              </a:solidFill>
              <a:latin typeface="Albert Sans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lbert Sans" panose="020B0604020202020204" charset="0"/>
              </a:rPr>
              <a:t>Categorized pollutants into Vehicular and Industrial Pollution.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lbert Sans" panose="020B0604020202020204" charset="0"/>
              </a:rPr>
              <a:t>Created new features: Vehicular Pollution Content and Industrial Pollution Content.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lbert Sans" panose="020B0604020202020204" charset="0"/>
              </a:rPr>
              <a:t>Investigated correlation with Air Quality Index (AQI).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Albert Sans" panose="020B0604020202020204" charset="0"/>
                <a:hlinkClick r:id="rId2"/>
              </a:rPr>
              <a:t>  </a:t>
            </a:r>
            <a:r>
              <a:rPr lang="en-US" altLang="en-US" dirty="0">
                <a:solidFill>
                  <a:schemeClr val="tx1"/>
                </a:solidFill>
                <a:latin typeface="Albert Sans" panose="020B0604020202020204" charset="0"/>
              </a:rPr>
              <a:t>     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b="1" dirty="0">
              <a:solidFill>
                <a:schemeClr val="tx1"/>
              </a:solidFill>
              <a:latin typeface="Albert Sans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Albert Sans" panose="020B0604020202020204" charset="0"/>
              </a:rPr>
              <a:t>Pre and Post COVID-19:</a:t>
            </a:r>
            <a:endParaRPr lang="en-US" altLang="en-US" dirty="0">
              <a:solidFill>
                <a:schemeClr val="tx1"/>
              </a:solidFill>
              <a:latin typeface="Albert Sans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lbert Sans" panose="020B0604020202020204" charset="0"/>
              </a:rPr>
              <a:t>Segregated data into Pre and Post COVID-19 periods.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lbert Sans" panose="020B0604020202020204" charset="0"/>
              </a:rPr>
              <a:t>Analyzed changes in Vehicular and Industrial Pollution Content.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chemeClr val="tx1"/>
              </a:solidFill>
              <a:latin typeface="Albert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99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26865" y="2296633"/>
            <a:ext cx="164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Pre-</a:t>
            </a:r>
            <a:r>
              <a:rPr lang="en-IN" dirty="0" err="1"/>
              <a:t>Covid</a:t>
            </a:r>
            <a:r>
              <a:rPr lang="en-IN" dirty="0"/>
              <a:t> pollution content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55" y="1220315"/>
            <a:ext cx="5808391" cy="1799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55" y="3020005"/>
            <a:ext cx="5808391" cy="192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37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26865" y="2296633"/>
            <a:ext cx="164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Post-</a:t>
            </a:r>
            <a:r>
              <a:rPr lang="en-IN" dirty="0" err="1"/>
              <a:t>Covid</a:t>
            </a:r>
            <a:r>
              <a:rPr lang="en-IN" dirty="0"/>
              <a:t> pollution content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098289"/>
            <a:ext cx="5654814" cy="2048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3227142"/>
            <a:ext cx="5654814" cy="174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3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&amp; Strategy</a:t>
            </a:r>
            <a:endParaRPr/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68" name="Google Shape;268;p41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41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270" name="Google Shape;270;p4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idx="8"/>
          </p:nvPr>
        </p:nvSpPr>
        <p:spPr>
          <a:xfrm>
            <a:off x="720000" y="86713"/>
            <a:ext cx="7704000" cy="572700"/>
          </a:xfrm>
        </p:spPr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673784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" name="AutoShape 6" descr="Vehicular vs. Industrial Pollution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5200" y="220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97441" y="807734"/>
            <a:ext cx="53552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Classification Models:</a:t>
            </a:r>
            <a:endParaRPr lang="en-US" dirty="0"/>
          </a:p>
          <a:p>
            <a:r>
              <a:rPr lang="en-US" dirty="0"/>
              <a:t>Applied Support Vector Machine, Random Forest, and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r>
              <a:rPr lang="en-US" dirty="0"/>
              <a:t>Resolved data imbalance using SMOTE.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chemeClr val="tx1"/>
              </a:solidFill>
              <a:latin typeface="Albert San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61840"/>
            <a:ext cx="2633474" cy="16618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302" y="1761840"/>
            <a:ext cx="2618623" cy="17539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8176" y="3685954"/>
            <a:ext cx="2021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Random Forest Classifier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8132" y="3685954"/>
            <a:ext cx="1701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Extra Gradient Boost Classifier</a:t>
            </a:r>
          </a:p>
        </p:txBody>
      </p:sp>
    </p:spTree>
    <p:extLst>
      <p:ext uri="{BB962C8B-B14F-4D97-AF65-F5344CB8AC3E}">
        <p14:creationId xmlns:p14="http://schemas.microsoft.com/office/powerpoint/2010/main" val="1493839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0000" y="1090192"/>
            <a:ext cx="6389460" cy="316283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Gradual decrease in pollution post-COVID-19.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Extra Gradient Boost Classifier achieves 100%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Hypotheses Recap</a:t>
            </a:r>
            <a:endParaRPr lang="en-US" sz="1400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Hypothesis 1: "A reduction in vehicular pollution content will be observed after the COVID-19 pandemic."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Hypothesis 2: "Industrial pollution content will decrease in major cities post-COVID-19."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Hypothesis 3: "Air quality classification models will reflect a significant impact on accuracy during and after the pandemic.“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Comparison with Findings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Hypothesis 1: The analysis revealed a noticeable decrease in vehicular pollution content post-COVID-19, aligning with the hypothesis.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IN" sz="2000" b="1" dirty="0"/>
              <a:t>Conclusion and Hypothesis Evaluation</a:t>
            </a:r>
          </a:p>
        </p:txBody>
      </p:sp>
    </p:spTree>
    <p:extLst>
      <p:ext uri="{BB962C8B-B14F-4D97-AF65-F5344CB8AC3E}">
        <p14:creationId xmlns:p14="http://schemas.microsoft.com/office/powerpoint/2010/main" val="4008038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0000" y="1090192"/>
            <a:ext cx="6389460" cy="27233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Hypothesis 2: Industrial pollution content did exhibit a decline in major cities after the pandemic, supporting the hypothesis.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Hypothesis 3: The classification models, especially the </a:t>
            </a:r>
            <a:r>
              <a:rPr lang="en-US" sz="1400" dirty="0" err="1"/>
              <a:t>XGBoost</a:t>
            </a:r>
            <a:r>
              <a:rPr lang="en-US" sz="1400" dirty="0"/>
              <a:t> classifier, showed remarkable accuracy improvements during and after the pandemic, confirming the hypothesis.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Key Insights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reduction in vehicular and industrial pollution contents post-COVID-19 indicates a positive environmental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effectiveness of the </a:t>
            </a:r>
            <a:r>
              <a:rPr lang="en-US" sz="1400" dirty="0" err="1"/>
              <a:t>XGBoost</a:t>
            </a:r>
            <a:r>
              <a:rPr lang="en-US" sz="1400" dirty="0"/>
              <a:t> classifier suggests its suitability for air quality prediction.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IN" sz="2000" b="1" dirty="0"/>
              <a:t>Conclusion and Hypothesis Evaluation Contd.</a:t>
            </a:r>
          </a:p>
        </p:txBody>
      </p:sp>
    </p:spTree>
    <p:extLst>
      <p:ext uri="{BB962C8B-B14F-4D97-AF65-F5344CB8AC3E}">
        <p14:creationId xmlns:p14="http://schemas.microsoft.com/office/powerpoint/2010/main" val="3368789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0000" y="1090192"/>
            <a:ext cx="6389460" cy="27233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Implications for Air Quality Analysis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These findings emphasize the need for ongoing monitoring and policy adjustments to sustain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success of the classification models indicates the potential for data-driven decision-making in air quality management.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IN" sz="2000" b="1" dirty="0"/>
              <a:t>Conclusion and Hypothesis </a:t>
            </a:r>
            <a:r>
              <a:rPr lang="en-IN" sz="2000" b="1"/>
              <a:t>Evaluation Contd.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507001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0000" y="1090192"/>
            <a:ext cx="6389460" cy="27233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Skill Development</a:t>
            </a:r>
            <a:endParaRPr lang="en-US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Skills honed in data preprocessing, feature engineering, and model evaluation proved crucial.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Proficiency in utilizing advanced machine learning techniques, including </a:t>
            </a:r>
            <a:r>
              <a:rPr lang="en-US" dirty="0" err="1"/>
              <a:t>XGBoost</a:t>
            </a:r>
            <a:r>
              <a:rPr lang="en-US" dirty="0"/>
              <a:t>, was essential.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Interpretation</a:t>
            </a:r>
            <a:endParaRPr lang="en-US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Challenges in interpreting complex air quality data underscored the importance of domain knowledge.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Improved strategies for handling missing data and ensuring data quality were identified.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sz="2000" dirty="0"/>
              <a:t>Extracting Lessons from the Analysis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4030376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0000" y="1090192"/>
            <a:ext cx="6389460" cy="27233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Modeling Techniques</a:t>
            </a:r>
            <a:endParaRPr lang="en-US" sz="1400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Evaluation of multiple models revealed the strengths of the </a:t>
            </a:r>
            <a:r>
              <a:rPr lang="en-US" dirty="0" err="1"/>
              <a:t>XGBoost</a:t>
            </a:r>
            <a:r>
              <a:rPr lang="en-US" dirty="0"/>
              <a:t> classifier in this context.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Continuous learning and adaptation of modeling techniques were crucial for accurate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Continuous Improvement</a:t>
            </a:r>
            <a:endParaRPr lang="en-US" sz="1400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The experience highlighted the dynamic nature of air quality analysis, necessitating ongoing skill development.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Emphasis on staying informed about emerging techniques and tools for robust data analysis.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sz="2000" dirty="0"/>
              <a:t>Extracting Lessons from the Analysis Contd.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890523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0000" y="1090192"/>
            <a:ext cx="6389460" cy="27233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Recommendations for Further Study</a:t>
            </a:r>
            <a:endParaRPr lang="en-US" sz="1400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Suggest exploring temporal trends in air quality to understand long-term patterns.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Propose investigating the impact of specific interventions on air quality for targeted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Policy Implications</a:t>
            </a:r>
            <a:endParaRPr lang="en-US" sz="1400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Advocate for evidence-based policy adjustments to sustain improvements in air quality.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/>
              <a:t>Encourage collaboration with environmental agencies to implement data-driven policies.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IN" sz="2000" dirty="0"/>
              <a:t>Guiding Future </a:t>
            </a:r>
            <a:r>
              <a:rPr lang="en-IN" sz="2000" dirty="0" err="1"/>
              <a:t>Endeavors</a:t>
            </a:r>
            <a:endParaRPr lang="en-IN" sz="1050" b="1" dirty="0"/>
          </a:p>
        </p:txBody>
      </p:sp>
    </p:spTree>
    <p:extLst>
      <p:ext uri="{BB962C8B-B14F-4D97-AF65-F5344CB8AC3E}">
        <p14:creationId xmlns:p14="http://schemas.microsoft.com/office/powerpoint/2010/main" val="2488168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0000" y="1090192"/>
            <a:ext cx="6389460" cy="27233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Collaboration Opportunities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Highlight the potential for collaboration with research institutions to expand the scope of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Stress the importance of interdisciplinary collaboration for comprehensive air quality management.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IN" sz="2000" dirty="0"/>
              <a:t>Guiding Future </a:t>
            </a:r>
            <a:r>
              <a:rPr lang="en-IN" sz="2000" dirty="0" err="1"/>
              <a:t>Endeavors</a:t>
            </a:r>
            <a:r>
              <a:rPr lang="en-IN" sz="2000" dirty="0"/>
              <a:t> Contd.</a:t>
            </a:r>
            <a:endParaRPr lang="en-IN" sz="1050" b="1" dirty="0"/>
          </a:p>
        </p:txBody>
      </p:sp>
    </p:spTree>
    <p:extLst>
      <p:ext uri="{BB962C8B-B14F-4D97-AF65-F5344CB8AC3E}">
        <p14:creationId xmlns:p14="http://schemas.microsoft.com/office/powerpoint/2010/main" val="1544448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>
            <a:spLocks noGrp="1"/>
          </p:cNvSpPr>
          <p:nvPr>
            <p:ph type="title"/>
          </p:nvPr>
        </p:nvSpPr>
        <p:spPr>
          <a:xfrm>
            <a:off x="3101695" y="1464382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Anybody SemiBold" panose="020B0604020202020204" charset="0"/>
              </a:rPr>
              <a:t>Thanks!</a:t>
            </a:r>
            <a:endParaRPr sz="6000" b="1" dirty="0">
              <a:latin typeface="Anybody SemiBold" panose="020B0604020202020204" charset="0"/>
            </a:endParaRPr>
          </a:p>
        </p:txBody>
      </p:sp>
      <p:sp>
        <p:nvSpPr>
          <p:cNvPr id="282" name="Google Shape;282;p42"/>
          <p:cNvSpPr txBox="1">
            <a:spLocks noGrp="1"/>
          </p:cNvSpPr>
          <p:nvPr>
            <p:ph type="subTitle" idx="1"/>
          </p:nvPr>
        </p:nvSpPr>
        <p:spPr>
          <a:xfrm>
            <a:off x="3101695" y="2305582"/>
            <a:ext cx="5051966" cy="462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/>
            <a:r>
              <a:rPr lang="en-US" sz="1600" dirty="0"/>
              <a:t>Do You Have Any Questions?</a:t>
            </a:r>
          </a:p>
        </p:txBody>
      </p:sp>
      <p:grpSp>
        <p:nvGrpSpPr>
          <p:cNvPr id="283" name="Google Shape;283;p42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284" name="Google Shape;284;p42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2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2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2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2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2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0" name="Google Shape;290;p42"/>
          <p:cNvCxnSpPr/>
          <p:nvPr/>
        </p:nvCxnSpPr>
        <p:spPr>
          <a:xfrm flipV="1">
            <a:off x="2524950" y="3886200"/>
            <a:ext cx="6619050" cy="47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41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>
            <a:spLocks noGrp="1"/>
          </p:cNvSpPr>
          <p:nvPr>
            <p:ph type="title"/>
          </p:nvPr>
        </p:nvSpPr>
        <p:spPr>
          <a:xfrm>
            <a:off x="2787774" y="119398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82" name="Google Shape;282;p42"/>
          <p:cNvSpPr txBox="1">
            <a:spLocks noGrp="1"/>
          </p:cNvSpPr>
          <p:nvPr>
            <p:ph type="subTitle" idx="1"/>
          </p:nvPr>
        </p:nvSpPr>
        <p:spPr>
          <a:xfrm>
            <a:off x="2787774" y="1079995"/>
            <a:ext cx="5051966" cy="2868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Focus</a:t>
            </a:r>
            <a:r>
              <a:rPr lang="en-US" dirty="0"/>
              <a:t>: Air Quality Analysis and Prediction, a critical field in environmental science and public health research.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Importance</a:t>
            </a:r>
            <a:r>
              <a:rPr lang="en-US" dirty="0"/>
              <a:t>: Addressing environmental concerns and their impact on public health due to air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Interdisciplinary Approach</a:t>
            </a:r>
            <a:r>
              <a:rPr lang="en-US" dirty="0"/>
              <a:t>: Merging environmental science, data science, and machine learning to understand air quality dynamics comprehensively.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Predicting the Air Quality Index (AQI) to assess air pollution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Policy Impact</a:t>
            </a:r>
            <a:r>
              <a:rPr lang="en-US" dirty="0"/>
              <a:t>: Enabling effective decision-making by policymakers, urban planners, and public health authorities.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Core Elements</a:t>
            </a:r>
            <a:r>
              <a:rPr lang="en-US" dirty="0"/>
              <a:t>: Involving data collection, machine learning techniques, and evaluation metrics for robust air quality predictions.</a:t>
            </a:r>
          </a:p>
        </p:txBody>
      </p:sp>
      <p:grpSp>
        <p:nvGrpSpPr>
          <p:cNvPr id="283" name="Google Shape;283;p42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284" name="Google Shape;284;p42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2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2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2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2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2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0" name="Google Shape;290;p42"/>
          <p:cNvCxnSpPr/>
          <p:nvPr/>
        </p:nvCxnSpPr>
        <p:spPr>
          <a:xfrm>
            <a:off x="2462250" y="960598"/>
            <a:ext cx="59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 27"/>
          <p:cNvSpPr>
            <a:spLocks noGrp="1"/>
          </p:cNvSpPr>
          <p:nvPr>
            <p:ph type="subTitle" idx="6"/>
          </p:nvPr>
        </p:nvSpPr>
        <p:spPr>
          <a:xfrm>
            <a:off x="833413" y="1368055"/>
            <a:ext cx="5453973" cy="31897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Human Health</a:t>
            </a:r>
            <a:r>
              <a:rPr lang="en-US" dirty="0"/>
              <a:t>: Poor air quality leads to a myriad of health issues, including respiratory and cardiovascular diseases. It's not just a matter of discomfort; it's a matter of life and death.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Environmental Impact</a:t>
            </a:r>
            <a:r>
              <a:rPr lang="en-US" dirty="0"/>
              <a:t>: Air pollution is a significant contributor to climate change, affecting the planet's long-term health and 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Public Health Decision-Making</a:t>
            </a:r>
            <a:r>
              <a:rPr lang="en-US" dirty="0"/>
              <a:t>: Accurate air quality analysis is essential for public health authorities and policymakers. It informs decisions and strategies to mitigate the harmful effects of air pollution.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Comprehensive Understanding</a:t>
            </a:r>
            <a:r>
              <a:rPr lang="en-US" dirty="0"/>
              <a:t>: Our interdisciplinary research merges environmental science, data science, and machine learning to provide a comprehensive understanding of air quality dynamics.</a:t>
            </a:r>
          </a:p>
        </p:txBody>
      </p:sp>
      <p:sp>
        <p:nvSpPr>
          <p:cNvPr id="41" name="Title 4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Importance of air quality analysis</a:t>
            </a:r>
            <a:endParaRPr lang="en-IN" sz="2400" dirty="0"/>
          </a:p>
        </p:txBody>
      </p:sp>
      <p:cxnSp>
        <p:nvCxnSpPr>
          <p:cNvPr id="42" name="Google Shape;290;p42"/>
          <p:cNvCxnSpPr/>
          <p:nvPr/>
        </p:nvCxnSpPr>
        <p:spPr>
          <a:xfrm>
            <a:off x="833413" y="998993"/>
            <a:ext cx="59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/>
          <p:cNvPicPr>
            <a:picLocks noGrp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9233" y="533400"/>
            <a:ext cx="428625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70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 27"/>
          <p:cNvSpPr>
            <a:spLocks noGrp="1"/>
          </p:cNvSpPr>
          <p:nvPr>
            <p:ph type="subTitle" idx="6"/>
          </p:nvPr>
        </p:nvSpPr>
        <p:spPr>
          <a:xfrm>
            <a:off x="833413" y="1131835"/>
            <a:ext cx="5453973" cy="31897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Effective AQI Level Prediction by Machine Learning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Objective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Forecasting AQI levels accurately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9700" indent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Utilizing historical air quality data	</a:t>
            </a:r>
          </a:p>
          <a:p>
            <a:pPr marL="139700" indent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Incorporating relevant environmental variables</a:t>
            </a:r>
          </a:p>
          <a:p>
            <a:pPr marL="139700" indent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Training and validation of machine learning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9700" indent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Accurate prediction of AQI, a vital metric for air 	pollution assessment</a:t>
            </a:r>
          </a:p>
          <a:p>
            <a:pPr marL="139700" indent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Capture of complex relationships and patterns within 	the dataset</a:t>
            </a:r>
          </a:p>
        </p:txBody>
      </p:sp>
      <p:sp>
        <p:nvSpPr>
          <p:cNvPr id="41" name="Title 4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Hypotheses</a:t>
            </a:r>
          </a:p>
        </p:txBody>
      </p:sp>
      <p:cxnSp>
        <p:nvCxnSpPr>
          <p:cNvPr id="42" name="Google Shape;290;p42"/>
          <p:cNvCxnSpPr/>
          <p:nvPr/>
        </p:nvCxnSpPr>
        <p:spPr>
          <a:xfrm>
            <a:off x="833413" y="998993"/>
            <a:ext cx="59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0922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 27"/>
          <p:cNvSpPr>
            <a:spLocks noGrp="1"/>
          </p:cNvSpPr>
          <p:nvPr>
            <p:ph type="subTitle" idx="6"/>
          </p:nvPr>
        </p:nvSpPr>
        <p:spPr>
          <a:xfrm>
            <a:off x="833413" y="1086115"/>
            <a:ext cx="5849327" cy="34706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Increasing Predictive Accuracy by Including a Variety of Environmental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Enhancement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a wide range of environmental factors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include pollutant concentrations and weather conditions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like temperature, humidity, wind speed, and direction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the scope of data collection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environmental data into machine learning models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complex dynamics of air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predictive accuracy in AQI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ability to capture the intricate factors influencing air quality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itle 4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Hypotheses Contd.</a:t>
            </a:r>
          </a:p>
        </p:txBody>
      </p:sp>
      <p:cxnSp>
        <p:nvCxnSpPr>
          <p:cNvPr id="42" name="Google Shape;290;p42"/>
          <p:cNvCxnSpPr/>
          <p:nvPr/>
        </p:nvCxnSpPr>
        <p:spPr>
          <a:xfrm>
            <a:off x="833413" y="998993"/>
            <a:ext cx="59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466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 27"/>
          <p:cNvSpPr>
            <a:spLocks noGrp="1"/>
          </p:cNvSpPr>
          <p:nvPr>
            <p:ph type="subTitle" idx="6"/>
          </p:nvPr>
        </p:nvSpPr>
        <p:spPr>
          <a:xfrm>
            <a:off x="833413" y="1086115"/>
            <a:ext cx="6466547" cy="34706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Machine Learning Models Perform Better Than Conventional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Expectation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outperform conventional statistical techniques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Superior handling of complex, nonlinear relationships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 to changing environmental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Advantages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Capability to handle intricate, non-linear data patterns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to adapt to evolving environmental dynamics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handling of extensive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 and reliability in AQI prediction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capability to address the challenges of air quality analysis</a:t>
            </a:r>
          </a:p>
        </p:txBody>
      </p:sp>
      <p:sp>
        <p:nvSpPr>
          <p:cNvPr id="41" name="Title 4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Hypotheses Contd.</a:t>
            </a:r>
          </a:p>
        </p:txBody>
      </p:sp>
      <p:cxnSp>
        <p:nvCxnSpPr>
          <p:cNvPr id="42" name="Google Shape;290;p42"/>
          <p:cNvCxnSpPr/>
          <p:nvPr/>
        </p:nvCxnSpPr>
        <p:spPr>
          <a:xfrm>
            <a:off x="833413" y="998993"/>
            <a:ext cx="594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6438688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1834</Words>
  <Application>Microsoft Office PowerPoint</Application>
  <PresentationFormat>On-screen Show (16:9)</PresentationFormat>
  <Paragraphs>259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Albert Sans</vt:lpstr>
      <vt:lpstr>Söhne</vt:lpstr>
      <vt:lpstr>Anybody SemiBold</vt:lpstr>
      <vt:lpstr>Arial</vt:lpstr>
      <vt:lpstr>Times New Roman</vt:lpstr>
      <vt:lpstr>Data Analysis Consulting by Slidesgo</vt:lpstr>
      <vt:lpstr>Forecasting Air Quality Index: A Machine Learning Odyssey  </vt:lpstr>
      <vt:lpstr>02</vt:lpstr>
      <vt:lpstr>Project &amp; Strategy</vt:lpstr>
      <vt:lpstr>Introduction</vt:lpstr>
      <vt:lpstr>Importance of air quality analysis</vt:lpstr>
      <vt:lpstr>PowerPoint Presentation</vt:lpstr>
      <vt:lpstr>Hypotheses</vt:lpstr>
      <vt:lpstr>Hypotheses Contd.</vt:lpstr>
      <vt:lpstr>Hypotheses Contd.</vt:lpstr>
      <vt:lpstr>Hypotheses Contd.</vt:lpstr>
      <vt:lpstr>Hypotheses Contd.</vt:lpstr>
      <vt:lpstr>Air Quality Trends</vt:lpstr>
      <vt:lpstr>Research Methodology</vt:lpstr>
      <vt:lpstr>Research Methodology-Data Source and Gathering </vt:lpstr>
      <vt:lpstr>Research Methodology-Data Source and Gathering </vt:lpstr>
      <vt:lpstr>Research Methodology-Feature Selection:  </vt:lpstr>
      <vt:lpstr>Research Methodology-Modeling Development: </vt:lpstr>
      <vt:lpstr>SKILL DEVLOPMENT</vt:lpstr>
      <vt:lpstr>Continuous Learning - The Key to Growth</vt:lpstr>
      <vt:lpstr>Skill Diversification</vt:lpstr>
      <vt:lpstr>Practical Application</vt:lpstr>
      <vt:lpstr>Staying Connected</vt:lpstr>
      <vt:lpstr>Skill Assessment</vt:lpstr>
      <vt:lpstr>CONCLUSION</vt:lpstr>
      <vt:lpstr>Hypothesis Evaluation - Supporting Evidence </vt:lpstr>
      <vt:lpstr>Contd.</vt:lpstr>
      <vt:lpstr>Contd.</vt:lpstr>
      <vt:lpstr>Contd.</vt:lpstr>
      <vt:lpstr>Contd.</vt:lpstr>
      <vt:lpstr>Contd.</vt:lpstr>
      <vt:lpstr>Conclusion and Hypothesis Evaluation</vt:lpstr>
      <vt:lpstr>Conclusion and Hypothesis Evaluation Contd.</vt:lpstr>
      <vt:lpstr>Conclusion and Hypothesis Evaluation Contd.</vt:lpstr>
      <vt:lpstr>Extracting Lessons from the Analysis</vt:lpstr>
      <vt:lpstr>Extracting Lessons from the Analysis Contd.</vt:lpstr>
      <vt:lpstr>Guiding Future Endeavors</vt:lpstr>
      <vt:lpstr>Guiding Future Endeavors Contd.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Air Quality Index: A Machine Learning Odyssey</dc:title>
  <dc:creator>91770</dc:creator>
  <cp:lastModifiedBy>Anand</cp:lastModifiedBy>
  <cp:revision>31</cp:revision>
  <dcterms:modified xsi:type="dcterms:W3CDTF">2024-01-05T05:42:54Z</dcterms:modified>
</cp:coreProperties>
</file>