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2" r:id="rId6"/>
    <p:sldId id="303" r:id="rId7"/>
    <p:sldId id="304" r:id="rId8"/>
    <p:sldId id="306" r:id="rId9"/>
    <p:sldId id="307" r:id="rId10"/>
    <p:sldId id="308" r:id="rId11"/>
    <p:sldId id="311" r:id="rId12"/>
    <p:sldId id="312" r:id="rId13"/>
    <p:sldId id="310" r:id="rId14"/>
    <p:sldId id="30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F3F7"/>
    <a:srgbClr val="C9F1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12/6/2020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12/6/2020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12/6/2020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12/6/2020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12/6/2020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12/6/2020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12/6/2020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12/6/2020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12/6/2020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12/6/2020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3200" dirty="0">
                <a:solidFill>
                  <a:schemeClr val="tx1"/>
                </a:solidFill>
              </a:rPr>
              <a:t>E-Commerce Analysis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Vishanth s</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D4E2B6-2A56-4B17-A60E-BC95BA005759}"/>
              </a:ext>
            </a:extLst>
          </p:cNvPr>
          <p:cNvSpPr/>
          <p:nvPr/>
        </p:nvSpPr>
        <p:spPr>
          <a:xfrm>
            <a:off x="0" y="-26633"/>
            <a:ext cx="12192000" cy="71909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2400" dirty="0">
                <a:latin typeface="Calibri" panose="020F0502020204030204" pitchFamily="34" charset="0"/>
                <a:cs typeface="Calibri" panose="020F0502020204030204" pitchFamily="34" charset="0"/>
              </a:rPr>
              <a:t>Any Queries?</a:t>
            </a:r>
            <a:endParaRPr lang="en-GB" sz="24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8A5166F4-3791-4D22-B36F-69524E0D2045}"/>
              </a:ext>
            </a:extLst>
          </p:cNvPr>
          <p:cNvPicPr>
            <a:picLocks noChangeAspect="1"/>
          </p:cNvPicPr>
          <p:nvPr/>
        </p:nvPicPr>
        <p:blipFill>
          <a:blip r:embed="rId2"/>
          <a:stretch>
            <a:fillRect/>
          </a:stretch>
        </p:blipFill>
        <p:spPr>
          <a:xfrm>
            <a:off x="4391025" y="1709737"/>
            <a:ext cx="3409950" cy="3438525"/>
          </a:xfrm>
          <a:prstGeom prst="rect">
            <a:avLst/>
          </a:prstGeom>
        </p:spPr>
      </p:pic>
    </p:spTree>
    <p:extLst>
      <p:ext uri="{BB962C8B-B14F-4D97-AF65-F5344CB8AC3E}">
        <p14:creationId xmlns:p14="http://schemas.microsoft.com/office/powerpoint/2010/main" val="2716041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D4E2B6-2A56-4B17-A60E-BC95BA005759}"/>
              </a:ext>
            </a:extLst>
          </p:cNvPr>
          <p:cNvSpPr/>
          <p:nvPr/>
        </p:nvSpPr>
        <p:spPr>
          <a:xfrm>
            <a:off x="0" y="-26633"/>
            <a:ext cx="12192000" cy="71909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2400" dirty="0">
                <a:latin typeface="Calibri" panose="020F0502020204030204" pitchFamily="34" charset="0"/>
                <a:cs typeface="Calibri" panose="020F0502020204030204" pitchFamily="34" charset="0"/>
              </a:rPr>
              <a:t>Thank you!</a:t>
            </a:r>
            <a:endParaRPr lang="en-GB" sz="24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5E3987E8-A36B-4A63-A7FF-DC33706F80DB}"/>
              </a:ext>
            </a:extLst>
          </p:cNvPr>
          <p:cNvPicPr>
            <a:picLocks noChangeAspect="1"/>
          </p:cNvPicPr>
          <p:nvPr/>
        </p:nvPicPr>
        <p:blipFill>
          <a:blip r:embed="rId2"/>
          <a:stretch>
            <a:fillRect/>
          </a:stretch>
        </p:blipFill>
        <p:spPr>
          <a:xfrm>
            <a:off x="3120453" y="1903058"/>
            <a:ext cx="5951093" cy="2775474"/>
          </a:xfrm>
          <a:prstGeom prst="rect">
            <a:avLst/>
          </a:prstGeom>
        </p:spPr>
      </p:pic>
    </p:spTree>
    <p:extLst>
      <p:ext uri="{BB962C8B-B14F-4D97-AF65-F5344CB8AC3E}">
        <p14:creationId xmlns:p14="http://schemas.microsoft.com/office/powerpoint/2010/main" val="3969797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D4E2B6-2A56-4B17-A60E-BC95BA005759}"/>
              </a:ext>
            </a:extLst>
          </p:cNvPr>
          <p:cNvSpPr/>
          <p:nvPr/>
        </p:nvSpPr>
        <p:spPr>
          <a:xfrm>
            <a:off x="0" y="0"/>
            <a:ext cx="12192000" cy="71909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2400" dirty="0">
                <a:solidFill>
                  <a:schemeClr val="tx1"/>
                </a:solidFill>
                <a:latin typeface="Calibri" panose="020F0502020204030204" pitchFamily="34" charset="0"/>
                <a:cs typeface="Calibri" panose="020F0502020204030204" pitchFamily="34" charset="0"/>
              </a:rPr>
              <a:t>Architecture</a:t>
            </a:r>
            <a:endParaRPr lang="en-GB" sz="2400" dirty="0">
              <a:solidFill>
                <a:schemeClr val="tx1"/>
              </a:solidFill>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6120E302-7D79-4192-9E20-28A4038A1FD9}"/>
              </a:ext>
            </a:extLst>
          </p:cNvPr>
          <p:cNvPicPr>
            <a:picLocks noChangeAspect="1"/>
          </p:cNvPicPr>
          <p:nvPr/>
        </p:nvPicPr>
        <p:blipFill>
          <a:blip r:embed="rId2"/>
          <a:stretch>
            <a:fillRect/>
          </a:stretch>
        </p:blipFill>
        <p:spPr>
          <a:xfrm>
            <a:off x="588377" y="1363184"/>
            <a:ext cx="2052336" cy="1184707"/>
          </a:xfrm>
          <a:prstGeom prst="rect">
            <a:avLst/>
          </a:prstGeom>
        </p:spPr>
      </p:pic>
      <p:pic>
        <p:nvPicPr>
          <p:cNvPr id="8" name="Picture 7">
            <a:extLst>
              <a:ext uri="{FF2B5EF4-FFF2-40B4-BE49-F238E27FC236}">
                <a16:creationId xmlns:a16="http://schemas.microsoft.com/office/drawing/2014/main" id="{BCB1D2B2-7E97-4052-9ECE-77C4B3690BA0}"/>
              </a:ext>
            </a:extLst>
          </p:cNvPr>
          <p:cNvPicPr>
            <a:picLocks noChangeAspect="1"/>
          </p:cNvPicPr>
          <p:nvPr/>
        </p:nvPicPr>
        <p:blipFill>
          <a:blip r:embed="rId3"/>
          <a:stretch>
            <a:fillRect/>
          </a:stretch>
        </p:blipFill>
        <p:spPr>
          <a:xfrm>
            <a:off x="3373956" y="1363184"/>
            <a:ext cx="2459115" cy="1184706"/>
          </a:xfrm>
          <a:prstGeom prst="rect">
            <a:avLst/>
          </a:prstGeom>
        </p:spPr>
      </p:pic>
      <p:pic>
        <p:nvPicPr>
          <p:cNvPr id="12" name="Picture 11">
            <a:extLst>
              <a:ext uri="{FF2B5EF4-FFF2-40B4-BE49-F238E27FC236}">
                <a16:creationId xmlns:a16="http://schemas.microsoft.com/office/drawing/2014/main" id="{F0373309-3A5E-4E2B-82D3-6948D141DE1C}"/>
              </a:ext>
            </a:extLst>
          </p:cNvPr>
          <p:cNvPicPr>
            <a:picLocks noChangeAspect="1"/>
          </p:cNvPicPr>
          <p:nvPr/>
        </p:nvPicPr>
        <p:blipFill>
          <a:blip r:embed="rId4"/>
          <a:stretch>
            <a:fillRect/>
          </a:stretch>
        </p:blipFill>
        <p:spPr>
          <a:xfrm>
            <a:off x="4848776" y="3931007"/>
            <a:ext cx="2774183" cy="1184706"/>
          </a:xfrm>
          <a:prstGeom prst="rect">
            <a:avLst/>
          </a:prstGeom>
        </p:spPr>
      </p:pic>
      <p:pic>
        <p:nvPicPr>
          <p:cNvPr id="14" name="Picture 13">
            <a:extLst>
              <a:ext uri="{FF2B5EF4-FFF2-40B4-BE49-F238E27FC236}">
                <a16:creationId xmlns:a16="http://schemas.microsoft.com/office/drawing/2014/main" id="{28AEF675-0EC8-437D-99AE-BDC40D1CCB7E}"/>
              </a:ext>
            </a:extLst>
          </p:cNvPr>
          <p:cNvPicPr>
            <a:picLocks noChangeAspect="1"/>
          </p:cNvPicPr>
          <p:nvPr/>
        </p:nvPicPr>
        <p:blipFill>
          <a:blip r:embed="rId5"/>
          <a:stretch>
            <a:fillRect/>
          </a:stretch>
        </p:blipFill>
        <p:spPr>
          <a:xfrm>
            <a:off x="2198759" y="3931007"/>
            <a:ext cx="1788031" cy="1397415"/>
          </a:xfrm>
          <a:prstGeom prst="rect">
            <a:avLst/>
          </a:prstGeom>
        </p:spPr>
      </p:pic>
      <p:pic>
        <p:nvPicPr>
          <p:cNvPr id="16" name="Picture 15">
            <a:extLst>
              <a:ext uri="{FF2B5EF4-FFF2-40B4-BE49-F238E27FC236}">
                <a16:creationId xmlns:a16="http://schemas.microsoft.com/office/drawing/2014/main" id="{31F33D0F-860B-4848-895B-DD7C56E999C9}"/>
              </a:ext>
            </a:extLst>
          </p:cNvPr>
          <p:cNvPicPr>
            <a:picLocks noChangeAspect="1"/>
          </p:cNvPicPr>
          <p:nvPr/>
        </p:nvPicPr>
        <p:blipFill>
          <a:blip r:embed="rId6"/>
          <a:stretch>
            <a:fillRect/>
          </a:stretch>
        </p:blipFill>
        <p:spPr>
          <a:xfrm>
            <a:off x="6566314" y="1464487"/>
            <a:ext cx="1143898" cy="982100"/>
          </a:xfrm>
          <a:prstGeom prst="rect">
            <a:avLst/>
          </a:prstGeom>
        </p:spPr>
      </p:pic>
      <p:pic>
        <p:nvPicPr>
          <p:cNvPr id="18" name="Picture 17">
            <a:extLst>
              <a:ext uri="{FF2B5EF4-FFF2-40B4-BE49-F238E27FC236}">
                <a16:creationId xmlns:a16="http://schemas.microsoft.com/office/drawing/2014/main" id="{24C1753B-EC7C-4C4C-AED9-156973663D8F}"/>
              </a:ext>
            </a:extLst>
          </p:cNvPr>
          <p:cNvPicPr>
            <a:picLocks noChangeAspect="1"/>
          </p:cNvPicPr>
          <p:nvPr/>
        </p:nvPicPr>
        <p:blipFill>
          <a:blip r:embed="rId7"/>
          <a:stretch>
            <a:fillRect/>
          </a:stretch>
        </p:blipFill>
        <p:spPr>
          <a:xfrm>
            <a:off x="8655807" y="1363184"/>
            <a:ext cx="1143899" cy="1184706"/>
          </a:xfrm>
          <a:prstGeom prst="rect">
            <a:avLst/>
          </a:prstGeom>
        </p:spPr>
      </p:pic>
      <p:cxnSp>
        <p:nvCxnSpPr>
          <p:cNvPr id="20" name="Straight Arrow Connector 19">
            <a:extLst>
              <a:ext uri="{FF2B5EF4-FFF2-40B4-BE49-F238E27FC236}">
                <a16:creationId xmlns:a16="http://schemas.microsoft.com/office/drawing/2014/main" id="{79D4BCD6-4940-45C5-8CDA-492B3DDA04E5}"/>
              </a:ext>
            </a:extLst>
          </p:cNvPr>
          <p:cNvCxnSpPr>
            <a:cxnSpLocks/>
          </p:cNvCxnSpPr>
          <p:nvPr/>
        </p:nvCxnSpPr>
        <p:spPr>
          <a:xfrm>
            <a:off x="2640713" y="1955537"/>
            <a:ext cx="5597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1E4D066E-3DBC-40FA-B64C-6B5DB3C9179A}"/>
              </a:ext>
            </a:extLst>
          </p:cNvPr>
          <p:cNvCxnSpPr>
            <a:cxnSpLocks/>
          </p:cNvCxnSpPr>
          <p:nvPr/>
        </p:nvCxnSpPr>
        <p:spPr>
          <a:xfrm>
            <a:off x="5939551" y="1955537"/>
            <a:ext cx="5597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7CBF4E70-F340-46DF-9DA0-A33CEFFD27C0}"/>
              </a:ext>
            </a:extLst>
          </p:cNvPr>
          <p:cNvCxnSpPr>
            <a:cxnSpLocks/>
          </p:cNvCxnSpPr>
          <p:nvPr/>
        </p:nvCxnSpPr>
        <p:spPr>
          <a:xfrm>
            <a:off x="7925344" y="1968344"/>
            <a:ext cx="5597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7B8DAF54-CAB1-44D7-921E-3C1EC3FAB90E}"/>
              </a:ext>
            </a:extLst>
          </p:cNvPr>
          <p:cNvCxnSpPr>
            <a:cxnSpLocks/>
          </p:cNvCxnSpPr>
          <p:nvPr/>
        </p:nvCxnSpPr>
        <p:spPr>
          <a:xfrm>
            <a:off x="9320392" y="3115553"/>
            <a:ext cx="0" cy="573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F95C7D80-7105-4A10-BBA7-F371DEBCEC31}"/>
              </a:ext>
            </a:extLst>
          </p:cNvPr>
          <p:cNvCxnSpPr>
            <a:cxnSpLocks/>
          </p:cNvCxnSpPr>
          <p:nvPr/>
        </p:nvCxnSpPr>
        <p:spPr>
          <a:xfrm flipH="1">
            <a:off x="7718553" y="4629714"/>
            <a:ext cx="44944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3C8030F8-0BCD-4803-87B7-CFC555858564}"/>
              </a:ext>
            </a:extLst>
          </p:cNvPr>
          <p:cNvCxnSpPr>
            <a:cxnSpLocks/>
          </p:cNvCxnSpPr>
          <p:nvPr/>
        </p:nvCxnSpPr>
        <p:spPr>
          <a:xfrm flipH="1">
            <a:off x="4103453" y="4629714"/>
            <a:ext cx="5000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48B75DD9-822B-4902-A17E-16DDFAFB920D}"/>
              </a:ext>
            </a:extLst>
          </p:cNvPr>
          <p:cNvSpPr txBox="1"/>
          <p:nvPr/>
        </p:nvSpPr>
        <p:spPr>
          <a:xfrm>
            <a:off x="1000274" y="2674789"/>
            <a:ext cx="1463995" cy="338554"/>
          </a:xfrm>
          <a:prstGeom prst="rect">
            <a:avLst/>
          </a:prstGeom>
          <a:noFill/>
        </p:spPr>
        <p:txBody>
          <a:bodyPr wrap="square" rtlCol="0">
            <a:spAutoFit/>
          </a:bodyPr>
          <a:lstStyle/>
          <a:p>
            <a:r>
              <a:rPr lang="en-IN" sz="1600" dirty="0">
                <a:latin typeface="Calibri" panose="020F0502020204030204" pitchFamily="34" charset="0"/>
                <a:cs typeface="Calibri" panose="020F0502020204030204" pitchFamily="34" charset="0"/>
              </a:rPr>
              <a:t>Data Collection</a:t>
            </a:r>
            <a:endParaRPr lang="en-GB" sz="1600" dirty="0">
              <a:latin typeface="Calibri" panose="020F0502020204030204" pitchFamily="34" charset="0"/>
              <a:cs typeface="Calibri" panose="020F0502020204030204" pitchFamily="34" charset="0"/>
            </a:endParaRPr>
          </a:p>
        </p:txBody>
      </p:sp>
      <p:sp>
        <p:nvSpPr>
          <p:cNvPr id="35" name="TextBox 34">
            <a:extLst>
              <a:ext uri="{FF2B5EF4-FFF2-40B4-BE49-F238E27FC236}">
                <a16:creationId xmlns:a16="http://schemas.microsoft.com/office/drawing/2014/main" id="{EF3B05EF-33F8-4DF2-9958-F6702B860885}"/>
              </a:ext>
            </a:extLst>
          </p:cNvPr>
          <p:cNvSpPr txBox="1"/>
          <p:nvPr/>
        </p:nvSpPr>
        <p:spPr>
          <a:xfrm>
            <a:off x="3986790" y="2668664"/>
            <a:ext cx="1393078" cy="338554"/>
          </a:xfrm>
          <a:prstGeom prst="rect">
            <a:avLst/>
          </a:prstGeom>
          <a:noFill/>
        </p:spPr>
        <p:txBody>
          <a:bodyPr wrap="square">
            <a:spAutoFit/>
          </a:bodyPr>
          <a:lstStyle/>
          <a:p>
            <a:r>
              <a:rPr lang="en-IN" sz="1600" dirty="0">
                <a:latin typeface="Calibri" panose="020F0502020204030204" pitchFamily="34" charset="0"/>
                <a:cs typeface="Calibri" panose="020F0502020204030204" pitchFamily="34" charset="0"/>
              </a:rPr>
              <a:t>Data Cleaning</a:t>
            </a:r>
            <a:endParaRPr lang="en-GB" sz="1600" dirty="0">
              <a:latin typeface="Calibri" panose="020F0502020204030204" pitchFamily="34" charset="0"/>
              <a:cs typeface="Calibri" panose="020F0502020204030204" pitchFamily="34" charset="0"/>
            </a:endParaRPr>
          </a:p>
        </p:txBody>
      </p:sp>
      <p:sp>
        <p:nvSpPr>
          <p:cNvPr id="37" name="TextBox 36">
            <a:extLst>
              <a:ext uri="{FF2B5EF4-FFF2-40B4-BE49-F238E27FC236}">
                <a16:creationId xmlns:a16="http://schemas.microsoft.com/office/drawing/2014/main" id="{F11AE4F0-5558-4EAE-B07A-5A06643A0F61}"/>
              </a:ext>
            </a:extLst>
          </p:cNvPr>
          <p:cNvSpPr txBox="1"/>
          <p:nvPr/>
        </p:nvSpPr>
        <p:spPr>
          <a:xfrm>
            <a:off x="6902389" y="2668822"/>
            <a:ext cx="537098" cy="338554"/>
          </a:xfrm>
          <a:prstGeom prst="rect">
            <a:avLst/>
          </a:prstGeom>
          <a:noFill/>
        </p:spPr>
        <p:txBody>
          <a:bodyPr wrap="square">
            <a:spAutoFit/>
          </a:bodyPr>
          <a:lstStyle/>
          <a:p>
            <a:r>
              <a:rPr lang="en-IN" sz="1600" dirty="0">
                <a:latin typeface="Calibri" panose="020F0502020204030204" pitchFamily="34" charset="0"/>
                <a:cs typeface="Calibri" panose="020F0502020204030204" pitchFamily="34" charset="0"/>
              </a:rPr>
              <a:t>EDA</a:t>
            </a:r>
            <a:endParaRPr lang="en-GB" sz="1600" dirty="0">
              <a:latin typeface="Calibri" panose="020F0502020204030204" pitchFamily="34" charset="0"/>
              <a:cs typeface="Calibri" panose="020F0502020204030204" pitchFamily="34" charset="0"/>
            </a:endParaRPr>
          </a:p>
        </p:txBody>
      </p:sp>
      <p:sp>
        <p:nvSpPr>
          <p:cNvPr id="39" name="TextBox 38">
            <a:extLst>
              <a:ext uri="{FF2B5EF4-FFF2-40B4-BE49-F238E27FC236}">
                <a16:creationId xmlns:a16="http://schemas.microsoft.com/office/drawing/2014/main" id="{77013624-9928-4702-AC8E-B5BC2A7DEA56}"/>
              </a:ext>
            </a:extLst>
          </p:cNvPr>
          <p:cNvSpPr txBox="1"/>
          <p:nvPr/>
        </p:nvSpPr>
        <p:spPr>
          <a:xfrm>
            <a:off x="8485079" y="2637886"/>
            <a:ext cx="2259121" cy="369332"/>
          </a:xfrm>
          <a:prstGeom prst="rect">
            <a:avLst/>
          </a:prstGeom>
          <a:noFill/>
        </p:spPr>
        <p:txBody>
          <a:bodyPr wrap="square">
            <a:spAutoFit/>
          </a:bodyPr>
          <a:lstStyle/>
          <a:p>
            <a:r>
              <a:rPr lang="en-IN" sz="1800" dirty="0">
                <a:latin typeface="Calibri" panose="020F0502020204030204" pitchFamily="34" charset="0"/>
                <a:cs typeface="Calibri" panose="020F0502020204030204" pitchFamily="34" charset="0"/>
              </a:rPr>
              <a:t>Data Preprocessing</a:t>
            </a:r>
            <a:endParaRPr lang="en-GB" sz="1800" dirty="0">
              <a:latin typeface="Calibri" panose="020F0502020204030204" pitchFamily="34" charset="0"/>
              <a:cs typeface="Calibri" panose="020F0502020204030204" pitchFamily="34" charset="0"/>
            </a:endParaRPr>
          </a:p>
        </p:txBody>
      </p:sp>
      <p:sp>
        <p:nvSpPr>
          <p:cNvPr id="41" name="TextBox 40">
            <a:extLst>
              <a:ext uri="{FF2B5EF4-FFF2-40B4-BE49-F238E27FC236}">
                <a16:creationId xmlns:a16="http://schemas.microsoft.com/office/drawing/2014/main" id="{1AA144A8-7CC9-4E80-9DA7-5318DA820C87}"/>
              </a:ext>
            </a:extLst>
          </p:cNvPr>
          <p:cNvSpPr txBox="1"/>
          <p:nvPr/>
        </p:nvSpPr>
        <p:spPr>
          <a:xfrm>
            <a:off x="8789898" y="5325539"/>
            <a:ext cx="1649481" cy="338554"/>
          </a:xfrm>
          <a:prstGeom prst="rect">
            <a:avLst/>
          </a:prstGeom>
          <a:noFill/>
        </p:spPr>
        <p:txBody>
          <a:bodyPr wrap="square">
            <a:spAutoFit/>
          </a:bodyPr>
          <a:lstStyle/>
          <a:p>
            <a:r>
              <a:rPr lang="en-IN" sz="1600" dirty="0">
                <a:latin typeface="Calibri" panose="020F0502020204030204" pitchFamily="34" charset="0"/>
                <a:cs typeface="Calibri" panose="020F0502020204030204" pitchFamily="34" charset="0"/>
              </a:rPr>
              <a:t>Feature Selection</a:t>
            </a:r>
            <a:endParaRPr lang="en-GB" sz="1600" dirty="0">
              <a:latin typeface="Calibri" panose="020F0502020204030204" pitchFamily="34" charset="0"/>
              <a:cs typeface="Calibri" panose="020F0502020204030204" pitchFamily="34" charset="0"/>
            </a:endParaRPr>
          </a:p>
        </p:txBody>
      </p:sp>
      <p:pic>
        <p:nvPicPr>
          <p:cNvPr id="43" name="Picture 42">
            <a:extLst>
              <a:ext uri="{FF2B5EF4-FFF2-40B4-BE49-F238E27FC236}">
                <a16:creationId xmlns:a16="http://schemas.microsoft.com/office/drawing/2014/main" id="{735CDE6A-87F3-4E11-8403-69B678C3785B}"/>
              </a:ext>
            </a:extLst>
          </p:cNvPr>
          <p:cNvPicPr>
            <a:picLocks noChangeAspect="1"/>
          </p:cNvPicPr>
          <p:nvPr/>
        </p:nvPicPr>
        <p:blipFill>
          <a:blip r:embed="rId8"/>
          <a:stretch>
            <a:fillRect/>
          </a:stretch>
        </p:blipFill>
        <p:spPr>
          <a:xfrm>
            <a:off x="8512060" y="4039478"/>
            <a:ext cx="2232140" cy="967764"/>
          </a:xfrm>
          <a:prstGeom prst="rect">
            <a:avLst/>
          </a:prstGeom>
        </p:spPr>
      </p:pic>
      <p:sp>
        <p:nvSpPr>
          <p:cNvPr id="45" name="TextBox 44">
            <a:extLst>
              <a:ext uri="{FF2B5EF4-FFF2-40B4-BE49-F238E27FC236}">
                <a16:creationId xmlns:a16="http://schemas.microsoft.com/office/drawing/2014/main" id="{12FB3A4B-D722-45CD-9D41-2B8E943F0488}"/>
              </a:ext>
            </a:extLst>
          </p:cNvPr>
          <p:cNvSpPr txBox="1"/>
          <p:nvPr/>
        </p:nvSpPr>
        <p:spPr>
          <a:xfrm>
            <a:off x="5733360" y="5319949"/>
            <a:ext cx="1393066" cy="338554"/>
          </a:xfrm>
          <a:prstGeom prst="rect">
            <a:avLst/>
          </a:prstGeom>
          <a:noFill/>
        </p:spPr>
        <p:txBody>
          <a:bodyPr wrap="square">
            <a:spAutoFit/>
          </a:bodyPr>
          <a:lstStyle/>
          <a:p>
            <a:r>
              <a:rPr lang="en-IN" sz="1600" dirty="0">
                <a:latin typeface="Calibri" panose="020F0502020204030204" pitchFamily="34" charset="0"/>
                <a:cs typeface="Calibri" panose="020F0502020204030204" pitchFamily="34" charset="0"/>
              </a:rPr>
              <a:t>Modelling</a:t>
            </a:r>
            <a:endParaRPr lang="en-GB" sz="1600" dirty="0">
              <a:latin typeface="Calibri" panose="020F0502020204030204" pitchFamily="34" charset="0"/>
              <a:cs typeface="Calibri" panose="020F0502020204030204" pitchFamily="34" charset="0"/>
            </a:endParaRPr>
          </a:p>
        </p:txBody>
      </p:sp>
      <p:sp>
        <p:nvSpPr>
          <p:cNvPr id="47" name="TextBox 46">
            <a:extLst>
              <a:ext uri="{FF2B5EF4-FFF2-40B4-BE49-F238E27FC236}">
                <a16:creationId xmlns:a16="http://schemas.microsoft.com/office/drawing/2014/main" id="{8A58966F-7312-4E9D-9C0A-E3476371ED47}"/>
              </a:ext>
            </a:extLst>
          </p:cNvPr>
          <p:cNvSpPr txBox="1"/>
          <p:nvPr/>
        </p:nvSpPr>
        <p:spPr>
          <a:xfrm>
            <a:off x="2563478" y="5328422"/>
            <a:ext cx="1273939" cy="338554"/>
          </a:xfrm>
          <a:prstGeom prst="rect">
            <a:avLst/>
          </a:prstGeom>
          <a:noFill/>
        </p:spPr>
        <p:txBody>
          <a:bodyPr wrap="square">
            <a:spAutoFit/>
          </a:bodyPr>
          <a:lstStyle/>
          <a:p>
            <a:r>
              <a:rPr lang="en-IN" sz="1600" dirty="0">
                <a:latin typeface="Calibri" panose="020F0502020204030204" pitchFamily="34" charset="0"/>
                <a:cs typeface="Calibri" panose="020F0502020204030204" pitchFamily="34" charset="0"/>
              </a:rPr>
              <a:t>Validation</a:t>
            </a:r>
            <a:endParaRPr lang="en-GB"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42928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D4E2B6-2A56-4B17-A60E-BC95BA005759}"/>
              </a:ext>
            </a:extLst>
          </p:cNvPr>
          <p:cNvSpPr/>
          <p:nvPr/>
        </p:nvSpPr>
        <p:spPr>
          <a:xfrm>
            <a:off x="0" y="-26633"/>
            <a:ext cx="12192000" cy="71909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2400" dirty="0">
                <a:latin typeface="Calibri" panose="020F0502020204030204" pitchFamily="34" charset="0"/>
                <a:cs typeface="Calibri" panose="020F0502020204030204" pitchFamily="34" charset="0"/>
              </a:rPr>
              <a:t>Data Collection</a:t>
            </a:r>
            <a:endParaRPr lang="en-GB" sz="24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21825106-5EF6-4169-B3E6-7CE7CA68EAA4}"/>
              </a:ext>
            </a:extLst>
          </p:cNvPr>
          <p:cNvSpPr txBox="1"/>
          <p:nvPr/>
        </p:nvSpPr>
        <p:spPr>
          <a:xfrm>
            <a:off x="306280" y="1028888"/>
            <a:ext cx="11802862" cy="705258"/>
          </a:xfrm>
          <a:prstGeom prst="rect">
            <a:avLst/>
          </a:prstGeom>
          <a:noFill/>
        </p:spPr>
        <p:txBody>
          <a:bodyPr wrap="square">
            <a:spAutoFit/>
          </a:bodyPr>
          <a:lstStyle/>
          <a:p>
            <a:pPr algn="just">
              <a:lnSpc>
                <a:spcPct val="150000"/>
              </a:lnSpc>
            </a:pPr>
            <a:r>
              <a:rPr lang="en-GB" sz="1400" dirty="0">
                <a:latin typeface="Calibri" panose="020F0502020204030204" pitchFamily="34" charset="0"/>
                <a:cs typeface="Calibri" panose="020F0502020204030204" pitchFamily="34" charset="0"/>
              </a:rPr>
              <a:t>Data collection is the process of gathering and measuring information from countless different sources. Data must be collected and stored in a way that makes sense for the business problem at hand. </a:t>
            </a:r>
          </a:p>
        </p:txBody>
      </p:sp>
      <p:pic>
        <p:nvPicPr>
          <p:cNvPr id="6" name="Picture 5">
            <a:extLst>
              <a:ext uri="{FF2B5EF4-FFF2-40B4-BE49-F238E27FC236}">
                <a16:creationId xmlns:a16="http://schemas.microsoft.com/office/drawing/2014/main" id="{D9B6AB97-478B-4D60-82D3-8A537E32E799}"/>
              </a:ext>
            </a:extLst>
          </p:cNvPr>
          <p:cNvPicPr>
            <a:picLocks noChangeAspect="1"/>
          </p:cNvPicPr>
          <p:nvPr/>
        </p:nvPicPr>
        <p:blipFill>
          <a:blip r:embed="rId2"/>
          <a:stretch>
            <a:fillRect/>
          </a:stretch>
        </p:blipFill>
        <p:spPr>
          <a:xfrm>
            <a:off x="3992392" y="1861905"/>
            <a:ext cx="3033890" cy="1751307"/>
          </a:xfrm>
          <a:prstGeom prst="rect">
            <a:avLst/>
          </a:prstGeom>
        </p:spPr>
      </p:pic>
      <p:sp>
        <p:nvSpPr>
          <p:cNvPr id="7" name="TextBox 6">
            <a:extLst>
              <a:ext uri="{FF2B5EF4-FFF2-40B4-BE49-F238E27FC236}">
                <a16:creationId xmlns:a16="http://schemas.microsoft.com/office/drawing/2014/main" id="{4A0041A5-D4B6-4369-8181-13497F1DDA08}"/>
              </a:ext>
            </a:extLst>
          </p:cNvPr>
          <p:cNvSpPr txBox="1"/>
          <p:nvPr/>
        </p:nvSpPr>
        <p:spPr>
          <a:xfrm>
            <a:off x="306280" y="4008830"/>
            <a:ext cx="11705207" cy="307777"/>
          </a:xfrm>
          <a:prstGeom prst="rect">
            <a:avLst/>
          </a:prstGeom>
          <a:noFill/>
        </p:spPr>
        <p:txBody>
          <a:bodyPr wrap="square">
            <a:spAutoFit/>
          </a:bodyPr>
          <a:lstStyle/>
          <a:p>
            <a:r>
              <a:rPr lang="en-GB" sz="1400" dirty="0">
                <a:latin typeface="Calibri" panose="020F0502020204030204" pitchFamily="34" charset="0"/>
                <a:cs typeface="Calibri" panose="020F0502020204030204" pitchFamily="34" charset="0"/>
              </a:rPr>
              <a:t>Dataset given by amazon consists of 10738 records with 12 features. Dependent variable Customer_category consists of 2 categories 0’s and 1’s</a:t>
            </a:r>
          </a:p>
        </p:txBody>
      </p:sp>
      <p:pic>
        <p:nvPicPr>
          <p:cNvPr id="9" name="Picture 8">
            <a:extLst>
              <a:ext uri="{FF2B5EF4-FFF2-40B4-BE49-F238E27FC236}">
                <a16:creationId xmlns:a16="http://schemas.microsoft.com/office/drawing/2014/main" id="{72D52E42-8846-4FCB-9754-94DE5F70E258}"/>
              </a:ext>
            </a:extLst>
          </p:cNvPr>
          <p:cNvPicPr>
            <a:picLocks noChangeAspect="1"/>
          </p:cNvPicPr>
          <p:nvPr/>
        </p:nvPicPr>
        <p:blipFill>
          <a:blip r:embed="rId3"/>
          <a:stretch>
            <a:fillRect/>
          </a:stretch>
        </p:blipFill>
        <p:spPr>
          <a:xfrm>
            <a:off x="4664244" y="4712224"/>
            <a:ext cx="1736556" cy="980955"/>
          </a:xfrm>
          <a:prstGeom prst="rect">
            <a:avLst/>
          </a:prstGeom>
        </p:spPr>
      </p:pic>
    </p:spTree>
    <p:extLst>
      <p:ext uri="{BB962C8B-B14F-4D97-AF65-F5344CB8AC3E}">
        <p14:creationId xmlns:p14="http://schemas.microsoft.com/office/powerpoint/2010/main" val="2549726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D4E2B6-2A56-4B17-A60E-BC95BA005759}"/>
              </a:ext>
            </a:extLst>
          </p:cNvPr>
          <p:cNvSpPr/>
          <p:nvPr/>
        </p:nvSpPr>
        <p:spPr>
          <a:xfrm>
            <a:off x="0" y="0"/>
            <a:ext cx="12192000" cy="71909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2400" dirty="0">
                <a:latin typeface="Calibri" panose="020F0502020204030204" pitchFamily="34" charset="0"/>
                <a:cs typeface="Calibri" panose="020F0502020204030204" pitchFamily="34" charset="0"/>
              </a:rPr>
              <a:t>Data Cleaning and Preprocessing</a:t>
            </a:r>
            <a:endParaRPr lang="en-GB" sz="24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0CFF859B-3B17-4C43-9258-B525D1392368}"/>
              </a:ext>
            </a:extLst>
          </p:cNvPr>
          <p:cNvSpPr txBox="1"/>
          <p:nvPr/>
        </p:nvSpPr>
        <p:spPr>
          <a:xfrm>
            <a:off x="137604" y="854877"/>
            <a:ext cx="11865006" cy="705258"/>
          </a:xfrm>
          <a:prstGeom prst="rect">
            <a:avLst/>
          </a:prstGeom>
          <a:noFill/>
        </p:spPr>
        <p:txBody>
          <a:bodyPr wrap="square">
            <a:spAutoFit/>
          </a:bodyPr>
          <a:lstStyle/>
          <a:p>
            <a:pPr algn="just">
              <a:lnSpc>
                <a:spcPct val="150000"/>
              </a:lnSpc>
            </a:pPr>
            <a:r>
              <a:rPr lang="en-GB" sz="1400" dirty="0">
                <a:latin typeface="Calibri" panose="020F0502020204030204" pitchFamily="34" charset="0"/>
                <a:cs typeface="Calibri" panose="020F0502020204030204" pitchFamily="34" charset="0"/>
              </a:rPr>
              <a:t>Data cleaning refers to identifying and correcting errors in the dataset that may negatively impact a predictive model. Missing values identification, Missing values treatment, Outliers treatment and Handling duplicated records are done in this stage.</a:t>
            </a:r>
          </a:p>
        </p:txBody>
      </p:sp>
      <p:pic>
        <p:nvPicPr>
          <p:cNvPr id="6" name="Picture 5">
            <a:extLst>
              <a:ext uri="{FF2B5EF4-FFF2-40B4-BE49-F238E27FC236}">
                <a16:creationId xmlns:a16="http://schemas.microsoft.com/office/drawing/2014/main" id="{A9EE340E-F6BC-41EA-8642-AC41F83FE2A4}"/>
              </a:ext>
            </a:extLst>
          </p:cNvPr>
          <p:cNvPicPr>
            <a:picLocks noChangeAspect="1"/>
          </p:cNvPicPr>
          <p:nvPr/>
        </p:nvPicPr>
        <p:blipFill>
          <a:blip r:embed="rId2"/>
          <a:stretch>
            <a:fillRect/>
          </a:stretch>
        </p:blipFill>
        <p:spPr>
          <a:xfrm>
            <a:off x="4110802" y="1695921"/>
            <a:ext cx="3127114" cy="1506522"/>
          </a:xfrm>
          <a:prstGeom prst="rect">
            <a:avLst/>
          </a:prstGeom>
        </p:spPr>
      </p:pic>
      <p:sp>
        <p:nvSpPr>
          <p:cNvPr id="7" name="TextBox 6">
            <a:extLst>
              <a:ext uri="{FF2B5EF4-FFF2-40B4-BE49-F238E27FC236}">
                <a16:creationId xmlns:a16="http://schemas.microsoft.com/office/drawing/2014/main" id="{9DC5C54C-B1C9-4311-BC9B-976848184F34}"/>
              </a:ext>
            </a:extLst>
          </p:cNvPr>
          <p:cNvSpPr txBox="1"/>
          <p:nvPr/>
        </p:nvSpPr>
        <p:spPr>
          <a:xfrm>
            <a:off x="137603" y="3338229"/>
            <a:ext cx="11865005" cy="705258"/>
          </a:xfrm>
          <a:prstGeom prst="rect">
            <a:avLst/>
          </a:prstGeom>
          <a:noFill/>
        </p:spPr>
        <p:txBody>
          <a:bodyPr wrap="square">
            <a:spAutoFit/>
          </a:bodyPr>
          <a:lstStyle/>
          <a:p>
            <a:pPr algn="just">
              <a:lnSpc>
                <a:spcPct val="150000"/>
              </a:lnSpc>
            </a:pPr>
            <a:r>
              <a:rPr lang="en-IN" sz="1400" dirty="0">
                <a:latin typeface="Calibri" panose="020F0502020204030204" pitchFamily="34" charset="0"/>
                <a:cs typeface="Calibri" panose="020F0502020204030204" pitchFamily="34" charset="0"/>
              </a:rPr>
              <a:t>F</a:t>
            </a:r>
            <a:r>
              <a:rPr lang="en-GB" sz="1400" dirty="0">
                <a:latin typeface="Calibri" panose="020F0502020204030204" pitchFamily="34" charset="0"/>
                <a:cs typeface="Calibri" panose="020F0502020204030204" pitchFamily="34" charset="0"/>
              </a:rPr>
              <a:t>eatures such as Order_score, Product_variation_score, X1, Active segment, Product_search_score and Stay_score contains missing values. All the values are filled using KNN Imputer.</a:t>
            </a:r>
          </a:p>
        </p:txBody>
      </p:sp>
      <p:pic>
        <p:nvPicPr>
          <p:cNvPr id="9" name="Picture 8">
            <a:extLst>
              <a:ext uri="{FF2B5EF4-FFF2-40B4-BE49-F238E27FC236}">
                <a16:creationId xmlns:a16="http://schemas.microsoft.com/office/drawing/2014/main" id="{93D5B1A8-AE2E-4B24-A6AD-8394DA648858}"/>
              </a:ext>
            </a:extLst>
          </p:cNvPr>
          <p:cNvPicPr>
            <a:picLocks noChangeAspect="1"/>
          </p:cNvPicPr>
          <p:nvPr/>
        </p:nvPicPr>
        <p:blipFill>
          <a:blip r:embed="rId3"/>
          <a:stretch>
            <a:fillRect/>
          </a:stretch>
        </p:blipFill>
        <p:spPr>
          <a:xfrm>
            <a:off x="1842212" y="4197959"/>
            <a:ext cx="3832147" cy="1565156"/>
          </a:xfrm>
          <a:prstGeom prst="rect">
            <a:avLst/>
          </a:prstGeom>
        </p:spPr>
      </p:pic>
      <p:pic>
        <p:nvPicPr>
          <p:cNvPr id="11" name="Picture 10">
            <a:extLst>
              <a:ext uri="{FF2B5EF4-FFF2-40B4-BE49-F238E27FC236}">
                <a16:creationId xmlns:a16="http://schemas.microsoft.com/office/drawing/2014/main" id="{76DD3F29-455E-49E1-9F7C-8397C95662FC}"/>
              </a:ext>
            </a:extLst>
          </p:cNvPr>
          <p:cNvPicPr>
            <a:picLocks noChangeAspect="1"/>
          </p:cNvPicPr>
          <p:nvPr/>
        </p:nvPicPr>
        <p:blipFill>
          <a:blip r:embed="rId4"/>
          <a:stretch>
            <a:fillRect/>
          </a:stretch>
        </p:blipFill>
        <p:spPr>
          <a:xfrm>
            <a:off x="6608540" y="4197959"/>
            <a:ext cx="3741248" cy="1465994"/>
          </a:xfrm>
          <a:prstGeom prst="rect">
            <a:avLst/>
          </a:prstGeom>
        </p:spPr>
      </p:pic>
    </p:spTree>
    <p:extLst>
      <p:ext uri="{BB962C8B-B14F-4D97-AF65-F5344CB8AC3E}">
        <p14:creationId xmlns:p14="http://schemas.microsoft.com/office/powerpoint/2010/main" val="1454208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D4E2B6-2A56-4B17-A60E-BC95BA005759}"/>
              </a:ext>
            </a:extLst>
          </p:cNvPr>
          <p:cNvSpPr/>
          <p:nvPr/>
        </p:nvSpPr>
        <p:spPr>
          <a:xfrm>
            <a:off x="0" y="0"/>
            <a:ext cx="12192000" cy="71909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2400" dirty="0">
                <a:latin typeface="Calibri" panose="020F0502020204030204" pitchFamily="34" charset="0"/>
                <a:cs typeface="Calibri" panose="020F0502020204030204" pitchFamily="34" charset="0"/>
              </a:rPr>
              <a:t>Feature Selection</a:t>
            </a:r>
            <a:endParaRPr lang="en-GB" sz="24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416F8343-204F-496E-9AE0-67D8926B02E0}"/>
              </a:ext>
            </a:extLst>
          </p:cNvPr>
          <p:cNvSpPr txBox="1"/>
          <p:nvPr/>
        </p:nvSpPr>
        <p:spPr>
          <a:xfrm>
            <a:off x="164236" y="853087"/>
            <a:ext cx="11882761" cy="1028423"/>
          </a:xfrm>
          <a:prstGeom prst="rect">
            <a:avLst/>
          </a:prstGeom>
          <a:noFill/>
        </p:spPr>
        <p:txBody>
          <a:bodyPr wrap="square">
            <a:spAutoFit/>
          </a:bodyPr>
          <a:lstStyle/>
          <a:p>
            <a:pPr algn="just">
              <a:lnSpc>
                <a:spcPct val="150000"/>
              </a:lnSpc>
            </a:pPr>
            <a:r>
              <a:rPr lang="en-GB" sz="1400" dirty="0">
                <a:latin typeface="Calibri" panose="020F0502020204030204" pitchFamily="34" charset="0"/>
                <a:cs typeface="Calibri" panose="020F0502020204030204" pitchFamily="34" charset="0"/>
              </a:rPr>
              <a:t>Feature Selection is the process where we automatically or manually select those features which contribute most to our prediction variable or output in which we are interested in. Having irrelevant features in our data can decrease the accuracy of the models and make our model learn based on irrelevant features. Selecting important features and Dropping unimportant features are done in this stage. </a:t>
            </a:r>
          </a:p>
        </p:txBody>
      </p:sp>
      <p:pic>
        <p:nvPicPr>
          <p:cNvPr id="12" name="Picture 11">
            <a:extLst>
              <a:ext uri="{FF2B5EF4-FFF2-40B4-BE49-F238E27FC236}">
                <a16:creationId xmlns:a16="http://schemas.microsoft.com/office/drawing/2014/main" id="{56EC405E-32BE-47EE-9DE5-C814C15574A0}"/>
              </a:ext>
            </a:extLst>
          </p:cNvPr>
          <p:cNvPicPr>
            <a:picLocks noChangeAspect="1"/>
          </p:cNvPicPr>
          <p:nvPr/>
        </p:nvPicPr>
        <p:blipFill>
          <a:blip r:embed="rId2"/>
          <a:stretch>
            <a:fillRect/>
          </a:stretch>
        </p:blipFill>
        <p:spPr>
          <a:xfrm>
            <a:off x="4454965" y="2015505"/>
            <a:ext cx="3259730" cy="1413285"/>
          </a:xfrm>
          <a:prstGeom prst="rect">
            <a:avLst/>
          </a:prstGeom>
        </p:spPr>
      </p:pic>
      <p:sp>
        <p:nvSpPr>
          <p:cNvPr id="13" name="TextBox 12">
            <a:extLst>
              <a:ext uri="{FF2B5EF4-FFF2-40B4-BE49-F238E27FC236}">
                <a16:creationId xmlns:a16="http://schemas.microsoft.com/office/drawing/2014/main" id="{10DF952C-F6FA-4022-B616-AC2A1E9DA5EE}"/>
              </a:ext>
            </a:extLst>
          </p:cNvPr>
          <p:cNvSpPr txBox="1"/>
          <p:nvPr/>
        </p:nvSpPr>
        <p:spPr>
          <a:xfrm>
            <a:off x="164235" y="3301695"/>
            <a:ext cx="11882761" cy="705258"/>
          </a:xfrm>
          <a:prstGeom prst="rect">
            <a:avLst/>
          </a:prstGeom>
          <a:noFill/>
        </p:spPr>
        <p:txBody>
          <a:bodyPr wrap="square">
            <a:spAutoFit/>
          </a:bodyPr>
          <a:lstStyle/>
          <a:p>
            <a:pPr algn="just">
              <a:lnSpc>
                <a:spcPct val="150000"/>
              </a:lnSpc>
            </a:pPr>
            <a:r>
              <a:rPr lang="en-IN" sz="1400" dirty="0">
                <a:latin typeface="Calibri" panose="020F0502020204030204" pitchFamily="34" charset="0"/>
                <a:cs typeface="Calibri" panose="020F0502020204030204" pitchFamily="34" charset="0"/>
              </a:rPr>
              <a:t>F</a:t>
            </a:r>
            <a:r>
              <a:rPr lang="en-GB" sz="1400" dirty="0">
                <a:latin typeface="Calibri" panose="020F0502020204030204" pitchFamily="34" charset="0"/>
                <a:cs typeface="Calibri" panose="020F0502020204030204" pitchFamily="34" charset="0"/>
              </a:rPr>
              <a:t>eatures such as Ctr_score, Stay_score, Product_variation_score, Frequency_score and Affinity_score are considered as important features by using correlation. Other features are dropped because the correlation values are less. </a:t>
            </a:r>
          </a:p>
        </p:txBody>
      </p:sp>
      <p:pic>
        <p:nvPicPr>
          <p:cNvPr id="14" name="Picture 13">
            <a:extLst>
              <a:ext uri="{FF2B5EF4-FFF2-40B4-BE49-F238E27FC236}">
                <a16:creationId xmlns:a16="http://schemas.microsoft.com/office/drawing/2014/main" id="{CD10FDFF-73BC-43E4-B1FB-DF1AC99EFC5A}"/>
              </a:ext>
            </a:extLst>
          </p:cNvPr>
          <p:cNvPicPr>
            <a:picLocks noChangeAspect="1"/>
          </p:cNvPicPr>
          <p:nvPr/>
        </p:nvPicPr>
        <p:blipFill>
          <a:blip r:embed="rId3"/>
          <a:stretch>
            <a:fillRect/>
          </a:stretch>
        </p:blipFill>
        <p:spPr>
          <a:xfrm>
            <a:off x="2059619" y="4099527"/>
            <a:ext cx="2968797" cy="2123719"/>
          </a:xfrm>
          <a:prstGeom prst="rect">
            <a:avLst/>
          </a:prstGeom>
        </p:spPr>
      </p:pic>
      <p:pic>
        <p:nvPicPr>
          <p:cNvPr id="16" name="Picture 15">
            <a:extLst>
              <a:ext uri="{FF2B5EF4-FFF2-40B4-BE49-F238E27FC236}">
                <a16:creationId xmlns:a16="http://schemas.microsoft.com/office/drawing/2014/main" id="{7C849F10-F6C5-44F0-BC4A-B37F32ACC085}"/>
              </a:ext>
            </a:extLst>
          </p:cNvPr>
          <p:cNvPicPr>
            <a:picLocks noChangeAspect="1"/>
          </p:cNvPicPr>
          <p:nvPr/>
        </p:nvPicPr>
        <p:blipFill>
          <a:blip r:embed="rId4"/>
          <a:stretch>
            <a:fillRect/>
          </a:stretch>
        </p:blipFill>
        <p:spPr>
          <a:xfrm>
            <a:off x="6316978" y="4006953"/>
            <a:ext cx="3815403" cy="1879469"/>
          </a:xfrm>
          <a:prstGeom prst="rect">
            <a:avLst/>
          </a:prstGeom>
        </p:spPr>
      </p:pic>
    </p:spTree>
    <p:extLst>
      <p:ext uri="{BB962C8B-B14F-4D97-AF65-F5344CB8AC3E}">
        <p14:creationId xmlns:p14="http://schemas.microsoft.com/office/powerpoint/2010/main" val="4278988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D4E2B6-2A56-4B17-A60E-BC95BA005759}"/>
              </a:ext>
            </a:extLst>
          </p:cNvPr>
          <p:cNvSpPr/>
          <p:nvPr/>
        </p:nvSpPr>
        <p:spPr>
          <a:xfrm>
            <a:off x="0" y="-53266"/>
            <a:ext cx="12192000" cy="71909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2400" dirty="0">
                <a:latin typeface="Calibri" panose="020F0502020204030204" pitchFamily="34" charset="0"/>
                <a:cs typeface="Calibri" panose="020F0502020204030204" pitchFamily="34" charset="0"/>
              </a:rPr>
              <a:t>Modelling</a:t>
            </a:r>
            <a:endParaRPr lang="en-GB" sz="2400"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A519DA30-6BE4-451D-824D-7E0E20B0E56B}"/>
              </a:ext>
            </a:extLst>
          </p:cNvPr>
          <p:cNvSpPr txBox="1"/>
          <p:nvPr/>
        </p:nvSpPr>
        <p:spPr>
          <a:xfrm>
            <a:off x="208626" y="768750"/>
            <a:ext cx="11829494" cy="1028423"/>
          </a:xfrm>
          <a:prstGeom prst="rect">
            <a:avLst/>
          </a:prstGeom>
          <a:noFill/>
        </p:spPr>
        <p:txBody>
          <a:bodyPr wrap="square">
            <a:spAutoFit/>
          </a:bodyPr>
          <a:lstStyle/>
          <a:p>
            <a:pPr algn="just">
              <a:lnSpc>
                <a:spcPct val="150000"/>
              </a:lnSpc>
            </a:pPr>
            <a:r>
              <a:rPr lang="en-GB" sz="1400" dirty="0">
                <a:latin typeface="Calibri" panose="020F0502020204030204" pitchFamily="34" charset="0"/>
                <a:cs typeface="Calibri" panose="020F0502020204030204" pitchFamily="34" charset="0"/>
              </a:rPr>
              <a:t>The machine learning algorithm finds patterns in the training data such that the input parameters correspond to the target. The output of the training process is a machine learning model which we can then use to make predictions. Splitting the data into Train and Test, Fitting data into model, Model Training, Hyper parameter Tuning, and Predicting Output are done in this stage.</a:t>
            </a:r>
          </a:p>
        </p:txBody>
      </p:sp>
      <p:pic>
        <p:nvPicPr>
          <p:cNvPr id="10" name="Picture 9">
            <a:extLst>
              <a:ext uri="{FF2B5EF4-FFF2-40B4-BE49-F238E27FC236}">
                <a16:creationId xmlns:a16="http://schemas.microsoft.com/office/drawing/2014/main" id="{5C933848-2014-4093-8052-CBE9C6A07D45}"/>
              </a:ext>
            </a:extLst>
          </p:cNvPr>
          <p:cNvPicPr>
            <a:picLocks noChangeAspect="1"/>
          </p:cNvPicPr>
          <p:nvPr/>
        </p:nvPicPr>
        <p:blipFill>
          <a:blip r:embed="rId2"/>
          <a:stretch>
            <a:fillRect/>
          </a:stretch>
        </p:blipFill>
        <p:spPr>
          <a:xfrm>
            <a:off x="4708908" y="2022308"/>
            <a:ext cx="2774183" cy="1184706"/>
          </a:xfrm>
          <a:prstGeom prst="rect">
            <a:avLst/>
          </a:prstGeom>
        </p:spPr>
      </p:pic>
      <p:sp>
        <p:nvSpPr>
          <p:cNvPr id="11" name="TextBox 10">
            <a:extLst>
              <a:ext uri="{FF2B5EF4-FFF2-40B4-BE49-F238E27FC236}">
                <a16:creationId xmlns:a16="http://schemas.microsoft.com/office/drawing/2014/main" id="{69144D31-A2B4-4D3F-A95F-937AC8425436}"/>
              </a:ext>
            </a:extLst>
          </p:cNvPr>
          <p:cNvSpPr txBox="1"/>
          <p:nvPr/>
        </p:nvSpPr>
        <p:spPr>
          <a:xfrm>
            <a:off x="208626" y="3207014"/>
            <a:ext cx="11829494" cy="382092"/>
          </a:xfrm>
          <a:prstGeom prst="rect">
            <a:avLst/>
          </a:prstGeom>
          <a:noFill/>
        </p:spPr>
        <p:txBody>
          <a:bodyPr wrap="square">
            <a:spAutoFit/>
          </a:bodyPr>
          <a:lstStyle/>
          <a:p>
            <a:pPr algn="just">
              <a:lnSpc>
                <a:spcPct val="150000"/>
              </a:lnSpc>
            </a:pPr>
            <a:r>
              <a:rPr lang="en-IN" sz="1400" dirty="0">
                <a:latin typeface="Calibri" panose="020F0502020204030204" pitchFamily="34" charset="0"/>
                <a:cs typeface="Calibri" panose="020F0502020204030204" pitchFamily="34" charset="0"/>
              </a:rPr>
              <a:t>Support Vector Machines algorithm is used to classify the customer_category.  </a:t>
            </a:r>
            <a:endParaRPr lang="en-GB" sz="1400" dirty="0">
              <a:latin typeface="Calibri" panose="020F0502020204030204" pitchFamily="34" charset="0"/>
              <a:cs typeface="Calibri" panose="020F0502020204030204" pitchFamily="34" charset="0"/>
            </a:endParaRPr>
          </a:p>
        </p:txBody>
      </p:sp>
      <p:pic>
        <p:nvPicPr>
          <p:cNvPr id="13" name="Picture 12">
            <a:extLst>
              <a:ext uri="{FF2B5EF4-FFF2-40B4-BE49-F238E27FC236}">
                <a16:creationId xmlns:a16="http://schemas.microsoft.com/office/drawing/2014/main" id="{E2FE2B88-9BAC-472B-ACDB-DF8483E8045D}"/>
              </a:ext>
            </a:extLst>
          </p:cNvPr>
          <p:cNvPicPr>
            <a:picLocks noChangeAspect="1"/>
          </p:cNvPicPr>
          <p:nvPr/>
        </p:nvPicPr>
        <p:blipFill>
          <a:blip r:embed="rId3"/>
          <a:stretch>
            <a:fillRect/>
          </a:stretch>
        </p:blipFill>
        <p:spPr>
          <a:xfrm>
            <a:off x="6553107" y="3745424"/>
            <a:ext cx="4464081" cy="2056774"/>
          </a:xfrm>
          <a:prstGeom prst="rect">
            <a:avLst/>
          </a:prstGeom>
        </p:spPr>
      </p:pic>
      <p:pic>
        <p:nvPicPr>
          <p:cNvPr id="17" name="Picture 16">
            <a:extLst>
              <a:ext uri="{FF2B5EF4-FFF2-40B4-BE49-F238E27FC236}">
                <a16:creationId xmlns:a16="http://schemas.microsoft.com/office/drawing/2014/main" id="{86C1B55E-DD1E-4230-9256-E283ECC6B1A4}"/>
              </a:ext>
            </a:extLst>
          </p:cNvPr>
          <p:cNvPicPr>
            <a:picLocks noChangeAspect="1"/>
          </p:cNvPicPr>
          <p:nvPr/>
        </p:nvPicPr>
        <p:blipFill>
          <a:blip r:embed="rId4"/>
          <a:stretch>
            <a:fillRect/>
          </a:stretch>
        </p:blipFill>
        <p:spPr>
          <a:xfrm>
            <a:off x="1491449" y="3745424"/>
            <a:ext cx="2582014" cy="2056775"/>
          </a:xfrm>
          <a:prstGeom prst="rect">
            <a:avLst/>
          </a:prstGeom>
        </p:spPr>
      </p:pic>
    </p:spTree>
    <p:extLst>
      <p:ext uri="{BB962C8B-B14F-4D97-AF65-F5344CB8AC3E}">
        <p14:creationId xmlns:p14="http://schemas.microsoft.com/office/powerpoint/2010/main" val="3755059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D4E2B6-2A56-4B17-A60E-BC95BA005759}"/>
              </a:ext>
            </a:extLst>
          </p:cNvPr>
          <p:cNvSpPr/>
          <p:nvPr/>
        </p:nvSpPr>
        <p:spPr>
          <a:xfrm>
            <a:off x="0" y="-26633"/>
            <a:ext cx="12192000" cy="71909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2400" dirty="0">
                <a:latin typeface="Calibri" panose="020F0502020204030204" pitchFamily="34" charset="0"/>
                <a:cs typeface="Calibri" panose="020F0502020204030204" pitchFamily="34" charset="0"/>
              </a:rPr>
              <a:t>Data Validation</a:t>
            </a:r>
            <a:endParaRPr lang="en-GB" sz="2400" dirty="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F65B0B3C-674E-4386-A546-03491FA5B60A}"/>
              </a:ext>
            </a:extLst>
          </p:cNvPr>
          <p:cNvPicPr>
            <a:picLocks noChangeAspect="1"/>
          </p:cNvPicPr>
          <p:nvPr/>
        </p:nvPicPr>
        <p:blipFill>
          <a:blip r:embed="rId2"/>
          <a:stretch>
            <a:fillRect/>
          </a:stretch>
        </p:blipFill>
        <p:spPr>
          <a:xfrm>
            <a:off x="4791039" y="2064744"/>
            <a:ext cx="2479773" cy="1821324"/>
          </a:xfrm>
          <a:prstGeom prst="rect">
            <a:avLst/>
          </a:prstGeom>
        </p:spPr>
      </p:pic>
      <p:sp>
        <p:nvSpPr>
          <p:cNvPr id="10" name="TextBox 9">
            <a:extLst>
              <a:ext uri="{FF2B5EF4-FFF2-40B4-BE49-F238E27FC236}">
                <a16:creationId xmlns:a16="http://schemas.microsoft.com/office/drawing/2014/main" id="{83696B62-1F57-41BC-B0C3-65ACD3D24B12}"/>
              </a:ext>
            </a:extLst>
          </p:cNvPr>
          <p:cNvSpPr txBox="1"/>
          <p:nvPr/>
        </p:nvSpPr>
        <p:spPr>
          <a:xfrm>
            <a:off x="226380" y="790048"/>
            <a:ext cx="11865005" cy="1028423"/>
          </a:xfrm>
          <a:prstGeom prst="rect">
            <a:avLst/>
          </a:prstGeom>
          <a:noFill/>
        </p:spPr>
        <p:txBody>
          <a:bodyPr wrap="square">
            <a:spAutoFit/>
          </a:bodyPr>
          <a:lstStyle/>
          <a:p>
            <a:pPr algn="just">
              <a:lnSpc>
                <a:spcPct val="150000"/>
              </a:lnSpc>
            </a:pPr>
            <a:r>
              <a:rPr lang="en-GB" sz="1400" dirty="0">
                <a:latin typeface="Calibri" panose="020F0502020204030204" pitchFamily="34" charset="0"/>
                <a:cs typeface="Calibri" panose="020F0502020204030204" pitchFamily="34" charset="0"/>
              </a:rPr>
              <a:t>Model validation is referred to as the process where a trained model is evaluated with a testing data set. The testing data set is a separate portion of the same data set from which the training set is derived. The main purpose of using the testing data set is to test the generalization ability of a trained model. Model validation is carried out after model training. Testing Model, Evaluating Model Performance and Cross Validation are done in this stage. </a:t>
            </a:r>
          </a:p>
        </p:txBody>
      </p:sp>
      <p:sp>
        <p:nvSpPr>
          <p:cNvPr id="11" name="TextBox 10">
            <a:extLst>
              <a:ext uri="{FF2B5EF4-FFF2-40B4-BE49-F238E27FC236}">
                <a16:creationId xmlns:a16="http://schemas.microsoft.com/office/drawing/2014/main" id="{CF268AF6-0EAD-45DC-94AE-3F0E7CA494C0}"/>
              </a:ext>
            </a:extLst>
          </p:cNvPr>
          <p:cNvSpPr txBox="1"/>
          <p:nvPr/>
        </p:nvSpPr>
        <p:spPr>
          <a:xfrm>
            <a:off x="226380" y="3941936"/>
            <a:ext cx="6098958" cy="380810"/>
          </a:xfrm>
          <a:prstGeom prst="rect">
            <a:avLst/>
          </a:prstGeom>
          <a:noFill/>
        </p:spPr>
        <p:txBody>
          <a:bodyPr wrap="square">
            <a:spAutoFit/>
          </a:bodyPr>
          <a:lstStyle/>
          <a:p>
            <a:pPr>
              <a:lnSpc>
                <a:spcPct val="150000"/>
              </a:lnSpc>
            </a:pPr>
            <a:r>
              <a:rPr lang="en-IN" sz="1400" dirty="0">
                <a:latin typeface="Calibri" panose="020F0502020204030204" pitchFamily="34" charset="0"/>
                <a:cs typeface="Calibri" panose="020F0502020204030204" pitchFamily="34" charset="0"/>
              </a:rPr>
              <a:t>The validation results are interpreted below. </a:t>
            </a:r>
            <a:endParaRPr lang="en-GB" sz="1400" dirty="0"/>
          </a:p>
        </p:txBody>
      </p:sp>
      <p:pic>
        <p:nvPicPr>
          <p:cNvPr id="14" name="Picture 13">
            <a:extLst>
              <a:ext uri="{FF2B5EF4-FFF2-40B4-BE49-F238E27FC236}">
                <a16:creationId xmlns:a16="http://schemas.microsoft.com/office/drawing/2014/main" id="{9122911D-F828-488E-8786-C15DBB572FC4}"/>
              </a:ext>
            </a:extLst>
          </p:cNvPr>
          <p:cNvPicPr>
            <a:picLocks noChangeAspect="1"/>
          </p:cNvPicPr>
          <p:nvPr/>
        </p:nvPicPr>
        <p:blipFill>
          <a:blip r:embed="rId3"/>
          <a:stretch>
            <a:fillRect/>
          </a:stretch>
        </p:blipFill>
        <p:spPr>
          <a:xfrm>
            <a:off x="4117413" y="4141525"/>
            <a:ext cx="3957173" cy="1926427"/>
          </a:xfrm>
          <a:prstGeom prst="rect">
            <a:avLst/>
          </a:prstGeom>
        </p:spPr>
      </p:pic>
    </p:spTree>
    <p:extLst>
      <p:ext uri="{BB962C8B-B14F-4D97-AF65-F5344CB8AC3E}">
        <p14:creationId xmlns:p14="http://schemas.microsoft.com/office/powerpoint/2010/main" val="3381678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D4E2B6-2A56-4B17-A60E-BC95BA005759}"/>
              </a:ext>
            </a:extLst>
          </p:cNvPr>
          <p:cNvSpPr/>
          <p:nvPr/>
        </p:nvSpPr>
        <p:spPr>
          <a:xfrm>
            <a:off x="0" y="-26633"/>
            <a:ext cx="12192000" cy="71909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2400" dirty="0">
                <a:latin typeface="Calibri" panose="020F0502020204030204" pitchFamily="34" charset="0"/>
                <a:cs typeface="Calibri" panose="020F0502020204030204" pitchFamily="34" charset="0"/>
              </a:rPr>
              <a:t>Data Visualisation</a:t>
            </a:r>
            <a:endParaRPr lang="en-GB" sz="24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2BC6827E-4C1C-4935-BC18-DCE64365F692}"/>
              </a:ext>
            </a:extLst>
          </p:cNvPr>
          <p:cNvSpPr txBox="1"/>
          <p:nvPr/>
        </p:nvSpPr>
        <p:spPr>
          <a:xfrm>
            <a:off x="114670" y="807868"/>
            <a:ext cx="11962660" cy="382092"/>
          </a:xfrm>
          <a:prstGeom prst="rect">
            <a:avLst/>
          </a:prstGeom>
          <a:noFill/>
        </p:spPr>
        <p:txBody>
          <a:bodyPr wrap="square">
            <a:spAutoFit/>
          </a:bodyPr>
          <a:lstStyle/>
          <a:p>
            <a:pPr algn="just">
              <a:lnSpc>
                <a:spcPct val="150000"/>
              </a:lnSpc>
            </a:pPr>
            <a:r>
              <a:rPr lang="en-GB" sz="1400" dirty="0">
                <a:latin typeface="Calibri" panose="020F0502020204030204" pitchFamily="34" charset="0"/>
                <a:cs typeface="Calibri" panose="020F0502020204030204" pitchFamily="34" charset="0"/>
              </a:rPr>
              <a:t>Data visualisation is done using Tableau Public. The Dashboard results are interpreted below.</a:t>
            </a:r>
          </a:p>
        </p:txBody>
      </p:sp>
      <p:pic>
        <p:nvPicPr>
          <p:cNvPr id="7" name="Picture 6">
            <a:extLst>
              <a:ext uri="{FF2B5EF4-FFF2-40B4-BE49-F238E27FC236}">
                <a16:creationId xmlns:a16="http://schemas.microsoft.com/office/drawing/2014/main" id="{37068016-55D9-45DB-B370-0796AF3A0E3C}"/>
              </a:ext>
            </a:extLst>
          </p:cNvPr>
          <p:cNvPicPr>
            <a:picLocks noChangeAspect="1"/>
          </p:cNvPicPr>
          <p:nvPr/>
        </p:nvPicPr>
        <p:blipFill>
          <a:blip r:embed="rId2"/>
          <a:stretch>
            <a:fillRect/>
          </a:stretch>
        </p:blipFill>
        <p:spPr>
          <a:xfrm>
            <a:off x="3498964" y="1189959"/>
            <a:ext cx="5369828" cy="5068797"/>
          </a:xfrm>
          <a:prstGeom prst="rect">
            <a:avLst/>
          </a:prstGeom>
        </p:spPr>
      </p:pic>
    </p:spTree>
    <p:extLst>
      <p:ext uri="{BB962C8B-B14F-4D97-AF65-F5344CB8AC3E}">
        <p14:creationId xmlns:p14="http://schemas.microsoft.com/office/powerpoint/2010/main" val="1265377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D4E2B6-2A56-4B17-A60E-BC95BA005759}"/>
              </a:ext>
            </a:extLst>
          </p:cNvPr>
          <p:cNvSpPr/>
          <p:nvPr/>
        </p:nvSpPr>
        <p:spPr>
          <a:xfrm>
            <a:off x="0" y="-53266"/>
            <a:ext cx="12192000" cy="71909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2400" dirty="0">
                <a:latin typeface="Calibri" panose="020F0502020204030204" pitchFamily="34" charset="0"/>
                <a:cs typeface="Calibri" panose="020F0502020204030204" pitchFamily="34" charset="0"/>
              </a:rPr>
              <a:t>Pros and Cons</a:t>
            </a:r>
            <a:endParaRPr lang="en-GB" sz="24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7CE21AF2-C12B-4E65-9831-B77E31BBFF5B}"/>
              </a:ext>
            </a:extLst>
          </p:cNvPr>
          <p:cNvSpPr txBox="1"/>
          <p:nvPr/>
        </p:nvSpPr>
        <p:spPr>
          <a:xfrm>
            <a:off x="297402" y="776057"/>
            <a:ext cx="6098958" cy="1878656"/>
          </a:xfrm>
          <a:prstGeom prst="rect">
            <a:avLst/>
          </a:prstGeom>
          <a:noFill/>
        </p:spPr>
        <p:txBody>
          <a:bodyPr wrap="square">
            <a:spAutoFit/>
          </a:bodyPr>
          <a:lstStyle/>
          <a:p>
            <a:pPr algn="just">
              <a:lnSpc>
                <a:spcPct val="200000"/>
              </a:lnSpc>
            </a:pPr>
            <a:r>
              <a:rPr lang="en-GB" sz="1800" dirty="0">
                <a:latin typeface="Calibri" panose="020F0502020204030204" pitchFamily="34" charset="0"/>
                <a:cs typeface="Calibri" panose="020F0502020204030204" pitchFamily="34" charset="0"/>
              </a:rPr>
              <a:t>Pros</a:t>
            </a:r>
          </a:p>
          <a:p>
            <a:pPr marL="285750" indent="-285750" algn="just">
              <a:lnSpc>
                <a:spcPct val="200000"/>
              </a:lnSpc>
              <a:buFont typeface="Arial" panose="020B0604020202020204" pitchFamily="34" charset="0"/>
              <a:buChar char="•"/>
            </a:pPr>
            <a:r>
              <a:rPr lang="en-GB" sz="1400" dirty="0">
                <a:latin typeface="Calibri" panose="020F0502020204030204" pitchFamily="34" charset="0"/>
                <a:cs typeface="Calibri" panose="020F0502020204030204" pitchFamily="34" charset="0"/>
              </a:rPr>
              <a:t>SVM works really well for Binary classification</a:t>
            </a:r>
          </a:p>
          <a:p>
            <a:pPr marL="285750" indent="-285750" algn="just">
              <a:lnSpc>
                <a:spcPct val="200000"/>
              </a:lnSpc>
              <a:buFont typeface="Arial" panose="020B0604020202020204" pitchFamily="34" charset="0"/>
              <a:buChar char="•"/>
            </a:pPr>
            <a:r>
              <a:rPr lang="en-GB" sz="1400" dirty="0">
                <a:latin typeface="Calibri" panose="020F0502020204030204" pitchFamily="34" charset="0"/>
                <a:cs typeface="Calibri" panose="020F0502020204030204" pitchFamily="34" charset="0"/>
              </a:rPr>
              <a:t>As the dataset contains less records SVM works good.</a:t>
            </a:r>
          </a:p>
          <a:p>
            <a:pPr marL="285750" indent="-285750" algn="just">
              <a:lnSpc>
                <a:spcPct val="200000"/>
              </a:lnSpc>
              <a:buFont typeface="Arial" panose="020B0604020202020204" pitchFamily="34" charset="0"/>
              <a:buChar char="•"/>
            </a:pPr>
            <a:r>
              <a:rPr lang="en-GB" sz="1400" b="0" i="0" dirty="0">
                <a:effectLst/>
                <a:latin typeface="Calibri" panose="020F0502020204030204" pitchFamily="34" charset="0"/>
                <a:cs typeface="Calibri" panose="020F0502020204030204" pitchFamily="34" charset="0"/>
              </a:rPr>
              <a:t>SVM is effective in high dimensional spaces</a:t>
            </a:r>
            <a:endParaRPr lang="en-GB" sz="14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AF4590D8-FD08-4096-9BBD-1B3DB2F0270F}"/>
              </a:ext>
            </a:extLst>
          </p:cNvPr>
          <p:cNvSpPr txBox="1"/>
          <p:nvPr/>
        </p:nvSpPr>
        <p:spPr>
          <a:xfrm>
            <a:off x="297402" y="2919114"/>
            <a:ext cx="8802210" cy="2143344"/>
          </a:xfrm>
          <a:prstGeom prst="rect">
            <a:avLst/>
          </a:prstGeom>
          <a:noFill/>
        </p:spPr>
        <p:txBody>
          <a:bodyPr wrap="square">
            <a:spAutoFit/>
          </a:bodyPr>
          <a:lstStyle/>
          <a:p>
            <a:pPr algn="just">
              <a:lnSpc>
                <a:spcPct val="200000"/>
              </a:lnSpc>
            </a:pPr>
            <a:r>
              <a:rPr lang="en-GB" dirty="0">
                <a:latin typeface="Calibri" panose="020F0502020204030204" pitchFamily="34" charset="0"/>
                <a:cs typeface="Calibri" panose="020F0502020204030204" pitchFamily="34" charset="0"/>
              </a:rPr>
              <a:t>Cons</a:t>
            </a:r>
          </a:p>
          <a:p>
            <a:pPr marL="285750" indent="-285750" algn="l">
              <a:lnSpc>
                <a:spcPct val="200000"/>
              </a:lnSpc>
              <a:buFont typeface="Arial" panose="020B0604020202020204" pitchFamily="34" charset="0"/>
              <a:buChar char="•"/>
            </a:pPr>
            <a:r>
              <a:rPr lang="en-GB" sz="1400" b="0" i="0" dirty="0">
                <a:effectLst/>
                <a:latin typeface="Calibri" panose="020F0502020204030204" pitchFamily="34" charset="0"/>
                <a:cs typeface="Calibri" panose="020F0502020204030204" pitchFamily="34" charset="0"/>
              </a:rPr>
              <a:t>SVM doesn’t perform well when we have large data set because the required training time is higher</a:t>
            </a:r>
          </a:p>
          <a:p>
            <a:pPr marL="285750" indent="-285750" algn="l">
              <a:lnSpc>
                <a:spcPct val="200000"/>
              </a:lnSpc>
              <a:buFont typeface="Arial" panose="020B0604020202020204" pitchFamily="34" charset="0"/>
              <a:buChar char="•"/>
            </a:pPr>
            <a:r>
              <a:rPr lang="en-GB" sz="1400" b="0" i="0" dirty="0">
                <a:effectLst/>
                <a:latin typeface="Calibri" panose="020F0502020204030204" pitchFamily="34" charset="0"/>
                <a:cs typeface="Calibri" panose="020F0502020204030204" pitchFamily="34" charset="0"/>
              </a:rPr>
              <a:t>SVM also doesn’t perform very well, when the data set has more noise i.e. target classes are overlapping</a:t>
            </a:r>
          </a:p>
          <a:p>
            <a:pPr marL="342900" indent="-342900" algn="just">
              <a:lnSpc>
                <a:spcPct val="200000"/>
              </a:lnSpc>
              <a:buFont typeface="Arial" panose="020B0604020202020204" pitchFamily="34" charset="0"/>
              <a:buChar char="•"/>
            </a:pPr>
            <a:endParaRPr lang="en-GB"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135032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{A97A5040-04C0-4A8B-9ADC-8A6EEB4A736B}tf22712842_win32</Template>
  <TotalTime>1520</TotalTime>
  <Words>540</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Bookman Old Style</vt:lpstr>
      <vt:lpstr>Calibri</vt:lpstr>
      <vt:lpstr>Franklin Gothic Book</vt:lpstr>
      <vt:lpstr>1_RetrospectVTI</vt:lpstr>
      <vt:lpstr>E-Commerce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Analysis</dc:title>
  <dc:creator>Vishanth Surresh</dc:creator>
  <cp:lastModifiedBy>Vishanth Surresh</cp:lastModifiedBy>
  <cp:revision>17</cp:revision>
  <dcterms:created xsi:type="dcterms:W3CDTF">2020-12-06T03:30:00Z</dcterms:created>
  <dcterms:modified xsi:type="dcterms:W3CDTF">2020-12-07T05:07:13Z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