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6"/>
  </p:notesMasterIdLst>
  <p:sldIdLst>
    <p:sldId id="256" r:id="rId2"/>
    <p:sldId id="257" r:id="rId3"/>
    <p:sldId id="258" r:id="rId4"/>
    <p:sldId id="288" r:id="rId5"/>
    <p:sldId id="261" r:id="rId6"/>
    <p:sldId id="262" r:id="rId7"/>
    <p:sldId id="263" r:id="rId8"/>
    <p:sldId id="286" r:id="rId9"/>
    <p:sldId id="287" r:id="rId10"/>
    <p:sldId id="283" r:id="rId11"/>
    <p:sldId id="284" r:id="rId12"/>
    <p:sldId id="290" r:id="rId13"/>
    <p:sldId id="275" r:id="rId14"/>
    <p:sldId id="278"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Kulim Park"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CC5E8C-8932-4C50-BC92-68B6CE62A92C}">
  <a:tblStyle styleId="{95CC5E8C-8932-4C50-BC92-68B6CE62A92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1A1B0A0-E66D-48AE-B0BC-7214E24B64F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p:restoredTop sz="94625"/>
  </p:normalViewPr>
  <p:slideViewPr>
    <p:cSldViewPr snapToGrid="0" snapToObjects="1">
      <p:cViewPr varScale="1">
        <p:scale>
          <a:sx n="103" d="100"/>
          <a:sy n="103" d="100"/>
        </p:scale>
        <p:origin x="90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950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173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302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a1facfd0ff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a1facfd0ff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892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308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061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970" y="1"/>
            <a:ext cx="4099451" cy="5145755"/>
          </a:xfrm>
          <a:custGeom>
            <a:avLst/>
            <a:gdLst/>
            <a:ahLst/>
            <a:cxnLst/>
            <a:rect l="l" t="t" r="r" b="b"/>
            <a:pathLst>
              <a:path w="2009535" h="2522429" extrusionOk="0">
                <a:moveTo>
                  <a:pt x="1578387" y="1949978"/>
                </a:moveTo>
                <a:lnTo>
                  <a:pt x="1358608" y="1751220"/>
                </a:lnTo>
                <a:lnTo>
                  <a:pt x="1358842" y="1750986"/>
                </a:lnTo>
                <a:lnTo>
                  <a:pt x="1667606" y="0"/>
                </a:lnTo>
                <a:lnTo>
                  <a:pt x="0" y="0"/>
                </a:lnTo>
                <a:lnTo>
                  <a:pt x="0" y="2522429"/>
                </a:lnTo>
                <a:lnTo>
                  <a:pt x="1880844" y="2522429"/>
                </a:lnTo>
                <a:lnTo>
                  <a:pt x="2009535" y="179302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4416450" y="701175"/>
            <a:ext cx="4099500" cy="2000100"/>
          </a:xfrm>
          <a:prstGeom prst="rect">
            <a:avLst/>
          </a:prstGeom>
        </p:spPr>
        <p:txBody>
          <a:bodyPr spcFirstLastPara="1" wrap="square" lIns="0" tIns="0" rIns="0" bIns="0" anchor="t"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
        <p:nvSpPr>
          <p:cNvPr id="12" name="Google Shape;12;p2"/>
          <p:cNvSpPr/>
          <p:nvPr/>
        </p:nvSpPr>
        <p:spPr>
          <a:xfrm>
            <a:off x="2770809" y="0"/>
            <a:ext cx="1172070" cy="3570426"/>
          </a:xfrm>
          <a:custGeom>
            <a:avLst/>
            <a:gdLst/>
            <a:ahLst/>
            <a:cxnLst/>
            <a:rect l="l" t="t" r="r" b="b"/>
            <a:pathLst>
              <a:path w="21600" h="21600" extrusionOk="0">
                <a:moveTo>
                  <a:pt x="11603" y="0"/>
                </a:moveTo>
                <a:lnTo>
                  <a:pt x="0" y="21600"/>
                </a:lnTo>
                <a:lnTo>
                  <a:pt x="10690" y="20324"/>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3" name="Google Shape;13;p2"/>
          <p:cNvSpPr/>
          <p:nvPr/>
        </p:nvSpPr>
        <p:spPr>
          <a:xfrm>
            <a:off x="3835223" y="3445179"/>
            <a:ext cx="841968" cy="1698300"/>
          </a:xfrm>
          <a:custGeom>
            <a:avLst/>
            <a:gdLst/>
            <a:ahLst/>
            <a:cxnLst/>
            <a:rect l="l" t="t" r="r" b="b"/>
            <a:pathLst>
              <a:path w="21600" h="21600" extrusionOk="0">
                <a:moveTo>
                  <a:pt x="13915" y="21600"/>
                </a:moveTo>
                <a:lnTo>
                  <a:pt x="21600" y="0"/>
                </a:lnTo>
                <a:lnTo>
                  <a:pt x="6732" y="268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4" name="Google Shape;14;p2"/>
          <p:cNvSpPr/>
          <p:nvPr/>
        </p:nvSpPr>
        <p:spPr>
          <a:xfrm>
            <a:off x="2770334" y="3039892"/>
            <a:ext cx="1906902" cy="936306"/>
          </a:xfrm>
          <a:custGeom>
            <a:avLst/>
            <a:gdLst/>
            <a:ahLst/>
            <a:cxnLst/>
            <a:rect l="l" t="t" r="r" b="b"/>
            <a:pathLst>
              <a:path w="21600" h="21600" extrusionOk="0">
                <a:moveTo>
                  <a:pt x="21600" y="9350"/>
                </a:moveTo>
                <a:lnTo>
                  <a:pt x="5076" y="21600"/>
                </a:lnTo>
                <a:lnTo>
                  <a:pt x="0" y="12250"/>
                </a:lnTo>
                <a:lnTo>
                  <a:pt x="16518"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
        <p:cNvGrpSpPr/>
        <p:nvPr/>
      </p:nvGrpSpPr>
      <p:grpSpPr>
        <a:xfrm>
          <a:off x="0" y="0"/>
          <a:ext cx="0" cy="0"/>
          <a:chOff x="0" y="0"/>
          <a:chExt cx="0" cy="0"/>
        </a:xfrm>
      </p:grpSpPr>
      <p:sp>
        <p:nvSpPr>
          <p:cNvPr id="30" name="Google Shape;30;p5"/>
          <p:cNvSpPr/>
          <p:nvPr/>
        </p:nvSpPr>
        <p:spPr>
          <a:xfrm>
            <a:off x="6702144" y="6"/>
            <a:ext cx="2441849" cy="5145755"/>
          </a:xfrm>
          <a:custGeom>
            <a:avLst/>
            <a:gdLst/>
            <a:ahLst/>
            <a:cxnLst/>
            <a:rect l="l" t="t" r="r" b="b"/>
            <a:pathLst>
              <a:path w="1196985" h="2522429" extrusionOk="0">
                <a:moveTo>
                  <a:pt x="359680" y="0"/>
                </a:moveTo>
                <a:lnTo>
                  <a:pt x="0" y="2037095"/>
                </a:lnTo>
                <a:lnTo>
                  <a:pt x="263687" y="1931527"/>
                </a:lnTo>
                <a:lnTo>
                  <a:pt x="405224" y="2059283"/>
                </a:lnTo>
                <a:lnTo>
                  <a:pt x="317639" y="2522429"/>
                </a:lnTo>
                <a:lnTo>
                  <a:pt x="1196986" y="2522429"/>
                </a:lnTo>
                <a:lnTo>
                  <a:pt x="1196986"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 name="Google Shape;31;p5"/>
          <p:cNvSpPr txBox="1">
            <a:spLocks noGrp="1"/>
          </p:cNvSpPr>
          <p:nvPr>
            <p:ph type="title"/>
          </p:nvPr>
        </p:nvSpPr>
        <p:spPr>
          <a:xfrm>
            <a:off x="626700" y="836000"/>
            <a:ext cx="5276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2" name="Google Shape;32;p5"/>
          <p:cNvSpPr txBox="1">
            <a:spLocks noGrp="1"/>
          </p:cNvSpPr>
          <p:nvPr>
            <p:ph type="body" idx="1"/>
          </p:nvPr>
        </p:nvSpPr>
        <p:spPr>
          <a:xfrm>
            <a:off x="626700" y="1430148"/>
            <a:ext cx="52761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3" name="Google Shape;33;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34" name="Google Shape;34;p5"/>
          <p:cNvGrpSpPr/>
          <p:nvPr/>
        </p:nvGrpSpPr>
        <p:grpSpPr>
          <a:xfrm>
            <a:off x="6327842" y="0"/>
            <a:ext cx="1202103" cy="5143503"/>
            <a:chOff x="3475252" y="0"/>
            <a:chExt cx="1202103" cy="5143503"/>
          </a:xfrm>
        </p:grpSpPr>
        <p:sp>
          <p:nvSpPr>
            <p:cNvPr id="35" name="Google Shape;35;p5"/>
            <p:cNvSpPr/>
            <p:nvPr/>
          </p:nvSpPr>
          <p:spPr>
            <a:xfrm>
              <a:off x="3475252" y="0"/>
              <a:ext cx="1109160" cy="4303854"/>
            </a:xfrm>
            <a:custGeom>
              <a:avLst/>
              <a:gdLst/>
              <a:ahLst/>
              <a:cxnLst/>
              <a:rect l="l" t="t" r="r" b="b"/>
              <a:pathLst>
                <a:path w="21600" h="21600" extrusionOk="0">
                  <a:moveTo>
                    <a:pt x="14802" y="0"/>
                  </a:moveTo>
                  <a:lnTo>
                    <a:pt x="21600" y="0"/>
                  </a:lnTo>
                  <a:lnTo>
                    <a:pt x="7262" y="20919"/>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6" name="Google Shape;36;p5"/>
            <p:cNvSpPr/>
            <p:nvPr/>
          </p:nvSpPr>
          <p:spPr>
            <a:xfrm>
              <a:off x="4150099" y="4199096"/>
              <a:ext cx="527256" cy="944406"/>
            </a:xfrm>
            <a:custGeom>
              <a:avLst/>
              <a:gdLst/>
              <a:ahLst/>
              <a:cxnLst/>
              <a:rect l="l" t="t" r="r" b="b"/>
              <a:pathLst>
                <a:path w="21600" h="21600" extrusionOk="0">
                  <a:moveTo>
                    <a:pt x="0" y="21600"/>
                  </a:moveTo>
                  <a:lnTo>
                    <a:pt x="6322" y="3115"/>
                  </a:lnTo>
                  <a:lnTo>
                    <a:pt x="21600" y="0"/>
                  </a:lnTo>
                  <a:lnTo>
                    <a:pt x="14283"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 name="Google Shape;37;p5"/>
            <p:cNvSpPr/>
            <p:nvPr/>
          </p:nvSpPr>
          <p:spPr>
            <a:xfrm>
              <a:off x="3475252" y="3938588"/>
              <a:ext cx="1202040" cy="626238"/>
            </a:xfrm>
            <a:custGeom>
              <a:avLst/>
              <a:gdLst/>
              <a:ahLst/>
              <a:cxnLst/>
              <a:rect l="l" t="t" r="r" b="b"/>
              <a:pathLst>
                <a:path w="21600" h="21600" extrusionOk="0">
                  <a:moveTo>
                    <a:pt x="0" y="12599"/>
                  </a:moveTo>
                  <a:lnTo>
                    <a:pt x="16414" y="0"/>
                  </a:lnTo>
                  <a:lnTo>
                    <a:pt x="21600" y="8985"/>
                  </a:lnTo>
                  <a:lnTo>
                    <a:pt x="5186"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6"/>
        <p:cNvGrpSpPr/>
        <p:nvPr/>
      </p:nvGrpSpPr>
      <p:grpSpPr>
        <a:xfrm>
          <a:off x="0" y="0"/>
          <a:ext cx="0" cy="0"/>
          <a:chOff x="0" y="0"/>
          <a:chExt cx="0" cy="0"/>
        </a:xfrm>
      </p:grpSpPr>
      <p:sp>
        <p:nvSpPr>
          <p:cNvPr id="47" name="Google Shape;47;p7"/>
          <p:cNvSpPr/>
          <p:nvPr/>
        </p:nvSpPr>
        <p:spPr>
          <a:xfrm>
            <a:off x="6702144" y="6"/>
            <a:ext cx="2441849" cy="5145755"/>
          </a:xfrm>
          <a:custGeom>
            <a:avLst/>
            <a:gdLst/>
            <a:ahLst/>
            <a:cxnLst/>
            <a:rect l="l" t="t" r="r" b="b"/>
            <a:pathLst>
              <a:path w="1196985" h="2522429" extrusionOk="0">
                <a:moveTo>
                  <a:pt x="359680" y="0"/>
                </a:moveTo>
                <a:lnTo>
                  <a:pt x="0" y="2037095"/>
                </a:lnTo>
                <a:lnTo>
                  <a:pt x="263687" y="1931527"/>
                </a:lnTo>
                <a:lnTo>
                  <a:pt x="405224" y="2059283"/>
                </a:lnTo>
                <a:lnTo>
                  <a:pt x="317639" y="2522429"/>
                </a:lnTo>
                <a:lnTo>
                  <a:pt x="1196986" y="2522429"/>
                </a:lnTo>
                <a:lnTo>
                  <a:pt x="1196986"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48" name="Google Shape;48;p7"/>
          <p:cNvGrpSpPr/>
          <p:nvPr/>
        </p:nvGrpSpPr>
        <p:grpSpPr>
          <a:xfrm>
            <a:off x="6327842" y="0"/>
            <a:ext cx="1202103" cy="5143503"/>
            <a:chOff x="3475252" y="0"/>
            <a:chExt cx="1202103" cy="5143503"/>
          </a:xfrm>
        </p:grpSpPr>
        <p:sp>
          <p:nvSpPr>
            <p:cNvPr id="49" name="Google Shape;49;p7"/>
            <p:cNvSpPr/>
            <p:nvPr/>
          </p:nvSpPr>
          <p:spPr>
            <a:xfrm>
              <a:off x="3475252" y="0"/>
              <a:ext cx="1109160" cy="4303854"/>
            </a:xfrm>
            <a:custGeom>
              <a:avLst/>
              <a:gdLst/>
              <a:ahLst/>
              <a:cxnLst/>
              <a:rect l="l" t="t" r="r" b="b"/>
              <a:pathLst>
                <a:path w="21600" h="21600" extrusionOk="0">
                  <a:moveTo>
                    <a:pt x="14802" y="0"/>
                  </a:moveTo>
                  <a:lnTo>
                    <a:pt x="21600" y="0"/>
                  </a:lnTo>
                  <a:lnTo>
                    <a:pt x="7262" y="20919"/>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 name="Google Shape;50;p7"/>
            <p:cNvSpPr/>
            <p:nvPr/>
          </p:nvSpPr>
          <p:spPr>
            <a:xfrm>
              <a:off x="4150099" y="4199096"/>
              <a:ext cx="527256" cy="944406"/>
            </a:xfrm>
            <a:custGeom>
              <a:avLst/>
              <a:gdLst/>
              <a:ahLst/>
              <a:cxnLst/>
              <a:rect l="l" t="t" r="r" b="b"/>
              <a:pathLst>
                <a:path w="21600" h="21600" extrusionOk="0">
                  <a:moveTo>
                    <a:pt x="0" y="21600"/>
                  </a:moveTo>
                  <a:lnTo>
                    <a:pt x="6322" y="3115"/>
                  </a:lnTo>
                  <a:lnTo>
                    <a:pt x="21600" y="0"/>
                  </a:lnTo>
                  <a:lnTo>
                    <a:pt x="14283"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1" name="Google Shape;51;p7"/>
            <p:cNvSpPr/>
            <p:nvPr/>
          </p:nvSpPr>
          <p:spPr>
            <a:xfrm>
              <a:off x="3475252" y="3938588"/>
              <a:ext cx="1202040" cy="626238"/>
            </a:xfrm>
            <a:custGeom>
              <a:avLst/>
              <a:gdLst/>
              <a:ahLst/>
              <a:cxnLst/>
              <a:rect l="l" t="t" r="r" b="b"/>
              <a:pathLst>
                <a:path w="21600" h="21600" extrusionOk="0">
                  <a:moveTo>
                    <a:pt x="0" y="12599"/>
                  </a:moveTo>
                  <a:lnTo>
                    <a:pt x="16414" y="0"/>
                  </a:lnTo>
                  <a:lnTo>
                    <a:pt x="21600" y="8985"/>
                  </a:lnTo>
                  <a:lnTo>
                    <a:pt x="5186"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52" name="Google Shape;52;p7"/>
          <p:cNvSpPr txBox="1">
            <a:spLocks noGrp="1"/>
          </p:cNvSpPr>
          <p:nvPr>
            <p:ph type="title"/>
          </p:nvPr>
        </p:nvSpPr>
        <p:spPr>
          <a:xfrm>
            <a:off x="626700" y="836000"/>
            <a:ext cx="5276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3" name="Google Shape;53;p7"/>
          <p:cNvSpPr txBox="1">
            <a:spLocks noGrp="1"/>
          </p:cNvSpPr>
          <p:nvPr>
            <p:ph type="body" idx="1"/>
          </p:nvPr>
        </p:nvSpPr>
        <p:spPr>
          <a:xfrm>
            <a:off x="626700" y="1430150"/>
            <a:ext cx="2465100" cy="3221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54" name="Google Shape;54;p7"/>
          <p:cNvSpPr txBox="1">
            <a:spLocks noGrp="1"/>
          </p:cNvSpPr>
          <p:nvPr>
            <p:ph type="body" idx="2"/>
          </p:nvPr>
        </p:nvSpPr>
        <p:spPr>
          <a:xfrm>
            <a:off x="3437676" y="1430150"/>
            <a:ext cx="2465100" cy="3221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55" name="Google Shape;55;p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
        <p:nvSpPr>
          <p:cNvPr id="89" name="Google Shape;89;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0" name="Google Shape;90;p12"/>
          <p:cNvSpPr/>
          <p:nvPr/>
        </p:nvSpPr>
        <p:spPr>
          <a:xfrm>
            <a:off x="699132" y="-1"/>
            <a:ext cx="1172563" cy="3572011"/>
          </a:xfrm>
          <a:custGeom>
            <a:avLst/>
            <a:gdLst/>
            <a:ahLst/>
            <a:cxnLst/>
            <a:rect l="l" t="t" r="r" b="b"/>
            <a:pathLst>
              <a:path w="574786" h="1750986" extrusionOk="0">
                <a:moveTo>
                  <a:pt x="308764" y="0"/>
                </a:moveTo>
                <a:lnTo>
                  <a:pt x="0" y="1750986"/>
                </a:lnTo>
                <a:lnTo>
                  <a:pt x="284240" y="1647520"/>
                </a:lnTo>
                <a:lnTo>
                  <a:pt x="574787"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1" name="Google Shape;91;p12"/>
          <p:cNvSpPr/>
          <p:nvPr/>
        </p:nvSpPr>
        <p:spPr>
          <a:xfrm>
            <a:off x="1763563" y="3445190"/>
            <a:ext cx="841902" cy="1699051"/>
          </a:xfrm>
          <a:custGeom>
            <a:avLst/>
            <a:gdLst/>
            <a:ahLst/>
            <a:cxnLst/>
            <a:rect l="l" t="t" r="r" b="b"/>
            <a:pathLst>
              <a:path w="412697" h="832868" extrusionOk="0">
                <a:moveTo>
                  <a:pt x="266023" y="832869"/>
                </a:moveTo>
                <a:lnTo>
                  <a:pt x="412697" y="0"/>
                </a:lnTo>
                <a:lnTo>
                  <a:pt x="128457" y="103466"/>
                </a:lnTo>
                <a:lnTo>
                  <a:pt x="0" y="83286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2" name="Google Shape;92;p12"/>
          <p:cNvSpPr/>
          <p:nvPr/>
        </p:nvSpPr>
        <p:spPr>
          <a:xfrm>
            <a:off x="698180" y="3039902"/>
            <a:ext cx="1907741" cy="936717"/>
          </a:xfrm>
          <a:custGeom>
            <a:avLst/>
            <a:gdLst/>
            <a:ahLst/>
            <a:cxnLst/>
            <a:rect l="l" t="t" r="r" b="b"/>
            <a:pathLst>
              <a:path w="935167" h="459175" extrusionOk="0">
                <a:moveTo>
                  <a:pt x="935167" y="198758"/>
                </a:moveTo>
                <a:lnTo>
                  <a:pt x="220012" y="459176"/>
                </a:lnTo>
                <a:lnTo>
                  <a:pt x="0" y="260417"/>
                </a:lnTo>
                <a:lnTo>
                  <a:pt x="715389"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3" name="Google Shape;93;p12"/>
          <p:cNvSpPr/>
          <p:nvPr/>
        </p:nvSpPr>
        <p:spPr>
          <a:xfrm>
            <a:off x="-9" y="-1"/>
            <a:ext cx="2026379" cy="5145755"/>
          </a:xfrm>
          <a:custGeom>
            <a:avLst/>
            <a:gdLst/>
            <a:ahLst/>
            <a:cxnLst/>
            <a:rect l="l" t="t" r="r" b="b"/>
            <a:pathLst>
              <a:path w="993323" h="2522429" extrusionOk="0">
                <a:moveTo>
                  <a:pt x="562408" y="1949978"/>
                </a:moveTo>
                <a:lnTo>
                  <a:pt x="342396" y="1751220"/>
                </a:lnTo>
                <a:lnTo>
                  <a:pt x="342864" y="1750986"/>
                </a:lnTo>
                <a:lnTo>
                  <a:pt x="651627" y="0"/>
                </a:lnTo>
                <a:lnTo>
                  <a:pt x="0" y="0"/>
                </a:lnTo>
                <a:lnTo>
                  <a:pt x="0" y="2522429"/>
                </a:lnTo>
                <a:lnTo>
                  <a:pt x="864866" y="2522429"/>
                </a:lnTo>
                <a:lnTo>
                  <a:pt x="993323" y="17930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Half">
  <p:cSld name="BLANK_1">
    <p:spTree>
      <p:nvGrpSpPr>
        <p:cNvPr id="1" name="Shape 94"/>
        <p:cNvGrpSpPr/>
        <p:nvPr/>
      </p:nvGrpSpPr>
      <p:grpSpPr>
        <a:xfrm>
          <a:off x="0" y="0"/>
          <a:ext cx="0" cy="0"/>
          <a:chOff x="0" y="0"/>
          <a:chExt cx="0" cy="0"/>
        </a:xfrm>
      </p:grpSpPr>
      <p:sp>
        <p:nvSpPr>
          <p:cNvPr id="95" name="Google Shape;95;p1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6" name="Google Shape;96;p13"/>
          <p:cNvSpPr/>
          <p:nvPr/>
        </p:nvSpPr>
        <p:spPr>
          <a:xfrm>
            <a:off x="-970" y="1"/>
            <a:ext cx="4099451" cy="5145755"/>
          </a:xfrm>
          <a:custGeom>
            <a:avLst/>
            <a:gdLst/>
            <a:ahLst/>
            <a:cxnLst/>
            <a:rect l="l" t="t" r="r" b="b"/>
            <a:pathLst>
              <a:path w="2009535" h="2522429" extrusionOk="0">
                <a:moveTo>
                  <a:pt x="1578387" y="1949978"/>
                </a:moveTo>
                <a:lnTo>
                  <a:pt x="1358608" y="1751220"/>
                </a:lnTo>
                <a:lnTo>
                  <a:pt x="1358842" y="1750986"/>
                </a:lnTo>
                <a:lnTo>
                  <a:pt x="1667606" y="0"/>
                </a:lnTo>
                <a:lnTo>
                  <a:pt x="0" y="0"/>
                </a:lnTo>
                <a:lnTo>
                  <a:pt x="0" y="2522429"/>
                </a:lnTo>
                <a:lnTo>
                  <a:pt x="1880844" y="2522429"/>
                </a:lnTo>
                <a:lnTo>
                  <a:pt x="2009535" y="17930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7" name="Google Shape;97;p13"/>
          <p:cNvSpPr/>
          <p:nvPr/>
        </p:nvSpPr>
        <p:spPr>
          <a:xfrm>
            <a:off x="2763221" y="0"/>
            <a:ext cx="1172070" cy="3570426"/>
          </a:xfrm>
          <a:custGeom>
            <a:avLst/>
            <a:gdLst/>
            <a:ahLst/>
            <a:cxnLst/>
            <a:rect l="l" t="t" r="r" b="b"/>
            <a:pathLst>
              <a:path w="21600" h="21600" extrusionOk="0">
                <a:moveTo>
                  <a:pt x="11603" y="0"/>
                </a:moveTo>
                <a:lnTo>
                  <a:pt x="0" y="21600"/>
                </a:lnTo>
                <a:lnTo>
                  <a:pt x="10690" y="20324"/>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8" name="Google Shape;98;p13"/>
          <p:cNvSpPr/>
          <p:nvPr/>
        </p:nvSpPr>
        <p:spPr>
          <a:xfrm>
            <a:off x="3827634" y="3445179"/>
            <a:ext cx="841968" cy="1698300"/>
          </a:xfrm>
          <a:custGeom>
            <a:avLst/>
            <a:gdLst/>
            <a:ahLst/>
            <a:cxnLst/>
            <a:rect l="l" t="t" r="r" b="b"/>
            <a:pathLst>
              <a:path w="21600" h="21600" extrusionOk="0">
                <a:moveTo>
                  <a:pt x="13915" y="21600"/>
                </a:moveTo>
                <a:lnTo>
                  <a:pt x="21600" y="0"/>
                </a:lnTo>
                <a:lnTo>
                  <a:pt x="6732" y="268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9" name="Google Shape;99;p13"/>
          <p:cNvSpPr/>
          <p:nvPr/>
        </p:nvSpPr>
        <p:spPr>
          <a:xfrm>
            <a:off x="2762745" y="3039892"/>
            <a:ext cx="1906902" cy="936306"/>
          </a:xfrm>
          <a:custGeom>
            <a:avLst/>
            <a:gdLst/>
            <a:ahLst/>
            <a:cxnLst/>
            <a:rect l="l" t="t" r="r" b="b"/>
            <a:pathLst>
              <a:path w="21600" h="21600" extrusionOk="0">
                <a:moveTo>
                  <a:pt x="21600" y="9350"/>
                </a:moveTo>
                <a:lnTo>
                  <a:pt x="5076" y="21600"/>
                </a:lnTo>
                <a:lnTo>
                  <a:pt x="0" y="12250"/>
                </a:lnTo>
                <a:lnTo>
                  <a:pt x="16518"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6700" y="836000"/>
            <a:ext cx="5276100" cy="396300"/>
          </a:xfrm>
          <a:prstGeom prst="rect">
            <a:avLst/>
          </a:prstGeom>
          <a:noFill/>
          <a:ln>
            <a:noFill/>
          </a:ln>
        </p:spPr>
        <p:txBody>
          <a:bodyPr spcFirstLastPara="1" wrap="square" lIns="0" tIns="0" rIns="0" bIns="0" anchor="b" anchorCtr="0">
            <a:noAutofit/>
          </a:bodyPr>
          <a:lstStyle>
            <a:lvl1pPr lvl="0"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1pPr>
            <a:lvl2pPr lvl="1"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2pPr>
            <a:lvl3pPr lvl="2"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3pPr>
            <a:lvl4pPr lvl="3"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4pPr>
            <a:lvl5pPr lvl="4"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5pPr>
            <a:lvl6pPr lvl="5"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6pPr>
            <a:lvl7pPr lvl="6"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7pPr>
            <a:lvl8pPr lvl="7"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8pPr>
            <a:lvl9pPr lvl="8"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626700" y="1430148"/>
            <a:ext cx="52761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Kulim Park"/>
              <a:buChar char="▸"/>
              <a:defRPr sz="2400">
                <a:solidFill>
                  <a:schemeClr val="dk1"/>
                </a:solidFill>
                <a:latin typeface="Kulim Park"/>
                <a:ea typeface="Kulim Park"/>
                <a:cs typeface="Kulim Park"/>
                <a:sym typeface="Kulim Park"/>
              </a:defRPr>
            </a:lvl1pPr>
            <a:lvl2pPr marL="914400" lvl="1" indent="-381000" rtl="0">
              <a:lnSpc>
                <a:spcPct val="115000"/>
              </a:lnSpc>
              <a:spcBef>
                <a:spcPts val="800"/>
              </a:spcBef>
              <a:spcAft>
                <a:spcPts val="0"/>
              </a:spcAft>
              <a:buClr>
                <a:schemeClr val="accent1"/>
              </a:buClr>
              <a:buSzPts val="2400"/>
              <a:buFont typeface="Kulim Park"/>
              <a:buChar char="▹"/>
              <a:defRPr sz="2400">
                <a:solidFill>
                  <a:schemeClr val="dk1"/>
                </a:solidFill>
                <a:latin typeface="Kulim Park"/>
                <a:ea typeface="Kulim Park"/>
                <a:cs typeface="Kulim Park"/>
                <a:sym typeface="Kulim Park"/>
              </a:defRPr>
            </a:lvl2pPr>
            <a:lvl3pPr marL="1371600" lvl="2" indent="-381000" rtl="0">
              <a:lnSpc>
                <a:spcPct val="115000"/>
              </a:lnSpc>
              <a:spcBef>
                <a:spcPts val="800"/>
              </a:spcBef>
              <a:spcAft>
                <a:spcPts val="0"/>
              </a:spcAft>
              <a:buClr>
                <a:schemeClr val="accent1"/>
              </a:buClr>
              <a:buSzPts val="2400"/>
              <a:buFont typeface="Kulim Park"/>
              <a:buChar char="■"/>
              <a:defRPr sz="2400">
                <a:solidFill>
                  <a:schemeClr val="dk1"/>
                </a:solidFill>
                <a:latin typeface="Kulim Park"/>
                <a:ea typeface="Kulim Park"/>
                <a:cs typeface="Kulim Park"/>
                <a:sym typeface="Kulim Park"/>
              </a:defRPr>
            </a:lvl3pPr>
            <a:lvl4pPr marL="1828800" lvl="3"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4pPr>
            <a:lvl5pPr marL="2286000" lvl="4"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5pPr>
            <a:lvl6pPr marL="2743200" lvl="5"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6pPr>
            <a:lvl7pPr marL="3200400" lvl="6"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7pPr>
            <a:lvl8pPr marL="3657600" lvl="7"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8pPr>
            <a:lvl9pPr marL="4114800" lvl="8" indent="-381000" rtl="0">
              <a:lnSpc>
                <a:spcPct val="115000"/>
              </a:lnSpc>
              <a:spcBef>
                <a:spcPts val="800"/>
              </a:spcBef>
              <a:spcAft>
                <a:spcPts val="800"/>
              </a:spcAft>
              <a:buClr>
                <a:schemeClr val="dk1"/>
              </a:buClr>
              <a:buSzPts val="2400"/>
              <a:buFont typeface="Kulim Park"/>
              <a:buChar char="■"/>
              <a:defRPr sz="2400">
                <a:solidFill>
                  <a:schemeClr val="dk1"/>
                </a:solidFill>
                <a:latin typeface="Kulim Park"/>
                <a:ea typeface="Kulim Park"/>
                <a:cs typeface="Kulim Park"/>
                <a:sym typeface="Kulim Park"/>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b="1">
                <a:solidFill>
                  <a:schemeClr val="accent3"/>
                </a:solidFill>
                <a:latin typeface="Kulim Park"/>
                <a:ea typeface="Kulim Park"/>
                <a:cs typeface="Kulim Park"/>
                <a:sym typeface="Kulim Park"/>
              </a:defRPr>
            </a:lvl1pPr>
            <a:lvl2pPr lvl="1" algn="r" rtl="0">
              <a:buNone/>
              <a:defRPr sz="1300" b="1">
                <a:solidFill>
                  <a:schemeClr val="accent3"/>
                </a:solidFill>
                <a:latin typeface="Kulim Park"/>
                <a:ea typeface="Kulim Park"/>
                <a:cs typeface="Kulim Park"/>
                <a:sym typeface="Kulim Park"/>
              </a:defRPr>
            </a:lvl2pPr>
            <a:lvl3pPr lvl="2" algn="r" rtl="0">
              <a:buNone/>
              <a:defRPr sz="1300" b="1">
                <a:solidFill>
                  <a:schemeClr val="accent3"/>
                </a:solidFill>
                <a:latin typeface="Kulim Park"/>
                <a:ea typeface="Kulim Park"/>
                <a:cs typeface="Kulim Park"/>
                <a:sym typeface="Kulim Park"/>
              </a:defRPr>
            </a:lvl3pPr>
            <a:lvl4pPr lvl="3" algn="r" rtl="0">
              <a:buNone/>
              <a:defRPr sz="1300" b="1">
                <a:solidFill>
                  <a:schemeClr val="accent3"/>
                </a:solidFill>
                <a:latin typeface="Kulim Park"/>
                <a:ea typeface="Kulim Park"/>
                <a:cs typeface="Kulim Park"/>
                <a:sym typeface="Kulim Park"/>
              </a:defRPr>
            </a:lvl4pPr>
            <a:lvl5pPr lvl="4" algn="r" rtl="0">
              <a:buNone/>
              <a:defRPr sz="1300" b="1">
                <a:solidFill>
                  <a:schemeClr val="accent3"/>
                </a:solidFill>
                <a:latin typeface="Kulim Park"/>
                <a:ea typeface="Kulim Park"/>
                <a:cs typeface="Kulim Park"/>
                <a:sym typeface="Kulim Park"/>
              </a:defRPr>
            </a:lvl5pPr>
            <a:lvl6pPr lvl="5" algn="r" rtl="0">
              <a:buNone/>
              <a:defRPr sz="1300" b="1">
                <a:solidFill>
                  <a:schemeClr val="accent3"/>
                </a:solidFill>
                <a:latin typeface="Kulim Park"/>
                <a:ea typeface="Kulim Park"/>
                <a:cs typeface="Kulim Park"/>
                <a:sym typeface="Kulim Park"/>
              </a:defRPr>
            </a:lvl6pPr>
            <a:lvl7pPr lvl="6" algn="r" rtl="0">
              <a:buNone/>
              <a:defRPr sz="1300" b="1">
                <a:solidFill>
                  <a:schemeClr val="accent3"/>
                </a:solidFill>
                <a:latin typeface="Kulim Park"/>
                <a:ea typeface="Kulim Park"/>
                <a:cs typeface="Kulim Park"/>
                <a:sym typeface="Kulim Park"/>
              </a:defRPr>
            </a:lvl7pPr>
            <a:lvl8pPr lvl="7" algn="r" rtl="0">
              <a:buNone/>
              <a:defRPr sz="1300" b="1">
                <a:solidFill>
                  <a:schemeClr val="accent3"/>
                </a:solidFill>
                <a:latin typeface="Kulim Park"/>
                <a:ea typeface="Kulim Park"/>
                <a:cs typeface="Kulim Park"/>
                <a:sym typeface="Kulim Park"/>
              </a:defRPr>
            </a:lvl8pPr>
            <a:lvl9pPr lvl="8" algn="r" rtl="0">
              <a:buNone/>
              <a:defRPr sz="1300" b="1">
                <a:solidFill>
                  <a:schemeClr val="accent3"/>
                </a:solidFill>
                <a:latin typeface="Kulim Park"/>
                <a:ea typeface="Kulim Park"/>
                <a:cs typeface="Kulim Park"/>
                <a:sym typeface="Kulim Park"/>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8" r:id="rId4"/>
    <p:sldLayoutId id="214748365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Natural_language_processing"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hyperlink" Target="https://en.wikipedia.org/wiki/Prolog" TargetMode="External"/><Relationship Id="rId4" Type="http://schemas.openxmlformats.org/officeDocument/2006/relationships/hyperlink" Target="https://towardsdatascience.com/your-guide-to-natural-language-processing-nlp-48ea2511f6e1"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ctrTitle"/>
          </p:nvPr>
        </p:nvSpPr>
        <p:spPr>
          <a:xfrm>
            <a:off x="3959679" y="1935249"/>
            <a:ext cx="4931228" cy="907189"/>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CA" sz="1600" dirty="0">
                <a:latin typeface="Calibri" panose="020F0502020204030204" pitchFamily="34" charset="0"/>
                <a:cs typeface="Calibri" panose="020F0502020204030204" pitchFamily="34" charset="0"/>
              </a:rPr>
              <a:t>NATURAL LANGUAGE INTERFACES TO DOMAIN SPECIFIC KNOWLEDGE BASES – AN ILLUSTRATION FOR QUERYING ELEMENTS OF THE PERIODIC TABLE</a:t>
            </a:r>
            <a:endParaRPr sz="16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0D4EEF02-19D9-22A0-CC01-6DEB60A9A5F3}"/>
              </a:ext>
            </a:extLst>
          </p:cNvPr>
          <p:cNvSpPr txBox="1"/>
          <p:nvPr/>
        </p:nvSpPr>
        <p:spPr>
          <a:xfrm>
            <a:off x="4661807" y="506186"/>
            <a:ext cx="3657600" cy="307777"/>
          </a:xfrm>
          <a:prstGeom prst="rect">
            <a:avLst/>
          </a:prstGeom>
          <a:noFill/>
        </p:spPr>
        <p:txBody>
          <a:bodyPr wrap="square" rtlCol="0">
            <a:spAutoFit/>
          </a:bodyPr>
          <a:lstStyle/>
          <a:p>
            <a:r>
              <a:rPr lang="en-US" b="1" dirty="0">
                <a:solidFill>
                  <a:schemeClr val="accent2">
                    <a:lumMod val="50000"/>
                  </a:schemeClr>
                </a:solidFill>
              </a:rPr>
              <a:t>COMP 6591 PROJECT PRESENTATION</a:t>
            </a:r>
          </a:p>
        </p:txBody>
      </p:sp>
      <p:sp>
        <p:nvSpPr>
          <p:cNvPr id="5" name="TextBox 4">
            <a:extLst>
              <a:ext uri="{FF2B5EF4-FFF2-40B4-BE49-F238E27FC236}">
                <a16:creationId xmlns:a16="http://schemas.microsoft.com/office/drawing/2014/main" id="{42B2A979-61FA-E657-12A4-7223BABA28A6}"/>
              </a:ext>
            </a:extLst>
          </p:cNvPr>
          <p:cNvSpPr txBox="1"/>
          <p:nvPr/>
        </p:nvSpPr>
        <p:spPr>
          <a:xfrm>
            <a:off x="5490184" y="3965101"/>
            <a:ext cx="3653816" cy="900246"/>
          </a:xfrm>
          <a:prstGeom prst="rect">
            <a:avLst/>
          </a:prstGeom>
          <a:noFill/>
        </p:spPr>
        <p:txBody>
          <a:bodyPr wrap="square" rtlCol="0">
            <a:spAutoFit/>
          </a:bodyPr>
          <a:lstStyle/>
          <a:p>
            <a:r>
              <a:rPr lang="en-US" sz="1050" b="1" dirty="0">
                <a:solidFill>
                  <a:schemeClr val="tx1"/>
                </a:solidFill>
              </a:rPr>
              <a:t>TEAM T107</a:t>
            </a:r>
            <a:br>
              <a:rPr lang="en-US" sz="1050" b="1" dirty="0">
                <a:solidFill>
                  <a:schemeClr val="tx1"/>
                </a:solidFill>
              </a:rPr>
            </a:br>
            <a:r>
              <a:rPr lang="en-US" sz="1050" b="1" dirty="0">
                <a:solidFill>
                  <a:schemeClr val="tx1"/>
                </a:solidFill>
              </a:rPr>
              <a:t>1. Ananya Varsha		- 40197012</a:t>
            </a:r>
          </a:p>
          <a:p>
            <a:r>
              <a:rPr lang="en-US" sz="1050" b="1" dirty="0">
                <a:solidFill>
                  <a:schemeClr val="tx1"/>
                </a:solidFill>
              </a:rPr>
              <a:t>2. Saghana Mahesh Sarma		- 40198979</a:t>
            </a:r>
          </a:p>
          <a:p>
            <a:r>
              <a:rPr lang="en-US" sz="1050" b="1" dirty="0">
                <a:solidFill>
                  <a:schemeClr val="tx1"/>
                </a:solidFill>
              </a:rPr>
              <a:t>3. Sivakumaran Malli Janarthanan	- 40155790</a:t>
            </a:r>
          </a:p>
          <a:p>
            <a:r>
              <a:rPr lang="en-US" sz="1050" b="1" dirty="0">
                <a:solidFill>
                  <a:schemeClr val="tx1"/>
                </a:solidFill>
              </a:rPr>
              <a:t>4. Vishanth Surresh		- 40181942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21"/>
          <p:cNvSpPr txBox="1">
            <a:spLocks noGrp="1"/>
          </p:cNvSpPr>
          <p:nvPr>
            <p:ph type="title"/>
          </p:nvPr>
        </p:nvSpPr>
        <p:spPr>
          <a:xfrm>
            <a:off x="310243" y="285750"/>
            <a:ext cx="5592557" cy="669471"/>
          </a:xfrm>
          <a:prstGeom prst="rect">
            <a:avLst/>
          </a:prstGeom>
        </p:spPr>
        <p:txBody>
          <a:bodyPr spcFirstLastPara="1" wrap="square" lIns="0" tIns="0" rIns="0" bIns="0" anchor="b" anchorCtr="0">
            <a:noAutofit/>
          </a:bodyPr>
          <a:lstStyle/>
          <a:p>
            <a:pPr lvl="0"/>
            <a:r>
              <a:rPr lang="en-US" sz="2400" dirty="0"/>
              <a:t>Implementation</a:t>
            </a:r>
            <a:r>
              <a:rPr lang="en-CA" sz="2400" dirty="0"/>
              <a:t>	</a:t>
            </a:r>
            <a:endParaRPr sz="2400" dirty="0"/>
          </a:p>
        </p:txBody>
      </p:sp>
      <p:sp>
        <p:nvSpPr>
          <p:cNvPr id="173" name="Google Shape;173;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5D85706D-F972-5FFC-BD0F-4FD566875E6C}"/>
              </a:ext>
            </a:extLst>
          </p:cNvPr>
          <p:cNvPicPr>
            <a:picLocks noChangeAspect="1"/>
          </p:cNvPicPr>
          <p:nvPr/>
        </p:nvPicPr>
        <p:blipFill rotWithShape="1">
          <a:blip r:embed="rId3"/>
          <a:srcRect t="31991"/>
          <a:stretch/>
        </p:blipFill>
        <p:spPr>
          <a:xfrm>
            <a:off x="310243" y="2922424"/>
            <a:ext cx="6031290" cy="1842748"/>
          </a:xfrm>
          <a:prstGeom prst="rect">
            <a:avLst/>
          </a:prstGeom>
        </p:spPr>
      </p:pic>
      <p:pic>
        <p:nvPicPr>
          <p:cNvPr id="5" name="Picture 4">
            <a:extLst>
              <a:ext uri="{FF2B5EF4-FFF2-40B4-BE49-F238E27FC236}">
                <a16:creationId xmlns:a16="http://schemas.microsoft.com/office/drawing/2014/main" id="{81A30503-D96E-AE30-F515-EE54896E9CE4}"/>
              </a:ext>
            </a:extLst>
          </p:cNvPr>
          <p:cNvPicPr>
            <a:picLocks noChangeAspect="1"/>
          </p:cNvPicPr>
          <p:nvPr/>
        </p:nvPicPr>
        <p:blipFill rotWithShape="1">
          <a:blip r:embed="rId4"/>
          <a:srcRect t="32389"/>
          <a:stretch/>
        </p:blipFill>
        <p:spPr>
          <a:xfrm>
            <a:off x="310243" y="1195187"/>
            <a:ext cx="6031290" cy="1607280"/>
          </a:xfrm>
          <a:prstGeom prst="rect">
            <a:avLst/>
          </a:prstGeom>
        </p:spPr>
      </p:pic>
    </p:spTree>
    <p:extLst>
      <p:ext uri="{BB962C8B-B14F-4D97-AF65-F5344CB8AC3E}">
        <p14:creationId xmlns:p14="http://schemas.microsoft.com/office/powerpoint/2010/main" val="1111777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21"/>
          <p:cNvSpPr txBox="1">
            <a:spLocks noGrp="1"/>
          </p:cNvSpPr>
          <p:nvPr>
            <p:ph type="title"/>
          </p:nvPr>
        </p:nvSpPr>
        <p:spPr>
          <a:xfrm>
            <a:off x="310243" y="285750"/>
            <a:ext cx="5592557" cy="669471"/>
          </a:xfrm>
          <a:prstGeom prst="rect">
            <a:avLst/>
          </a:prstGeom>
        </p:spPr>
        <p:txBody>
          <a:bodyPr spcFirstLastPara="1" wrap="square" lIns="0" tIns="0" rIns="0" bIns="0" anchor="b" anchorCtr="0">
            <a:noAutofit/>
          </a:bodyPr>
          <a:lstStyle/>
          <a:p>
            <a:pPr lvl="0"/>
            <a:r>
              <a:rPr lang="en-US" sz="2400" dirty="0"/>
              <a:t>Implementation</a:t>
            </a:r>
            <a:r>
              <a:rPr lang="en-CA" sz="2400" dirty="0"/>
              <a:t>	</a:t>
            </a:r>
            <a:endParaRPr sz="2400" dirty="0"/>
          </a:p>
        </p:txBody>
      </p:sp>
      <p:sp>
        <p:nvSpPr>
          <p:cNvPr id="173" name="Google Shape;173;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2" name="Picture 1" descr="Text&#10;&#10;Description automatically generated">
            <a:extLst>
              <a:ext uri="{FF2B5EF4-FFF2-40B4-BE49-F238E27FC236}">
                <a16:creationId xmlns:a16="http://schemas.microsoft.com/office/drawing/2014/main" id="{DFCD335A-8342-316F-6080-DCFC5ED124D8}"/>
              </a:ext>
            </a:extLst>
          </p:cNvPr>
          <p:cNvPicPr>
            <a:picLocks noChangeAspect="1"/>
          </p:cNvPicPr>
          <p:nvPr/>
        </p:nvPicPr>
        <p:blipFill>
          <a:blip r:embed="rId3"/>
          <a:stretch>
            <a:fillRect/>
          </a:stretch>
        </p:blipFill>
        <p:spPr>
          <a:xfrm>
            <a:off x="310243" y="1148185"/>
            <a:ext cx="5943600" cy="1882882"/>
          </a:xfrm>
          <a:prstGeom prst="rect">
            <a:avLst/>
          </a:prstGeom>
        </p:spPr>
      </p:pic>
      <p:pic>
        <p:nvPicPr>
          <p:cNvPr id="4" name="Picture 3" descr="Text&#10;&#10;Description automatically generated">
            <a:extLst>
              <a:ext uri="{FF2B5EF4-FFF2-40B4-BE49-F238E27FC236}">
                <a16:creationId xmlns:a16="http://schemas.microsoft.com/office/drawing/2014/main" id="{7A8D0A75-ECAB-B732-E09F-4BA9775FE612}"/>
              </a:ext>
            </a:extLst>
          </p:cNvPr>
          <p:cNvPicPr>
            <a:picLocks noChangeAspect="1"/>
          </p:cNvPicPr>
          <p:nvPr/>
        </p:nvPicPr>
        <p:blipFill rotWithShape="1">
          <a:blip r:embed="rId4"/>
          <a:srcRect t="32150"/>
          <a:stretch/>
        </p:blipFill>
        <p:spPr>
          <a:xfrm>
            <a:off x="310243" y="3224031"/>
            <a:ext cx="5943600" cy="1843219"/>
          </a:xfrm>
          <a:prstGeom prst="rect">
            <a:avLst/>
          </a:prstGeom>
        </p:spPr>
      </p:pic>
    </p:spTree>
    <p:extLst>
      <p:ext uri="{BB962C8B-B14F-4D97-AF65-F5344CB8AC3E}">
        <p14:creationId xmlns:p14="http://schemas.microsoft.com/office/powerpoint/2010/main" val="3149006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21"/>
          <p:cNvSpPr txBox="1">
            <a:spLocks noGrp="1"/>
          </p:cNvSpPr>
          <p:nvPr>
            <p:ph type="title"/>
          </p:nvPr>
        </p:nvSpPr>
        <p:spPr>
          <a:xfrm>
            <a:off x="810977" y="292950"/>
            <a:ext cx="5592557" cy="669471"/>
          </a:xfrm>
          <a:prstGeom prst="rect">
            <a:avLst/>
          </a:prstGeom>
        </p:spPr>
        <p:txBody>
          <a:bodyPr spcFirstLastPara="1" wrap="square" lIns="0" tIns="0" rIns="0" bIns="0" anchor="b" anchorCtr="0">
            <a:noAutofit/>
          </a:bodyPr>
          <a:lstStyle/>
          <a:p>
            <a:pPr lvl="0"/>
            <a:r>
              <a:rPr lang="en-US" sz="2400" dirty="0"/>
              <a:t>Conclusion</a:t>
            </a:r>
            <a:r>
              <a:rPr lang="en-CA" sz="2400" dirty="0"/>
              <a:t>	</a:t>
            </a:r>
            <a:endParaRPr sz="2400" dirty="0"/>
          </a:p>
        </p:txBody>
      </p:sp>
      <p:sp>
        <p:nvSpPr>
          <p:cNvPr id="173" name="Google Shape;173;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Google Shape;151;p20">
            <a:extLst>
              <a:ext uri="{FF2B5EF4-FFF2-40B4-BE49-F238E27FC236}">
                <a16:creationId xmlns:a16="http://schemas.microsoft.com/office/drawing/2014/main" id="{62BD0C93-20D7-7BF7-0401-42DC27E35C1A}"/>
              </a:ext>
            </a:extLst>
          </p:cNvPr>
          <p:cNvSpPr txBox="1">
            <a:spLocks/>
          </p:cNvSpPr>
          <p:nvPr/>
        </p:nvSpPr>
        <p:spPr>
          <a:xfrm>
            <a:off x="810977" y="1143138"/>
            <a:ext cx="5922281" cy="353051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1"/>
              </a:buClr>
              <a:buSzPts val="2400"/>
              <a:buFont typeface="Kulim Park"/>
              <a:buChar char="▸"/>
              <a:defRPr sz="2400" b="0" i="0" u="none" strike="noStrike" cap="none">
                <a:solidFill>
                  <a:schemeClr val="dk1"/>
                </a:solidFill>
                <a:latin typeface="Kulim Park"/>
                <a:ea typeface="Kulim Park"/>
                <a:cs typeface="Kulim Park"/>
                <a:sym typeface="Kulim Park"/>
              </a:defRPr>
            </a:lvl1pPr>
            <a:lvl2pPr marL="914400" marR="0" lvl="1" indent="-381000" algn="l" rtl="0">
              <a:lnSpc>
                <a:spcPct val="115000"/>
              </a:lnSpc>
              <a:spcBef>
                <a:spcPts val="800"/>
              </a:spcBef>
              <a:spcAft>
                <a:spcPts val="0"/>
              </a:spcAft>
              <a:buClr>
                <a:schemeClr val="accent1"/>
              </a:buClr>
              <a:buSzPts val="2400"/>
              <a:buFont typeface="Kulim Park"/>
              <a:buChar char="▹"/>
              <a:defRPr sz="2400" b="0" i="0" u="none" strike="noStrike" cap="none">
                <a:solidFill>
                  <a:schemeClr val="dk1"/>
                </a:solidFill>
                <a:latin typeface="Kulim Park"/>
                <a:ea typeface="Kulim Park"/>
                <a:cs typeface="Kulim Park"/>
                <a:sym typeface="Kulim Park"/>
              </a:defRPr>
            </a:lvl2pPr>
            <a:lvl3pPr marL="1371600" marR="0" lvl="2" indent="-381000" algn="l" rtl="0">
              <a:lnSpc>
                <a:spcPct val="115000"/>
              </a:lnSpc>
              <a:spcBef>
                <a:spcPts val="800"/>
              </a:spcBef>
              <a:spcAft>
                <a:spcPts val="0"/>
              </a:spcAft>
              <a:buClr>
                <a:schemeClr val="accent1"/>
              </a:buClr>
              <a:buSzPts val="2400"/>
              <a:buFont typeface="Kulim Park"/>
              <a:buChar char="■"/>
              <a:defRPr sz="2400" b="0" i="0" u="none" strike="noStrike" cap="none">
                <a:solidFill>
                  <a:schemeClr val="dk1"/>
                </a:solidFill>
                <a:latin typeface="Kulim Park"/>
                <a:ea typeface="Kulim Park"/>
                <a:cs typeface="Kulim Park"/>
                <a:sym typeface="Kulim Park"/>
              </a:defRPr>
            </a:lvl3pPr>
            <a:lvl4pPr marL="1828800" marR="0" lvl="3" indent="-381000" algn="l" rtl="0">
              <a:lnSpc>
                <a:spcPct val="115000"/>
              </a:lnSpc>
              <a:spcBef>
                <a:spcPts val="800"/>
              </a:spcBef>
              <a:spcAft>
                <a:spcPts val="0"/>
              </a:spcAft>
              <a:buClr>
                <a:schemeClr val="dk1"/>
              </a:buClr>
              <a:buSzPts val="2400"/>
              <a:buFont typeface="Kulim Park"/>
              <a:buChar char="●"/>
              <a:defRPr sz="2400" b="0" i="0" u="none" strike="noStrike" cap="none">
                <a:solidFill>
                  <a:schemeClr val="dk1"/>
                </a:solidFill>
                <a:latin typeface="Kulim Park"/>
                <a:ea typeface="Kulim Park"/>
                <a:cs typeface="Kulim Park"/>
                <a:sym typeface="Kulim Park"/>
              </a:defRPr>
            </a:lvl4pPr>
            <a:lvl5pPr marL="2286000" marR="0" lvl="4" indent="-381000" algn="l" rtl="0">
              <a:lnSpc>
                <a:spcPct val="115000"/>
              </a:lnSpc>
              <a:spcBef>
                <a:spcPts val="800"/>
              </a:spcBef>
              <a:spcAft>
                <a:spcPts val="0"/>
              </a:spcAft>
              <a:buClr>
                <a:schemeClr val="dk1"/>
              </a:buClr>
              <a:buSzPts val="2400"/>
              <a:buFont typeface="Kulim Park"/>
              <a:buChar char="○"/>
              <a:defRPr sz="2400" b="0" i="0" u="none" strike="noStrike" cap="none">
                <a:solidFill>
                  <a:schemeClr val="dk1"/>
                </a:solidFill>
                <a:latin typeface="Kulim Park"/>
                <a:ea typeface="Kulim Park"/>
                <a:cs typeface="Kulim Park"/>
                <a:sym typeface="Kulim Park"/>
              </a:defRPr>
            </a:lvl5pPr>
            <a:lvl6pPr marL="2743200" marR="0" lvl="5" indent="-381000" algn="l" rtl="0">
              <a:lnSpc>
                <a:spcPct val="115000"/>
              </a:lnSpc>
              <a:spcBef>
                <a:spcPts val="800"/>
              </a:spcBef>
              <a:spcAft>
                <a:spcPts val="0"/>
              </a:spcAft>
              <a:buClr>
                <a:schemeClr val="dk1"/>
              </a:buClr>
              <a:buSzPts val="2400"/>
              <a:buFont typeface="Kulim Park"/>
              <a:buChar char="■"/>
              <a:defRPr sz="2400" b="0" i="0" u="none" strike="noStrike" cap="none">
                <a:solidFill>
                  <a:schemeClr val="dk1"/>
                </a:solidFill>
                <a:latin typeface="Kulim Park"/>
                <a:ea typeface="Kulim Park"/>
                <a:cs typeface="Kulim Park"/>
                <a:sym typeface="Kulim Park"/>
              </a:defRPr>
            </a:lvl6pPr>
            <a:lvl7pPr marL="3200400" marR="0" lvl="6" indent="-381000" algn="l" rtl="0">
              <a:lnSpc>
                <a:spcPct val="115000"/>
              </a:lnSpc>
              <a:spcBef>
                <a:spcPts val="800"/>
              </a:spcBef>
              <a:spcAft>
                <a:spcPts val="0"/>
              </a:spcAft>
              <a:buClr>
                <a:schemeClr val="dk1"/>
              </a:buClr>
              <a:buSzPts val="2400"/>
              <a:buFont typeface="Kulim Park"/>
              <a:buChar char="●"/>
              <a:defRPr sz="2400" b="0" i="0" u="none" strike="noStrike" cap="none">
                <a:solidFill>
                  <a:schemeClr val="dk1"/>
                </a:solidFill>
                <a:latin typeface="Kulim Park"/>
                <a:ea typeface="Kulim Park"/>
                <a:cs typeface="Kulim Park"/>
                <a:sym typeface="Kulim Park"/>
              </a:defRPr>
            </a:lvl7pPr>
            <a:lvl8pPr marL="3657600" marR="0" lvl="7" indent="-381000" algn="l" rtl="0">
              <a:lnSpc>
                <a:spcPct val="115000"/>
              </a:lnSpc>
              <a:spcBef>
                <a:spcPts val="800"/>
              </a:spcBef>
              <a:spcAft>
                <a:spcPts val="0"/>
              </a:spcAft>
              <a:buClr>
                <a:schemeClr val="dk1"/>
              </a:buClr>
              <a:buSzPts val="2400"/>
              <a:buFont typeface="Kulim Park"/>
              <a:buChar char="○"/>
              <a:defRPr sz="2400" b="0" i="0" u="none" strike="noStrike" cap="none">
                <a:solidFill>
                  <a:schemeClr val="dk1"/>
                </a:solidFill>
                <a:latin typeface="Kulim Park"/>
                <a:ea typeface="Kulim Park"/>
                <a:cs typeface="Kulim Park"/>
                <a:sym typeface="Kulim Park"/>
              </a:defRPr>
            </a:lvl8pPr>
            <a:lvl9pPr marL="4114800" marR="0" lvl="8" indent="-381000" algn="l" rtl="0">
              <a:lnSpc>
                <a:spcPct val="115000"/>
              </a:lnSpc>
              <a:spcBef>
                <a:spcPts val="800"/>
              </a:spcBef>
              <a:spcAft>
                <a:spcPts val="800"/>
              </a:spcAft>
              <a:buClr>
                <a:schemeClr val="dk1"/>
              </a:buClr>
              <a:buSzPts val="2400"/>
              <a:buFont typeface="Kulim Park"/>
              <a:buChar char="■"/>
              <a:defRPr sz="2400" b="0" i="0" u="none" strike="noStrike" cap="none">
                <a:solidFill>
                  <a:schemeClr val="dk1"/>
                </a:solidFill>
                <a:latin typeface="Kulim Park"/>
                <a:ea typeface="Kulim Park"/>
                <a:cs typeface="Kulim Park"/>
                <a:sym typeface="Kulim Park"/>
              </a:defRPr>
            </a:lvl9pPr>
          </a:lstStyle>
          <a:p>
            <a:pPr algn="just" fontAlgn="base"/>
            <a:r>
              <a:rPr lang="en-US" sz="1600" dirty="0">
                <a:solidFill>
                  <a:schemeClr val="tx1"/>
                </a:solidFill>
              </a:rPr>
              <a:t>An integration between the logical programming of Prolog and the most widely utilized scripting language Python have been performed in this paper.</a:t>
            </a:r>
          </a:p>
          <a:p>
            <a:pPr algn="just" fontAlgn="base"/>
            <a:r>
              <a:rPr lang="en-US" sz="1600" dirty="0">
                <a:solidFill>
                  <a:schemeClr val="tx1"/>
                </a:solidFill>
              </a:rPr>
              <a:t>It provides us a wide array of learning experiences, both with Prolog and NLP.</a:t>
            </a:r>
          </a:p>
          <a:p>
            <a:pPr fontAlgn="base"/>
            <a:endParaRPr lang="en-US" sz="1400" dirty="0">
              <a:solidFill>
                <a:schemeClr val="tx1"/>
              </a:solidFill>
            </a:endParaRPr>
          </a:p>
        </p:txBody>
      </p:sp>
    </p:spTree>
    <p:extLst>
      <p:ext uri="{BB962C8B-B14F-4D97-AF65-F5344CB8AC3E}">
        <p14:creationId xmlns:p14="http://schemas.microsoft.com/office/powerpoint/2010/main" val="3474044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32"/>
        <p:cNvGrpSpPr/>
        <p:nvPr/>
      </p:nvGrpSpPr>
      <p:grpSpPr>
        <a:xfrm>
          <a:off x="0" y="0"/>
          <a:ext cx="0" cy="0"/>
          <a:chOff x="0" y="0"/>
          <a:chExt cx="0" cy="0"/>
        </a:xfrm>
      </p:grpSpPr>
      <p:sp>
        <p:nvSpPr>
          <p:cNvPr id="333" name="Google Shape;333;p33"/>
          <p:cNvSpPr txBox="1">
            <a:spLocks noGrp="1"/>
          </p:cNvSpPr>
          <p:nvPr>
            <p:ph type="body" idx="4294967295"/>
          </p:nvPr>
        </p:nvSpPr>
        <p:spPr>
          <a:xfrm>
            <a:off x="2390186" y="425175"/>
            <a:ext cx="2747400" cy="2061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CA" b="1" dirty="0">
                <a:solidFill>
                  <a:schemeClr val="accent1"/>
                </a:solidFill>
                <a:latin typeface="Kulim Park"/>
                <a:ea typeface="Kulim Park"/>
                <a:cs typeface="Kulim Park"/>
                <a:sym typeface="Kulim Park"/>
              </a:rPr>
              <a:t>References</a:t>
            </a:r>
            <a:endParaRPr dirty="0">
              <a:solidFill>
                <a:schemeClr val="lt1"/>
              </a:solidFill>
            </a:endParaRPr>
          </a:p>
        </p:txBody>
      </p:sp>
      <p:sp>
        <p:nvSpPr>
          <p:cNvPr id="334" name="Google Shape;334;p3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Google Shape;120;p16">
            <a:extLst>
              <a:ext uri="{FF2B5EF4-FFF2-40B4-BE49-F238E27FC236}">
                <a16:creationId xmlns:a16="http://schemas.microsoft.com/office/drawing/2014/main" id="{45E6D4A7-D018-E85A-B492-EEC589BFA0E1}"/>
              </a:ext>
            </a:extLst>
          </p:cNvPr>
          <p:cNvSpPr txBox="1">
            <a:spLocks/>
          </p:cNvSpPr>
          <p:nvPr/>
        </p:nvSpPr>
        <p:spPr>
          <a:xfrm>
            <a:off x="2498400" y="1024714"/>
            <a:ext cx="6245550" cy="312632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1"/>
              </a:buClr>
              <a:buSzPts val="2400"/>
              <a:buFont typeface="Kulim Park"/>
              <a:buChar char="▸"/>
              <a:defRPr sz="2400" b="0" i="0" u="none" strike="noStrike" cap="none">
                <a:solidFill>
                  <a:schemeClr val="dk1"/>
                </a:solidFill>
                <a:latin typeface="Kulim Park"/>
                <a:ea typeface="Kulim Park"/>
                <a:cs typeface="Kulim Park"/>
                <a:sym typeface="Kulim Park"/>
              </a:defRPr>
            </a:lvl1pPr>
            <a:lvl2pPr marL="914400" marR="0" lvl="1" indent="-381000" algn="l" rtl="0">
              <a:lnSpc>
                <a:spcPct val="115000"/>
              </a:lnSpc>
              <a:spcBef>
                <a:spcPts val="800"/>
              </a:spcBef>
              <a:spcAft>
                <a:spcPts val="0"/>
              </a:spcAft>
              <a:buClr>
                <a:schemeClr val="accent1"/>
              </a:buClr>
              <a:buSzPts val="2400"/>
              <a:buFont typeface="Kulim Park"/>
              <a:buChar char="▹"/>
              <a:defRPr sz="2400" b="0" i="0" u="none" strike="noStrike" cap="none">
                <a:solidFill>
                  <a:schemeClr val="dk1"/>
                </a:solidFill>
                <a:latin typeface="Kulim Park"/>
                <a:ea typeface="Kulim Park"/>
                <a:cs typeface="Kulim Park"/>
                <a:sym typeface="Kulim Park"/>
              </a:defRPr>
            </a:lvl2pPr>
            <a:lvl3pPr marL="1371600" marR="0" lvl="2" indent="-381000" algn="l" rtl="0">
              <a:lnSpc>
                <a:spcPct val="115000"/>
              </a:lnSpc>
              <a:spcBef>
                <a:spcPts val="800"/>
              </a:spcBef>
              <a:spcAft>
                <a:spcPts val="0"/>
              </a:spcAft>
              <a:buClr>
                <a:schemeClr val="accent1"/>
              </a:buClr>
              <a:buSzPts val="2400"/>
              <a:buFont typeface="Kulim Park"/>
              <a:buChar char="■"/>
              <a:defRPr sz="2400" b="0" i="0" u="none" strike="noStrike" cap="none">
                <a:solidFill>
                  <a:schemeClr val="dk1"/>
                </a:solidFill>
                <a:latin typeface="Kulim Park"/>
                <a:ea typeface="Kulim Park"/>
                <a:cs typeface="Kulim Park"/>
                <a:sym typeface="Kulim Park"/>
              </a:defRPr>
            </a:lvl3pPr>
            <a:lvl4pPr marL="1828800" marR="0" lvl="3" indent="-381000" algn="l" rtl="0">
              <a:lnSpc>
                <a:spcPct val="115000"/>
              </a:lnSpc>
              <a:spcBef>
                <a:spcPts val="800"/>
              </a:spcBef>
              <a:spcAft>
                <a:spcPts val="0"/>
              </a:spcAft>
              <a:buClr>
                <a:schemeClr val="dk1"/>
              </a:buClr>
              <a:buSzPts val="2400"/>
              <a:buFont typeface="Kulim Park"/>
              <a:buChar char="●"/>
              <a:defRPr sz="2400" b="0" i="0" u="none" strike="noStrike" cap="none">
                <a:solidFill>
                  <a:schemeClr val="dk1"/>
                </a:solidFill>
                <a:latin typeface="Kulim Park"/>
                <a:ea typeface="Kulim Park"/>
                <a:cs typeface="Kulim Park"/>
                <a:sym typeface="Kulim Park"/>
              </a:defRPr>
            </a:lvl4pPr>
            <a:lvl5pPr marL="2286000" marR="0" lvl="4" indent="-381000" algn="l" rtl="0">
              <a:lnSpc>
                <a:spcPct val="115000"/>
              </a:lnSpc>
              <a:spcBef>
                <a:spcPts val="800"/>
              </a:spcBef>
              <a:spcAft>
                <a:spcPts val="0"/>
              </a:spcAft>
              <a:buClr>
                <a:schemeClr val="dk1"/>
              </a:buClr>
              <a:buSzPts val="2400"/>
              <a:buFont typeface="Kulim Park"/>
              <a:buChar char="○"/>
              <a:defRPr sz="2400" b="0" i="0" u="none" strike="noStrike" cap="none">
                <a:solidFill>
                  <a:schemeClr val="dk1"/>
                </a:solidFill>
                <a:latin typeface="Kulim Park"/>
                <a:ea typeface="Kulim Park"/>
                <a:cs typeface="Kulim Park"/>
                <a:sym typeface="Kulim Park"/>
              </a:defRPr>
            </a:lvl5pPr>
            <a:lvl6pPr marL="2743200" marR="0" lvl="5" indent="-381000" algn="l" rtl="0">
              <a:lnSpc>
                <a:spcPct val="115000"/>
              </a:lnSpc>
              <a:spcBef>
                <a:spcPts val="800"/>
              </a:spcBef>
              <a:spcAft>
                <a:spcPts val="0"/>
              </a:spcAft>
              <a:buClr>
                <a:schemeClr val="dk1"/>
              </a:buClr>
              <a:buSzPts val="2400"/>
              <a:buFont typeface="Kulim Park"/>
              <a:buChar char="■"/>
              <a:defRPr sz="2400" b="0" i="0" u="none" strike="noStrike" cap="none">
                <a:solidFill>
                  <a:schemeClr val="dk1"/>
                </a:solidFill>
                <a:latin typeface="Kulim Park"/>
                <a:ea typeface="Kulim Park"/>
                <a:cs typeface="Kulim Park"/>
                <a:sym typeface="Kulim Park"/>
              </a:defRPr>
            </a:lvl6pPr>
            <a:lvl7pPr marL="3200400" marR="0" lvl="6" indent="-381000" algn="l" rtl="0">
              <a:lnSpc>
                <a:spcPct val="115000"/>
              </a:lnSpc>
              <a:spcBef>
                <a:spcPts val="800"/>
              </a:spcBef>
              <a:spcAft>
                <a:spcPts val="0"/>
              </a:spcAft>
              <a:buClr>
                <a:schemeClr val="dk1"/>
              </a:buClr>
              <a:buSzPts val="2400"/>
              <a:buFont typeface="Kulim Park"/>
              <a:buChar char="●"/>
              <a:defRPr sz="2400" b="0" i="0" u="none" strike="noStrike" cap="none">
                <a:solidFill>
                  <a:schemeClr val="dk1"/>
                </a:solidFill>
                <a:latin typeface="Kulim Park"/>
                <a:ea typeface="Kulim Park"/>
                <a:cs typeface="Kulim Park"/>
                <a:sym typeface="Kulim Park"/>
              </a:defRPr>
            </a:lvl7pPr>
            <a:lvl8pPr marL="3657600" marR="0" lvl="7" indent="-381000" algn="l" rtl="0">
              <a:lnSpc>
                <a:spcPct val="115000"/>
              </a:lnSpc>
              <a:spcBef>
                <a:spcPts val="800"/>
              </a:spcBef>
              <a:spcAft>
                <a:spcPts val="0"/>
              </a:spcAft>
              <a:buClr>
                <a:schemeClr val="dk1"/>
              </a:buClr>
              <a:buSzPts val="2400"/>
              <a:buFont typeface="Kulim Park"/>
              <a:buChar char="○"/>
              <a:defRPr sz="2400" b="0" i="0" u="none" strike="noStrike" cap="none">
                <a:solidFill>
                  <a:schemeClr val="dk1"/>
                </a:solidFill>
                <a:latin typeface="Kulim Park"/>
                <a:ea typeface="Kulim Park"/>
                <a:cs typeface="Kulim Park"/>
                <a:sym typeface="Kulim Park"/>
              </a:defRPr>
            </a:lvl8pPr>
            <a:lvl9pPr marL="4114800" marR="0" lvl="8" indent="-381000" algn="l" rtl="0">
              <a:lnSpc>
                <a:spcPct val="115000"/>
              </a:lnSpc>
              <a:spcBef>
                <a:spcPts val="800"/>
              </a:spcBef>
              <a:spcAft>
                <a:spcPts val="800"/>
              </a:spcAft>
              <a:buClr>
                <a:schemeClr val="dk1"/>
              </a:buClr>
              <a:buSzPts val="2400"/>
              <a:buFont typeface="Kulim Park"/>
              <a:buChar char="■"/>
              <a:defRPr sz="2400" b="0" i="0" u="none" strike="noStrike" cap="none">
                <a:solidFill>
                  <a:schemeClr val="dk1"/>
                </a:solidFill>
                <a:latin typeface="Kulim Park"/>
                <a:ea typeface="Kulim Park"/>
                <a:cs typeface="Kulim Park"/>
                <a:sym typeface="Kulim Park"/>
              </a:defRPr>
            </a:lvl9pPr>
          </a:lstStyle>
          <a:p>
            <a:pPr fontAlgn="base"/>
            <a:r>
              <a:rPr lang="en-US" sz="1400" dirty="0">
                <a:solidFill>
                  <a:srgbClr val="D9D9D9"/>
                </a:solidFill>
                <a:hlinkClick r:id="rId3">
                  <a:extLst>
                    <a:ext uri="{A12FA001-AC4F-418D-AE19-62706E023703}">
                      <ahyp:hlinkClr xmlns:ahyp="http://schemas.microsoft.com/office/drawing/2018/hyperlinkcolor" val="tx"/>
                    </a:ext>
                  </a:extLst>
                </a:hlinkClick>
              </a:rPr>
              <a:t>[1] https://en.wikipedia.org/wiki/Natural_language_processing</a:t>
            </a:r>
            <a:endParaRPr lang="en-US" sz="1400" dirty="0">
              <a:solidFill>
                <a:srgbClr val="D9D9D9"/>
              </a:solidFill>
            </a:endParaRPr>
          </a:p>
          <a:p>
            <a:pPr fontAlgn="base"/>
            <a:r>
              <a:rPr lang="en-US" sz="1400" dirty="0">
                <a:solidFill>
                  <a:srgbClr val="D9D9D9"/>
                </a:solidFill>
                <a:hlinkClick r:id="rId4">
                  <a:extLst>
                    <a:ext uri="{A12FA001-AC4F-418D-AE19-62706E023703}">
                      <ahyp:hlinkClr xmlns:ahyp="http://schemas.microsoft.com/office/drawing/2018/hyperlinkcolor" val="tx"/>
                    </a:ext>
                  </a:extLst>
                </a:hlinkClick>
              </a:rPr>
              <a:t>[2] https://towardsdatascience.com/your-guide-to-natural-language-processing-nlp-48ea2511f6e1</a:t>
            </a:r>
            <a:endParaRPr lang="en-US" sz="1400" dirty="0">
              <a:solidFill>
                <a:srgbClr val="D9D9D9"/>
              </a:solidFill>
            </a:endParaRPr>
          </a:p>
          <a:p>
            <a:pPr fontAlgn="base"/>
            <a:r>
              <a:rPr lang="en-US" sz="1400" dirty="0">
                <a:solidFill>
                  <a:srgbClr val="D9D9D9"/>
                </a:solidFill>
                <a:hlinkClick r:id="rId5">
                  <a:extLst>
                    <a:ext uri="{A12FA001-AC4F-418D-AE19-62706E023703}">
                      <ahyp:hlinkClr xmlns:ahyp="http://schemas.microsoft.com/office/drawing/2018/hyperlinkcolor" val="tx"/>
                    </a:ext>
                  </a:extLst>
                </a:hlinkClick>
              </a:rPr>
              <a:t>[3] https://en.wikipedia.org/wiki/Prolog</a:t>
            </a:r>
            <a:endParaRPr lang="en-US" sz="1400" dirty="0">
              <a:solidFill>
                <a:srgbClr val="D9D9D9"/>
              </a:solidFill>
            </a:endParaRPr>
          </a:p>
          <a:p>
            <a:pPr fontAlgn="base"/>
            <a:r>
              <a:rPr lang="en-US" sz="1400" dirty="0">
                <a:solidFill>
                  <a:srgbClr val="D9D9D9"/>
                </a:solidFill>
              </a:rPr>
              <a:t>[4] </a:t>
            </a:r>
            <a:r>
              <a:rPr lang="en-US" sz="1400" dirty="0" err="1">
                <a:solidFill>
                  <a:srgbClr val="D9D9D9"/>
                </a:solidFill>
              </a:rPr>
              <a:t>Rohil</a:t>
            </a:r>
            <a:r>
              <a:rPr lang="en-US" sz="1400" dirty="0">
                <a:solidFill>
                  <a:srgbClr val="D9D9D9"/>
                </a:solidFill>
              </a:rPr>
              <a:t>, Mukesh Kumar, et al. "Natural language interfaces to domain specific knowledge bases: an illustration for querying elements of the periodic table." 2018 IEEE 17th International Conference on Cognitive Informatics &amp; Cognitive Computing (ICCI* CC). IEEE, 2018.</a:t>
            </a:r>
          </a:p>
          <a:p>
            <a:pPr fontAlgn="base"/>
            <a:r>
              <a:rPr lang="en-IN" sz="1400" dirty="0">
                <a:solidFill>
                  <a:srgbClr val="D9D9D9"/>
                </a:solidFill>
              </a:rPr>
              <a:t>[5] Gupta, Abhijeet. "Complex Aggregates In Natural Language Interface To Databases." International Institute of Information Technology, Hyderabad (2013).</a:t>
            </a:r>
          </a:p>
          <a:p>
            <a:pPr fontAlgn="base"/>
            <a:r>
              <a:rPr lang="en-IN" sz="1400" dirty="0">
                <a:solidFill>
                  <a:srgbClr val="D9D9D9"/>
                </a:solidFill>
              </a:rPr>
              <a:t>[6] </a:t>
            </a:r>
            <a:r>
              <a:rPr lang="en-IN" sz="1400" dirty="0" err="1">
                <a:solidFill>
                  <a:srgbClr val="D9D9D9"/>
                </a:solidFill>
              </a:rPr>
              <a:t>Setlur</a:t>
            </a:r>
            <a:r>
              <a:rPr lang="en-IN" sz="1400" dirty="0">
                <a:solidFill>
                  <a:srgbClr val="D9D9D9"/>
                </a:solidFill>
              </a:rPr>
              <a:t>, Vidya, et al. "</a:t>
            </a:r>
            <a:r>
              <a:rPr lang="en-IN" sz="1400" dirty="0" err="1">
                <a:solidFill>
                  <a:srgbClr val="D9D9D9"/>
                </a:solidFill>
              </a:rPr>
              <a:t>Eviza</a:t>
            </a:r>
            <a:r>
              <a:rPr lang="en-IN" sz="1400" dirty="0">
                <a:solidFill>
                  <a:srgbClr val="D9D9D9"/>
                </a:solidFill>
              </a:rPr>
              <a:t>: A natural language interface for visual analysis." Proceedings of the 29th annual symposium on user interface software and technology. 2016.</a:t>
            </a:r>
            <a:endParaRPr lang="en-US" sz="1400" dirty="0">
              <a:solidFill>
                <a:srgbClr val="D9D9D9"/>
              </a:solidFill>
            </a:endParaRPr>
          </a:p>
          <a:p>
            <a:pPr fontAlgn="base"/>
            <a:endParaRPr lang="en-US" sz="1400" dirty="0">
              <a:solidFill>
                <a:srgbClr val="D9D9D9"/>
              </a:solidFill>
            </a:endParaRPr>
          </a:p>
          <a:p>
            <a:pPr fontAlgn="base"/>
            <a:endParaRPr lang="en-US" sz="1400" dirty="0">
              <a:solidFill>
                <a:srgbClr val="D9D9D9"/>
              </a:solidFill>
            </a:endParaRPr>
          </a:p>
          <a:p>
            <a:pPr fontAlgn="base"/>
            <a:endParaRPr lang="en-US" sz="14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6"/>
          <p:cNvSpPr txBox="1">
            <a:spLocks noGrp="1"/>
          </p:cNvSpPr>
          <p:nvPr>
            <p:ph type="ctrTitle" idx="4294967295"/>
          </p:nvPr>
        </p:nvSpPr>
        <p:spPr>
          <a:xfrm>
            <a:off x="4136725" y="440350"/>
            <a:ext cx="448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600">
                <a:solidFill>
                  <a:schemeClr val="accent4"/>
                </a:solidFill>
              </a:rPr>
              <a:t>Thanks!</a:t>
            </a:r>
            <a:endParaRPr sz="7600">
              <a:solidFill>
                <a:schemeClr val="accent4"/>
              </a:solidFill>
            </a:endParaRPr>
          </a:p>
        </p:txBody>
      </p:sp>
      <p:sp>
        <p:nvSpPr>
          <p:cNvPr id="370" name="Google Shape;370;p36"/>
          <p:cNvSpPr txBox="1">
            <a:spLocks noGrp="1"/>
          </p:cNvSpPr>
          <p:nvPr>
            <p:ph type="subTitle" idx="4294967295"/>
          </p:nvPr>
        </p:nvSpPr>
        <p:spPr>
          <a:xfrm>
            <a:off x="4136725" y="1639975"/>
            <a:ext cx="1619096" cy="39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700" b="1" dirty="0">
                <a:solidFill>
                  <a:schemeClr val="accent3"/>
                </a:solidFill>
                <a:latin typeface="Kulim Park"/>
                <a:ea typeface="Kulim Park"/>
                <a:cs typeface="Kulim Park"/>
                <a:sym typeface="Kulim Park"/>
              </a:rPr>
              <a:t>Any questions?</a:t>
            </a:r>
            <a:endParaRPr sz="1700" b="1" dirty="0">
              <a:solidFill>
                <a:schemeClr val="accent3"/>
              </a:solidFill>
              <a:latin typeface="Kulim Park"/>
              <a:ea typeface="Kulim Park"/>
              <a:cs typeface="Kulim Park"/>
              <a:sym typeface="Kulim Park"/>
            </a:endParaRPr>
          </a:p>
          <a:p>
            <a:pPr marL="0" lvl="0" indent="0" algn="l" rtl="0">
              <a:spcBef>
                <a:spcPts val="800"/>
              </a:spcBef>
              <a:spcAft>
                <a:spcPts val="0"/>
              </a:spcAft>
              <a:buNone/>
            </a:pPr>
            <a:endParaRPr sz="1700" dirty="0"/>
          </a:p>
          <a:p>
            <a:pPr marL="0" lvl="0" indent="0" algn="l" rtl="0">
              <a:spcBef>
                <a:spcPts val="800"/>
              </a:spcBef>
              <a:spcAft>
                <a:spcPts val="800"/>
              </a:spcAft>
              <a:buClr>
                <a:schemeClr val="dk1"/>
              </a:buClr>
              <a:buSzPts val="1100"/>
              <a:buFont typeface="Arial"/>
              <a:buNone/>
            </a:pPr>
            <a:endParaRPr sz="1700" dirty="0"/>
          </a:p>
        </p:txBody>
      </p:sp>
      <p:sp>
        <p:nvSpPr>
          <p:cNvPr id="371" name="Google Shape;371;p3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275006" y="420793"/>
            <a:ext cx="6519688"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Introduction</a:t>
            </a:r>
            <a:endParaRPr sz="2400" dirty="0"/>
          </a:p>
        </p:txBody>
      </p:sp>
      <p:sp>
        <p:nvSpPr>
          <p:cNvPr id="114" name="Google Shape;114;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7" name="Text Placeholder 6">
            <a:extLst>
              <a:ext uri="{FF2B5EF4-FFF2-40B4-BE49-F238E27FC236}">
                <a16:creationId xmlns:a16="http://schemas.microsoft.com/office/drawing/2014/main" id="{2455057F-1B5F-C963-D107-D4817BBE7C72}"/>
              </a:ext>
            </a:extLst>
          </p:cNvPr>
          <p:cNvSpPr>
            <a:spLocks noGrp="1"/>
          </p:cNvSpPr>
          <p:nvPr>
            <p:ph type="body" idx="1"/>
          </p:nvPr>
        </p:nvSpPr>
        <p:spPr>
          <a:xfrm>
            <a:off x="169499" y="1175514"/>
            <a:ext cx="5414872" cy="3221700"/>
          </a:xfrm>
        </p:spPr>
        <p:txBody>
          <a:bodyPr/>
          <a:lstStyle/>
          <a:p>
            <a:r>
              <a:rPr lang="en-US" sz="1600" dirty="0"/>
              <a:t>Knowledge Representation is predominantly used in the field of Artificial Intelligence. </a:t>
            </a:r>
          </a:p>
          <a:p>
            <a:r>
              <a:rPr lang="en-US" sz="1600" dirty="0"/>
              <a:t>But there is a lack of Domain specific Data Knowledge.</a:t>
            </a:r>
          </a:p>
          <a:p>
            <a:r>
              <a:rPr lang="en-US" sz="1600" dirty="0"/>
              <a:t>Our Project aids to solve this issue by implementing a knowledge base system for the periodic table.</a:t>
            </a:r>
          </a:p>
          <a:p>
            <a:r>
              <a:rPr lang="en-US" sz="1600" dirty="0"/>
              <a:t>Secondly, we are using NLP to understand the user input and map those natural language inputs to Knowledge base and provide answers to the user.</a:t>
            </a:r>
          </a:p>
          <a:p>
            <a:endParaRPr lang="en-US"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16"/>
          <p:cNvSpPr txBox="1">
            <a:spLocks noGrp="1"/>
          </p:cNvSpPr>
          <p:nvPr>
            <p:ph type="subTitle" idx="4294967295"/>
          </p:nvPr>
        </p:nvSpPr>
        <p:spPr>
          <a:xfrm>
            <a:off x="4633210" y="606408"/>
            <a:ext cx="4023556" cy="3852126"/>
          </a:xfrm>
          <a:prstGeom prst="rect">
            <a:avLst/>
          </a:prstGeom>
        </p:spPr>
        <p:txBody>
          <a:bodyPr spcFirstLastPara="1" wrap="square" lIns="0" tIns="0" rIns="0" bIns="0" anchor="t" anchorCtr="0">
            <a:noAutofit/>
          </a:bodyPr>
          <a:lstStyle/>
          <a:p>
            <a:pPr fontAlgn="base"/>
            <a:r>
              <a:rPr lang="en-US" sz="1600" dirty="0"/>
              <a:t>NLP and NLI are trending topics that currently Data Scientist and Data Engineers are working in the IT industry</a:t>
            </a:r>
          </a:p>
          <a:p>
            <a:pPr fontAlgn="base"/>
            <a:r>
              <a:rPr lang="en-US" sz="1600" dirty="0"/>
              <a:t>As Data Engineers/Scientists we are very eager to work on this paper as it relates to our job roles and provides us a array of new learning experiences.</a:t>
            </a:r>
          </a:p>
          <a:p>
            <a:pPr fontAlgn="base"/>
            <a:r>
              <a:rPr lang="en-US" sz="1600" dirty="0"/>
              <a:t>Additionally, we found that Connecting Prolog with NLP is very interesting.</a:t>
            </a:r>
          </a:p>
          <a:p>
            <a:pPr marL="0" lvl="0" indent="0" algn="l" rtl="0">
              <a:spcBef>
                <a:spcPts val="0"/>
              </a:spcBef>
              <a:spcAft>
                <a:spcPts val="0"/>
              </a:spcAft>
              <a:buNone/>
            </a:pPr>
            <a:endParaRPr lang="en-US" sz="1200" b="1" dirty="0"/>
          </a:p>
        </p:txBody>
      </p:sp>
      <p:sp>
        <p:nvSpPr>
          <p:cNvPr id="121" name="Google Shape;121;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3" name="Picture 2" descr="A picture containing icon&#10;&#10;Description automatically generated">
            <a:extLst>
              <a:ext uri="{FF2B5EF4-FFF2-40B4-BE49-F238E27FC236}">
                <a16:creationId xmlns:a16="http://schemas.microsoft.com/office/drawing/2014/main" id="{55F009A5-3798-D720-EE5B-3BD52F9EE777}"/>
              </a:ext>
            </a:extLst>
          </p:cNvPr>
          <p:cNvPicPr>
            <a:picLocks noChangeAspect="1"/>
          </p:cNvPicPr>
          <p:nvPr/>
        </p:nvPicPr>
        <p:blipFill>
          <a:blip r:embed="rId3"/>
          <a:stretch>
            <a:fillRect/>
          </a:stretch>
        </p:blipFill>
        <p:spPr>
          <a:xfrm>
            <a:off x="93435" y="3635829"/>
            <a:ext cx="1511300" cy="1333500"/>
          </a:xfrm>
          <a:prstGeom prst="rect">
            <a:avLst/>
          </a:prstGeom>
        </p:spPr>
      </p:pic>
      <p:sp>
        <p:nvSpPr>
          <p:cNvPr id="10" name="Google Shape;119;p16">
            <a:extLst>
              <a:ext uri="{FF2B5EF4-FFF2-40B4-BE49-F238E27FC236}">
                <a16:creationId xmlns:a16="http://schemas.microsoft.com/office/drawing/2014/main" id="{179F0F74-3313-524D-0AAC-8685DD4DF367}"/>
              </a:ext>
            </a:extLst>
          </p:cNvPr>
          <p:cNvSpPr txBox="1">
            <a:spLocks/>
          </p:cNvSpPr>
          <p:nvPr/>
        </p:nvSpPr>
        <p:spPr>
          <a:xfrm>
            <a:off x="220436" y="606408"/>
            <a:ext cx="2963278" cy="69778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3"/>
              </a:buClr>
              <a:buSzPts val="3200"/>
              <a:buFont typeface="Kulim Park"/>
              <a:buNone/>
              <a:defRPr sz="3200" b="1" i="0" u="none" strike="noStrike" cap="none">
                <a:solidFill>
                  <a:schemeClr val="accent3"/>
                </a:solidFill>
                <a:latin typeface="Kulim Park"/>
                <a:ea typeface="Kulim Park"/>
                <a:cs typeface="Kulim Park"/>
                <a:sym typeface="Kulim Park"/>
              </a:defRPr>
            </a:lvl1pPr>
            <a:lvl2pPr marR="0" lvl="1" algn="l" rtl="0">
              <a:lnSpc>
                <a:spcPct val="80000"/>
              </a:lnSpc>
              <a:spcBef>
                <a:spcPts val="0"/>
              </a:spcBef>
              <a:spcAft>
                <a:spcPts val="0"/>
              </a:spcAft>
              <a:buClr>
                <a:schemeClr val="accent3"/>
              </a:buClr>
              <a:buSzPts val="3200"/>
              <a:buFont typeface="Kulim Park"/>
              <a:buNone/>
              <a:defRPr sz="3200" b="1" i="0" u="none" strike="noStrike" cap="none">
                <a:solidFill>
                  <a:schemeClr val="accent3"/>
                </a:solidFill>
                <a:latin typeface="Kulim Park"/>
                <a:ea typeface="Kulim Park"/>
                <a:cs typeface="Kulim Park"/>
                <a:sym typeface="Kulim Park"/>
              </a:defRPr>
            </a:lvl2pPr>
            <a:lvl3pPr marR="0" lvl="2" algn="l" rtl="0">
              <a:lnSpc>
                <a:spcPct val="80000"/>
              </a:lnSpc>
              <a:spcBef>
                <a:spcPts val="0"/>
              </a:spcBef>
              <a:spcAft>
                <a:spcPts val="0"/>
              </a:spcAft>
              <a:buClr>
                <a:schemeClr val="accent3"/>
              </a:buClr>
              <a:buSzPts val="3200"/>
              <a:buFont typeface="Kulim Park"/>
              <a:buNone/>
              <a:defRPr sz="3200" b="1" i="0" u="none" strike="noStrike" cap="none">
                <a:solidFill>
                  <a:schemeClr val="accent3"/>
                </a:solidFill>
                <a:latin typeface="Kulim Park"/>
                <a:ea typeface="Kulim Park"/>
                <a:cs typeface="Kulim Park"/>
                <a:sym typeface="Kulim Park"/>
              </a:defRPr>
            </a:lvl3pPr>
            <a:lvl4pPr marR="0" lvl="3" algn="l" rtl="0">
              <a:lnSpc>
                <a:spcPct val="80000"/>
              </a:lnSpc>
              <a:spcBef>
                <a:spcPts val="0"/>
              </a:spcBef>
              <a:spcAft>
                <a:spcPts val="0"/>
              </a:spcAft>
              <a:buClr>
                <a:schemeClr val="accent3"/>
              </a:buClr>
              <a:buSzPts val="3200"/>
              <a:buFont typeface="Kulim Park"/>
              <a:buNone/>
              <a:defRPr sz="3200" b="1" i="0" u="none" strike="noStrike" cap="none">
                <a:solidFill>
                  <a:schemeClr val="accent3"/>
                </a:solidFill>
                <a:latin typeface="Kulim Park"/>
                <a:ea typeface="Kulim Park"/>
                <a:cs typeface="Kulim Park"/>
                <a:sym typeface="Kulim Park"/>
              </a:defRPr>
            </a:lvl4pPr>
            <a:lvl5pPr marR="0" lvl="4" algn="l" rtl="0">
              <a:lnSpc>
                <a:spcPct val="80000"/>
              </a:lnSpc>
              <a:spcBef>
                <a:spcPts val="0"/>
              </a:spcBef>
              <a:spcAft>
                <a:spcPts val="0"/>
              </a:spcAft>
              <a:buClr>
                <a:schemeClr val="accent3"/>
              </a:buClr>
              <a:buSzPts val="3200"/>
              <a:buFont typeface="Kulim Park"/>
              <a:buNone/>
              <a:defRPr sz="3200" b="1" i="0" u="none" strike="noStrike" cap="none">
                <a:solidFill>
                  <a:schemeClr val="accent3"/>
                </a:solidFill>
                <a:latin typeface="Kulim Park"/>
                <a:ea typeface="Kulim Park"/>
                <a:cs typeface="Kulim Park"/>
                <a:sym typeface="Kulim Park"/>
              </a:defRPr>
            </a:lvl5pPr>
            <a:lvl6pPr marR="0" lvl="5" algn="l" rtl="0">
              <a:lnSpc>
                <a:spcPct val="80000"/>
              </a:lnSpc>
              <a:spcBef>
                <a:spcPts val="0"/>
              </a:spcBef>
              <a:spcAft>
                <a:spcPts val="0"/>
              </a:spcAft>
              <a:buClr>
                <a:schemeClr val="accent3"/>
              </a:buClr>
              <a:buSzPts val="3200"/>
              <a:buFont typeface="Kulim Park"/>
              <a:buNone/>
              <a:defRPr sz="3200" b="1" i="0" u="none" strike="noStrike" cap="none">
                <a:solidFill>
                  <a:schemeClr val="accent3"/>
                </a:solidFill>
                <a:latin typeface="Kulim Park"/>
                <a:ea typeface="Kulim Park"/>
                <a:cs typeface="Kulim Park"/>
                <a:sym typeface="Kulim Park"/>
              </a:defRPr>
            </a:lvl6pPr>
            <a:lvl7pPr marR="0" lvl="6" algn="l" rtl="0">
              <a:lnSpc>
                <a:spcPct val="80000"/>
              </a:lnSpc>
              <a:spcBef>
                <a:spcPts val="0"/>
              </a:spcBef>
              <a:spcAft>
                <a:spcPts val="0"/>
              </a:spcAft>
              <a:buClr>
                <a:schemeClr val="accent3"/>
              </a:buClr>
              <a:buSzPts val="3200"/>
              <a:buFont typeface="Kulim Park"/>
              <a:buNone/>
              <a:defRPr sz="3200" b="1" i="0" u="none" strike="noStrike" cap="none">
                <a:solidFill>
                  <a:schemeClr val="accent3"/>
                </a:solidFill>
                <a:latin typeface="Kulim Park"/>
                <a:ea typeface="Kulim Park"/>
                <a:cs typeface="Kulim Park"/>
                <a:sym typeface="Kulim Park"/>
              </a:defRPr>
            </a:lvl7pPr>
            <a:lvl8pPr marR="0" lvl="7" algn="l" rtl="0">
              <a:lnSpc>
                <a:spcPct val="80000"/>
              </a:lnSpc>
              <a:spcBef>
                <a:spcPts val="0"/>
              </a:spcBef>
              <a:spcAft>
                <a:spcPts val="0"/>
              </a:spcAft>
              <a:buClr>
                <a:schemeClr val="accent3"/>
              </a:buClr>
              <a:buSzPts val="3200"/>
              <a:buFont typeface="Kulim Park"/>
              <a:buNone/>
              <a:defRPr sz="3200" b="1" i="0" u="none" strike="noStrike" cap="none">
                <a:solidFill>
                  <a:schemeClr val="accent3"/>
                </a:solidFill>
                <a:latin typeface="Kulim Park"/>
                <a:ea typeface="Kulim Park"/>
                <a:cs typeface="Kulim Park"/>
                <a:sym typeface="Kulim Park"/>
              </a:defRPr>
            </a:lvl8pPr>
            <a:lvl9pPr marR="0" lvl="8" algn="l" rtl="0">
              <a:lnSpc>
                <a:spcPct val="80000"/>
              </a:lnSpc>
              <a:spcBef>
                <a:spcPts val="0"/>
              </a:spcBef>
              <a:spcAft>
                <a:spcPts val="0"/>
              </a:spcAft>
              <a:buClr>
                <a:schemeClr val="accent3"/>
              </a:buClr>
              <a:buSzPts val="3200"/>
              <a:buFont typeface="Kulim Park"/>
              <a:buNone/>
              <a:defRPr sz="3200" b="1" i="0" u="none" strike="noStrike" cap="none">
                <a:solidFill>
                  <a:schemeClr val="accent3"/>
                </a:solidFill>
                <a:latin typeface="Kulim Park"/>
                <a:ea typeface="Kulim Park"/>
                <a:cs typeface="Kulim Park"/>
                <a:sym typeface="Kulim Park"/>
              </a:defRPr>
            </a:lvl9pPr>
          </a:lstStyle>
          <a:p>
            <a:r>
              <a:rPr lang="en-CA" sz="2400" dirty="0">
                <a:solidFill>
                  <a:schemeClr val="accent4"/>
                </a:solidFill>
              </a:rPr>
              <a:t>Why we have selected this Paper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49"/>
        <p:cNvGrpSpPr/>
        <p:nvPr/>
      </p:nvGrpSpPr>
      <p:grpSpPr>
        <a:xfrm>
          <a:off x="0" y="0"/>
          <a:ext cx="0" cy="0"/>
          <a:chOff x="0" y="0"/>
          <a:chExt cx="0" cy="0"/>
        </a:xfrm>
      </p:grpSpPr>
      <p:sp>
        <p:nvSpPr>
          <p:cNvPr id="150" name="Google Shape;150;p20"/>
          <p:cNvSpPr txBox="1">
            <a:spLocks noGrp="1"/>
          </p:cNvSpPr>
          <p:nvPr>
            <p:ph type="ctrTitle" idx="4294967295"/>
          </p:nvPr>
        </p:nvSpPr>
        <p:spPr>
          <a:xfrm>
            <a:off x="2779220" y="229884"/>
            <a:ext cx="6173864" cy="608835"/>
          </a:xfrm>
          <a:prstGeom prst="rect">
            <a:avLst/>
          </a:prstGeom>
        </p:spPr>
        <p:txBody>
          <a:bodyPr spcFirstLastPara="1" wrap="square" lIns="0" tIns="0" rIns="0" bIns="0" anchor="b" anchorCtr="0">
            <a:noAutofit/>
          </a:bodyPr>
          <a:lstStyle/>
          <a:p>
            <a:pPr lvl="0"/>
            <a:r>
              <a:rPr lang="en-US" sz="2400" dirty="0">
                <a:solidFill>
                  <a:schemeClr val="accent1"/>
                </a:solidFill>
              </a:rPr>
              <a:t>Literature Review</a:t>
            </a:r>
            <a:r>
              <a:rPr lang="en-CA" sz="2400" dirty="0">
                <a:solidFill>
                  <a:schemeClr val="bg1"/>
                </a:solidFill>
              </a:rPr>
              <a:t>	</a:t>
            </a:r>
            <a:endParaRPr sz="2400" dirty="0">
              <a:solidFill>
                <a:schemeClr val="bg1"/>
              </a:solidFill>
            </a:endParaRPr>
          </a:p>
        </p:txBody>
      </p:sp>
      <p:sp>
        <p:nvSpPr>
          <p:cNvPr id="151" name="Google Shape;151;p20"/>
          <p:cNvSpPr txBox="1">
            <a:spLocks noGrp="1"/>
          </p:cNvSpPr>
          <p:nvPr>
            <p:ph type="subTitle" idx="4294967295"/>
          </p:nvPr>
        </p:nvSpPr>
        <p:spPr>
          <a:xfrm>
            <a:off x="2756453" y="1143138"/>
            <a:ext cx="5922281" cy="3530513"/>
          </a:xfrm>
          <a:prstGeom prst="rect">
            <a:avLst/>
          </a:prstGeom>
        </p:spPr>
        <p:txBody>
          <a:bodyPr spcFirstLastPara="1" wrap="square" lIns="0" tIns="0" rIns="0" bIns="0" anchor="t" anchorCtr="0">
            <a:noAutofit/>
          </a:bodyPr>
          <a:lstStyle/>
          <a:p>
            <a:pPr algn="just" fontAlgn="base"/>
            <a:r>
              <a:rPr lang="en-US" sz="1600" dirty="0">
                <a:solidFill>
                  <a:schemeClr val="bg1"/>
                </a:solidFill>
              </a:rPr>
              <a:t>In the last couple of years, numerous researchers have focused on developing NLP for Business Analysis, and these NLPs have been developed both for relational databases and knowledge bases. NLI for complex aggregates was proposed by Gupta </a:t>
            </a:r>
            <a:r>
              <a:rPr lang="en-US" sz="800" dirty="0">
                <a:solidFill>
                  <a:schemeClr val="bg1"/>
                </a:solidFill>
              </a:rPr>
              <a:t>[5].</a:t>
            </a:r>
          </a:p>
          <a:p>
            <a:pPr algn="just" fontAlgn="base"/>
            <a:r>
              <a:rPr lang="en-US" sz="1600" dirty="0" err="1">
                <a:solidFill>
                  <a:schemeClr val="bg1"/>
                </a:solidFill>
              </a:rPr>
              <a:t>Setlur</a:t>
            </a:r>
            <a:r>
              <a:rPr lang="en-US" sz="800" dirty="0">
                <a:solidFill>
                  <a:schemeClr val="bg1"/>
                </a:solidFill>
              </a:rPr>
              <a:t>[6]</a:t>
            </a:r>
            <a:r>
              <a:rPr lang="en-US" sz="1600" dirty="0">
                <a:solidFill>
                  <a:schemeClr val="bg1"/>
                </a:solidFill>
              </a:rPr>
              <a:t> developed an NLI for visual analysis. He employed probabilistic grammar-based approach with predefined rules that are dynamically updated based on the data visualizations.</a:t>
            </a:r>
          </a:p>
          <a:p>
            <a:pPr algn="just" fontAlgn="base"/>
            <a:r>
              <a:rPr lang="en-US" sz="1600" dirty="0">
                <a:solidFill>
                  <a:schemeClr val="bg1"/>
                </a:solidFill>
              </a:rPr>
              <a:t>Some major problems while developing NLI and NLP are due to the natural language phenomenon, such as, lack of concise and definitions, ambiguity, influence and change of context, etc.</a:t>
            </a:r>
          </a:p>
        </p:txBody>
      </p:sp>
      <p:sp>
        <p:nvSpPr>
          <p:cNvPr id="165" name="Google Shape;165;p2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867770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535260" y="181851"/>
            <a:ext cx="6846964" cy="65594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zh-CN" sz="2400" dirty="0"/>
              <a:t>Natural Language Processing</a:t>
            </a:r>
            <a:endParaRPr sz="2400" dirty="0"/>
          </a:p>
        </p:txBody>
      </p:sp>
      <p:sp>
        <p:nvSpPr>
          <p:cNvPr id="143" name="Google Shape;143;p19"/>
          <p:cNvSpPr txBox="1">
            <a:spLocks noGrp="1"/>
          </p:cNvSpPr>
          <p:nvPr>
            <p:ph type="body" idx="1"/>
          </p:nvPr>
        </p:nvSpPr>
        <p:spPr>
          <a:xfrm>
            <a:off x="236706" y="1019650"/>
            <a:ext cx="6315707" cy="3359062"/>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US" sz="1600" dirty="0"/>
              <a:t>The ability of a machine to read, comprehend and derive a possible meaning from human languages is known as Natural Language processing.</a:t>
            </a:r>
          </a:p>
          <a:p>
            <a:pPr marL="457200" lvl="0" indent="-381000" algn="l" rtl="0">
              <a:spcBef>
                <a:spcPts val="0"/>
              </a:spcBef>
              <a:spcAft>
                <a:spcPts val="0"/>
              </a:spcAft>
              <a:buSzPts val="2400"/>
              <a:buChar char="▸"/>
            </a:pPr>
            <a:r>
              <a:rPr lang="en-US" sz="1600" dirty="0"/>
              <a:t>NLP tends to process large volumes of textual data at ease. </a:t>
            </a:r>
            <a:r>
              <a:rPr lang="en-US" sz="800" dirty="0"/>
              <a:t>[1]</a:t>
            </a:r>
          </a:p>
          <a:p>
            <a:pPr marL="457200" lvl="0" indent="-381000" algn="l" rtl="0">
              <a:spcBef>
                <a:spcPts val="0"/>
              </a:spcBef>
              <a:spcAft>
                <a:spcPts val="0"/>
              </a:spcAft>
              <a:buSzPts val="2400"/>
              <a:buChar char="▸"/>
            </a:pPr>
            <a:r>
              <a:rPr lang="en-US" sz="1600" dirty="0"/>
              <a:t>NLP also allows structuring a highly unstructured data source.</a:t>
            </a:r>
          </a:p>
          <a:p>
            <a:pPr marL="457200" lvl="0" indent="-381000" algn="l" rtl="0">
              <a:spcBef>
                <a:spcPts val="0"/>
              </a:spcBef>
              <a:spcAft>
                <a:spcPts val="0"/>
              </a:spcAft>
              <a:buSzPts val="2400"/>
              <a:buChar char="▸"/>
            </a:pPr>
            <a:r>
              <a:rPr lang="en-US" sz="1600" dirty="0"/>
              <a:t>At present, there are numerous open source libraries for NLP which helps us to perform operations easily.</a:t>
            </a:r>
          </a:p>
          <a:p>
            <a:pPr marL="457200" lvl="0" indent="-381000" algn="l" rtl="0">
              <a:spcBef>
                <a:spcPts val="0"/>
              </a:spcBef>
              <a:spcAft>
                <a:spcPts val="0"/>
              </a:spcAft>
              <a:buSzPts val="2400"/>
              <a:buChar char="▸"/>
            </a:pPr>
            <a:r>
              <a:rPr lang="en-US" sz="1600" dirty="0"/>
              <a:t>We have also leveraged the use of NLP libraries for our implementation in Python. </a:t>
            </a:r>
            <a:r>
              <a:rPr lang="en-US" sz="800" dirty="0"/>
              <a:t>[2]</a:t>
            </a:r>
          </a:p>
        </p:txBody>
      </p:sp>
      <p:sp>
        <p:nvSpPr>
          <p:cNvPr id="144" name="Google Shape;144;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49"/>
        <p:cNvGrpSpPr/>
        <p:nvPr/>
      </p:nvGrpSpPr>
      <p:grpSpPr>
        <a:xfrm>
          <a:off x="0" y="0"/>
          <a:ext cx="0" cy="0"/>
          <a:chOff x="0" y="0"/>
          <a:chExt cx="0" cy="0"/>
        </a:xfrm>
      </p:grpSpPr>
      <p:sp>
        <p:nvSpPr>
          <p:cNvPr id="150" name="Google Shape;150;p20"/>
          <p:cNvSpPr txBox="1">
            <a:spLocks noGrp="1"/>
          </p:cNvSpPr>
          <p:nvPr>
            <p:ph type="ctrTitle" idx="4294967295"/>
          </p:nvPr>
        </p:nvSpPr>
        <p:spPr>
          <a:xfrm>
            <a:off x="3030803" y="232086"/>
            <a:ext cx="6173864" cy="608835"/>
          </a:xfrm>
          <a:prstGeom prst="rect">
            <a:avLst/>
          </a:prstGeom>
        </p:spPr>
        <p:txBody>
          <a:bodyPr spcFirstLastPara="1" wrap="square" lIns="0" tIns="0" rIns="0" bIns="0" anchor="b" anchorCtr="0">
            <a:noAutofit/>
          </a:bodyPr>
          <a:lstStyle/>
          <a:p>
            <a:pPr lvl="0"/>
            <a:r>
              <a:rPr lang="en-US" altLang="zh-CN" sz="2400" dirty="0">
                <a:solidFill>
                  <a:schemeClr val="accent1"/>
                </a:solidFill>
              </a:rPr>
              <a:t>Prolog</a:t>
            </a:r>
            <a:endParaRPr sz="2400" dirty="0">
              <a:solidFill>
                <a:schemeClr val="accent1"/>
              </a:solidFill>
            </a:endParaRPr>
          </a:p>
        </p:txBody>
      </p:sp>
      <p:sp>
        <p:nvSpPr>
          <p:cNvPr id="151" name="Google Shape;151;p20"/>
          <p:cNvSpPr txBox="1">
            <a:spLocks noGrp="1"/>
          </p:cNvSpPr>
          <p:nvPr>
            <p:ph type="subTitle" idx="4294967295"/>
          </p:nvPr>
        </p:nvSpPr>
        <p:spPr>
          <a:xfrm>
            <a:off x="3030803" y="1143137"/>
            <a:ext cx="5922281" cy="3530513"/>
          </a:xfrm>
          <a:prstGeom prst="rect">
            <a:avLst/>
          </a:prstGeom>
        </p:spPr>
        <p:txBody>
          <a:bodyPr spcFirstLastPara="1" wrap="square" lIns="0" tIns="0" rIns="0" bIns="0" anchor="t" anchorCtr="0">
            <a:noAutofit/>
          </a:bodyPr>
          <a:lstStyle/>
          <a:p>
            <a:pPr fontAlgn="base"/>
            <a:r>
              <a:rPr lang="en-US" sz="1600" dirty="0">
                <a:solidFill>
                  <a:schemeClr val="bg1"/>
                </a:solidFill>
              </a:rPr>
              <a:t>A simple logic programming language, widely used in the field of Artificial Intelligence.</a:t>
            </a:r>
          </a:p>
          <a:p>
            <a:pPr fontAlgn="base"/>
            <a:r>
              <a:rPr lang="en-US" sz="1600" dirty="0">
                <a:solidFill>
                  <a:schemeClr val="bg1"/>
                </a:solidFill>
              </a:rPr>
              <a:t>It was predominantly used as a declarative programming language.</a:t>
            </a:r>
          </a:p>
          <a:p>
            <a:pPr fontAlgn="base"/>
            <a:r>
              <a:rPr lang="en-US" sz="1600" dirty="0">
                <a:solidFill>
                  <a:schemeClr val="bg1"/>
                </a:solidFill>
              </a:rPr>
              <a:t>The core of Prolog lies in the logic that is being applied.</a:t>
            </a:r>
          </a:p>
          <a:p>
            <a:pPr fontAlgn="base"/>
            <a:r>
              <a:rPr lang="en-US" sz="1600" dirty="0">
                <a:solidFill>
                  <a:schemeClr val="bg1"/>
                </a:solidFill>
              </a:rPr>
              <a:t>logic is expressed as relations called as Facts and Rules.</a:t>
            </a:r>
          </a:p>
          <a:p>
            <a:pPr fontAlgn="base"/>
            <a:r>
              <a:rPr lang="en-US" sz="1600" dirty="0">
                <a:solidFill>
                  <a:schemeClr val="bg1"/>
                </a:solidFill>
              </a:rPr>
              <a:t>It is easy to build a data representation and does not require much programming effort.</a:t>
            </a:r>
          </a:p>
          <a:p>
            <a:pPr fontAlgn="base"/>
            <a:r>
              <a:rPr lang="en-US" sz="1600" dirty="0">
                <a:solidFill>
                  <a:schemeClr val="bg1"/>
                </a:solidFill>
              </a:rPr>
              <a:t>Execution of a Prolog program is initiated by the user's posting of a single goal, called the query</a:t>
            </a:r>
            <a:r>
              <a:rPr lang="en-US" sz="1400" dirty="0">
                <a:solidFill>
                  <a:schemeClr val="bg1"/>
                </a:solidFill>
              </a:rPr>
              <a:t>. </a:t>
            </a:r>
            <a:r>
              <a:rPr lang="en-US" sz="800" dirty="0">
                <a:solidFill>
                  <a:schemeClr val="bg1"/>
                </a:solidFill>
              </a:rPr>
              <a:t>[3]</a:t>
            </a:r>
          </a:p>
          <a:p>
            <a:pPr fontAlgn="base"/>
            <a:endParaRPr lang="en-US" sz="1400" dirty="0">
              <a:solidFill>
                <a:schemeClr val="bg1"/>
              </a:solidFill>
            </a:endParaRPr>
          </a:p>
        </p:txBody>
      </p:sp>
      <p:sp>
        <p:nvSpPr>
          <p:cNvPr id="165" name="Google Shape;165;p2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a:spLocks noGrp="1"/>
          </p:cNvSpPr>
          <p:nvPr>
            <p:ph type="body" idx="1"/>
          </p:nvPr>
        </p:nvSpPr>
        <p:spPr>
          <a:xfrm>
            <a:off x="545058" y="1095415"/>
            <a:ext cx="5651636" cy="3221700"/>
          </a:xfrm>
          <a:prstGeom prst="rect">
            <a:avLst/>
          </a:prstGeom>
        </p:spPr>
        <p:txBody>
          <a:bodyPr spcFirstLastPara="1" wrap="square" lIns="0" tIns="0" rIns="0" bIns="0" anchor="t" anchorCtr="0">
            <a:noAutofit/>
          </a:bodyPr>
          <a:lstStyle/>
          <a:p>
            <a:pPr algn="just" fontAlgn="base"/>
            <a:r>
              <a:rPr lang="en-US" sz="1600" dirty="0"/>
              <a:t>The knowledge base in this paper has been organized and structured in terms of Prolog predicates, facts and rules. </a:t>
            </a:r>
          </a:p>
          <a:p>
            <a:pPr algn="just" fontAlgn="base"/>
            <a:r>
              <a:rPr lang="en-US" sz="1600" dirty="0"/>
              <a:t>These have been represented using Horn clause of first order predicate logic.</a:t>
            </a:r>
          </a:p>
          <a:p>
            <a:pPr algn="just" fontAlgn="base"/>
            <a:r>
              <a:rPr lang="en-US" sz="1600" dirty="0"/>
              <a:t>The knowledge base of the periodic table, </a:t>
            </a:r>
            <a:r>
              <a:rPr lang="en-US" sz="1600" dirty="0" err="1"/>
              <a:t>i.e</a:t>
            </a:r>
            <a:r>
              <a:rPr lang="en-US" sz="1600" dirty="0"/>
              <a:t> their properties and physical structure have been coded as Prolog predicates. </a:t>
            </a:r>
            <a:r>
              <a:rPr lang="en-US" sz="800" dirty="0"/>
              <a:t>[4]</a:t>
            </a:r>
          </a:p>
        </p:txBody>
      </p:sp>
      <p:sp>
        <p:nvSpPr>
          <p:cNvPr id="171" name="Google Shape;171;p21"/>
          <p:cNvSpPr txBox="1">
            <a:spLocks noGrp="1"/>
          </p:cNvSpPr>
          <p:nvPr>
            <p:ph type="title"/>
          </p:nvPr>
        </p:nvSpPr>
        <p:spPr>
          <a:xfrm>
            <a:off x="310243" y="285750"/>
            <a:ext cx="5592557" cy="669471"/>
          </a:xfrm>
          <a:prstGeom prst="rect">
            <a:avLst/>
          </a:prstGeom>
        </p:spPr>
        <p:txBody>
          <a:bodyPr spcFirstLastPara="1" wrap="square" lIns="0" tIns="0" rIns="0" bIns="0" anchor="b" anchorCtr="0">
            <a:noAutofit/>
          </a:bodyPr>
          <a:lstStyle/>
          <a:p>
            <a:pPr lvl="0"/>
            <a:r>
              <a:rPr lang="en-US" sz="2400" dirty="0"/>
              <a:t>KBS addressed by the paper</a:t>
            </a:r>
            <a:r>
              <a:rPr lang="en-CA" dirty="0"/>
              <a:t>	</a:t>
            </a:r>
            <a:endParaRPr dirty="0"/>
          </a:p>
        </p:txBody>
      </p:sp>
      <p:sp>
        <p:nvSpPr>
          <p:cNvPr id="173" name="Google Shape;173;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a:spLocks noGrp="1"/>
          </p:cNvSpPr>
          <p:nvPr>
            <p:ph type="body" idx="1"/>
          </p:nvPr>
        </p:nvSpPr>
        <p:spPr>
          <a:xfrm>
            <a:off x="545058" y="1095415"/>
            <a:ext cx="5651636" cy="3221700"/>
          </a:xfrm>
          <a:prstGeom prst="rect">
            <a:avLst/>
          </a:prstGeom>
        </p:spPr>
        <p:txBody>
          <a:bodyPr spcFirstLastPara="1" wrap="square" lIns="0" tIns="0" rIns="0" bIns="0" anchor="t" anchorCtr="0">
            <a:noAutofit/>
          </a:bodyPr>
          <a:lstStyle/>
          <a:p>
            <a:pPr fontAlgn="base"/>
            <a:r>
              <a:rPr lang="en-US" sz="1600" dirty="0">
                <a:solidFill>
                  <a:schemeClr val="tx1"/>
                </a:solidFill>
              </a:rPr>
              <a:t>Facts:</a:t>
            </a:r>
          </a:p>
          <a:p>
            <a:pPr lvl="1" fontAlgn="base"/>
            <a:r>
              <a:rPr lang="en-US" sz="1600" dirty="0" err="1">
                <a:solidFill>
                  <a:schemeClr val="tx1"/>
                </a:solidFill>
              </a:rPr>
              <a:t>period_group</a:t>
            </a:r>
            <a:r>
              <a:rPr lang="en-US" sz="1600" dirty="0">
                <a:solidFill>
                  <a:schemeClr val="tx1"/>
                </a:solidFill>
              </a:rPr>
              <a:t>(</a:t>
            </a:r>
            <a:r>
              <a:rPr lang="en-US" sz="1600" dirty="0" err="1">
                <a:solidFill>
                  <a:schemeClr val="tx1"/>
                </a:solidFill>
              </a:rPr>
              <a:t>atomicNumber</a:t>
            </a:r>
            <a:r>
              <a:rPr lang="en-US" sz="1600" dirty="0">
                <a:solidFill>
                  <a:schemeClr val="tx1"/>
                </a:solidFill>
              </a:rPr>
              <a:t>, symbol, element, group, period, discoverer).</a:t>
            </a:r>
          </a:p>
          <a:p>
            <a:pPr lvl="1" fontAlgn="base"/>
            <a:r>
              <a:rPr lang="en-US" sz="1600" dirty="0">
                <a:solidFill>
                  <a:schemeClr val="tx1"/>
                </a:solidFill>
              </a:rPr>
              <a:t>physical(</a:t>
            </a:r>
            <a:r>
              <a:rPr lang="en-US" sz="1600" dirty="0" err="1">
                <a:solidFill>
                  <a:schemeClr val="tx1"/>
                </a:solidFill>
              </a:rPr>
              <a:t>atomicNumber</a:t>
            </a:r>
            <a:r>
              <a:rPr lang="en-US" sz="1600" dirty="0">
                <a:solidFill>
                  <a:schemeClr val="tx1"/>
                </a:solidFill>
              </a:rPr>
              <a:t>, symbol, element, metal, nonmetal, density, </a:t>
            </a:r>
            <a:r>
              <a:rPr lang="en-US" sz="1600" dirty="0" err="1">
                <a:solidFill>
                  <a:schemeClr val="tx1"/>
                </a:solidFill>
              </a:rPr>
              <a:t>meltingPoint</a:t>
            </a:r>
            <a:r>
              <a:rPr lang="en-US" sz="1600" dirty="0">
                <a:solidFill>
                  <a:schemeClr val="tx1"/>
                </a:solidFill>
              </a:rPr>
              <a:t>, </a:t>
            </a:r>
            <a:r>
              <a:rPr lang="en-US" sz="1600" dirty="0" err="1">
                <a:solidFill>
                  <a:schemeClr val="tx1"/>
                </a:solidFill>
              </a:rPr>
              <a:t>boilingPoint</a:t>
            </a:r>
            <a:r>
              <a:rPr lang="en-US" sz="1600" dirty="0">
                <a:solidFill>
                  <a:schemeClr val="tx1"/>
                </a:solidFill>
              </a:rPr>
              <a:t>, </a:t>
            </a:r>
            <a:r>
              <a:rPr lang="en-US" sz="1600" dirty="0" err="1">
                <a:solidFill>
                  <a:schemeClr val="tx1"/>
                </a:solidFill>
              </a:rPr>
              <a:t>atomicRadius</a:t>
            </a:r>
            <a:r>
              <a:rPr lang="en-US" sz="1600" dirty="0">
                <a:solidFill>
                  <a:schemeClr val="tx1"/>
                </a:solidFill>
              </a:rPr>
              <a:t>, electronegativity.</a:t>
            </a:r>
          </a:p>
          <a:p>
            <a:pPr lvl="1" fontAlgn="base"/>
            <a:r>
              <a:rPr lang="en-US" sz="1600" dirty="0">
                <a:solidFill>
                  <a:schemeClr val="tx1"/>
                </a:solidFill>
              </a:rPr>
              <a:t>magnetic(</a:t>
            </a:r>
            <a:r>
              <a:rPr lang="en-US" sz="1600" dirty="0" err="1">
                <a:solidFill>
                  <a:schemeClr val="tx1"/>
                </a:solidFill>
              </a:rPr>
              <a:t>atomicNumber</a:t>
            </a:r>
            <a:r>
              <a:rPr lang="en-US" sz="1600" dirty="0">
                <a:solidFill>
                  <a:schemeClr val="tx1"/>
                </a:solidFill>
              </a:rPr>
              <a:t>, symbol, element, magnetism).</a:t>
            </a:r>
          </a:p>
          <a:p>
            <a:pPr lvl="1" fontAlgn="base"/>
            <a:r>
              <a:rPr lang="en-US" sz="1600" dirty="0">
                <a:solidFill>
                  <a:schemeClr val="tx1"/>
                </a:solidFill>
              </a:rPr>
              <a:t>type(</a:t>
            </a:r>
            <a:r>
              <a:rPr lang="en-US" sz="1600" dirty="0" err="1">
                <a:solidFill>
                  <a:schemeClr val="tx1"/>
                </a:solidFill>
              </a:rPr>
              <a:t>atomicNumber</a:t>
            </a:r>
            <a:r>
              <a:rPr lang="en-US" sz="1600" dirty="0">
                <a:solidFill>
                  <a:schemeClr val="tx1"/>
                </a:solidFill>
              </a:rPr>
              <a:t>, symbol, element, type).</a:t>
            </a:r>
          </a:p>
          <a:p>
            <a:pPr lvl="1" fontAlgn="base"/>
            <a:r>
              <a:rPr lang="en-US" sz="1600" dirty="0">
                <a:solidFill>
                  <a:schemeClr val="tx1"/>
                </a:solidFill>
              </a:rPr>
              <a:t>phase(</a:t>
            </a:r>
            <a:r>
              <a:rPr lang="en-US" sz="1600" dirty="0" err="1">
                <a:solidFill>
                  <a:schemeClr val="tx1"/>
                </a:solidFill>
              </a:rPr>
              <a:t>atomicNumber</a:t>
            </a:r>
            <a:r>
              <a:rPr lang="en-US" sz="1600" dirty="0">
                <a:solidFill>
                  <a:schemeClr val="tx1"/>
                </a:solidFill>
              </a:rPr>
              <a:t>, symbol, element, phase, radioactive).</a:t>
            </a:r>
          </a:p>
        </p:txBody>
      </p:sp>
      <p:sp>
        <p:nvSpPr>
          <p:cNvPr id="171" name="Google Shape;171;p21"/>
          <p:cNvSpPr txBox="1">
            <a:spLocks noGrp="1"/>
          </p:cNvSpPr>
          <p:nvPr>
            <p:ph type="title"/>
          </p:nvPr>
        </p:nvSpPr>
        <p:spPr>
          <a:xfrm>
            <a:off x="310243" y="285750"/>
            <a:ext cx="5592557" cy="669471"/>
          </a:xfrm>
          <a:prstGeom prst="rect">
            <a:avLst/>
          </a:prstGeom>
        </p:spPr>
        <p:txBody>
          <a:bodyPr spcFirstLastPara="1" wrap="square" lIns="0" tIns="0" rIns="0" bIns="0" anchor="b" anchorCtr="0">
            <a:noAutofit/>
          </a:bodyPr>
          <a:lstStyle/>
          <a:p>
            <a:pPr lvl="0"/>
            <a:r>
              <a:rPr lang="en-US" sz="2400" dirty="0"/>
              <a:t>KBS addressed by the paper</a:t>
            </a:r>
            <a:r>
              <a:rPr lang="en-CA" dirty="0"/>
              <a:t>	</a:t>
            </a:r>
            <a:endParaRPr dirty="0"/>
          </a:p>
        </p:txBody>
      </p:sp>
      <p:sp>
        <p:nvSpPr>
          <p:cNvPr id="173" name="Google Shape;173;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8147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49"/>
        <p:cNvGrpSpPr/>
        <p:nvPr/>
      </p:nvGrpSpPr>
      <p:grpSpPr>
        <a:xfrm>
          <a:off x="0" y="0"/>
          <a:ext cx="0" cy="0"/>
          <a:chOff x="0" y="0"/>
          <a:chExt cx="0" cy="0"/>
        </a:xfrm>
      </p:grpSpPr>
      <p:sp>
        <p:nvSpPr>
          <p:cNvPr id="150" name="Google Shape;150;p20"/>
          <p:cNvSpPr txBox="1">
            <a:spLocks noGrp="1"/>
          </p:cNvSpPr>
          <p:nvPr>
            <p:ph type="ctrTitle" idx="4294967295"/>
          </p:nvPr>
        </p:nvSpPr>
        <p:spPr>
          <a:xfrm>
            <a:off x="2706803" y="469850"/>
            <a:ext cx="6173864" cy="608835"/>
          </a:xfrm>
          <a:prstGeom prst="rect">
            <a:avLst/>
          </a:prstGeom>
        </p:spPr>
        <p:txBody>
          <a:bodyPr spcFirstLastPara="1" wrap="square" lIns="0" tIns="0" rIns="0" bIns="0" anchor="b" anchorCtr="0">
            <a:noAutofit/>
          </a:bodyPr>
          <a:lstStyle/>
          <a:p>
            <a:pPr lvl="0"/>
            <a:r>
              <a:rPr lang="en-CA" sz="2400" dirty="0">
                <a:solidFill>
                  <a:schemeClr val="accent1"/>
                </a:solidFill>
              </a:rPr>
              <a:t>Areas</a:t>
            </a:r>
            <a:r>
              <a:rPr lang="en-CA" sz="2400" dirty="0">
                <a:solidFill>
                  <a:schemeClr val="bg1"/>
                </a:solidFill>
              </a:rPr>
              <a:t> </a:t>
            </a:r>
            <a:r>
              <a:rPr lang="en-CA" sz="2400" dirty="0">
                <a:solidFill>
                  <a:schemeClr val="accent1"/>
                </a:solidFill>
              </a:rPr>
              <a:t>of KB system utilized</a:t>
            </a:r>
            <a:r>
              <a:rPr lang="en-CA" sz="2400" dirty="0"/>
              <a:t>	</a:t>
            </a:r>
            <a:endParaRPr sz="2400" dirty="0">
              <a:solidFill>
                <a:schemeClr val="bg1"/>
              </a:solidFill>
            </a:endParaRPr>
          </a:p>
        </p:txBody>
      </p:sp>
      <p:sp>
        <p:nvSpPr>
          <p:cNvPr id="151" name="Google Shape;151;p20"/>
          <p:cNvSpPr txBox="1">
            <a:spLocks noGrp="1"/>
          </p:cNvSpPr>
          <p:nvPr>
            <p:ph type="subTitle" idx="4294967295"/>
          </p:nvPr>
        </p:nvSpPr>
        <p:spPr>
          <a:xfrm>
            <a:off x="2706803" y="1143137"/>
            <a:ext cx="5922281" cy="3530513"/>
          </a:xfrm>
          <a:prstGeom prst="rect">
            <a:avLst/>
          </a:prstGeom>
        </p:spPr>
        <p:txBody>
          <a:bodyPr spcFirstLastPara="1" wrap="square" lIns="0" tIns="0" rIns="0" bIns="0" anchor="t" anchorCtr="0">
            <a:noAutofit/>
          </a:bodyPr>
          <a:lstStyle/>
          <a:p>
            <a:pPr algn="just" fontAlgn="base"/>
            <a:r>
              <a:rPr lang="en-US" sz="1600" dirty="0">
                <a:solidFill>
                  <a:schemeClr val="bg1"/>
                </a:solidFill>
              </a:rPr>
              <a:t>Prolog facts, rules &amp; queries.</a:t>
            </a:r>
          </a:p>
          <a:p>
            <a:pPr algn="just" fontAlgn="base"/>
            <a:r>
              <a:rPr lang="en-US" sz="1600" dirty="0">
                <a:solidFill>
                  <a:schemeClr val="bg1"/>
                </a:solidFill>
              </a:rPr>
              <a:t>Complex structures.</a:t>
            </a:r>
          </a:p>
          <a:p>
            <a:pPr algn="just" fontAlgn="base"/>
            <a:r>
              <a:rPr lang="en-US" sz="1600" dirty="0">
                <a:solidFill>
                  <a:schemeClr val="bg1"/>
                </a:solidFill>
              </a:rPr>
              <a:t>Lists &amp; it’s manipulation.</a:t>
            </a:r>
          </a:p>
          <a:p>
            <a:pPr algn="just" fontAlgn="base"/>
            <a:r>
              <a:rPr lang="en-US" sz="1600" dirty="0">
                <a:solidFill>
                  <a:schemeClr val="bg1"/>
                </a:solidFill>
              </a:rPr>
              <a:t>Extended logic programming – Python.</a:t>
            </a:r>
          </a:p>
          <a:p>
            <a:pPr algn="just" fontAlgn="base"/>
            <a:r>
              <a:rPr lang="en-US" sz="1600" dirty="0">
                <a:solidFill>
                  <a:schemeClr val="bg1"/>
                </a:solidFill>
              </a:rPr>
              <a:t>Categorial syllogism.</a:t>
            </a:r>
            <a:endParaRPr lang="en-US" sz="800" dirty="0">
              <a:solidFill>
                <a:schemeClr val="bg1"/>
              </a:solidFill>
            </a:endParaRPr>
          </a:p>
          <a:p>
            <a:pPr fontAlgn="base"/>
            <a:endParaRPr lang="en-US" sz="1400" dirty="0">
              <a:solidFill>
                <a:schemeClr val="bg1"/>
              </a:solidFill>
            </a:endParaRPr>
          </a:p>
        </p:txBody>
      </p:sp>
      <p:sp>
        <p:nvSpPr>
          <p:cNvPr id="165" name="Google Shape;165;p2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882220099"/>
      </p:ext>
    </p:extLst>
  </p:cSld>
  <p:clrMapOvr>
    <a:masterClrMapping/>
  </p:clrMapOvr>
</p:sld>
</file>

<file path=ppt/theme/theme1.xml><?xml version="1.0" encoding="utf-8"?>
<a:theme xmlns:a="http://schemas.openxmlformats.org/drawingml/2006/main" name="Gregory template">
  <a:themeElements>
    <a:clrScheme name="Custom 347">
      <a:dk1>
        <a:srgbClr val="122431"/>
      </a:dk1>
      <a:lt1>
        <a:srgbClr val="FFFFFF"/>
      </a:lt1>
      <a:dk2>
        <a:srgbClr val="84898D"/>
      </a:dk2>
      <a:lt2>
        <a:srgbClr val="ECEFF3"/>
      </a:lt2>
      <a:accent1>
        <a:srgbClr val="FEC200"/>
      </a:accent1>
      <a:accent2>
        <a:srgbClr val="A2EAE9"/>
      </a:accent2>
      <a:accent3>
        <a:srgbClr val="0B6AB1"/>
      </a:accent3>
      <a:accent4>
        <a:srgbClr val="FF981F"/>
      </a:accent4>
      <a:accent5>
        <a:srgbClr val="FFE03F"/>
      </a:accent5>
      <a:accent6>
        <a:srgbClr val="023E69"/>
      </a:accent6>
      <a:hlink>
        <a:srgbClr val="0B6AB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2548</TotalTime>
  <Words>878</Words>
  <Application>Microsoft Office PowerPoint</Application>
  <PresentationFormat>On-screen Show (16:9)</PresentationFormat>
  <Paragraphs>77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Kulim Park</vt:lpstr>
      <vt:lpstr>Gregory template</vt:lpstr>
      <vt:lpstr>NATURAL LANGUAGE INTERFACES TO DOMAIN SPECIFIC KNOWLEDGE BASES – AN ILLUSTRATION FOR QUERYING ELEMENTS OF THE PERIODIC TABLE</vt:lpstr>
      <vt:lpstr>Introduction</vt:lpstr>
      <vt:lpstr>PowerPoint Presentation</vt:lpstr>
      <vt:lpstr>Literature Review </vt:lpstr>
      <vt:lpstr>Natural Language Processing</vt:lpstr>
      <vt:lpstr>Prolog</vt:lpstr>
      <vt:lpstr>KBS addressed by the paper </vt:lpstr>
      <vt:lpstr>KBS addressed by the paper </vt:lpstr>
      <vt:lpstr>Areas of KB system utilized </vt:lpstr>
      <vt:lpstr>Implementation </vt:lpstr>
      <vt:lpstr>Implementation </vt:lpstr>
      <vt:lpstr>Conclusion </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GOMUKU GAME SYSTEM</dc:title>
  <dc:creator>vishanth surresh</dc:creator>
  <cp:lastModifiedBy>Vishanth Surresh</cp:lastModifiedBy>
  <cp:revision>49</cp:revision>
  <dcterms:modified xsi:type="dcterms:W3CDTF">2022-08-03T13:08:42Z</dcterms:modified>
</cp:coreProperties>
</file>