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64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8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E1407-EB92-4A9C-968A-89FB5B9CCC97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20190-9F5F-4842-B2D8-50BB3C87B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TELECOM CHURN ANALYSIS</a:t>
            </a:r>
            <a:r>
              <a:rPr lang="en-US" sz="3000" dirty="0" smtClean="0"/>
              <a:t>                                                            </a:t>
            </a:r>
            <a:r>
              <a:rPr lang="en-US" sz="2000" dirty="0" smtClean="0"/>
              <a:t>By-Vishay </a:t>
            </a:r>
            <a:r>
              <a:rPr lang="en-US" sz="2000" dirty="0" err="1" smtClean="0"/>
              <a:t>Thakur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 MODEL</a:t>
            </a:r>
          </a:p>
          <a:p>
            <a:pPr algn="just">
              <a:buNone/>
            </a:pPr>
            <a:endParaRPr lang="en-US" b="1" dirty="0"/>
          </a:p>
          <a:p>
            <a:pPr algn="just"/>
            <a:r>
              <a:rPr lang="en-US" dirty="0" smtClean="0"/>
              <a:t>There is almost 45% increment in the customers who shifted to model ‘HN7000S’ , and also made HN7000S the top model amongst all.</a:t>
            </a:r>
          </a:p>
          <a:p>
            <a:pPr algn="just"/>
            <a:r>
              <a:rPr lang="en-US" dirty="0" smtClean="0"/>
              <a:t>Although, HN7000S being  the most </a:t>
            </a:r>
            <a:r>
              <a:rPr lang="en-US" dirty="0" smtClean="0"/>
              <a:t>preferred </a:t>
            </a:r>
            <a:r>
              <a:rPr lang="en-US" dirty="0" smtClean="0"/>
              <a:t>model, but the maximum revenue generated from the plans </a:t>
            </a:r>
            <a:r>
              <a:rPr lang="en-US" dirty="0" smtClean="0"/>
              <a:t>up gradation </a:t>
            </a:r>
            <a:r>
              <a:rPr lang="en-US" dirty="0" smtClean="0"/>
              <a:t>is provided by the customers who are having model HN9000 in both of the cases.</a:t>
            </a:r>
          </a:p>
          <a:p>
            <a:pPr algn="just"/>
            <a:r>
              <a:rPr lang="en-US" dirty="0" smtClean="0"/>
              <a:t>In Active data model DW4020 has been changed DW4000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DIRECT_INDIRECT_CHANNEL</a:t>
            </a:r>
          </a:p>
          <a:p>
            <a:r>
              <a:rPr lang="en-US" dirty="0" smtClean="0"/>
              <a:t> This feature is having 9 missing values , imputed them with mode i.e. ‘Indirect’</a:t>
            </a:r>
          </a:p>
          <a:p>
            <a:r>
              <a:rPr lang="en-US" dirty="0" smtClean="0"/>
              <a:t>Converting the two categories in binary form i.e. 0&amp;1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SALES_SOURCE</a:t>
            </a:r>
          </a:p>
          <a:p>
            <a:r>
              <a:rPr lang="en-US" dirty="0" smtClean="0"/>
              <a:t>Category ‘0’ has been replaced to unknown </a:t>
            </a:r>
          </a:p>
          <a:p>
            <a:r>
              <a:rPr lang="en-US" dirty="0" smtClean="0"/>
              <a:t>Their was a great change in the categories of both datasets</a:t>
            </a:r>
          </a:p>
          <a:p>
            <a:r>
              <a:rPr lang="en-US" dirty="0" smtClean="0"/>
              <a:t>Active data was having 29  whereas Churned dataset was holding 133 different categories of sales 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States &amp; Cities</a:t>
            </a:r>
          </a:p>
          <a:p>
            <a:r>
              <a:rPr lang="en-US" dirty="0" smtClean="0"/>
              <a:t>The network has been increased to one more state.</a:t>
            </a:r>
          </a:p>
          <a:p>
            <a:r>
              <a:rPr lang="en-US" dirty="0" smtClean="0"/>
              <a:t>Talking about the cities , the company has expanded its network to a great extent within the cities.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 smtClean="0"/>
              <a:t>Here is list of  states in which the network has been expanded in more cities.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81200"/>
          <a:ext cx="6324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2108200"/>
                <a:gridCol w="2108200"/>
              </a:tblGrid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States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r>
                        <a:rPr lang="en-US" baseline="0" dirty="0" smtClean="0"/>
                        <a:t> Earlier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 At</a:t>
                      </a:r>
                      <a:r>
                        <a:rPr lang="en-US" baseline="0" dirty="0" smtClean="0"/>
                        <a:t> Present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VA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270164">
                <a:tc>
                  <a:txBody>
                    <a:bodyPr/>
                    <a:lstStyle/>
                    <a:p>
                      <a:r>
                        <a:rPr lang="en-US" dirty="0" smtClean="0"/>
                        <a:t>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FEEDBACK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Almost 19.5% active customers didn’t give any feedback.</a:t>
            </a:r>
          </a:p>
          <a:p>
            <a:r>
              <a:rPr lang="en-US" dirty="0" smtClean="0"/>
              <a:t>From the total known count, the customers who all gave feedback </a:t>
            </a:r>
            <a:r>
              <a:rPr lang="en-US" dirty="0" err="1" smtClean="0"/>
              <a:t>resposnse</a:t>
            </a:r>
            <a:r>
              <a:rPr lang="en-US" dirty="0" smtClean="0"/>
              <a:t> as good , 26% have upgraded their plans.</a:t>
            </a:r>
          </a:p>
          <a:p>
            <a:r>
              <a:rPr lang="en-US" dirty="0" smtClean="0"/>
              <a:t>The feedback responses have been converted in to binary form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SATELLITE</a:t>
            </a:r>
          </a:p>
          <a:p>
            <a:r>
              <a:rPr lang="en-US" dirty="0" smtClean="0"/>
              <a:t>We have good amount satellites.</a:t>
            </a:r>
          </a:p>
          <a:p>
            <a:r>
              <a:rPr lang="en-US" dirty="0" smtClean="0"/>
              <a:t>Converted the satellites complete name in to their prefixes or with their domain names.</a:t>
            </a:r>
          </a:p>
          <a:p>
            <a:r>
              <a:rPr lang="en-US" dirty="0" smtClean="0"/>
              <a:t>The satellite named as 0 has been renamed as unknown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SITE_TYPE_DESC</a:t>
            </a:r>
          </a:p>
          <a:p>
            <a:r>
              <a:rPr lang="en-US" dirty="0" smtClean="0"/>
              <a:t>Converted the categories in to binary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WARRANTY_NAME</a:t>
            </a:r>
          </a:p>
          <a:p>
            <a:r>
              <a:rPr lang="en-US" dirty="0" smtClean="0"/>
              <a:t>The maximum counts are in the categories of 0.</a:t>
            </a:r>
          </a:p>
          <a:p>
            <a:r>
              <a:rPr lang="en-US" dirty="0" smtClean="0"/>
              <a:t>0 has been renamed as unknown .</a:t>
            </a:r>
          </a:p>
          <a:p>
            <a:r>
              <a:rPr lang="en-US" dirty="0" smtClean="0"/>
              <a:t>Unknown warrant  holds almost 85% customers.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MOST_RECENT_SALES_CHANNEL</a:t>
            </a:r>
          </a:p>
          <a:p>
            <a:r>
              <a:rPr lang="en-US" dirty="0" smtClean="0"/>
              <a:t>0 has been renamed as unknown category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DATA OVERVIEW</a:t>
            </a:r>
            <a:r>
              <a:rPr lang="en-US" b="1" dirty="0" smtClean="0">
                <a:latin typeface="Arial Black" pitchFamily="34" charset="0"/>
              </a:rPr>
              <a:t> 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Provided with two </a:t>
            </a:r>
            <a:r>
              <a:rPr lang="en-US" dirty="0" smtClean="0"/>
              <a:t>datasets i.e. ‘Active Customers’ &amp; ‘Churned Customers’</a:t>
            </a:r>
          </a:p>
          <a:p>
            <a:r>
              <a:rPr lang="en-US" dirty="0" smtClean="0"/>
              <a:t>Shape of  both the datasets is (9999,29) &amp; (10000,30) for active and churned respectively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GENDER</a:t>
            </a:r>
          </a:p>
          <a:p>
            <a:r>
              <a:rPr lang="en-US" dirty="0" smtClean="0"/>
              <a:t>Categories converted in to binary form.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INCOME</a:t>
            </a:r>
          </a:p>
          <a:p>
            <a:r>
              <a:rPr lang="en-US" dirty="0" smtClean="0"/>
              <a:t>Categories ‘A’ , ‘B’ , ‘C’ , ‘D’ have been converted in to integer type as shown in the table below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457200"/>
          <a:ext cx="81534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43"/>
                <a:gridCol w="703515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&lt; $10K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$10K &lt; 20K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$20K &lt; 30K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Annual Income &gt; $30K &lt; 40K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$40K &lt; 50K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$50K &lt; 60K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$60K &lt; 70K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$70K &lt; 80K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Annual Income &gt; $80K &lt; 90K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$90K &lt; 100K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$100K &lt; 110K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$110K &lt; 120K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12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$120K &lt; 130K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Annual Income &gt; $130K &lt; 140K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Annual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Income &gt; $140K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MARITAL_STATUS</a:t>
            </a:r>
            <a:endParaRPr lang="en-US" dirty="0" smtClean="0"/>
          </a:p>
          <a:p>
            <a:r>
              <a:rPr lang="en-US" dirty="0" smtClean="0"/>
              <a:t>We have 3 categories in marital status </a:t>
            </a:r>
          </a:p>
          <a:p>
            <a:r>
              <a:rPr lang="en-US" dirty="0" smtClean="0"/>
              <a:t>In churned data we have a category denoted by “.” , since it was holding a significant count , so renamed that 4rth category as unknown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PRESENCE_OF_CHILDREN</a:t>
            </a:r>
            <a:endParaRPr lang="en-US" b="1" dirty="0"/>
          </a:p>
          <a:p>
            <a:r>
              <a:rPr lang="en-US" dirty="0" smtClean="0"/>
              <a:t>No change in the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COMPUTER_OWNER</a:t>
            </a:r>
          </a:p>
          <a:p>
            <a:r>
              <a:rPr lang="en-US" dirty="0" smtClean="0"/>
              <a:t>Converted the categories in to binary form.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UPGRADE_DATE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datetime.index</a:t>
            </a:r>
            <a:r>
              <a:rPr lang="en-US" dirty="0" smtClean="0"/>
              <a:t> , tried to find  is their any specific month people choose to upgrade?</a:t>
            </a:r>
          </a:p>
          <a:p>
            <a:r>
              <a:rPr lang="en-US" dirty="0" smtClean="0"/>
              <a:t>No significant results can be observed as the up gradation is all months is almost same.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DURATION</a:t>
            </a:r>
          </a:p>
          <a:p>
            <a:r>
              <a:rPr lang="en-US" dirty="0" smtClean="0"/>
              <a:t>Duration is the new variable created by finding the difference between ‘FIRST_COMMUNICATION_DATE’ and ‘UPGRADE_DATE’ .</a:t>
            </a:r>
          </a:p>
          <a:p>
            <a:r>
              <a:rPr lang="en-US" dirty="0" smtClean="0"/>
              <a:t>This gave us count of days, from how long the customer is being with 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DROPPING THE VARIABLES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SITE_ACCOUNT_NUMBER</a:t>
            </a:r>
          </a:p>
          <a:p>
            <a:r>
              <a:rPr lang="en-US" dirty="0" smtClean="0"/>
              <a:t>FIRST_NAME</a:t>
            </a:r>
          </a:p>
          <a:p>
            <a:r>
              <a:rPr lang="en-US" dirty="0" smtClean="0"/>
              <a:t>FIRST_COMMUNICATION_DATE</a:t>
            </a:r>
          </a:p>
          <a:p>
            <a:r>
              <a:rPr lang="en-US" dirty="0" smtClean="0"/>
              <a:t> UPGRADE_DATE</a:t>
            </a:r>
          </a:p>
          <a:p>
            <a:r>
              <a:rPr lang="en-US" dirty="0" smtClean="0"/>
              <a:t>FIRST_NAME</a:t>
            </a:r>
          </a:p>
          <a:p>
            <a:r>
              <a:rPr lang="en-US" dirty="0" smtClean="0"/>
              <a:t> LAST_NAME</a:t>
            </a:r>
          </a:p>
          <a:p>
            <a:r>
              <a:rPr lang="en-US" dirty="0" smtClean="0"/>
              <a:t> ADDRESS</a:t>
            </a:r>
          </a:p>
          <a:p>
            <a:r>
              <a:rPr lang="en-US" dirty="0" smtClean="0"/>
              <a:t> CITY</a:t>
            </a:r>
          </a:p>
          <a:p>
            <a:r>
              <a:rPr lang="en-US" dirty="0" smtClean="0"/>
              <a:t> ZIPCODE</a:t>
            </a:r>
          </a:p>
          <a:p>
            <a:r>
              <a:rPr lang="en-US" dirty="0" smtClean="0"/>
              <a:t> EMAIL_ADDRESS</a:t>
            </a:r>
          </a:p>
          <a:p>
            <a:r>
              <a:rPr lang="en-US" dirty="0" smtClean="0"/>
              <a:t>DATE_OF_BIRTH</a:t>
            </a:r>
          </a:p>
          <a:p>
            <a:r>
              <a:rPr lang="en-US" dirty="0" smtClean="0"/>
              <a:t>MOST_RECENT_SALES_CHANNEL</a:t>
            </a:r>
          </a:p>
          <a:p>
            <a:r>
              <a:rPr lang="en-US" dirty="0" smtClean="0"/>
              <a:t>WARRANTY_NAME</a:t>
            </a:r>
          </a:p>
          <a:p>
            <a:r>
              <a:rPr lang="en-US" dirty="0" smtClean="0"/>
              <a:t>SALES_SOURCE</a:t>
            </a:r>
          </a:p>
          <a:p>
            <a:r>
              <a:rPr lang="en-US" dirty="0" smtClean="0"/>
              <a:t>COMPANY_SOURCE_NAME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FINAL FEATURES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ACCOUNT_STATUS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SALES_CHANNEL</a:t>
            </a:r>
          </a:p>
          <a:p>
            <a:r>
              <a:rPr lang="en-US" dirty="0" smtClean="0"/>
              <a:t> DIRECT_INDIRECT_CHANNEL</a:t>
            </a:r>
          </a:p>
          <a:p>
            <a:r>
              <a:rPr lang="en-US" dirty="0" smtClean="0"/>
              <a:t> FEEDBACK</a:t>
            </a:r>
          </a:p>
          <a:p>
            <a:r>
              <a:rPr lang="en-US" dirty="0" smtClean="0"/>
              <a:t>SATELLITE</a:t>
            </a:r>
          </a:p>
          <a:p>
            <a:r>
              <a:rPr lang="en-US" dirty="0" smtClean="0"/>
              <a:t>SITE_TYPE_DESC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MARITAL_STATUS</a:t>
            </a:r>
          </a:p>
          <a:p>
            <a:r>
              <a:rPr lang="en-US" dirty="0" smtClean="0"/>
              <a:t>PRESENCE_OF_CHILDREN</a:t>
            </a:r>
          </a:p>
          <a:p>
            <a:r>
              <a:rPr lang="en-US" dirty="0" smtClean="0"/>
              <a:t>COMPUTER_OWNER</a:t>
            </a:r>
          </a:p>
          <a:p>
            <a:r>
              <a:rPr lang="en-US" dirty="0" smtClean="0"/>
              <a:t>SERVICE_PLAN</a:t>
            </a:r>
          </a:p>
          <a:p>
            <a:r>
              <a:rPr lang="en-US" dirty="0" smtClean="0"/>
              <a:t>Satellite</a:t>
            </a:r>
          </a:p>
          <a:p>
            <a:r>
              <a:rPr lang="en-US" dirty="0" smtClean="0"/>
              <a:t>DURATION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Missing Values With Percentage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Talking</a:t>
            </a:r>
            <a:r>
              <a:rPr lang="en-US" dirty="0" smtClean="0"/>
              <a:t> </a:t>
            </a:r>
            <a:r>
              <a:rPr lang="en-US" dirty="0" smtClean="0"/>
              <a:t>about </a:t>
            </a:r>
            <a:r>
              <a:rPr lang="en-US" b="1" dirty="0" smtClean="0"/>
              <a:t>“Active Customers” </a:t>
            </a:r>
            <a:r>
              <a:rPr lang="en-US" b="1" dirty="0" smtClean="0"/>
              <a:t>,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maximum missing </a:t>
            </a:r>
            <a:r>
              <a:rPr lang="en-US" dirty="0" smtClean="0"/>
              <a:t>values are </a:t>
            </a:r>
            <a:r>
              <a:rPr lang="en-US" dirty="0" smtClean="0"/>
              <a:t>in </a:t>
            </a:r>
            <a:r>
              <a:rPr lang="en-US" b="1" dirty="0" smtClean="0"/>
              <a:t>COMPUTER_OWNER</a:t>
            </a:r>
            <a:r>
              <a:rPr lang="en-US" dirty="0" smtClean="0"/>
              <a:t> with a count of 3055 which is approx 30.55% of the complete data and similar to this we have </a:t>
            </a:r>
            <a:r>
              <a:rPr lang="en-US" b="1" dirty="0" smtClean="0"/>
              <a:t>SALES_CHANNEL</a:t>
            </a:r>
            <a:r>
              <a:rPr lang="en-US" b="1" dirty="0"/>
              <a:t> </a:t>
            </a:r>
            <a:r>
              <a:rPr lang="en-US" dirty="0" smtClean="0"/>
              <a:t>with a count of 2906 which is approx 29.06% of the complete data.</a:t>
            </a:r>
          </a:p>
          <a:p>
            <a:r>
              <a:rPr lang="en-US" dirty="0" smtClean="0"/>
              <a:t>There are more missing values in the data which can be observed from the given figure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MISSING VALUE TREATMENT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feature’s missing values have been replaced with mode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CONCATENATION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the datasets have been concatenated.</a:t>
            </a:r>
          </a:p>
          <a:p>
            <a:r>
              <a:rPr lang="en-US" dirty="0" smtClean="0"/>
              <a:t>Final shape of the data (19970,15)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DUMMIES CREATION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Dummies created for the concatenated data.</a:t>
            </a:r>
          </a:p>
          <a:p>
            <a:r>
              <a:rPr lang="en-US" dirty="0" smtClean="0"/>
              <a:t>Shape of the data set after dummies creation is  (19970,48)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5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106" t="26938" r="4514" b="7401"/>
          <a:stretch>
            <a:fillRect/>
          </a:stretch>
        </p:blipFill>
        <p:spPr>
          <a:xfrm>
            <a:off x="0" y="1066800"/>
            <a:ext cx="91440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VISUALIZATION OF CATEGORICAL FEATURES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Content Placeholder 3" descr="Screenshot (76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285" t="25254" r="28181" b="32655"/>
          <a:stretch>
            <a:fillRect/>
          </a:stretch>
        </p:blipFill>
        <p:spPr>
          <a:xfrm>
            <a:off x="838200" y="1219200"/>
            <a:ext cx="7680960" cy="3048000"/>
          </a:xfrm>
        </p:spPr>
      </p:pic>
      <p:sp>
        <p:nvSpPr>
          <p:cNvPr id="6" name="Rectangle 5"/>
          <p:cNvSpPr/>
          <p:nvPr/>
        </p:nvSpPr>
        <p:spPr>
          <a:xfrm>
            <a:off x="2438400" y="1323201"/>
            <a:ext cx="988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MODEL</a:t>
            </a:r>
            <a:endParaRPr lang="en-US" sz="1200" dirty="0"/>
          </a:p>
        </p:txBody>
      </p:sp>
      <p:pic>
        <p:nvPicPr>
          <p:cNvPr id="9" name="Picture 8" descr="Screenshot (77).png"/>
          <p:cNvPicPr>
            <a:picLocks noChangeAspect="1"/>
          </p:cNvPicPr>
          <p:nvPr/>
        </p:nvPicPr>
        <p:blipFill>
          <a:blip r:embed="rId3"/>
          <a:srcRect l="13333" t="26057" r="28333" b="33696"/>
          <a:stretch>
            <a:fillRect/>
          </a:stretch>
        </p:blipFill>
        <p:spPr>
          <a:xfrm>
            <a:off x="990600" y="4191000"/>
            <a:ext cx="7620000" cy="24465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62200" y="4218801"/>
            <a:ext cx="127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MARITAL_STATUS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2984" t="25254" r="54555" b="27604"/>
          <a:stretch>
            <a:fillRect/>
          </a:stretch>
        </p:blipFill>
        <p:spPr>
          <a:xfrm>
            <a:off x="1447800" y="1524000"/>
            <a:ext cx="6172200" cy="49377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VISUALIZATION OF NUMERICAL FEATURES</a:t>
            </a:r>
            <a:endParaRPr lang="en-US" dirty="0"/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106" t="25255" r="26981" b="32655"/>
          <a:stretch>
            <a:fillRect/>
          </a:stretch>
        </p:blipFill>
        <p:spPr>
          <a:xfrm>
            <a:off x="685800" y="1905000"/>
            <a:ext cx="7848600" cy="2057400"/>
          </a:xfrm>
        </p:spPr>
      </p:pic>
      <p:pic>
        <p:nvPicPr>
          <p:cNvPr id="5" name="Picture 4" descr="Screenshot (80).png"/>
          <p:cNvPicPr>
            <a:picLocks noChangeAspect="1"/>
          </p:cNvPicPr>
          <p:nvPr/>
        </p:nvPicPr>
        <p:blipFill>
          <a:blip r:embed="rId3"/>
          <a:srcRect l="14167" t="26285" r="27500" b="32214"/>
          <a:stretch>
            <a:fillRect/>
          </a:stretch>
        </p:blipFill>
        <p:spPr>
          <a:xfrm>
            <a:off x="838200" y="4191000"/>
            <a:ext cx="7620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(8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106" t="25254" r="27918" b="32655"/>
          <a:stretch>
            <a:fillRect/>
          </a:stretch>
        </p:blipFill>
        <p:spPr>
          <a:xfrm>
            <a:off x="609600" y="381000"/>
            <a:ext cx="7872983" cy="3124200"/>
          </a:xfrm>
        </p:spPr>
      </p:pic>
      <p:pic>
        <p:nvPicPr>
          <p:cNvPr id="8" name="Picture 7" descr="Screenshot (82).png"/>
          <p:cNvPicPr>
            <a:picLocks noChangeAspect="1"/>
          </p:cNvPicPr>
          <p:nvPr/>
        </p:nvPicPr>
        <p:blipFill>
          <a:blip r:embed="rId3"/>
          <a:srcRect l="13333" t="26285" r="27500" b="33696"/>
          <a:stretch>
            <a:fillRect/>
          </a:stretch>
        </p:blipFill>
        <p:spPr>
          <a:xfrm>
            <a:off x="685800" y="3498761"/>
            <a:ext cx="7831666" cy="2978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8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084" t="25254" r="27282" b="32655"/>
          <a:stretch>
            <a:fillRect/>
          </a:stretch>
        </p:blipFill>
        <p:spPr>
          <a:xfrm>
            <a:off x="457200" y="1524000"/>
            <a:ext cx="8257032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0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6870" t="23571" r="24443" b="5717"/>
          <a:stretch>
            <a:fillRect/>
          </a:stretch>
        </p:blipFill>
        <p:spPr>
          <a:xfrm>
            <a:off x="0" y="1600200"/>
            <a:ext cx="4724400" cy="3200400"/>
          </a:xfrm>
        </p:spPr>
      </p:pic>
      <p:pic>
        <p:nvPicPr>
          <p:cNvPr id="5" name="Picture 4" descr="Screenshot (103).png"/>
          <p:cNvPicPr>
            <a:picLocks noChangeAspect="1"/>
          </p:cNvPicPr>
          <p:nvPr/>
        </p:nvPicPr>
        <p:blipFill>
          <a:blip r:embed="rId3"/>
          <a:srcRect l="16667" t="24803" r="27500" b="9980"/>
          <a:stretch>
            <a:fillRect/>
          </a:stretch>
        </p:blipFill>
        <p:spPr>
          <a:xfrm>
            <a:off x="4618759" y="1676400"/>
            <a:ext cx="4525241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2932" t="20203" r="43469" b="9085"/>
          <a:stretch>
            <a:fillRect/>
          </a:stretch>
        </p:blipFill>
        <p:spPr>
          <a:xfrm>
            <a:off x="457199" y="-1"/>
            <a:ext cx="8552963" cy="685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VISUALIZATION WITH RESPECT TO ACCOUNT STATUS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Content Placeholder 3" descr="Screenshot (84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0244" t="26938" r="3618" b="14135"/>
          <a:stretch>
            <a:fillRect/>
          </a:stretch>
        </p:blipFill>
        <p:spPr>
          <a:xfrm>
            <a:off x="0" y="1905000"/>
            <a:ext cx="9144000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85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333" t="26285" r="5833" b="15909"/>
          <a:stretch>
            <a:fillRect/>
          </a:stretch>
        </p:blipFill>
        <p:spPr>
          <a:xfrm>
            <a:off x="228600" y="838200"/>
            <a:ext cx="87630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87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106" t="23571" r="3578" b="17503"/>
          <a:stretch>
            <a:fillRect/>
          </a:stretch>
        </p:blipFill>
        <p:spPr>
          <a:xfrm>
            <a:off x="304800" y="990600"/>
            <a:ext cx="86106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084" t="26938" r="3618" b="17503"/>
          <a:stretch>
            <a:fillRect/>
          </a:stretch>
        </p:blipFill>
        <p:spPr>
          <a:xfrm>
            <a:off x="381000" y="609600"/>
            <a:ext cx="85344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89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030" t="23571" r="5511" b="17503"/>
          <a:stretch>
            <a:fillRect/>
          </a:stretch>
        </p:blipFill>
        <p:spPr>
          <a:xfrm>
            <a:off x="261257" y="762000"/>
            <a:ext cx="8882743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90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4030" t="23571" r="5511" b="15819"/>
          <a:stretch>
            <a:fillRect/>
          </a:stretch>
        </p:blipFill>
        <p:spPr>
          <a:xfrm>
            <a:off x="228600" y="762000"/>
            <a:ext cx="881591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9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252" t="25254" r="5343" b="17503"/>
          <a:stretch>
            <a:fillRect/>
          </a:stretch>
        </p:blipFill>
        <p:spPr>
          <a:xfrm>
            <a:off x="125506" y="762000"/>
            <a:ext cx="8866094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ACTIVE DATA DUMMIES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Dummies creation of active customers for P.C.A .</a:t>
            </a:r>
          </a:p>
          <a:p>
            <a:r>
              <a:rPr lang="en-US" dirty="0" smtClean="0"/>
              <a:t>We will be doing P.C.A and segmentation on active customers.</a:t>
            </a:r>
          </a:p>
          <a:p>
            <a:r>
              <a:rPr lang="en-US" dirty="0" smtClean="0"/>
              <a:t>Standardizing the final selected features.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P.C.A.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of the dummies data (9985,42)</a:t>
            </a:r>
          </a:p>
          <a:p>
            <a:r>
              <a:rPr lang="en-US" dirty="0" smtClean="0"/>
              <a:t>After P.C.A. we are getting 97.9% variance explained with only 28 features which is pretty decent.</a:t>
            </a:r>
          </a:p>
          <a:p>
            <a:endParaRPr lang="en-US" dirty="0"/>
          </a:p>
        </p:txBody>
      </p:sp>
      <p:pic>
        <p:nvPicPr>
          <p:cNvPr id="4" name="Picture 3" descr="Screenshot (92).png"/>
          <p:cNvPicPr>
            <a:picLocks noChangeAspect="1"/>
          </p:cNvPicPr>
          <p:nvPr/>
        </p:nvPicPr>
        <p:blipFill>
          <a:blip r:embed="rId2"/>
          <a:srcRect l="12500" t="45553" r="55833" b="7016"/>
          <a:stretch>
            <a:fillRect/>
          </a:stretch>
        </p:blipFill>
        <p:spPr>
          <a:xfrm>
            <a:off x="1524000" y="3886200"/>
            <a:ext cx="57912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K-MEANS CLUSTERRING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93).png"/>
          <p:cNvPicPr>
            <a:picLocks noChangeAspect="1"/>
          </p:cNvPicPr>
          <p:nvPr/>
        </p:nvPicPr>
        <p:blipFill>
          <a:blip r:embed="rId2"/>
          <a:srcRect l="14167" t="47036" r="50833" b="11463"/>
          <a:stretch>
            <a:fillRect/>
          </a:stretch>
        </p:blipFill>
        <p:spPr>
          <a:xfrm>
            <a:off x="609600" y="2286000"/>
            <a:ext cx="83058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“Churned Customers”  </a:t>
            </a:r>
            <a:r>
              <a:rPr lang="en-US" dirty="0" smtClean="0"/>
              <a:t>the features with maximum missing values are </a:t>
            </a:r>
            <a:r>
              <a:rPr lang="en-US" b="1" dirty="0" smtClean="0"/>
              <a:t>COMPUTER_OWNER </a:t>
            </a:r>
            <a:r>
              <a:rPr lang="en-US" dirty="0" smtClean="0"/>
              <a:t>with a count of 3243 which is approx 32.43% of the complete feature and similar to this we have another feature </a:t>
            </a:r>
            <a:r>
              <a:rPr lang="en-US" b="1" dirty="0" smtClean="0"/>
              <a:t>SALES_CHANNEL  </a:t>
            </a:r>
            <a:r>
              <a:rPr lang="en-US" dirty="0" smtClean="0"/>
              <a:t>with a count of 2602 which is approx 26.02% of the complete feature </a:t>
            </a:r>
          </a:p>
          <a:p>
            <a:r>
              <a:rPr lang="en-US" dirty="0" smtClean="0"/>
              <a:t>We also have missing values in many other features which can be observed from the figure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CLUSTERS</a:t>
            </a:r>
            <a:endParaRPr lang="en-US" b="1" dirty="0">
              <a:latin typeface="Arial Black" pitchFamily="34" charset="0"/>
            </a:endParaRPr>
          </a:p>
        </p:txBody>
      </p:sp>
      <p:pic>
        <p:nvPicPr>
          <p:cNvPr id="6" name="Content Placeholder 5" descr="download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272" y="1600200"/>
            <a:ext cx="687345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CLUSTER- AGE VS DURATION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800"/>
            <a:ext cx="7238999" cy="50947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525000" cy="96043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Black" pitchFamily="34" charset="0"/>
              </a:rPr>
              <a:t>CLUSTER- INCOME VS DURATION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52600"/>
            <a:ext cx="6351647" cy="4470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STANDARDIZATION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Standardizing the variables before proceeding for classification.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standard_scalar</a:t>
            </a:r>
            <a:r>
              <a:rPr lang="en-US" dirty="0" smtClean="0"/>
              <a:t> for standardizing.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SPLITTING OF DATA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the data in to 80-20 ratio.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MODEL USED FOR CLASSIFICATION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Random_Forest</a:t>
            </a:r>
            <a:endParaRPr lang="en-US" dirty="0" smtClean="0"/>
          </a:p>
          <a:p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SVM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CUMULATIVE GAINS CURVE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training sample</a:t>
            </a:r>
            <a:endParaRPr lang="en-US" dirty="0"/>
          </a:p>
        </p:txBody>
      </p:sp>
      <p:pic>
        <p:nvPicPr>
          <p:cNvPr id="4" name="Picture 3" descr="Screenshot (95).png"/>
          <p:cNvPicPr>
            <a:picLocks noChangeAspect="1"/>
          </p:cNvPicPr>
          <p:nvPr/>
        </p:nvPicPr>
        <p:blipFill>
          <a:blip r:embed="rId2"/>
          <a:srcRect l="16667" t="23320" r="28333" b="9981"/>
          <a:stretch>
            <a:fillRect/>
          </a:stretch>
        </p:blipFill>
        <p:spPr>
          <a:xfrm>
            <a:off x="1381760" y="2209800"/>
            <a:ext cx="61468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/>
          <a:lstStyle/>
          <a:p>
            <a:r>
              <a:rPr lang="en-US" dirty="0" smtClean="0"/>
              <a:t>For testing sample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96).png"/>
          <p:cNvPicPr>
            <a:picLocks noChangeAspect="1"/>
          </p:cNvPicPr>
          <p:nvPr/>
        </p:nvPicPr>
        <p:blipFill>
          <a:blip r:embed="rId2"/>
          <a:srcRect l="16667" t="29249" r="27500" b="5534"/>
          <a:stretch>
            <a:fillRect/>
          </a:stretch>
        </p:blipFill>
        <p:spPr>
          <a:xfrm>
            <a:off x="1219201" y="1433016"/>
            <a:ext cx="6984422" cy="458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PROFILE DECILE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SAMPLE</a:t>
            </a:r>
            <a:endParaRPr lang="en-US" dirty="0"/>
          </a:p>
        </p:txBody>
      </p:sp>
      <p:pic>
        <p:nvPicPr>
          <p:cNvPr id="4" name="Picture 3" descr="Screenshot (97).png"/>
          <p:cNvPicPr>
            <a:picLocks noChangeAspect="1"/>
          </p:cNvPicPr>
          <p:nvPr/>
        </p:nvPicPr>
        <p:blipFill>
          <a:blip r:embed="rId2"/>
          <a:srcRect t="24803" r="35833" b="35178"/>
          <a:stretch>
            <a:fillRect/>
          </a:stretch>
        </p:blipFill>
        <p:spPr>
          <a:xfrm>
            <a:off x="0" y="2469160"/>
            <a:ext cx="6705600" cy="3322040"/>
          </a:xfrm>
          <a:prstGeom prst="rect">
            <a:avLst/>
          </a:prstGeom>
        </p:spPr>
      </p:pic>
      <p:pic>
        <p:nvPicPr>
          <p:cNvPr id="5" name="Picture 4" descr="Screenshot (98).png"/>
          <p:cNvPicPr>
            <a:picLocks noChangeAspect="1"/>
          </p:cNvPicPr>
          <p:nvPr/>
        </p:nvPicPr>
        <p:blipFill>
          <a:blip r:embed="rId3"/>
          <a:srcRect l="64167" t="26285" r="16667" b="38142"/>
          <a:stretch>
            <a:fillRect/>
          </a:stretch>
        </p:blipFill>
        <p:spPr>
          <a:xfrm>
            <a:off x="6661150" y="2590800"/>
            <a:ext cx="248285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4525963"/>
          </a:xfrm>
        </p:spPr>
        <p:txBody>
          <a:bodyPr/>
          <a:lstStyle/>
          <a:p>
            <a:r>
              <a:rPr lang="en-US" dirty="0" smtClean="0"/>
              <a:t>TESTING SAMPLE</a:t>
            </a:r>
            <a:endParaRPr lang="en-US" dirty="0"/>
          </a:p>
        </p:txBody>
      </p:sp>
      <p:pic>
        <p:nvPicPr>
          <p:cNvPr id="4" name="Picture 3" descr="Screenshot (99).png"/>
          <p:cNvPicPr>
            <a:picLocks noChangeAspect="1"/>
          </p:cNvPicPr>
          <p:nvPr/>
        </p:nvPicPr>
        <p:blipFill>
          <a:blip r:embed="rId2"/>
          <a:srcRect l="2128" t="24733" r="14894" b="35985"/>
          <a:stretch>
            <a:fillRect/>
          </a:stretch>
        </p:blipFill>
        <p:spPr>
          <a:xfrm>
            <a:off x="152400" y="1371600"/>
            <a:ext cx="8915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3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3496" t="20726" r="44321" b="5717"/>
          <a:stretch>
            <a:fillRect/>
          </a:stretch>
        </p:blipFill>
        <p:spPr>
          <a:xfrm>
            <a:off x="-403938" y="0"/>
            <a:ext cx="9547938" cy="6901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GAINS CHART &amp; BAD RATE COMPARISION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Content Placeholder 3" descr="Screenshot (10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LIFT CHART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Content Placeholder 3" descr="Screenshot (10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44489" t="26938" r="13862" b="15819"/>
          <a:stretch>
            <a:fillRect/>
          </a:stretch>
        </p:blipFill>
        <p:spPr>
          <a:xfrm>
            <a:off x="838200" y="1264229"/>
            <a:ext cx="7239000" cy="55937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Exploratory Data Analysis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smtClean="0"/>
              <a:t>both the datasets needs to be concatenated for </a:t>
            </a:r>
            <a:r>
              <a:rPr lang="en-US" dirty="0" err="1" smtClean="0"/>
              <a:t>calssification</a:t>
            </a:r>
            <a:r>
              <a:rPr lang="en-US" dirty="0" smtClean="0"/>
              <a:t>, </a:t>
            </a:r>
            <a:r>
              <a:rPr lang="en-US" dirty="0" smtClean="0"/>
              <a:t>so </a:t>
            </a:r>
            <a:r>
              <a:rPr lang="en-US" dirty="0" smtClean="0"/>
              <a:t>did </a:t>
            </a:r>
            <a:r>
              <a:rPr lang="en-US" dirty="0" smtClean="0"/>
              <a:t>EDA on both the datasets simultaneously but separately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ACCOUNT_STATUS</a:t>
            </a:r>
          </a:p>
          <a:p>
            <a:pPr algn="just"/>
            <a:r>
              <a:rPr lang="en-US" dirty="0" smtClean="0"/>
              <a:t>Took “ACCOUNT_STATUS” as the dependent variable.</a:t>
            </a:r>
          </a:p>
          <a:p>
            <a:pPr algn="just"/>
            <a:r>
              <a:rPr lang="en-US" dirty="0" smtClean="0"/>
              <a:t>Active </a:t>
            </a:r>
            <a:r>
              <a:rPr lang="en-US" dirty="0" smtClean="0"/>
              <a:t>data </a:t>
            </a:r>
            <a:r>
              <a:rPr lang="en-US" dirty="0" smtClean="0"/>
              <a:t>had </a:t>
            </a:r>
            <a:r>
              <a:rPr lang="en-US" dirty="0" smtClean="0"/>
              <a:t>13 inactive accounts, instead of doing any treatment, simply dropped the rows with inactive account status.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Churned </a:t>
            </a:r>
            <a:r>
              <a:rPr lang="en-US" dirty="0" smtClean="0"/>
              <a:t>data </a:t>
            </a:r>
            <a:r>
              <a:rPr lang="en-US" dirty="0" smtClean="0"/>
              <a:t>had 15 missing values, simply dropped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b="1" dirty="0" smtClean="0"/>
              <a:t> SERVICE_PLAN</a:t>
            </a:r>
          </a:p>
          <a:p>
            <a:r>
              <a:rPr lang="en-US" dirty="0" smtClean="0"/>
              <a:t>Changed Active['SERVICE_PLAN'] to Active['SERVICE_ PLAN'] , as it was misspelled</a:t>
            </a:r>
          </a:p>
          <a:p>
            <a:r>
              <a:rPr lang="en-US" dirty="0" smtClean="0"/>
              <a:t>For Churned['SERVICE_PLAN'] , ‘ Professional Plus’ have been changed to ‘</a:t>
            </a:r>
            <a:r>
              <a:rPr lang="en-US" dirty="0" err="1" smtClean="0"/>
              <a:t>Proplus</a:t>
            </a:r>
            <a:r>
              <a:rPr lang="en-US" dirty="0" smtClean="0"/>
              <a:t>’ , ‘Professional’ to ‘Pro’ , 'Power15',  to 'Power150‘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1175</Words>
  <Application>Microsoft Office PowerPoint</Application>
  <PresentationFormat>On-screen Show (4:3)</PresentationFormat>
  <Paragraphs>213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TELECOM CHURN ANALYSIS                                                            By-Vishay Thakur</vt:lpstr>
      <vt:lpstr>DATA OVERVIEW </vt:lpstr>
      <vt:lpstr>Missing Values With Percentage</vt:lpstr>
      <vt:lpstr>Slide 4</vt:lpstr>
      <vt:lpstr>Slide 5</vt:lpstr>
      <vt:lpstr>Slide 6</vt:lpstr>
      <vt:lpstr>Exploratory Data Analysis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DROPPING THE VARIABLES</vt:lpstr>
      <vt:lpstr>FINAL FEATURES</vt:lpstr>
      <vt:lpstr>MISSING VALUE TREATMENT</vt:lpstr>
      <vt:lpstr>CONCATENATION </vt:lpstr>
      <vt:lpstr>DUMMIES CREATION</vt:lpstr>
      <vt:lpstr>Slide 33</vt:lpstr>
      <vt:lpstr>VISUALIZATION OF CATEGORICAL FEATURES</vt:lpstr>
      <vt:lpstr>Slide 35</vt:lpstr>
      <vt:lpstr>VISUALIZATION OF NUMERICAL FEATURES</vt:lpstr>
      <vt:lpstr>Slide 37</vt:lpstr>
      <vt:lpstr>Slide 38</vt:lpstr>
      <vt:lpstr>Slide 39</vt:lpstr>
      <vt:lpstr>VISUALIZATION WITH RESPECT TO ACCOUNT STATUS</vt:lpstr>
      <vt:lpstr>Slide 41</vt:lpstr>
      <vt:lpstr>Slide 42</vt:lpstr>
      <vt:lpstr>Slide 43</vt:lpstr>
      <vt:lpstr>Slide 44</vt:lpstr>
      <vt:lpstr>Slide 45</vt:lpstr>
      <vt:lpstr>Slide 46</vt:lpstr>
      <vt:lpstr>ACTIVE DATA DUMMIES</vt:lpstr>
      <vt:lpstr>P.C.A.</vt:lpstr>
      <vt:lpstr>K-MEANS CLUSTERRING</vt:lpstr>
      <vt:lpstr>CLUSTERS</vt:lpstr>
      <vt:lpstr>CLUSTER- AGE VS DURATION</vt:lpstr>
      <vt:lpstr>CLUSTER- INCOME VS DURATION</vt:lpstr>
      <vt:lpstr>STANDARDIZATION </vt:lpstr>
      <vt:lpstr>SPLITTING OF DATA</vt:lpstr>
      <vt:lpstr>MODEL USED FOR CLASSIFICATION</vt:lpstr>
      <vt:lpstr>CUMULATIVE GAINS CURVE</vt:lpstr>
      <vt:lpstr>Slide 57</vt:lpstr>
      <vt:lpstr>PROFILE DECILE</vt:lpstr>
      <vt:lpstr>Slide 59</vt:lpstr>
      <vt:lpstr>GAINS CHART &amp; BAD RATE COMPARISION</vt:lpstr>
      <vt:lpstr>LIFT CHART</vt:lpstr>
      <vt:lpstr>Slide 62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                                                            By-Vishay Thakur</dc:title>
  <dc:creator>vishu</dc:creator>
  <cp:lastModifiedBy>Windows User</cp:lastModifiedBy>
  <cp:revision>244</cp:revision>
  <dcterms:created xsi:type="dcterms:W3CDTF">2006-08-16T00:00:00Z</dcterms:created>
  <dcterms:modified xsi:type="dcterms:W3CDTF">2020-09-07T07:43:08Z</dcterms:modified>
</cp:coreProperties>
</file>