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Roboto"/>
      <p:regular r:id="rId47"/>
      <p:bold r:id="rId48"/>
      <p:italic r:id="rId49"/>
      <p:boldItalic r:id="rId50"/>
    </p:embeddedFont>
    <p:embeddedFont>
      <p:font typeface="Lato"/>
      <p:regular r:id="rId51"/>
      <p:bold r:id="rId52"/>
      <p:italic r:id="rId53"/>
      <p:boldItalic r:id="rId54"/>
    </p:embeddedFont>
    <p:embeddedFont>
      <p:font typeface="Merriweather"/>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0CDC7A1-CC2C-4D89-B771-AB853877497A}">
  <a:tblStyle styleId="{30CDC7A1-CC2C-4D89-B771-AB853877497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regular.fntdata"/><Relationship Id="rId50" Type="http://schemas.openxmlformats.org/officeDocument/2006/relationships/font" Target="fonts/Roboto-boldItalic.fntdata"/><Relationship Id="rId53" Type="http://schemas.openxmlformats.org/officeDocument/2006/relationships/font" Target="fonts/Lato-italic.fntdata"/><Relationship Id="rId52" Type="http://schemas.openxmlformats.org/officeDocument/2006/relationships/font" Target="fonts/Lato-bold.fntdata"/><Relationship Id="rId11" Type="http://schemas.openxmlformats.org/officeDocument/2006/relationships/slide" Target="slides/slide5.xml"/><Relationship Id="rId55" Type="http://schemas.openxmlformats.org/officeDocument/2006/relationships/font" Target="fonts/Merriweather-regular.fntdata"/><Relationship Id="rId10" Type="http://schemas.openxmlformats.org/officeDocument/2006/relationships/slide" Target="slides/slide4.xml"/><Relationship Id="rId54" Type="http://schemas.openxmlformats.org/officeDocument/2006/relationships/font" Target="fonts/Lato-boldItalic.fntdata"/><Relationship Id="rId13" Type="http://schemas.openxmlformats.org/officeDocument/2006/relationships/slide" Target="slides/slide7.xml"/><Relationship Id="rId57" Type="http://schemas.openxmlformats.org/officeDocument/2006/relationships/font" Target="fonts/Merriweather-italic.fntdata"/><Relationship Id="rId12" Type="http://schemas.openxmlformats.org/officeDocument/2006/relationships/slide" Target="slides/slide6.xml"/><Relationship Id="rId56" Type="http://schemas.openxmlformats.org/officeDocument/2006/relationships/font" Target="fonts/Merriweather-bold.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Merriweather-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Vishesh</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cee41b17e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cee41b17e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ceda498d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ceda498d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ceda498d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ceda498d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53c77d9c85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3c77d9c85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Kapish</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0d6c4cf14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0d6c4cf14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cee41b17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9cee41b17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Vishesh</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53c77d992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3c77d992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53c77d992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3c77d992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794dd5ec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794dd5ec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53c77d992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3c77d992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1f3f4f3ec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1f3f4f3ec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53c77d9c8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3c77d9c8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53c77d9c85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3c77d9c85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Kapish</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1f3f4f3e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1f3f4f3e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37699ee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37699ee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1f3f4f3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1f3f4f3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1da1c9d22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1da1c9d2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1da1c9d22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1da1c9d22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1f3f4f3ec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1f3f4f3ec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794dd5f3f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a794dd5f3f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Vishesh</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794dd5ec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794dd5ec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53c77d9c8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3c77d9c8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Kaustubh</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794dd5e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794dd5e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Vishesh</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794dd5ec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a794dd5ec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a794dd5ec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a794dd5ec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a794dd5ec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a794dd5ec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a794dd5ec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a794dd5ec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794dd5ec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a794dd5ec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a794dd5ec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a794dd5ec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a1da1c9d22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a1da1c9d22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a1b51078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a1b51078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a1da1c9d22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a1da1c9d22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0d6c4cf14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0d6c4cf14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Kaustubh</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a1f3f4f3ec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a1f3f4f3ec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53c77d992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3c77d992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1899391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1899391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0d6c4cf14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0d6c4cf14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cee41af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cee41af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cee41b17e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cee41b17e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jpg"/><Relationship Id="rId5"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www.amazon.com/gp/cdp/member-reviews/A2SUAM1J3GNN3B" TargetMode="External"/><Relationship Id="rId4" Type="http://schemas.openxmlformats.org/officeDocument/2006/relationships/hyperlink" Target="http://www.amazon.com/gp/cdp/member-reviews/A2SUAM1J3GNN3B" TargetMode="External"/><Relationship Id="rId5" Type="http://schemas.openxmlformats.org/officeDocument/2006/relationships/hyperlink" Target="http://www.amazon.com/dp/0000013714" TargetMode="External"/><Relationship Id="rId6" Type="http://schemas.openxmlformats.org/officeDocument/2006/relationships/hyperlink" Target="http://www.amazon.com/dp/0000013714" TargetMode="External"/><Relationship Id="rId7"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5.png"/><Relationship Id="rId4" Type="http://schemas.openxmlformats.org/officeDocument/2006/relationships/image" Target="../media/image22.png"/><Relationship Id="rId5"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1.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hyperlink" Target="https://ieeexplore.ieee.org/xpl/conhome/8730291/proceeding"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1671450" y="542575"/>
            <a:ext cx="5801100" cy="1138800"/>
          </a:xfrm>
          <a:prstGeom prst="rect">
            <a:avLst/>
          </a:prstGeom>
          <a:effectLst>
            <a:outerShdw blurRad="85725" rotWithShape="0" algn="bl" dir="6180000" dist="28575">
              <a:srgbClr val="000000">
                <a:alpha val="56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4300">
                <a:solidFill>
                  <a:schemeClr val="dk1"/>
                </a:solidFill>
                <a:latin typeface="Times"/>
                <a:ea typeface="Times"/>
                <a:cs typeface="Times"/>
                <a:sym typeface="Times"/>
              </a:rPr>
              <a:t>Mini Project Review</a:t>
            </a:r>
            <a:r>
              <a:rPr b="1" lang="en" sz="4100">
                <a:solidFill>
                  <a:schemeClr val="accent3"/>
                </a:solidFill>
                <a:latin typeface="Times"/>
                <a:ea typeface="Times"/>
                <a:cs typeface="Times"/>
                <a:sym typeface="Times"/>
              </a:rPr>
              <a:t> </a:t>
            </a:r>
            <a:endParaRPr b="1" sz="4100">
              <a:solidFill>
                <a:schemeClr val="accent3"/>
              </a:solidFill>
              <a:latin typeface="Times"/>
              <a:ea typeface="Times"/>
              <a:cs typeface="Times"/>
              <a:sym typeface="Times"/>
            </a:endParaRPr>
          </a:p>
          <a:p>
            <a:pPr indent="0" lvl="0" marL="0" rtl="0" algn="ctr">
              <a:spcBef>
                <a:spcPts val="0"/>
              </a:spcBef>
              <a:spcAft>
                <a:spcPts val="0"/>
              </a:spcAft>
              <a:buNone/>
            </a:pPr>
            <a:r>
              <a:rPr b="1" lang="en">
                <a:solidFill>
                  <a:srgbClr val="000000"/>
                </a:solidFill>
                <a:latin typeface="Times"/>
                <a:ea typeface="Times"/>
                <a:cs typeface="Times"/>
                <a:sym typeface="Times"/>
              </a:rPr>
              <a:t> </a:t>
            </a:r>
            <a:endParaRPr b="1">
              <a:latin typeface="Times"/>
              <a:ea typeface="Times"/>
              <a:cs typeface="Times"/>
              <a:sym typeface="Times"/>
            </a:endParaRPr>
          </a:p>
        </p:txBody>
      </p:sp>
      <p:sp>
        <p:nvSpPr>
          <p:cNvPr id="65" name="Google Shape;65;p13"/>
          <p:cNvSpPr txBox="1"/>
          <p:nvPr>
            <p:ph idx="1" type="subTitle"/>
          </p:nvPr>
        </p:nvSpPr>
        <p:spPr>
          <a:xfrm>
            <a:off x="4883400" y="3018900"/>
            <a:ext cx="4260600" cy="2124600"/>
          </a:xfrm>
          <a:prstGeom prst="rect">
            <a:avLst/>
          </a:prstGeom>
        </p:spPr>
        <p:txBody>
          <a:bodyPr anchorCtr="0" anchor="t" bIns="91425" lIns="91425" spcFirstLastPara="1" rIns="0" wrap="square" tIns="91425">
            <a:noAutofit/>
          </a:bodyPr>
          <a:lstStyle/>
          <a:p>
            <a:pPr indent="0" lvl="0" marL="0" rtl="0" algn="l">
              <a:spcBef>
                <a:spcPts val="0"/>
              </a:spcBef>
              <a:spcAft>
                <a:spcPts val="0"/>
              </a:spcAft>
              <a:buNone/>
            </a:pPr>
            <a:r>
              <a:t/>
            </a:r>
            <a:endParaRPr>
              <a:solidFill>
                <a:schemeClr val="accent3"/>
              </a:solidFill>
              <a:latin typeface="Times"/>
              <a:ea typeface="Times"/>
              <a:cs typeface="Times"/>
              <a:sym typeface="Times"/>
            </a:endParaRPr>
          </a:p>
          <a:p>
            <a:pPr indent="0" lvl="0" marL="0" rtl="0" algn="l">
              <a:spcBef>
                <a:spcPts val="0"/>
              </a:spcBef>
              <a:spcAft>
                <a:spcPts val="0"/>
              </a:spcAft>
              <a:buNone/>
            </a:pPr>
            <a:r>
              <a:rPr b="1" lang="en" sz="1400">
                <a:solidFill>
                  <a:srgbClr val="FFFFFF"/>
                </a:solidFill>
                <a:latin typeface="Times"/>
                <a:ea typeface="Times"/>
                <a:cs typeface="Times"/>
                <a:sym typeface="Times"/>
              </a:rPr>
              <a:t>Domain :-</a:t>
            </a:r>
            <a:r>
              <a:rPr lang="en" sz="1400">
                <a:solidFill>
                  <a:srgbClr val="FFFFFF"/>
                </a:solidFill>
                <a:latin typeface="Times"/>
                <a:ea typeface="Times"/>
                <a:cs typeface="Times"/>
                <a:sym typeface="Times"/>
              </a:rPr>
              <a:t> Machine learning</a:t>
            </a:r>
            <a:endParaRPr sz="1400">
              <a:solidFill>
                <a:srgbClr val="FFFFFF"/>
              </a:solidFill>
              <a:latin typeface="Times"/>
              <a:ea typeface="Times"/>
              <a:cs typeface="Times"/>
              <a:sym typeface="Times"/>
            </a:endParaRPr>
          </a:p>
          <a:p>
            <a:pPr indent="0" lvl="0" marL="0" rtl="0" algn="l">
              <a:spcBef>
                <a:spcPts val="0"/>
              </a:spcBef>
              <a:spcAft>
                <a:spcPts val="0"/>
              </a:spcAft>
              <a:buNone/>
            </a:pPr>
            <a:r>
              <a:rPr b="1" lang="en" sz="1400">
                <a:solidFill>
                  <a:srgbClr val="FFFFFF"/>
                </a:solidFill>
                <a:latin typeface="Times"/>
                <a:ea typeface="Times"/>
                <a:cs typeface="Times"/>
                <a:sym typeface="Times"/>
              </a:rPr>
              <a:t>Mentor :-</a:t>
            </a:r>
            <a:r>
              <a:rPr lang="en" sz="1400">
                <a:solidFill>
                  <a:srgbClr val="FFFFFF"/>
                </a:solidFill>
                <a:latin typeface="Times"/>
                <a:ea typeface="Times"/>
                <a:cs typeface="Times"/>
                <a:sym typeface="Times"/>
              </a:rPr>
              <a:t> Mrs. Vidya Zope</a:t>
            </a:r>
            <a:endParaRPr sz="1400">
              <a:solidFill>
                <a:srgbClr val="FFFFFF"/>
              </a:solidFill>
              <a:latin typeface="Times"/>
              <a:ea typeface="Times"/>
              <a:cs typeface="Times"/>
              <a:sym typeface="Times"/>
            </a:endParaRPr>
          </a:p>
          <a:p>
            <a:pPr indent="0" lvl="0" marL="0" rtl="0" algn="l">
              <a:spcBef>
                <a:spcPts val="0"/>
              </a:spcBef>
              <a:spcAft>
                <a:spcPts val="0"/>
              </a:spcAft>
              <a:buNone/>
            </a:pPr>
            <a:r>
              <a:rPr b="1" lang="en" sz="1400">
                <a:solidFill>
                  <a:srgbClr val="FFFFFF"/>
                </a:solidFill>
                <a:latin typeface="Times"/>
                <a:ea typeface="Times"/>
                <a:cs typeface="Times"/>
                <a:sym typeface="Times"/>
              </a:rPr>
              <a:t>Group Members :</a:t>
            </a:r>
            <a:r>
              <a:rPr b="1" lang="en" sz="1400">
                <a:solidFill>
                  <a:srgbClr val="FFFFFF"/>
                </a:solidFill>
                <a:latin typeface="Times"/>
                <a:ea typeface="Times"/>
                <a:cs typeface="Times"/>
                <a:sym typeface="Times"/>
              </a:rPr>
              <a:t>-</a:t>
            </a:r>
            <a:r>
              <a:rPr lang="en" sz="1400">
                <a:solidFill>
                  <a:srgbClr val="FFFFFF"/>
                </a:solidFill>
                <a:latin typeface="Times"/>
                <a:ea typeface="Times"/>
                <a:cs typeface="Times"/>
                <a:sym typeface="Times"/>
              </a:rPr>
              <a:t>  </a:t>
            </a:r>
            <a:r>
              <a:rPr lang="en" sz="1400">
                <a:solidFill>
                  <a:schemeClr val="accent3"/>
                </a:solidFill>
                <a:latin typeface="Times"/>
                <a:ea typeface="Times"/>
                <a:cs typeface="Times"/>
                <a:sym typeface="Times"/>
              </a:rPr>
              <a:t>1) Paras Patil</a:t>
            </a:r>
            <a:r>
              <a:rPr lang="en" sz="1400">
                <a:solidFill>
                  <a:schemeClr val="accent3"/>
                </a:solidFill>
                <a:latin typeface="Times"/>
                <a:ea typeface="Times"/>
                <a:cs typeface="Times"/>
                <a:sym typeface="Times"/>
              </a:rPr>
              <a:t> </a:t>
            </a:r>
            <a:r>
              <a:rPr lang="en" sz="1400">
                <a:solidFill>
                  <a:schemeClr val="accent3"/>
                </a:solidFill>
                <a:latin typeface="Times"/>
                <a:ea typeface="Times"/>
                <a:cs typeface="Times"/>
                <a:sym typeface="Times"/>
              </a:rPr>
              <a:t>(D7B-41)</a:t>
            </a:r>
            <a:endParaRPr sz="1400">
              <a:solidFill>
                <a:schemeClr val="accent3"/>
              </a:solidFill>
              <a:latin typeface="Times"/>
              <a:ea typeface="Times"/>
              <a:cs typeface="Times"/>
              <a:sym typeface="Times"/>
            </a:endParaRPr>
          </a:p>
          <a:p>
            <a:pPr indent="0" lvl="0" marL="0" rtl="0" algn="l">
              <a:spcBef>
                <a:spcPts val="0"/>
              </a:spcBef>
              <a:spcAft>
                <a:spcPts val="0"/>
              </a:spcAft>
              <a:buNone/>
            </a:pPr>
            <a:r>
              <a:rPr lang="en" sz="1400">
                <a:solidFill>
                  <a:schemeClr val="accent3"/>
                </a:solidFill>
                <a:latin typeface="Times"/>
                <a:ea typeface="Times"/>
                <a:cs typeface="Times"/>
                <a:sym typeface="Times"/>
              </a:rPr>
              <a:t>                                  2) Kaustubh Keny</a:t>
            </a:r>
            <a:r>
              <a:rPr lang="en" sz="1400">
                <a:solidFill>
                  <a:schemeClr val="accent3"/>
                </a:solidFill>
                <a:latin typeface="Times"/>
                <a:ea typeface="Times"/>
                <a:cs typeface="Times"/>
                <a:sym typeface="Times"/>
              </a:rPr>
              <a:t> </a:t>
            </a:r>
            <a:r>
              <a:rPr lang="en" sz="1400">
                <a:solidFill>
                  <a:schemeClr val="accent3"/>
                </a:solidFill>
                <a:latin typeface="Times"/>
                <a:ea typeface="Times"/>
                <a:cs typeface="Times"/>
                <a:sym typeface="Times"/>
              </a:rPr>
              <a:t>(D7B-</a:t>
            </a:r>
            <a:r>
              <a:rPr lang="en" sz="1400">
                <a:solidFill>
                  <a:schemeClr val="accent3"/>
                </a:solidFill>
                <a:latin typeface="Times"/>
                <a:ea typeface="Times"/>
                <a:cs typeface="Times"/>
                <a:sym typeface="Times"/>
              </a:rPr>
              <a:t>26</a:t>
            </a:r>
            <a:r>
              <a:rPr lang="en" sz="1400">
                <a:solidFill>
                  <a:schemeClr val="accent3"/>
                </a:solidFill>
                <a:latin typeface="Times"/>
                <a:ea typeface="Times"/>
                <a:cs typeface="Times"/>
                <a:sym typeface="Times"/>
              </a:rPr>
              <a:t>)</a:t>
            </a:r>
            <a:endParaRPr sz="1400">
              <a:solidFill>
                <a:schemeClr val="accent3"/>
              </a:solidFill>
              <a:latin typeface="Times"/>
              <a:ea typeface="Times"/>
              <a:cs typeface="Times"/>
              <a:sym typeface="Times"/>
            </a:endParaRPr>
          </a:p>
          <a:p>
            <a:pPr indent="0" lvl="0" marL="0" rtl="0" algn="l">
              <a:spcBef>
                <a:spcPts val="0"/>
              </a:spcBef>
              <a:spcAft>
                <a:spcPts val="0"/>
              </a:spcAft>
              <a:buNone/>
            </a:pPr>
            <a:r>
              <a:rPr lang="en" sz="1400">
                <a:solidFill>
                  <a:schemeClr val="accent3"/>
                </a:solidFill>
                <a:latin typeface="Times"/>
                <a:ea typeface="Times"/>
                <a:cs typeface="Times"/>
                <a:sym typeface="Times"/>
              </a:rPr>
              <a:t>                                  3) Kapish </a:t>
            </a:r>
            <a:r>
              <a:rPr lang="en" sz="1400">
                <a:solidFill>
                  <a:schemeClr val="accent3"/>
                </a:solidFill>
                <a:latin typeface="Times"/>
                <a:ea typeface="Times"/>
                <a:cs typeface="Times"/>
                <a:sym typeface="Times"/>
              </a:rPr>
              <a:t>Madhwani  </a:t>
            </a:r>
            <a:r>
              <a:rPr lang="en" sz="1400">
                <a:solidFill>
                  <a:schemeClr val="accent3"/>
                </a:solidFill>
                <a:latin typeface="Times"/>
                <a:ea typeface="Times"/>
                <a:cs typeface="Times"/>
                <a:sym typeface="Times"/>
              </a:rPr>
              <a:t>(D7B</a:t>
            </a:r>
            <a:r>
              <a:rPr lang="en" sz="1400">
                <a:solidFill>
                  <a:schemeClr val="accent3"/>
                </a:solidFill>
                <a:latin typeface="Times"/>
                <a:ea typeface="Times"/>
                <a:cs typeface="Times"/>
                <a:sym typeface="Times"/>
              </a:rPr>
              <a:t>-32</a:t>
            </a:r>
            <a:r>
              <a:rPr lang="en" sz="1400">
                <a:solidFill>
                  <a:schemeClr val="accent3"/>
                </a:solidFill>
                <a:latin typeface="Times"/>
                <a:ea typeface="Times"/>
                <a:cs typeface="Times"/>
                <a:sym typeface="Times"/>
              </a:rPr>
              <a:t>)</a:t>
            </a:r>
            <a:endParaRPr sz="1400">
              <a:solidFill>
                <a:schemeClr val="accent3"/>
              </a:solidFill>
              <a:latin typeface="Times"/>
              <a:ea typeface="Times"/>
              <a:cs typeface="Times"/>
              <a:sym typeface="Times"/>
            </a:endParaRPr>
          </a:p>
          <a:p>
            <a:pPr indent="0" lvl="0" marL="0" rtl="0" algn="l">
              <a:spcBef>
                <a:spcPts val="0"/>
              </a:spcBef>
              <a:spcAft>
                <a:spcPts val="0"/>
              </a:spcAft>
              <a:buNone/>
            </a:pPr>
            <a:r>
              <a:rPr lang="en" sz="1400">
                <a:solidFill>
                  <a:schemeClr val="accent3"/>
                </a:solidFill>
                <a:latin typeface="Times"/>
                <a:ea typeface="Times"/>
                <a:cs typeface="Times"/>
                <a:sym typeface="Times"/>
              </a:rPr>
              <a:t>                                  4) Vishesh Mitta</a:t>
            </a:r>
            <a:r>
              <a:rPr lang="en" sz="1400">
                <a:solidFill>
                  <a:schemeClr val="accent3"/>
                </a:solidFill>
                <a:latin typeface="Times"/>
                <a:ea typeface="Times"/>
                <a:cs typeface="Times"/>
                <a:sym typeface="Times"/>
              </a:rPr>
              <a:t>l (D7B-35) </a:t>
            </a:r>
            <a:endParaRPr sz="1400">
              <a:solidFill>
                <a:schemeClr val="accent3"/>
              </a:solidFill>
              <a:latin typeface="Times"/>
              <a:ea typeface="Times"/>
              <a:cs typeface="Times"/>
              <a:sym typeface="Times"/>
            </a:endParaRPr>
          </a:p>
        </p:txBody>
      </p:sp>
      <p:pic>
        <p:nvPicPr>
          <p:cNvPr id="66" name="Google Shape;66;p13"/>
          <p:cNvPicPr preferRelativeResize="0"/>
          <p:nvPr/>
        </p:nvPicPr>
        <p:blipFill>
          <a:blip r:embed="rId3">
            <a:alphaModFix/>
          </a:blip>
          <a:stretch>
            <a:fillRect/>
          </a:stretch>
        </p:blipFill>
        <p:spPr>
          <a:xfrm>
            <a:off x="1267673" y="2317438"/>
            <a:ext cx="1821875" cy="1821875"/>
          </a:xfrm>
          <a:prstGeom prst="rect">
            <a:avLst/>
          </a:prstGeom>
          <a:noFill/>
          <a:ln>
            <a:noFill/>
          </a:ln>
        </p:spPr>
      </p:pic>
      <p:sp>
        <p:nvSpPr>
          <p:cNvPr id="67" name="Google Shape;67;p13"/>
          <p:cNvSpPr txBox="1"/>
          <p:nvPr/>
        </p:nvSpPr>
        <p:spPr>
          <a:xfrm>
            <a:off x="633150" y="4262438"/>
            <a:ext cx="3090900" cy="51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Times"/>
                <a:ea typeface="Times"/>
                <a:cs typeface="Times"/>
                <a:sym typeface="Times"/>
              </a:rPr>
              <a:t>Vivekanand Education Society’s Institute of Technology (Mumbai University)</a:t>
            </a:r>
            <a:endParaRPr b="1" sz="1000">
              <a:solidFill>
                <a:srgbClr val="FFFFFF"/>
              </a:solidFill>
              <a:latin typeface="Times"/>
              <a:ea typeface="Times"/>
              <a:cs typeface="Times"/>
              <a:sym typeface="Times"/>
            </a:endParaRPr>
          </a:p>
        </p:txBody>
      </p:sp>
      <p:sp>
        <p:nvSpPr>
          <p:cNvPr id="68" name="Google Shape;68;p13"/>
          <p:cNvSpPr txBox="1"/>
          <p:nvPr/>
        </p:nvSpPr>
        <p:spPr>
          <a:xfrm>
            <a:off x="904200" y="1353700"/>
            <a:ext cx="7335600" cy="84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u="sng">
                <a:solidFill>
                  <a:schemeClr val="dk1"/>
                </a:solidFill>
                <a:latin typeface="Times New Roman"/>
                <a:ea typeface="Times New Roman"/>
                <a:cs typeface="Times New Roman"/>
                <a:sym typeface="Times New Roman"/>
              </a:rPr>
              <a:t>Sentiment Analysis of Amazon Customer Reviews.</a:t>
            </a:r>
            <a:endParaRPr b="1" sz="2000" u="sng">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2000" u="sng">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2000" u="sng">
              <a:solidFill>
                <a:schemeClr val="dk1"/>
              </a:solidFill>
              <a:latin typeface="Times New Roman"/>
              <a:ea typeface="Times New Roman"/>
              <a:cs typeface="Times New Roman"/>
              <a:sym typeface="Times New Roman"/>
            </a:endParaRPr>
          </a:p>
        </p:txBody>
      </p:sp>
      <p:sp>
        <p:nvSpPr>
          <p:cNvPr id="69" name="Google Shape;69;p13"/>
          <p:cNvSpPr txBox="1"/>
          <p:nvPr/>
        </p:nvSpPr>
        <p:spPr>
          <a:xfrm>
            <a:off x="6859875" y="2317450"/>
            <a:ext cx="22842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aphicFrame>
        <p:nvGraphicFramePr>
          <p:cNvPr id="121" name="Google Shape;121;p22"/>
          <p:cNvGraphicFramePr/>
          <p:nvPr/>
        </p:nvGraphicFramePr>
        <p:xfrm>
          <a:off x="110950" y="308172"/>
          <a:ext cx="3000000" cy="3000000"/>
        </p:xfrm>
        <a:graphic>
          <a:graphicData uri="http://schemas.openxmlformats.org/drawingml/2006/table">
            <a:tbl>
              <a:tblPr>
                <a:noFill/>
                <a:tableStyleId>{30CDC7A1-CC2C-4D89-B771-AB853877497A}</a:tableStyleId>
              </a:tblPr>
              <a:tblGrid>
                <a:gridCol w="492650"/>
                <a:gridCol w="1235575"/>
                <a:gridCol w="1092450"/>
                <a:gridCol w="637800"/>
                <a:gridCol w="2257850"/>
                <a:gridCol w="1486025"/>
                <a:gridCol w="1732825"/>
              </a:tblGrid>
              <a:tr h="584250">
                <a:tc>
                  <a:txBody>
                    <a:bodyPr/>
                    <a:lstStyle/>
                    <a:p>
                      <a:pPr indent="0" lvl="0" marL="0" rtl="0" algn="l">
                        <a:spcBef>
                          <a:spcPts val="0"/>
                        </a:spcBef>
                        <a:spcAft>
                          <a:spcPts val="0"/>
                        </a:spcAft>
                        <a:buNone/>
                      </a:pPr>
                      <a:r>
                        <a:rPr b="1" lang="en"/>
                        <a:t>Sr </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Paper</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Authors</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Year</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Summary </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Advantages</a:t>
                      </a:r>
                      <a:endParaRPr b="1"/>
                    </a:p>
                    <a:p>
                      <a:pPr indent="0" lvl="0" marL="0" rtl="0" algn="l">
                        <a:spcBef>
                          <a:spcPts val="0"/>
                        </a:spcBef>
                        <a:spcAft>
                          <a:spcPts val="0"/>
                        </a:spcAft>
                        <a:buNone/>
                      </a:pPr>
                      <a:r>
                        <a:t/>
                      </a:r>
                      <a:endParaRPr b="1"/>
                    </a:p>
                  </a:txBody>
                  <a:tcPr marT="91425" marB="91425" marR="91425" marL="91425">
                    <a:lnR cap="flat" cmpd="sng" w="9525">
                      <a:solidFill>
                        <a:srgbClr val="000000"/>
                      </a:solidFill>
                      <a:prstDash val="solid"/>
                      <a:round/>
                      <a:headEnd len="sm" w="sm" type="none"/>
                      <a:tailEnd len="sm" w="sm" type="none"/>
                    </a:lnR>
                    <a:solidFill>
                      <a:schemeClr val="dk1"/>
                    </a:solidFill>
                  </a:tcPr>
                </a:tc>
                <a:tc>
                  <a:txBody>
                    <a:bodyPr/>
                    <a:lstStyle/>
                    <a:p>
                      <a:pPr indent="0" lvl="0" marL="0" rtl="0" algn="l">
                        <a:spcBef>
                          <a:spcPts val="0"/>
                        </a:spcBef>
                        <a:spcAft>
                          <a:spcPts val="0"/>
                        </a:spcAft>
                        <a:buNone/>
                      </a:pPr>
                      <a:r>
                        <a:rPr b="1" lang="en"/>
                        <a:t> Disadvantages</a:t>
                      </a:r>
                      <a:endParaRPr b="1"/>
                    </a:p>
                  </a:txBody>
                  <a:tcPr marT="91425" marB="91425" marR="91425" marL="91425">
                    <a:lnL cap="flat" cmpd="sng" w="9525">
                      <a:solidFill>
                        <a:srgbClr val="000000"/>
                      </a:solidFill>
                      <a:prstDash val="solid"/>
                      <a:round/>
                      <a:headEnd len="sm" w="sm" type="none"/>
                      <a:tailEnd len="sm" w="sm" type="none"/>
                    </a:lnL>
                    <a:lnB cap="flat" cmpd="sng" w="9525">
                      <a:solidFill>
                        <a:srgbClr val="FFFFFF"/>
                      </a:solidFill>
                      <a:prstDash val="solid"/>
                      <a:round/>
                      <a:headEnd len="sm" w="sm" type="none"/>
                      <a:tailEnd len="sm" w="sm" type="none"/>
                    </a:lnB>
                    <a:solidFill>
                      <a:schemeClr val="dk1"/>
                    </a:solidFill>
                  </a:tcPr>
                </a:tc>
              </a:tr>
              <a:tr h="3925225">
                <a:tc>
                  <a:txBody>
                    <a:bodyPr/>
                    <a:lstStyle/>
                    <a:p>
                      <a:pPr indent="0" lvl="0" marL="0" rtl="0" algn="l">
                        <a:spcBef>
                          <a:spcPts val="0"/>
                        </a:spcBef>
                        <a:spcAft>
                          <a:spcPts val="0"/>
                        </a:spcAft>
                        <a:buNone/>
                      </a:pPr>
                      <a:r>
                        <a:rPr lang="en">
                          <a:latin typeface="Times"/>
                          <a:ea typeface="Times"/>
                          <a:cs typeface="Times"/>
                          <a:sym typeface="Times"/>
                        </a:rPr>
                        <a:t>5</a:t>
                      </a:r>
                      <a:endParaRPr>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a:latin typeface="Times"/>
                          <a:ea typeface="Times"/>
                          <a:cs typeface="Times"/>
                          <a:sym typeface="Times"/>
                        </a:rPr>
                        <a:t>Sentimental Short Sentences Classiﬁcation by Using CNN Deep Learning Model with Fine Tuned Word2Vec</a:t>
                      </a:r>
                      <a:endParaRPr>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a:latin typeface="Times"/>
                          <a:ea typeface="Times"/>
                          <a:cs typeface="Times"/>
                          <a:sym typeface="Times"/>
                        </a:rPr>
                        <a:t>1)Amit Kumar Sharma,</a:t>
                      </a:r>
                      <a:endParaRPr>
                        <a:latin typeface="Times"/>
                        <a:ea typeface="Times"/>
                        <a:cs typeface="Times"/>
                        <a:sym typeface="Times"/>
                      </a:endParaRPr>
                    </a:p>
                    <a:p>
                      <a:pPr indent="0" lvl="0" marL="0" rtl="0" algn="l">
                        <a:spcBef>
                          <a:spcPts val="0"/>
                        </a:spcBef>
                        <a:spcAft>
                          <a:spcPts val="0"/>
                        </a:spcAft>
                        <a:buNone/>
                      </a:pPr>
                      <a:r>
                        <a:t/>
                      </a:r>
                      <a:endParaRPr>
                        <a:latin typeface="Times"/>
                        <a:ea typeface="Times"/>
                        <a:cs typeface="Times"/>
                        <a:sym typeface="Times"/>
                      </a:endParaRPr>
                    </a:p>
                    <a:p>
                      <a:pPr indent="0" lvl="0" marL="0" rtl="0" algn="l">
                        <a:spcBef>
                          <a:spcPts val="0"/>
                        </a:spcBef>
                        <a:spcAft>
                          <a:spcPts val="0"/>
                        </a:spcAft>
                        <a:buNone/>
                      </a:pPr>
                      <a:r>
                        <a:rPr lang="en">
                          <a:latin typeface="Times"/>
                          <a:ea typeface="Times"/>
                          <a:cs typeface="Times"/>
                          <a:sym typeface="Times"/>
                        </a:rPr>
                        <a:t>2)Sandeep Chaurasia</a:t>
                      </a:r>
                      <a:endParaRPr>
                        <a:latin typeface="Times"/>
                        <a:ea typeface="Times"/>
                        <a:cs typeface="Times"/>
                        <a:sym typeface="Times"/>
                      </a:endParaRPr>
                    </a:p>
                    <a:p>
                      <a:pPr indent="0" lvl="0" marL="0" rtl="0" algn="l">
                        <a:spcBef>
                          <a:spcPts val="0"/>
                        </a:spcBef>
                        <a:spcAft>
                          <a:spcPts val="0"/>
                        </a:spcAft>
                        <a:buNone/>
                      </a:pPr>
                      <a:r>
                        <a:t/>
                      </a:r>
                      <a:endParaRPr>
                        <a:latin typeface="Times"/>
                        <a:ea typeface="Times"/>
                        <a:cs typeface="Times"/>
                        <a:sym typeface="Times"/>
                      </a:endParaRPr>
                    </a:p>
                    <a:p>
                      <a:pPr indent="0" lvl="0" marL="0" rtl="0" algn="l">
                        <a:spcBef>
                          <a:spcPts val="0"/>
                        </a:spcBef>
                        <a:spcAft>
                          <a:spcPts val="0"/>
                        </a:spcAft>
                        <a:buNone/>
                      </a:pPr>
                      <a:r>
                        <a:rPr lang="en">
                          <a:latin typeface="Times"/>
                          <a:ea typeface="Times"/>
                          <a:cs typeface="Times"/>
                          <a:sym typeface="Times"/>
                        </a:rPr>
                        <a:t>3)Devesh Kumar Srivastava</a:t>
                      </a:r>
                      <a:endParaRPr>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a:latin typeface="Times"/>
                          <a:ea typeface="Times"/>
                          <a:cs typeface="Times"/>
                          <a:sym typeface="Times"/>
                        </a:rPr>
                        <a:t>2019</a:t>
                      </a:r>
                      <a:endParaRPr>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sz="1300">
                          <a:latin typeface="Times"/>
                          <a:ea typeface="Times"/>
                          <a:cs typeface="Times"/>
                          <a:sym typeface="Times"/>
                        </a:rPr>
                        <a:t>This paper provides sentimental summarization of short sentences. Movie review corpus(imdb) was used. There search is giving a better accurate result for feature extraction through Word2Vec and CNN methods for small sentences of movie review corpus. The proposed model is providing 99.07% accuracy for training samples and 82.19% for testing samples.</a:t>
                      </a:r>
                      <a:endParaRPr sz="1300">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sz="1300">
                          <a:latin typeface="Times"/>
                          <a:ea typeface="Times"/>
                          <a:cs typeface="Times"/>
                          <a:sym typeface="Times"/>
                        </a:rPr>
                        <a:t>1)The CNN model provides better and more accurate results as compared to NB and ELM models.</a:t>
                      </a:r>
                      <a:endParaRPr sz="1300">
                        <a:latin typeface="Times"/>
                        <a:ea typeface="Times"/>
                        <a:cs typeface="Times"/>
                        <a:sym typeface="Times"/>
                      </a:endParaRPr>
                    </a:p>
                    <a:p>
                      <a:pPr indent="0" lvl="0" marL="0" rtl="0" algn="l">
                        <a:spcBef>
                          <a:spcPts val="0"/>
                        </a:spcBef>
                        <a:spcAft>
                          <a:spcPts val="0"/>
                        </a:spcAft>
                        <a:buNone/>
                      </a:pPr>
                      <a:r>
                        <a:t/>
                      </a:r>
                      <a:endParaRPr sz="1300">
                        <a:latin typeface="Times"/>
                        <a:ea typeface="Times"/>
                        <a:cs typeface="Times"/>
                        <a:sym typeface="Times"/>
                      </a:endParaRPr>
                    </a:p>
                    <a:p>
                      <a:pPr indent="0" lvl="0" marL="0" rtl="0" algn="l">
                        <a:spcBef>
                          <a:spcPts val="0"/>
                        </a:spcBef>
                        <a:spcAft>
                          <a:spcPts val="0"/>
                        </a:spcAft>
                        <a:buNone/>
                      </a:pPr>
                      <a:r>
                        <a:rPr lang="en" sz="1300">
                          <a:latin typeface="Times"/>
                          <a:ea typeface="Times"/>
                          <a:cs typeface="Times"/>
                          <a:sym typeface="Times"/>
                        </a:rPr>
                        <a:t>2) The proposed model is better for learning local features from phrases or words.</a:t>
                      </a:r>
                      <a:endParaRPr sz="1300">
                        <a:latin typeface="Times"/>
                        <a:ea typeface="Times"/>
                        <a:cs typeface="Times"/>
                        <a:sym typeface="Times"/>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1300">
                          <a:latin typeface="Times"/>
                          <a:ea typeface="Times"/>
                          <a:cs typeface="Times"/>
                          <a:sym typeface="Times"/>
                        </a:rPr>
                        <a:t>1</a:t>
                      </a:r>
                      <a:r>
                        <a:rPr lang="en" sz="1200">
                          <a:latin typeface="Times"/>
                          <a:ea typeface="Times"/>
                          <a:cs typeface="Times"/>
                          <a:sym typeface="Times"/>
                        </a:rPr>
                        <a:t>)Occurence of multilingual content in the dataset leads to low sentimental results.</a:t>
                      </a:r>
                      <a:endParaRPr sz="1200">
                        <a:latin typeface="Times"/>
                        <a:ea typeface="Times"/>
                        <a:cs typeface="Times"/>
                        <a:sym typeface="Times"/>
                      </a:endParaRPr>
                    </a:p>
                    <a:p>
                      <a:pPr indent="0" lvl="0" marL="0" rtl="0" algn="l">
                        <a:spcBef>
                          <a:spcPts val="0"/>
                        </a:spcBef>
                        <a:spcAft>
                          <a:spcPts val="0"/>
                        </a:spcAft>
                        <a:buNone/>
                      </a:pPr>
                      <a:r>
                        <a:t/>
                      </a:r>
                      <a:endParaRPr sz="1200">
                        <a:latin typeface="Times"/>
                        <a:ea typeface="Times"/>
                        <a:cs typeface="Times"/>
                        <a:sym typeface="Times"/>
                      </a:endParaRPr>
                    </a:p>
                    <a:p>
                      <a:pPr indent="0" lvl="0" marL="0" rtl="0" algn="l">
                        <a:spcBef>
                          <a:spcPts val="0"/>
                        </a:spcBef>
                        <a:spcAft>
                          <a:spcPts val="0"/>
                        </a:spcAft>
                        <a:buNone/>
                      </a:pPr>
                      <a:r>
                        <a:rPr lang="en" sz="1200">
                          <a:latin typeface="Times"/>
                          <a:ea typeface="Times"/>
                          <a:cs typeface="Times"/>
                          <a:sym typeface="Times"/>
                        </a:rPr>
                        <a:t>2)The model lacks in accuracy for sequential data (long sentences)</a:t>
                      </a:r>
                      <a:endParaRPr sz="1200">
                        <a:latin typeface="Times"/>
                        <a:ea typeface="Times"/>
                        <a:cs typeface="Times"/>
                        <a:sym typeface="Times"/>
                      </a:endParaRPr>
                    </a:p>
                    <a:p>
                      <a:pPr indent="0" lvl="0" marL="0" rtl="0" algn="l">
                        <a:spcBef>
                          <a:spcPts val="0"/>
                        </a:spcBef>
                        <a:spcAft>
                          <a:spcPts val="0"/>
                        </a:spcAft>
                        <a:buNone/>
                      </a:pPr>
                      <a:r>
                        <a:t/>
                      </a:r>
                      <a:endParaRPr sz="1200">
                        <a:latin typeface="Times"/>
                        <a:ea typeface="Times"/>
                        <a:cs typeface="Times"/>
                        <a:sym typeface="Times"/>
                      </a:endParaRPr>
                    </a:p>
                    <a:p>
                      <a:pPr indent="0" lvl="0" marL="0" rtl="0" algn="l">
                        <a:spcBef>
                          <a:spcPts val="0"/>
                        </a:spcBef>
                        <a:spcAft>
                          <a:spcPts val="0"/>
                        </a:spcAft>
                        <a:buNone/>
                      </a:pPr>
                      <a:r>
                        <a:rPr lang="en" sz="1200">
                          <a:latin typeface="Times"/>
                          <a:ea typeface="Times"/>
                          <a:cs typeface="Times"/>
                          <a:sym typeface="Times"/>
                        </a:rPr>
                        <a:t>3) Social media databases are big and susceptible to noisy, incomplete,  and inconsistent text due to their origin from diﬀerent people and sources. </a:t>
                      </a:r>
                      <a:endParaRPr sz="1200">
                        <a:latin typeface="Times"/>
                        <a:ea typeface="Times"/>
                        <a:cs typeface="Times"/>
                        <a:sym typeface="Time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graphicFrame>
        <p:nvGraphicFramePr>
          <p:cNvPr id="126" name="Google Shape;126;p23"/>
          <p:cNvGraphicFramePr/>
          <p:nvPr/>
        </p:nvGraphicFramePr>
        <p:xfrm>
          <a:off x="97875" y="245272"/>
          <a:ext cx="3000000" cy="3000000"/>
        </p:xfrm>
        <a:graphic>
          <a:graphicData uri="http://schemas.openxmlformats.org/drawingml/2006/table">
            <a:tbl>
              <a:tblPr>
                <a:noFill/>
                <a:tableStyleId>{30CDC7A1-CC2C-4D89-B771-AB853877497A}</a:tableStyleId>
              </a:tblPr>
              <a:tblGrid>
                <a:gridCol w="505725"/>
                <a:gridCol w="1305900"/>
                <a:gridCol w="1002400"/>
                <a:gridCol w="657525"/>
                <a:gridCol w="2257850"/>
                <a:gridCol w="1595650"/>
                <a:gridCol w="1623200"/>
              </a:tblGrid>
              <a:tr h="628125">
                <a:tc>
                  <a:txBody>
                    <a:bodyPr/>
                    <a:lstStyle/>
                    <a:p>
                      <a:pPr indent="0" lvl="0" marL="0" rtl="0" algn="l">
                        <a:spcBef>
                          <a:spcPts val="0"/>
                        </a:spcBef>
                        <a:spcAft>
                          <a:spcPts val="0"/>
                        </a:spcAft>
                        <a:buNone/>
                      </a:pPr>
                      <a:r>
                        <a:rPr b="1" lang="en"/>
                        <a:t>Sr </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Paper</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Authors</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Year</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Summary </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Advantages</a:t>
                      </a:r>
                      <a:endParaRPr b="1"/>
                    </a:p>
                    <a:p>
                      <a:pPr indent="0" lvl="0" marL="0" rtl="0" algn="l">
                        <a:spcBef>
                          <a:spcPts val="0"/>
                        </a:spcBef>
                        <a:spcAft>
                          <a:spcPts val="0"/>
                        </a:spcAft>
                        <a:buNone/>
                      </a:pPr>
                      <a:r>
                        <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 Disadvantages</a:t>
                      </a:r>
                      <a:endParaRPr b="1"/>
                    </a:p>
                  </a:txBody>
                  <a:tcPr marT="91425" marB="91425" marR="91425" marL="91425">
                    <a:solidFill>
                      <a:schemeClr val="dk1"/>
                    </a:solidFill>
                  </a:tcPr>
                </a:tc>
              </a:tr>
              <a:tr h="3736825">
                <a:tc>
                  <a:txBody>
                    <a:bodyPr/>
                    <a:lstStyle/>
                    <a:p>
                      <a:pPr indent="0" lvl="0" marL="0" rtl="0" algn="l">
                        <a:spcBef>
                          <a:spcPts val="0"/>
                        </a:spcBef>
                        <a:spcAft>
                          <a:spcPts val="0"/>
                        </a:spcAft>
                        <a:buNone/>
                      </a:pPr>
                      <a:r>
                        <a:rPr lang="en">
                          <a:latin typeface="Times"/>
                          <a:ea typeface="Times"/>
                          <a:cs typeface="Times"/>
                          <a:sym typeface="Times"/>
                        </a:rPr>
                        <a:t>6</a:t>
                      </a:r>
                      <a:endParaRPr>
                        <a:latin typeface="Times"/>
                        <a:ea typeface="Times"/>
                        <a:cs typeface="Times"/>
                        <a:sym typeface="Times"/>
                      </a:endParaRPr>
                    </a:p>
                  </a:txBody>
                  <a:tcPr marT="91425" marB="91425" marR="91425" marL="91425"/>
                </a:tc>
                <a:tc>
                  <a:txBody>
                    <a:bodyPr/>
                    <a:lstStyle/>
                    <a:p>
                      <a:pPr indent="0" lvl="0" marL="0" rtl="0" algn="l">
                        <a:lnSpc>
                          <a:spcPct val="115000"/>
                        </a:lnSpc>
                        <a:spcBef>
                          <a:spcPts val="0"/>
                        </a:spcBef>
                        <a:spcAft>
                          <a:spcPts val="0"/>
                        </a:spcAft>
                        <a:buNone/>
                      </a:pPr>
                      <a:r>
                        <a:rPr lang="en">
                          <a:latin typeface="Times"/>
                          <a:ea typeface="Times"/>
                          <a:cs typeface="Times"/>
                          <a:sym typeface="Times"/>
                        </a:rPr>
                        <a:t>C</a:t>
                      </a:r>
                      <a:r>
                        <a:rPr lang="en" sz="1300">
                          <a:latin typeface="Times"/>
                          <a:ea typeface="Times"/>
                          <a:cs typeface="Times"/>
                          <a:sym typeface="Times"/>
                        </a:rPr>
                        <a:t>onstructing a heterogeneous training dataset  for Emotion Classification</a:t>
                      </a:r>
                      <a:endParaRPr sz="1300">
                        <a:latin typeface="Times"/>
                        <a:ea typeface="Times"/>
                        <a:cs typeface="Times"/>
                        <a:sym typeface="Times"/>
                      </a:endParaRPr>
                    </a:p>
                    <a:p>
                      <a:pPr indent="0" lvl="0" marL="0" rtl="0" algn="l">
                        <a:spcBef>
                          <a:spcPts val="0"/>
                        </a:spcBef>
                        <a:spcAft>
                          <a:spcPts val="0"/>
                        </a:spcAft>
                        <a:buNone/>
                      </a:pPr>
                      <a:r>
                        <a:t/>
                      </a:r>
                      <a:endParaRPr>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a:latin typeface="Times"/>
                          <a:ea typeface="Times"/>
                          <a:cs typeface="Times"/>
                          <a:sym typeface="Times"/>
                        </a:rPr>
                        <a:t>1)</a:t>
                      </a:r>
                      <a:r>
                        <a:rPr lang="en" sz="1200">
                          <a:latin typeface="Times"/>
                          <a:ea typeface="Times"/>
                          <a:cs typeface="Times"/>
                          <a:sym typeface="Times"/>
                        </a:rPr>
                        <a:t>Anchal </a:t>
                      </a:r>
                      <a:endParaRPr sz="1200">
                        <a:latin typeface="Times"/>
                        <a:ea typeface="Times"/>
                        <a:cs typeface="Times"/>
                        <a:sym typeface="Times"/>
                      </a:endParaRPr>
                    </a:p>
                    <a:p>
                      <a:pPr indent="0" lvl="0" marL="0" rtl="0" algn="l">
                        <a:spcBef>
                          <a:spcPts val="0"/>
                        </a:spcBef>
                        <a:spcAft>
                          <a:spcPts val="0"/>
                        </a:spcAft>
                        <a:buNone/>
                      </a:pPr>
                      <a:r>
                        <a:rPr lang="en" sz="1200">
                          <a:latin typeface="Times"/>
                          <a:ea typeface="Times"/>
                          <a:cs typeface="Times"/>
                          <a:sym typeface="Times"/>
                        </a:rPr>
                        <a:t>   Gupta</a:t>
                      </a:r>
                      <a:endParaRPr sz="1200">
                        <a:latin typeface="Times"/>
                        <a:ea typeface="Times"/>
                        <a:cs typeface="Times"/>
                        <a:sym typeface="Times"/>
                      </a:endParaRPr>
                    </a:p>
                    <a:p>
                      <a:pPr indent="0" lvl="0" marL="0" rtl="0" algn="l">
                        <a:spcBef>
                          <a:spcPts val="0"/>
                        </a:spcBef>
                        <a:spcAft>
                          <a:spcPts val="0"/>
                        </a:spcAft>
                        <a:buNone/>
                      </a:pPr>
                      <a:r>
                        <a:t/>
                      </a:r>
                      <a:endParaRPr>
                        <a:latin typeface="Times"/>
                        <a:ea typeface="Times"/>
                        <a:cs typeface="Times"/>
                        <a:sym typeface="Times"/>
                      </a:endParaRPr>
                    </a:p>
                    <a:p>
                      <a:pPr indent="0" lvl="0" marL="0" rtl="0" algn="l">
                        <a:spcBef>
                          <a:spcPts val="0"/>
                        </a:spcBef>
                        <a:spcAft>
                          <a:spcPts val="0"/>
                        </a:spcAft>
                        <a:buNone/>
                      </a:pPr>
                      <a:r>
                        <a:rPr lang="en">
                          <a:latin typeface="Times"/>
                          <a:ea typeface="Times"/>
                          <a:cs typeface="Times"/>
                          <a:sym typeface="Times"/>
                        </a:rPr>
                        <a:t>2)</a:t>
                      </a:r>
                      <a:r>
                        <a:rPr lang="en" sz="1200">
                          <a:latin typeface="Times"/>
                          <a:ea typeface="Times"/>
                          <a:cs typeface="Times"/>
                          <a:sym typeface="Times"/>
                        </a:rPr>
                        <a:t>Satish       Mahadevan Srinivasan</a:t>
                      </a:r>
                      <a:endParaRPr sz="1200">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a:latin typeface="Times"/>
                          <a:ea typeface="Times"/>
                          <a:cs typeface="Times"/>
                          <a:sym typeface="Times"/>
                        </a:rPr>
                        <a:t>2019</a:t>
                      </a:r>
                      <a:endParaRPr>
                        <a:latin typeface="Times"/>
                        <a:ea typeface="Times"/>
                        <a:cs typeface="Times"/>
                        <a:sym typeface="Times"/>
                      </a:endParaRPr>
                    </a:p>
                  </a:txBody>
                  <a:tcPr marT="91425" marB="91425" marR="91425" marL="91425"/>
                </a:tc>
                <a:tc>
                  <a:txBody>
                    <a:bodyPr/>
                    <a:lstStyle/>
                    <a:p>
                      <a:pPr indent="0" lvl="0" marL="0" rtl="0" algn="l">
                        <a:lnSpc>
                          <a:spcPct val="115000"/>
                        </a:lnSpc>
                        <a:spcBef>
                          <a:spcPts val="0"/>
                        </a:spcBef>
                        <a:spcAft>
                          <a:spcPts val="0"/>
                        </a:spcAft>
                        <a:buNone/>
                      </a:pPr>
                      <a:r>
                        <a:rPr lang="en" sz="1300">
                          <a:latin typeface="Times"/>
                          <a:ea typeface="Times"/>
                          <a:cs typeface="Times"/>
                          <a:sym typeface="Times"/>
                        </a:rPr>
                        <a:t>This paper presents a dataset for twitter sentiment analysis by using 6 models and compares their F1 Accuracy . In this paper they have used lexicon based NRC classifiers for different emotions such as joyful , sad , angry and surprise.</a:t>
                      </a:r>
                      <a:endParaRPr sz="1500">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a:latin typeface="Times"/>
                          <a:ea typeface="Times"/>
                          <a:cs typeface="Times"/>
                          <a:sym typeface="Times"/>
                        </a:rPr>
                        <a:t>1) Deep Neural network showed a mediocre performance compared to other models , but these models did not overfit.</a:t>
                      </a:r>
                      <a:endParaRPr>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a:latin typeface="Times"/>
                          <a:ea typeface="Times"/>
                          <a:cs typeface="Times"/>
                          <a:sym typeface="Times"/>
                        </a:rPr>
                        <a:t>1) Models like RF performed good on testing data but performed poorly on training data set due to overfitting.</a:t>
                      </a:r>
                      <a:endParaRPr>
                        <a:latin typeface="Times"/>
                        <a:ea typeface="Times"/>
                        <a:cs typeface="Times"/>
                        <a:sym typeface="Times"/>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graphicFrame>
        <p:nvGraphicFramePr>
          <p:cNvPr id="131" name="Google Shape;131;p24"/>
          <p:cNvGraphicFramePr/>
          <p:nvPr/>
        </p:nvGraphicFramePr>
        <p:xfrm>
          <a:off x="97875" y="308172"/>
          <a:ext cx="3000000" cy="3000000"/>
        </p:xfrm>
        <a:graphic>
          <a:graphicData uri="http://schemas.openxmlformats.org/drawingml/2006/table">
            <a:tbl>
              <a:tblPr>
                <a:noFill/>
                <a:tableStyleId>{30CDC7A1-CC2C-4D89-B771-AB853877497A}</a:tableStyleId>
              </a:tblPr>
              <a:tblGrid>
                <a:gridCol w="505725"/>
                <a:gridCol w="1143275"/>
                <a:gridCol w="1113700"/>
                <a:gridCol w="606150"/>
                <a:gridCol w="2240725"/>
                <a:gridCol w="1715475"/>
                <a:gridCol w="1623200"/>
              </a:tblGrid>
              <a:tr h="584250">
                <a:tc>
                  <a:txBody>
                    <a:bodyPr/>
                    <a:lstStyle/>
                    <a:p>
                      <a:pPr indent="0" lvl="0" marL="0" rtl="0" algn="l">
                        <a:spcBef>
                          <a:spcPts val="0"/>
                        </a:spcBef>
                        <a:spcAft>
                          <a:spcPts val="0"/>
                        </a:spcAft>
                        <a:buNone/>
                      </a:pPr>
                      <a:r>
                        <a:rPr b="1" lang="en"/>
                        <a:t>Sr </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Paper</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Authors</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Year</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Summary </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Advantages</a:t>
                      </a:r>
                      <a:endParaRPr b="1"/>
                    </a:p>
                    <a:p>
                      <a:pPr indent="0" lvl="0" marL="0" rtl="0" algn="l">
                        <a:spcBef>
                          <a:spcPts val="0"/>
                        </a:spcBef>
                        <a:spcAft>
                          <a:spcPts val="0"/>
                        </a:spcAft>
                        <a:buNone/>
                      </a:pPr>
                      <a:r>
                        <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 Disadvantages</a:t>
                      </a:r>
                      <a:endParaRPr b="1"/>
                    </a:p>
                  </a:txBody>
                  <a:tcPr marT="91425" marB="91425" marR="91425" marL="91425">
                    <a:solidFill>
                      <a:schemeClr val="dk1"/>
                    </a:solidFill>
                  </a:tcPr>
                </a:tc>
              </a:tr>
              <a:tr h="3925225">
                <a:tc>
                  <a:txBody>
                    <a:bodyPr/>
                    <a:lstStyle/>
                    <a:p>
                      <a:pPr indent="0" lvl="0" marL="0" rtl="0" algn="l">
                        <a:spcBef>
                          <a:spcPts val="0"/>
                        </a:spcBef>
                        <a:spcAft>
                          <a:spcPts val="0"/>
                        </a:spcAft>
                        <a:buNone/>
                      </a:pPr>
                      <a:r>
                        <a:rPr lang="en">
                          <a:latin typeface="Times"/>
                          <a:ea typeface="Times"/>
                          <a:cs typeface="Times"/>
                          <a:sym typeface="Times"/>
                        </a:rPr>
                        <a:t>7</a:t>
                      </a:r>
                      <a:endParaRPr>
                        <a:latin typeface="Times"/>
                        <a:ea typeface="Times"/>
                        <a:cs typeface="Times"/>
                        <a:sym typeface="Times"/>
                      </a:endParaRPr>
                    </a:p>
                  </a:txBody>
                  <a:tcPr marT="91425" marB="91425" marR="91425" marL="91425"/>
                </a:tc>
                <a:tc>
                  <a:txBody>
                    <a:bodyPr/>
                    <a:lstStyle/>
                    <a:p>
                      <a:pPr indent="0" lvl="0" marL="0" rtl="0" algn="l">
                        <a:lnSpc>
                          <a:spcPct val="115000"/>
                        </a:lnSpc>
                        <a:spcBef>
                          <a:spcPts val="0"/>
                        </a:spcBef>
                        <a:spcAft>
                          <a:spcPts val="0"/>
                        </a:spcAft>
                        <a:buNone/>
                      </a:pPr>
                      <a:r>
                        <a:rPr lang="en">
                          <a:latin typeface="Times"/>
                          <a:ea typeface="Times"/>
                          <a:cs typeface="Times"/>
                          <a:sym typeface="Times"/>
                        </a:rPr>
                        <a:t>String-based Multinomial Naïve Bayes for Emotion Detection among Facebook Diabetes Community.</a:t>
                      </a:r>
                      <a:endParaRPr sz="1600">
                        <a:latin typeface="Times"/>
                        <a:ea typeface="Times"/>
                        <a:cs typeface="Times"/>
                        <a:sym typeface="Times"/>
                      </a:endParaRPr>
                    </a:p>
                    <a:p>
                      <a:pPr indent="0" lvl="0" marL="0" rtl="0" algn="l">
                        <a:spcBef>
                          <a:spcPts val="0"/>
                        </a:spcBef>
                        <a:spcAft>
                          <a:spcPts val="0"/>
                        </a:spcAft>
                        <a:buNone/>
                      </a:pPr>
                      <a:r>
                        <a:t/>
                      </a:r>
                      <a:endParaRPr>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sz="1600">
                          <a:latin typeface="Times"/>
                          <a:ea typeface="Times"/>
                          <a:cs typeface="Times"/>
                          <a:sym typeface="Times"/>
                        </a:rPr>
                        <a:t>1</a:t>
                      </a:r>
                      <a:r>
                        <a:rPr lang="en" sz="1500">
                          <a:latin typeface="Times"/>
                          <a:ea typeface="Times"/>
                          <a:cs typeface="Times"/>
                          <a:sym typeface="Times"/>
                        </a:rPr>
                        <a:t>)</a:t>
                      </a:r>
                      <a:r>
                        <a:rPr lang="en" sz="1300">
                          <a:latin typeface="Times"/>
                          <a:ea typeface="Times"/>
                          <a:cs typeface="Times"/>
                          <a:sym typeface="Times"/>
                        </a:rPr>
                        <a:t>Vimala </a:t>
                      </a:r>
                      <a:endParaRPr sz="1300">
                        <a:latin typeface="Times"/>
                        <a:ea typeface="Times"/>
                        <a:cs typeface="Times"/>
                        <a:sym typeface="Times"/>
                      </a:endParaRPr>
                    </a:p>
                    <a:p>
                      <a:pPr indent="0" lvl="0" marL="0" rtl="0" algn="l">
                        <a:spcBef>
                          <a:spcPts val="0"/>
                        </a:spcBef>
                        <a:spcAft>
                          <a:spcPts val="0"/>
                        </a:spcAft>
                        <a:buNone/>
                      </a:pPr>
                      <a:r>
                        <a:rPr lang="en" sz="1300">
                          <a:latin typeface="Times"/>
                          <a:ea typeface="Times"/>
                          <a:cs typeface="Times"/>
                          <a:sym typeface="Times"/>
                        </a:rPr>
                        <a:t>Balakrishnan</a:t>
                      </a:r>
                      <a:endParaRPr sz="1300">
                        <a:latin typeface="Times"/>
                        <a:ea typeface="Times"/>
                        <a:cs typeface="Times"/>
                        <a:sym typeface="Times"/>
                      </a:endParaRPr>
                    </a:p>
                    <a:p>
                      <a:pPr indent="0" lvl="0" marL="0" rtl="0" algn="l">
                        <a:spcBef>
                          <a:spcPts val="0"/>
                        </a:spcBef>
                        <a:spcAft>
                          <a:spcPts val="0"/>
                        </a:spcAft>
                        <a:buNone/>
                      </a:pPr>
                      <a:r>
                        <a:t/>
                      </a:r>
                      <a:endParaRPr sz="1500">
                        <a:latin typeface="Times"/>
                        <a:ea typeface="Times"/>
                        <a:cs typeface="Times"/>
                        <a:sym typeface="Times"/>
                      </a:endParaRPr>
                    </a:p>
                    <a:p>
                      <a:pPr indent="0" lvl="0" marL="0" rtl="0" algn="l">
                        <a:spcBef>
                          <a:spcPts val="0"/>
                        </a:spcBef>
                        <a:spcAft>
                          <a:spcPts val="0"/>
                        </a:spcAft>
                        <a:buNone/>
                      </a:pPr>
                      <a:r>
                        <a:rPr lang="en" sz="1500">
                          <a:latin typeface="Times"/>
                          <a:ea typeface="Times"/>
                          <a:cs typeface="Times"/>
                          <a:sym typeface="Times"/>
                        </a:rPr>
                        <a:t>2)</a:t>
                      </a:r>
                      <a:r>
                        <a:rPr lang="en" sz="1300">
                          <a:latin typeface="Times"/>
                          <a:ea typeface="Times"/>
                          <a:cs typeface="Times"/>
                          <a:sym typeface="Times"/>
                        </a:rPr>
                        <a:t>Wandeep Kaur</a:t>
                      </a:r>
                      <a:endParaRPr sz="1300">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a:latin typeface="Times"/>
                          <a:ea typeface="Times"/>
                          <a:cs typeface="Times"/>
                          <a:sym typeface="Times"/>
                        </a:rPr>
                        <a:t>2019</a:t>
                      </a:r>
                      <a:endParaRPr>
                        <a:latin typeface="Times"/>
                        <a:ea typeface="Times"/>
                        <a:cs typeface="Times"/>
                        <a:sym typeface="Times"/>
                      </a:endParaRPr>
                    </a:p>
                  </a:txBody>
                  <a:tcPr marT="91425" marB="91425" marR="91425" marL="91425"/>
                </a:tc>
                <a:tc>
                  <a:txBody>
                    <a:bodyPr/>
                    <a:lstStyle/>
                    <a:p>
                      <a:pPr indent="0" lvl="0" marL="0" rtl="0" algn="l">
                        <a:lnSpc>
                          <a:spcPct val="115000"/>
                        </a:lnSpc>
                        <a:spcBef>
                          <a:spcPts val="0"/>
                        </a:spcBef>
                        <a:spcAft>
                          <a:spcPts val="0"/>
                        </a:spcAft>
                        <a:buNone/>
                      </a:pPr>
                      <a:r>
                        <a:rPr lang="en" sz="1300">
                          <a:latin typeface="Times"/>
                          <a:ea typeface="Times"/>
                          <a:cs typeface="Times"/>
                          <a:sym typeface="Times"/>
                        </a:rPr>
                        <a:t>This paper determined the emotions among the online Diabetes community on Facebook . The emotions were classified according to </a:t>
                      </a:r>
                      <a:r>
                        <a:rPr lang="en" sz="1300">
                          <a:latin typeface="Times"/>
                          <a:ea typeface="Times"/>
                          <a:cs typeface="Times"/>
                          <a:sym typeface="Times"/>
                        </a:rPr>
                        <a:t>Plutchik's</a:t>
                      </a:r>
                      <a:r>
                        <a:rPr lang="en" sz="1300">
                          <a:latin typeface="Times"/>
                          <a:ea typeface="Times"/>
                          <a:cs typeface="Times"/>
                          <a:sym typeface="Times"/>
                        </a:rPr>
                        <a:t> wheel of emotions , comprising of 8 emotions fear, joy ,anger , sadness, surprise , trust , anticipation and disgust. It used 4 classifiers and their accuracy was compared .</a:t>
                      </a:r>
                      <a:endParaRPr sz="1700">
                        <a:latin typeface="Times"/>
                        <a:ea typeface="Times"/>
                        <a:cs typeface="Times"/>
                        <a:sym typeface="Times"/>
                      </a:endParaRPr>
                    </a:p>
                  </a:txBody>
                  <a:tcPr marT="91425" marB="91425" marR="110275" marL="91425"/>
                </a:tc>
                <a:tc>
                  <a:txBody>
                    <a:bodyPr/>
                    <a:lstStyle/>
                    <a:p>
                      <a:pPr indent="0" lvl="0" marL="0" rtl="0" algn="l">
                        <a:spcBef>
                          <a:spcPts val="0"/>
                        </a:spcBef>
                        <a:spcAft>
                          <a:spcPts val="0"/>
                        </a:spcAft>
                        <a:buNone/>
                      </a:pPr>
                      <a:r>
                        <a:rPr lang="en">
                          <a:latin typeface="Times"/>
                          <a:ea typeface="Times"/>
                          <a:cs typeface="Times"/>
                          <a:sym typeface="Times"/>
                        </a:rPr>
                        <a:t>1) String - based Multinomial Naive B</a:t>
                      </a:r>
                      <a:r>
                        <a:rPr lang="en">
                          <a:latin typeface="Times"/>
                          <a:ea typeface="Times"/>
                          <a:cs typeface="Times"/>
                          <a:sym typeface="Times"/>
                        </a:rPr>
                        <a:t>ayes</a:t>
                      </a:r>
                      <a:r>
                        <a:rPr lang="en">
                          <a:latin typeface="Times"/>
                          <a:ea typeface="Times"/>
                          <a:cs typeface="Times"/>
                          <a:sym typeface="Times"/>
                        </a:rPr>
                        <a:t> classifier outperformed every other classifier used for particular data set.</a:t>
                      </a:r>
                      <a:endParaRPr>
                        <a:latin typeface="Times"/>
                        <a:ea typeface="Times"/>
                        <a:cs typeface="Times"/>
                        <a:sym typeface="Times"/>
                      </a:endParaRPr>
                    </a:p>
                    <a:p>
                      <a:pPr indent="0" lvl="0" marL="0" rtl="0" algn="l">
                        <a:spcBef>
                          <a:spcPts val="0"/>
                        </a:spcBef>
                        <a:spcAft>
                          <a:spcPts val="0"/>
                        </a:spcAft>
                        <a:buNone/>
                      </a:pPr>
                      <a:r>
                        <a:t/>
                      </a:r>
                      <a:endParaRPr>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a:latin typeface="Times"/>
                          <a:ea typeface="Times"/>
                          <a:cs typeface="Times"/>
                          <a:sym typeface="Times"/>
                        </a:rPr>
                        <a:t>1) The biggest drawback of MNB is that if it comes across any category that didn’t exist in training data set , it will not be able to predict the output, as the probability of that category was assigned to zero. </a:t>
                      </a:r>
                      <a:endParaRPr>
                        <a:latin typeface="Times"/>
                        <a:ea typeface="Times"/>
                        <a:cs typeface="Times"/>
                        <a:sym typeface="Times"/>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226075" y="1477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Times"/>
                <a:ea typeface="Times"/>
                <a:cs typeface="Times"/>
                <a:sym typeface="Times"/>
              </a:rPr>
              <a:t>Problem statement</a:t>
            </a:r>
            <a:endParaRPr b="1">
              <a:solidFill>
                <a:srgbClr val="FFFFFF"/>
              </a:solidFill>
              <a:latin typeface="Times"/>
              <a:ea typeface="Times"/>
              <a:cs typeface="Times"/>
              <a:sym typeface="Times"/>
            </a:endParaRPr>
          </a:p>
        </p:txBody>
      </p:sp>
      <p:sp>
        <p:nvSpPr>
          <p:cNvPr id="137" name="Google Shape;137;p25"/>
          <p:cNvSpPr txBox="1"/>
          <p:nvPr>
            <p:ph idx="1" type="body"/>
          </p:nvPr>
        </p:nvSpPr>
        <p:spPr>
          <a:xfrm>
            <a:off x="4345500" y="732925"/>
            <a:ext cx="4798500" cy="3716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Times"/>
              <a:buChar char="●"/>
            </a:pPr>
            <a:r>
              <a:rPr lang="en">
                <a:solidFill>
                  <a:srgbClr val="000000"/>
                </a:solidFill>
                <a:latin typeface="Times"/>
                <a:ea typeface="Times"/>
                <a:cs typeface="Times"/>
                <a:sym typeface="Times"/>
              </a:rPr>
              <a:t>We are performing the </a:t>
            </a:r>
            <a:r>
              <a:rPr lang="en">
                <a:solidFill>
                  <a:srgbClr val="000000"/>
                </a:solidFill>
                <a:latin typeface="Times"/>
                <a:ea typeface="Times"/>
                <a:cs typeface="Times"/>
                <a:sym typeface="Times"/>
              </a:rPr>
              <a:t>sentiment</a:t>
            </a:r>
            <a:r>
              <a:rPr lang="en">
                <a:solidFill>
                  <a:srgbClr val="000000"/>
                </a:solidFill>
                <a:latin typeface="Times"/>
                <a:ea typeface="Times"/>
                <a:cs typeface="Times"/>
                <a:sym typeface="Times"/>
              </a:rPr>
              <a:t> analysis of Amazon product reviews after  text classification using various Machine Learning </a:t>
            </a:r>
            <a:r>
              <a:rPr lang="en">
                <a:solidFill>
                  <a:srgbClr val="000000"/>
                </a:solidFill>
                <a:latin typeface="Times"/>
                <a:ea typeface="Times"/>
                <a:cs typeface="Times"/>
                <a:sym typeface="Times"/>
              </a:rPr>
              <a:t>algorithms</a:t>
            </a:r>
            <a:r>
              <a:rPr lang="en">
                <a:solidFill>
                  <a:srgbClr val="000000"/>
                </a:solidFill>
                <a:latin typeface="Times"/>
                <a:ea typeface="Times"/>
                <a:cs typeface="Times"/>
                <a:sym typeface="Times"/>
              </a:rPr>
              <a:t> .</a:t>
            </a:r>
            <a:endParaRPr>
              <a:solidFill>
                <a:srgbClr val="000000"/>
              </a:solidFill>
              <a:latin typeface="Times"/>
              <a:ea typeface="Times"/>
              <a:cs typeface="Times"/>
              <a:sym typeface="Times"/>
            </a:endParaRPr>
          </a:p>
          <a:p>
            <a:pPr indent="0" lvl="0" marL="0" rtl="0" algn="l">
              <a:spcBef>
                <a:spcPts val="1600"/>
              </a:spcBef>
              <a:spcAft>
                <a:spcPts val="0"/>
              </a:spcAft>
              <a:buNone/>
            </a:pPr>
            <a:r>
              <a:t/>
            </a:r>
            <a:endParaRPr>
              <a:solidFill>
                <a:srgbClr val="000000"/>
              </a:solidFill>
              <a:latin typeface="Times"/>
              <a:ea typeface="Times"/>
              <a:cs typeface="Times"/>
              <a:sym typeface="Times"/>
            </a:endParaRPr>
          </a:p>
          <a:p>
            <a:pPr indent="-311150" lvl="0" marL="457200" rtl="0" algn="l">
              <a:spcBef>
                <a:spcPts val="1600"/>
              </a:spcBef>
              <a:spcAft>
                <a:spcPts val="0"/>
              </a:spcAft>
              <a:buClr>
                <a:srgbClr val="000000"/>
              </a:buClr>
              <a:buSzPts val="1300"/>
              <a:buFont typeface="Times"/>
              <a:buChar char="●"/>
            </a:pPr>
            <a:r>
              <a:rPr lang="en">
                <a:solidFill>
                  <a:srgbClr val="000000"/>
                </a:solidFill>
                <a:latin typeface="Times"/>
                <a:ea typeface="Times"/>
                <a:cs typeface="Times"/>
                <a:sym typeface="Times"/>
              </a:rPr>
              <a:t>We will test and compare a number of supervised models to determine which is the best suited for our </a:t>
            </a:r>
            <a:r>
              <a:rPr lang="en">
                <a:solidFill>
                  <a:srgbClr val="000000"/>
                </a:solidFill>
                <a:latin typeface="Times"/>
                <a:ea typeface="Times"/>
                <a:cs typeface="Times"/>
                <a:sym typeface="Times"/>
              </a:rPr>
              <a:t>purpose</a:t>
            </a:r>
            <a:r>
              <a:rPr lang="en">
                <a:solidFill>
                  <a:srgbClr val="000000"/>
                </a:solidFill>
                <a:latin typeface="Times"/>
                <a:ea typeface="Times"/>
                <a:cs typeface="Times"/>
                <a:sym typeface="Times"/>
              </a:rPr>
              <a:t>.</a:t>
            </a:r>
            <a:endParaRPr>
              <a:solidFill>
                <a:srgbClr val="000000"/>
              </a:solidFill>
              <a:latin typeface="Times"/>
              <a:ea typeface="Times"/>
              <a:cs typeface="Times"/>
              <a:sym typeface="Times"/>
            </a:endParaRPr>
          </a:p>
          <a:p>
            <a:pPr indent="0" lvl="0" marL="457200" rtl="0" algn="l">
              <a:spcBef>
                <a:spcPts val="1600"/>
              </a:spcBef>
              <a:spcAft>
                <a:spcPts val="0"/>
              </a:spcAft>
              <a:buNone/>
            </a:pPr>
            <a:r>
              <a:t/>
            </a:r>
            <a:endParaRPr>
              <a:solidFill>
                <a:srgbClr val="000000"/>
              </a:solidFill>
              <a:latin typeface="Times"/>
              <a:ea typeface="Times"/>
              <a:cs typeface="Times"/>
              <a:sym typeface="Times"/>
            </a:endParaRPr>
          </a:p>
          <a:p>
            <a:pPr indent="-311150" lvl="0" marL="457200" rtl="0" algn="l">
              <a:spcBef>
                <a:spcPts val="1600"/>
              </a:spcBef>
              <a:spcAft>
                <a:spcPts val="0"/>
              </a:spcAft>
              <a:buClr>
                <a:srgbClr val="000000"/>
              </a:buClr>
              <a:buSzPts val="1300"/>
              <a:buFont typeface="Times"/>
              <a:buChar char="●"/>
            </a:pPr>
            <a:r>
              <a:rPr lang="en">
                <a:solidFill>
                  <a:srgbClr val="000000"/>
                </a:solidFill>
                <a:latin typeface="Times"/>
                <a:ea typeface="Times"/>
                <a:cs typeface="Times"/>
                <a:sym typeface="Times"/>
              </a:rPr>
              <a:t>As of now, we are going to use  </a:t>
            </a:r>
            <a:r>
              <a:rPr lang="en">
                <a:solidFill>
                  <a:srgbClr val="000000"/>
                </a:solidFill>
                <a:latin typeface="Times"/>
                <a:ea typeface="Times"/>
                <a:cs typeface="Times"/>
                <a:sym typeface="Times"/>
              </a:rPr>
              <a:t>algorithms</a:t>
            </a:r>
            <a:r>
              <a:rPr lang="en">
                <a:solidFill>
                  <a:srgbClr val="000000"/>
                </a:solidFill>
                <a:latin typeface="Times"/>
                <a:ea typeface="Times"/>
                <a:cs typeface="Times"/>
                <a:sym typeface="Times"/>
              </a:rPr>
              <a:t> such as SVM, Decision Tree and different types of Naive Bayes in supervised learning domain.</a:t>
            </a:r>
            <a:endParaRPr>
              <a:solidFill>
                <a:srgbClr val="000000"/>
              </a:solidFill>
              <a:latin typeface="Times"/>
              <a:ea typeface="Times"/>
              <a:cs typeface="Times"/>
              <a:sym typeface="Times"/>
            </a:endParaRPr>
          </a:p>
          <a:p>
            <a:pPr indent="0" lvl="0" marL="457200" rtl="0" algn="l">
              <a:spcBef>
                <a:spcPts val="1600"/>
              </a:spcBef>
              <a:spcAft>
                <a:spcPts val="1600"/>
              </a:spcAft>
              <a:buNone/>
            </a:pPr>
            <a:r>
              <a:t/>
            </a:r>
            <a:endParaRPr>
              <a:solidFill>
                <a:srgbClr val="000000"/>
              </a:solidFill>
              <a:latin typeface="Times"/>
              <a:ea typeface="Times"/>
              <a:cs typeface="Times"/>
              <a:sym typeface="Times"/>
            </a:endParaRPr>
          </a:p>
        </p:txBody>
      </p:sp>
      <p:pic>
        <p:nvPicPr>
          <p:cNvPr descr="Difference between Supervised vs Unsupervised Learning" id="138" name="Google Shape;138;p25"/>
          <p:cNvPicPr preferRelativeResize="0"/>
          <p:nvPr/>
        </p:nvPicPr>
        <p:blipFill>
          <a:blip r:embed="rId3">
            <a:alphaModFix/>
          </a:blip>
          <a:stretch>
            <a:fillRect/>
          </a:stretch>
        </p:blipFill>
        <p:spPr>
          <a:xfrm>
            <a:off x="151125" y="1617663"/>
            <a:ext cx="3893250" cy="1946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81375" y="3021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Times"/>
                <a:ea typeface="Times"/>
                <a:cs typeface="Times"/>
                <a:sym typeface="Times"/>
              </a:rPr>
              <a:t>Objectives</a:t>
            </a:r>
            <a:endParaRPr b="1">
              <a:solidFill>
                <a:srgbClr val="FFFFFF"/>
              </a:solidFill>
              <a:latin typeface="Times"/>
              <a:ea typeface="Times"/>
              <a:cs typeface="Times"/>
              <a:sym typeface="Times"/>
            </a:endParaRPr>
          </a:p>
        </p:txBody>
      </p:sp>
      <p:sp>
        <p:nvSpPr>
          <p:cNvPr id="144" name="Google Shape;144;p26"/>
          <p:cNvSpPr txBox="1"/>
          <p:nvPr>
            <p:ph idx="1" type="body"/>
          </p:nvPr>
        </p:nvSpPr>
        <p:spPr>
          <a:xfrm>
            <a:off x="4644675" y="746000"/>
            <a:ext cx="4166400" cy="3853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Times"/>
              <a:buChar char="●"/>
            </a:pPr>
            <a:r>
              <a:rPr lang="en">
                <a:solidFill>
                  <a:srgbClr val="000000"/>
                </a:solidFill>
                <a:latin typeface="Times"/>
                <a:ea typeface="Times"/>
                <a:cs typeface="Times"/>
                <a:sym typeface="Times"/>
              </a:rPr>
              <a:t>To understand various aspects of different algorithms and thus, compare them qualitatively as well as quantitatively.</a:t>
            </a:r>
            <a:endParaRPr>
              <a:solidFill>
                <a:srgbClr val="000000"/>
              </a:solidFill>
              <a:latin typeface="Times"/>
              <a:ea typeface="Times"/>
              <a:cs typeface="Times"/>
              <a:sym typeface="Times"/>
            </a:endParaRPr>
          </a:p>
          <a:p>
            <a:pPr indent="0" lvl="0" marL="0" rtl="0" algn="l">
              <a:spcBef>
                <a:spcPts val="1600"/>
              </a:spcBef>
              <a:spcAft>
                <a:spcPts val="0"/>
              </a:spcAft>
              <a:buNone/>
            </a:pPr>
            <a:r>
              <a:t/>
            </a:r>
            <a:endParaRPr>
              <a:solidFill>
                <a:srgbClr val="000000"/>
              </a:solidFill>
              <a:latin typeface="Times"/>
              <a:ea typeface="Times"/>
              <a:cs typeface="Times"/>
              <a:sym typeface="Times"/>
            </a:endParaRPr>
          </a:p>
          <a:p>
            <a:pPr indent="-311150" lvl="0" marL="457200" rtl="0" algn="l">
              <a:spcBef>
                <a:spcPts val="1600"/>
              </a:spcBef>
              <a:spcAft>
                <a:spcPts val="0"/>
              </a:spcAft>
              <a:buClr>
                <a:srgbClr val="000000"/>
              </a:buClr>
              <a:buSzPts val="1300"/>
              <a:buFont typeface="Times"/>
              <a:buChar char="●"/>
            </a:pPr>
            <a:r>
              <a:rPr lang="en">
                <a:solidFill>
                  <a:srgbClr val="000000"/>
                </a:solidFill>
                <a:latin typeface="Times"/>
                <a:ea typeface="Times"/>
                <a:cs typeface="Times"/>
                <a:sym typeface="Times"/>
              </a:rPr>
              <a:t>To perform sentiment analysis of Amazon product reviews and determine the overall consumer polarity.</a:t>
            </a:r>
            <a:endParaRPr>
              <a:solidFill>
                <a:srgbClr val="000000"/>
              </a:solidFill>
              <a:latin typeface="Times"/>
              <a:ea typeface="Times"/>
              <a:cs typeface="Times"/>
              <a:sym typeface="Times"/>
            </a:endParaRPr>
          </a:p>
          <a:p>
            <a:pPr indent="0" lvl="0" marL="457200" rtl="0" algn="l">
              <a:spcBef>
                <a:spcPts val="1600"/>
              </a:spcBef>
              <a:spcAft>
                <a:spcPts val="0"/>
              </a:spcAft>
              <a:buNone/>
            </a:pPr>
            <a:r>
              <a:t/>
            </a:r>
            <a:endParaRPr>
              <a:solidFill>
                <a:srgbClr val="000000"/>
              </a:solidFill>
              <a:latin typeface="Times"/>
              <a:ea typeface="Times"/>
              <a:cs typeface="Times"/>
              <a:sym typeface="Times"/>
            </a:endParaRPr>
          </a:p>
          <a:p>
            <a:pPr indent="-311150" lvl="0" marL="457200" rtl="0" algn="l">
              <a:spcBef>
                <a:spcPts val="1600"/>
              </a:spcBef>
              <a:spcAft>
                <a:spcPts val="0"/>
              </a:spcAft>
              <a:buClr>
                <a:srgbClr val="000000"/>
              </a:buClr>
              <a:buSzPts val="1300"/>
              <a:buFont typeface="Times"/>
              <a:buChar char="●"/>
            </a:pPr>
            <a:r>
              <a:rPr lang="en">
                <a:solidFill>
                  <a:srgbClr val="000000"/>
                </a:solidFill>
                <a:latin typeface="Times"/>
                <a:ea typeface="Times"/>
                <a:cs typeface="Times"/>
                <a:sym typeface="Times"/>
              </a:rPr>
              <a:t>To deploy an application to demonstrate sentiment analysis.</a:t>
            </a:r>
            <a:endParaRPr sz="2100">
              <a:solidFill>
                <a:srgbClr val="000000"/>
              </a:solidFill>
              <a:latin typeface="Times"/>
              <a:ea typeface="Times"/>
              <a:cs typeface="Times"/>
              <a:sym typeface="Times"/>
            </a:endParaRPr>
          </a:p>
          <a:p>
            <a:pPr indent="0" lvl="0" marL="457200" rtl="0" algn="l">
              <a:spcBef>
                <a:spcPts val="1600"/>
              </a:spcBef>
              <a:spcAft>
                <a:spcPts val="1600"/>
              </a:spcAft>
              <a:buNone/>
            </a:pPr>
            <a:r>
              <a:t/>
            </a:r>
            <a:endParaRPr>
              <a:solidFill>
                <a:srgbClr val="000000"/>
              </a:solidFill>
              <a:latin typeface="Times"/>
              <a:ea typeface="Times"/>
              <a:cs typeface="Times"/>
              <a:sym typeface="Times"/>
            </a:endParaRPr>
          </a:p>
        </p:txBody>
      </p:sp>
      <p:pic>
        <p:nvPicPr>
          <p:cNvPr id="145" name="Google Shape;145;p26"/>
          <p:cNvPicPr preferRelativeResize="0"/>
          <p:nvPr/>
        </p:nvPicPr>
        <p:blipFill>
          <a:blip r:embed="rId3">
            <a:alphaModFix/>
          </a:blip>
          <a:stretch>
            <a:fillRect/>
          </a:stretch>
        </p:blipFill>
        <p:spPr>
          <a:xfrm>
            <a:off x="764725" y="1338025"/>
            <a:ext cx="2817349" cy="22599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298625" y="2915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Requirements</a:t>
            </a:r>
            <a:endParaRPr b="1">
              <a:solidFill>
                <a:srgbClr val="FFFFFF"/>
              </a:solidFill>
            </a:endParaRPr>
          </a:p>
        </p:txBody>
      </p:sp>
      <p:sp>
        <p:nvSpPr>
          <p:cNvPr id="151" name="Google Shape;151;p27"/>
          <p:cNvSpPr txBox="1"/>
          <p:nvPr>
            <p:ph idx="1" type="body"/>
          </p:nvPr>
        </p:nvSpPr>
        <p:spPr>
          <a:xfrm>
            <a:off x="4318975" y="1177900"/>
            <a:ext cx="4580700" cy="388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Times"/>
                <a:ea typeface="Times"/>
                <a:cs typeface="Times"/>
                <a:sym typeface="Times"/>
              </a:rPr>
              <a:t>Hardware - </a:t>
            </a:r>
            <a:endParaRPr b="1">
              <a:solidFill>
                <a:srgbClr val="000000"/>
              </a:solidFill>
              <a:latin typeface="Times"/>
              <a:ea typeface="Times"/>
              <a:cs typeface="Times"/>
              <a:sym typeface="Times"/>
            </a:endParaRPr>
          </a:p>
          <a:p>
            <a:pPr indent="-311150" lvl="0" marL="457200" rtl="0" algn="l">
              <a:spcBef>
                <a:spcPts val="1600"/>
              </a:spcBef>
              <a:spcAft>
                <a:spcPts val="0"/>
              </a:spcAft>
              <a:buClr>
                <a:srgbClr val="000000"/>
              </a:buClr>
              <a:buSzPts val="1300"/>
              <a:buFont typeface="Times"/>
              <a:buChar char="●"/>
            </a:pPr>
            <a:r>
              <a:rPr lang="en">
                <a:solidFill>
                  <a:srgbClr val="000000"/>
                </a:solidFill>
                <a:latin typeface="Times"/>
                <a:ea typeface="Times"/>
                <a:cs typeface="Times"/>
                <a:sym typeface="Times"/>
              </a:rPr>
              <a:t>HP Pavilion-15 laptop with an Intel core i5 9th gen processor upto 4.1 GHz and GTX 1050 ti mobile graphics card.</a:t>
            </a:r>
            <a:endParaRPr>
              <a:solidFill>
                <a:srgbClr val="000000"/>
              </a:solidFill>
              <a:latin typeface="Times"/>
              <a:ea typeface="Times"/>
              <a:cs typeface="Times"/>
              <a:sym typeface="Times"/>
            </a:endParaRPr>
          </a:p>
          <a:p>
            <a:pPr indent="-311150" lvl="0" marL="457200" rtl="0" algn="l">
              <a:spcBef>
                <a:spcPts val="0"/>
              </a:spcBef>
              <a:spcAft>
                <a:spcPts val="0"/>
              </a:spcAft>
              <a:buClr>
                <a:srgbClr val="000000"/>
              </a:buClr>
              <a:buSzPts val="1300"/>
              <a:buFont typeface="Times"/>
              <a:buChar char="●"/>
            </a:pPr>
            <a:r>
              <a:rPr lang="en">
                <a:solidFill>
                  <a:srgbClr val="000000"/>
                </a:solidFill>
                <a:latin typeface="Times"/>
                <a:ea typeface="Times"/>
                <a:cs typeface="Times"/>
                <a:sym typeface="Times"/>
              </a:rPr>
              <a:t>HP Pavilion-15 laptop with a Ryzen 5 3rd gen processor  upto 4.2 GHz and GTX 1650 mobile graphics card.</a:t>
            </a:r>
            <a:endParaRPr>
              <a:solidFill>
                <a:srgbClr val="000000"/>
              </a:solidFill>
              <a:latin typeface="Times"/>
              <a:ea typeface="Times"/>
              <a:cs typeface="Times"/>
              <a:sym typeface="Times"/>
            </a:endParaRPr>
          </a:p>
          <a:p>
            <a:pPr indent="0" lvl="0" marL="0" rtl="0" algn="l">
              <a:spcBef>
                <a:spcPts val="1600"/>
              </a:spcBef>
              <a:spcAft>
                <a:spcPts val="0"/>
              </a:spcAft>
              <a:buNone/>
            </a:pPr>
            <a:r>
              <a:rPr b="1" lang="en">
                <a:solidFill>
                  <a:srgbClr val="000000"/>
                </a:solidFill>
                <a:latin typeface="Times"/>
                <a:ea typeface="Times"/>
                <a:cs typeface="Times"/>
                <a:sym typeface="Times"/>
              </a:rPr>
              <a:t>Software -</a:t>
            </a:r>
            <a:endParaRPr b="1">
              <a:solidFill>
                <a:srgbClr val="000000"/>
              </a:solidFill>
              <a:latin typeface="Times"/>
              <a:ea typeface="Times"/>
              <a:cs typeface="Times"/>
              <a:sym typeface="Times"/>
            </a:endParaRPr>
          </a:p>
          <a:p>
            <a:pPr indent="-311150" lvl="0" marL="457200" rtl="0" algn="l">
              <a:spcBef>
                <a:spcPts val="1600"/>
              </a:spcBef>
              <a:spcAft>
                <a:spcPts val="0"/>
              </a:spcAft>
              <a:buClr>
                <a:srgbClr val="000000"/>
              </a:buClr>
              <a:buSzPts val="1300"/>
              <a:buFont typeface="Times"/>
              <a:buChar char="●"/>
            </a:pPr>
            <a:r>
              <a:rPr lang="en">
                <a:solidFill>
                  <a:srgbClr val="000000"/>
                </a:solidFill>
                <a:latin typeface="Times"/>
                <a:ea typeface="Times"/>
                <a:cs typeface="Times"/>
                <a:sym typeface="Times"/>
              </a:rPr>
              <a:t>Jupyter Notebook, Python, Anaconda &amp; its libraries.</a:t>
            </a:r>
            <a:endParaRPr>
              <a:solidFill>
                <a:srgbClr val="000000"/>
              </a:solidFill>
              <a:latin typeface="Times"/>
              <a:ea typeface="Times"/>
              <a:cs typeface="Times"/>
              <a:sym typeface="Times"/>
            </a:endParaRPr>
          </a:p>
          <a:p>
            <a:pPr indent="-311150" lvl="0" marL="457200" rtl="0" algn="l">
              <a:spcBef>
                <a:spcPts val="0"/>
              </a:spcBef>
              <a:spcAft>
                <a:spcPts val="0"/>
              </a:spcAft>
              <a:buClr>
                <a:srgbClr val="000000"/>
              </a:buClr>
              <a:buSzPts val="1300"/>
              <a:buFont typeface="Times"/>
              <a:buChar char="●"/>
            </a:pPr>
            <a:r>
              <a:rPr lang="en">
                <a:solidFill>
                  <a:srgbClr val="000000"/>
                </a:solidFill>
                <a:latin typeface="Times"/>
                <a:ea typeface="Times"/>
                <a:cs typeface="Times"/>
                <a:sym typeface="Times"/>
              </a:rPr>
              <a:t>GitHub.</a:t>
            </a:r>
            <a:endParaRPr>
              <a:solidFill>
                <a:srgbClr val="000000"/>
              </a:solidFill>
              <a:latin typeface="Times"/>
              <a:ea typeface="Times"/>
              <a:cs typeface="Times"/>
              <a:sym typeface="Times"/>
            </a:endParaRPr>
          </a:p>
          <a:p>
            <a:pPr indent="-311150" lvl="0" marL="457200" rtl="0" algn="l">
              <a:spcBef>
                <a:spcPts val="0"/>
              </a:spcBef>
              <a:spcAft>
                <a:spcPts val="0"/>
              </a:spcAft>
              <a:buClr>
                <a:srgbClr val="000000"/>
              </a:buClr>
              <a:buSzPts val="1300"/>
              <a:buFont typeface="Times"/>
              <a:buChar char="●"/>
            </a:pPr>
            <a:r>
              <a:rPr lang="en">
                <a:solidFill>
                  <a:srgbClr val="000000"/>
                </a:solidFill>
                <a:latin typeface="Times"/>
                <a:ea typeface="Times"/>
                <a:cs typeface="Times"/>
                <a:sym typeface="Times"/>
              </a:rPr>
              <a:t>Android Studio, Flutter.</a:t>
            </a:r>
            <a:endParaRPr>
              <a:solidFill>
                <a:srgbClr val="000000"/>
              </a:solidFill>
              <a:latin typeface="Times"/>
              <a:ea typeface="Times"/>
              <a:cs typeface="Times"/>
              <a:sym typeface="Times"/>
            </a:endParaRPr>
          </a:p>
          <a:p>
            <a:pPr indent="-311150" lvl="0" marL="457200" rtl="0" algn="l">
              <a:spcBef>
                <a:spcPts val="0"/>
              </a:spcBef>
              <a:spcAft>
                <a:spcPts val="0"/>
              </a:spcAft>
              <a:buClr>
                <a:srgbClr val="000000"/>
              </a:buClr>
              <a:buSzPts val="1300"/>
              <a:buFont typeface="Times"/>
              <a:buChar char="●"/>
            </a:pPr>
            <a:r>
              <a:rPr lang="en">
                <a:solidFill>
                  <a:srgbClr val="000000"/>
                </a:solidFill>
                <a:latin typeface="Times"/>
                <a:ea typeface="Times"/>
                <a:cs typeface="Times"/>
                <a:sym typeface="Times"/>
              </a:rPr>
              <a:t>More requirements will be added as the project progresses.</a:t>
            </a:r>
            <a:endParaRPr b="1" i="1" sz="2600">
              <a:solidFill>
                <a:srgbClr val="000000"/>
              </a:solidFill>
              <a:latin typeface="Times"/>
              <a:ea typeface="Times"/>
              <a:cs typeface="Times"/>
              <a:sym typeface="Times"/>
            </a:endParaRPr>
          </a:p>
        </p:txBody>
      </p:sp>
      <p:pic>
        <p:nvPicPr>
          <p:cNvPr id="152" name="Google Shape;152;p27"/>
          <p:cNvPicPr preferRelativeResize="0"/>
          <p:nvPr/>
        </p:nvPicPr>
        <p:blipFill>
          <a:blip r:embed="rId3">
            <a:alphaModFix/>
          </a:blip>
          <a:stretch>
            <a:fillRect/>
          </a:stretch>
        </p:blipFill>
        <p:spPr>
          <a:xfrm>
            <a:off x="7669322" y="169077"/>
            <a:ext cx="1138500" cy="1242550"/>
          </a:xfrm>
          <a:prstGeom prst="rect">
            <a:avLst/>
          </a:prstGeom>
          <a:noFill/>
          <a:ln>
            <a:noFill/>
          </a:ln>
        </p:spPr>
      </p:pic>
      <p:pic>
        <p:nvPicPr>
          <p:cNvPr id="153" name="Google Shape;153;p27"/>
          <p:cNvPicPr preferRelativeResize="0"/>
          <p:nvPr/>
        </p:nvPicPr>
        <p:blipFill>
          <a:blip r:embed="rId4">
            <a:alphaModFix/>
          </a:blip>
          <a:stretch>
            <a:fillRect/>
          </a:stretch>
        </p:blipFill>
        <p:spPr>
          <a:xfrm>
            <a:off x="298625" y="1364488"/>
            <a:ext cx="3706500" cy="241452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nvSpPr>
        <p:spPr>
          <a:xfrm>
            <a:off x="-1774225" y="93975"/>
            <a:ext cx="5826600" cy="37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Times"/>
                <a:ea typeface="Times"/>
                <a:cs typeface="Times"/>
                <a:sym typeface="Times"/>
              </a:rPr>
              <a:t>Text-Cleaning</a:t>
            </a:r>
            <a:endParaRPr b="1" sz="2000">
              <a:solidFill>
                <a:srgbClr val="FFFFFF"/>
              </a:solidFill>
              <a:latin typeface="Times"/>
              <a:ea typeface="Times"/>
              <a:cs typeface="Times"/>
              <a:sym typeface="Times"/>
            </a:endParaRPr>
          </a:p>
        </p:txBody>
      </p:sp>
      <p:pic>
        <p:nvPicPr>
          <p:cNvPr id="159" name="Google Shape;159;p28"/>
          <p:cNvPicPr preferRelativeResize="0"/>
          <p:nvPr/>
        </p:nvPicPr>
        <p:blipFill>
          <a:blip r:embed="rId3">
            <a:alphaModFix/>
          </a:blip>
          <a:stretch>
            <a:fillRect/>
          </a:stretch>
        </p:blipFill>
        <p:spPr>
          <a:xfrm>
            <a:off x="2077200" y="1275175"/>
            <a:ext cx="5087175" cy="3868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9"/>
          <p:cNvPicPr preferRelativeResize="0"/>
          <p:nvPr/>
        </p:nvPicPr>
        <p:blipFill rotWithShape="1">
          <a:blip r:embed="rId3">
            <a:alphaModFix/>
          </a:blip>
          <a:srcRect b="0" l="0" r="0" t="0"/>
          <a:stretch/>
        </p:blipFill>
        <p:spPr>
          <a:xfrm>
            <a:off x="3230650" y="1267975"/>
            <a:ext cx="5913350" cy="3875525"/>
          </a:xfrm>
          <a:prstGeom prst="rect">
            <a:avLst/>
          </a:prstGeom>
          <a:noFill/>
          <a:ln>
            <a:noFill/>
          </a:ln>
        </p:spPr>
      </p:pic>
      <p:pic>
        <p:nvPicPr>
          <p:cNvPr id="165" name="Google Shape;165;p29"/>
          <p:cNvPicPr preferRelativeResize="0"/>
          <p:nvPr/>
        </p:nvPicPr>
        <p:blipFill>
          <a:blip r:embed="rId4">
            <a:alphaModFix/>
          </a:blip>
          <a:stretch>
            <a:fillRect/>
          </a:stretch>
        </p:blipFill>
        <p:spPr>
          <a:xfrm>
            <a:off x="0" y="1352775"/>
            <a:ext cx="3162374" cy="3485523"/>
          </a:xfrm>
          <a:prstGeom prst="rect">
            <a:avLst/>
          </a:prstGeom>
          <a:noFill/>
          <a:ln>
            <a:noFill/>
          </a:ln>
        </p:spPr>
      </p:pic>
      <p:cxnSp>
        <p:nvCxnSpPr>
          <p:cNvPr id="166" name="Google Shape;166;p29"/>
          <p:cNvCxnSpPr/>
          <p:nvPr/>
        </p:nvCxnSpPr>
        <p:spPr>
          <a:xfrm flipH="1">
            <a:off x="3230650" y="1334950"/>
            <a:ext cx="28200" cy="3344700"/>
          </a:xfrm>
          <a:prstGeom prst="straightConnector1">
            <a:avLst/>
          </a:prstGeom>
          <a:noFill/>
          <a:ln cap="flat" cmpd="sng" w="9525">
            <a:solidFill>
              <a:srgbClr val="000000"/>
            </a:solidFill>
            <a:prstDash val="solid"/>
            <a:round/>
            <a:headEnd len="med" w="med" type="none"/>
            <a:tailEnd len="med" w="med" type="none"/>
          </a:ln>
        </p:spPr>
      </p:cxnSp>
      <p:sp>
        <p:nvSpPr>
          <p:cNvPr id="167" name="Google Shape;167;p29"/>
          <p:cNvSpPr txBox="1"/>
          <p:nvPr/>
        </p:nvSpPr>
        <p:spPr>
          <a:xfrm>
            <a:off x="288675" y="222400"/>
            <a:ext cx="26823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FFFFFF"/>
                </a:solidFill>
                <a:latin typeface="Times"/>
                <a:ea typeface="Times"/>
                <a:cs typeface="Times"/>
                <a:sym typeface="Times"/>
              </a:rPr>
              <a:t>Analysis </a:t>
            </a:r>
            <a:r>
              <a:rPr b="1" lang="en" sz="2100">
                <a:solidFill>
                  <a:srgbClr val="FFFFFF"/>
                </a:solidFill>
                <a:latin typeface="Times"/>
                <a:ea typeface="Times"/>
                <a:cs typeface="Times"/>
                <a:sym typeface="Times"/>
              </a:rPr>
              <a:t>Unit (True/False Based)</a:t>
            </a:r>
            <a:endParaRPr b="1" sz="2100">
              <a:solidFill>
                <a:srgbClr val="FFFFFF"/>
              </a:solidFill>
              <a:latin typeface="Times"/>
              <a:ea typeface="Times"/>
              <a:cs typeface="Times"/>
              <a:sym typeface="Time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38" y="26535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Times New Roman"/>
                <a:ea typeface="Times New Roman"/>
                <a:cs typeface="Times New Roman"/>
                <a:sym typeface="Times New Roman"/>
              </a:rPr>
              <a:t>Analysis Unit</a:t>
            </a:r>
            <a:endParaRPr b="1" sz="2100">
              <a:latin typeface="Times New Roman"/>
              <a:ea typeface="Times New Roman"/>
              <a:cs typeface="Times New Roman"/>
              <a:sym typeface="Times New Roman"/>
            </a:endParaRPr>
          </a:p>
          <a:p>
            <a:pPr indent="0" lvl="0" marL="0" rtl="0" algn="l">
              <a:spcBef>
                <a:spcPts val="0"/>
              </a:spcBef>
              <a:spcAft>
                <a:spcPts val="0"/>
              </a:spcAft>
              <a:buNone/>
            </a:pPr>
            <a:r>
              <a:rPr b="1" lang="en" sz="2100">
                <a:latin typeface="Times New Roman"/>
                <a:ea typeface="Times New Roman"/>
                <a:cs typeface="Times New Roman"/>
                <a:sym typeface="Times New Roman"/>
              </a:rPr>
              <a:t>(Count Vectorized Based)</a:t>
            </a:r>
            <a:endParaRPr b="1" sz="2100">
              <a:latin typeface="Times New Roman"/>
              <a:ea typeface="Times New Roman"/>
              <a:cs typeface="Times New Roman"/>
              <a:sym typeface="Times New Roman"/>
            </a:endParaRPr>
          </a:p>
        </p:txBody>
      </p:sp>
      <p:pic>
        <p:nvPicPr>
          <p:cNvPr id="173" name="Google Shape;173;p30"/>
          <p:cNvPicPr preferRelativeResize="0"/>
          <p:nvPr/>
        </p:nvPicPr>
        <p:blipFill>
          <a:blip r:embed="rId3">
            <a:alphaModFix/>
          </a:blip>
          <a:stretch>
            <a:fillRect/>
          </a:stretch>
        </p:blipFill>
        <p:spPr>
          <a:xfrm>
            <a:off x="3463613" y="1352763"/>
            <a:ext cx="5514975" cy="3695700"/>
          </a:xfrm>
          <a:prstGeom prst="rect">
            <a:avLst/>
          </a:prstGeom>
          <a:noFill/>
          <a:ln>
            <a:noFill/>
          </a:ln>
        </p:spPr>
      </p:pic>
      <p:pic>
        <p:nvPicPr>
          <p:cNvPr id="174" name="Google Shape;174;p30"/>
          <p:cNvPicPr preferRelativeResize="0"/>
          <p:nvPr/>
        </p:nvPicPr>
        <p:blipFill>
          <a:blip r:embed="rId4">
            <a:alphaModFix/>
          </a:blip>
          <a:stretch>
            <a:fillRect/>
          </a:stretch>
        </p:blipFill>
        <p:spPr>
          <a:xfrm>
            <a:off x="0" y="1352775"/>
            <a:ext cx="3162374" cy="3485523"/>
          </a:xfrm>
          <a:prstGeom prst="rect">
            <a:avLst/>
          </a:prstGeom>
          <a:noFill/>
          <a:ln>
            <a:noFill/>
          </a:ln>
        </p:spPr>
      </p:pic>
      <p:cxnSp>
        <p:nvCxnSpPr>
          <p:cNvPr id="175" name="Google Shape;175;p30"/>
          <p:cNvCxnSpPr/>
          <p:nvPr/>
        </p:nvCxnSpPr>
        <p:spPr>
          <a:xfrm flipH="1">
            <a:off x="3230650" y="1334950"/>
            <a:ext cx="28200" cy="33447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1"/>
          <p:cNvPicPr preferRelativeResize="0"/>
          <p:nvPr/>
        </p:nvPicPr>
        <p:blipFill rotWithShape="1">
          <a:blip r:embed="rId3">
            <a:alphaModFix/>
          </a:blip>
          <a:srcRect b="-1330" l="-780" r="779" t="1329"/>
          <a:stretch/>
        </p:blipFill>
        <p:spPr>
          <a:xfrm>
            <a:off x="1452075" y="1060750"/>
            <a:ext cx="8096970" cy="4328274"/>
          </a:xfrm>
          <a:prstGeom prst="rect">
            <a:avLst/>
          </a:prstGeom>
          <a:noFill/>
          <a:ln>
            <a:noFill/>
          </a:ln>
        </p:spPr>
      </p:pic>
      <p:sp>
        <p:nvSpPr>
          <p:cNvPr id="181" name="Google Shape;181;p31"/>
          <p:cNvSpPr txBox="1"/>
          <p:nvPr/>
        </p:nvSpPr>
        <p:spPr>
          <a:xfrm>
            <a:off x="307625" y="209800"/>
            <a:ext cx="8390700" cy="9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FFFFFF"/>
                </a:solidFill>
                <a:latin typeface="Times"/>
                <a:ea typeface="Times"/>
                <a:cs typeface="Times"/>
                <a:sym typeface="Times"/>
              </a:rPr>
              <a:t>Flutter Integration via API</a:t>
            </a:r>
            <a:endParaRPr b="1" sz="2800">
              <a:solidFill>
                <a:srgbClr val="FFFFFF"/>
              </a:solidFill>
              <a:latin typeface="Times"/>
              <a:ea typeface="Times"/>
              <a:cs typeface="Times"/>
              <a:sym typeface="Time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graphicFrame>
        <p:nvGraphicFramePr>
          <p:cNvPr id="74" name="Google Shape;74;p14"/>
          <p:cNvGraphicFramePr/>
          <p:nvPr/>
        </p:nvGraphicFramePr>
        <p:xfrm>
          <a:off x="137425" y="615090"/>
          <a:ext cx="3000000" cy="3000000"/>
        </p:xfrm>
        <a:graphic>
          <a:graphicData uri="http://schemas.openxmlformats.org/drawingml/2006/table">
            <a:tbl>
              <a:tblPr>
                <a:noFill/>
                <a:tableStyleId>{30CDC7A1-CC2C-4D89-B771-AB853877497A}</a:tableStyleId>
              </a:tblPr>
              <a:tblGrid>
                <a:gridCol w="1758875"/>
                <a:gridCol w="6035975"/>
                <a:gridCol w="1074300"/>
              </a:tblGrid>
              <a:tr h="3968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Sr. No.</a:t>
                      </a:r>
                      <a:endParaRPr>
                        <a:solidFill>
                          <a:srgbClr val="FFFFFF"/>
                        </a:solidFill>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rgbClr val="FFFFFF"/>
                          </a:solidFill>
                          <a:latin typeface="Times New Roman"/>
                          <a:ea typeface="Times New Roman"/>
                          <a:cs typeface="Times New Roman"/>
                          <a:sym typeface="Times New Roman"/>
                        </a:rPr>
                        <a:t>Topic</a:t>
                      </a:r>
                      <a:endParaRPr>
                        <a:solidFill>
                          <a:srgbClr val="FFFFFF"/>
                        </a:solidFill>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rgbClr val="FFFFFF"/>
                          </a:solidFill>
                          <a:latin typeface="Times New Roman"/>
                          <a:ea typeface="Times New Roman"/>
                          <a:cs typeface="Times New Roman"/>
                          <a:sym typeface="Times New Roman"/>
                        </a:rPr>
                        <a:t>Slide No.</a:t>
                      </a:r>
                      <a:endParaRPr>
                        <a:solidFill>
                          <a:srgbClr val="FFFFFF"/>
                        </a:solidFill>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29865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Introduction for the project</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3-3</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9865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2</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Motivation for the project</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4-4</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9865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5-12</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9865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13-13</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9865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5</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Objectives</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14-14</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9865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6</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Requirements</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15-15</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9865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7</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Modular and Block Diagrams </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16-19</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9865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8</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Data Introduction</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20-20</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9865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9</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21-24</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9865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10</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Expected Output</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25-25</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9865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11</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Proposed Evaluation Measures</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26-26</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9865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12</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27-27</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9865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13</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28-29</a:t>
                      </a:r>
                      <a:endParaRPr>
                        <a:latin typeface="Times New Roman"/>
                        <a:ea typeface="Times New Roman"/>
                        <a:cs typeface="Times New Roman"/>
                        <a:sym typeface="Times New Roman"/>
                      </a:endParaRPr>
                    </a:p>
                  </a:txBody>
                  <a:tcPr marT="91425" marB="0"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75" name="Google Shape;75;p14"/>
          <p:cNvSpPr txBox="1"/>
          <p:nvPr/>
        </p:nvSpPr>
        <p:spPr>
          <a:xfrm>
            <a:off x="137425" y="0"/>
            <a:ext cx="8869200" cy="3927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b="1" lang="en" sz="3200">
                <a:latin typeface="Times New Roman"/>
                <a:ea typeface="Times New Roman"/>
                <a:cs typeface="Times New Roman"/>
                <a:sym typeface="Times New Roman"/>
              </a:rPr>
              <a:t>Index</a:t>
            </a:r>
            <a:endParaRPr b="1" sz="32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2"/>
          <p:cNvPicPr preferRelativeResize="0"/>
          <p:nvPr/>
        </p:nvPicPr>
        <p:blipFill>
          <a:blip r:embed="rId3">
            <a:alphaModFix/>
          </a:blip>
          <a:stretch>
            <a:fillRect/>
          </a:stretch>
        </p:blipFill>
        <p:spPr>
          <a:xfrm>
            <a:off x="561675" y="406624"/>
            <a:ext cx="2228850" cy="4141975"/>
          </a:xfrm>
          <a:prstGeom prst="rect">
            <a:avLst/>
          </a:prstGeom>
          <a:noFill/>
          <a:ln>
            <a:noFill/>
          </a:ln>
        </p:spPr>
      </p:pic>
      <p:pic>
        <p:nvPicPr>
          <p:cNvPr id="187" name="Google Shape;187;p32"/>
          <p:cNvPicPr preferRelativeResize="0"/>
          <p:nvPr/>
        </p:nvPicPr>
        <p:blipFill rotWithShape="1">
          <a:blip r:embed="rId4">
            <a:alphaModFix/>
          </a:blip>
          <a:srcRect b="0" l="0" r="0" t="3938"/>
          <a:stretch/>
        </p:blipFill>
        <p:spPr>
          <a:xfrm>
            <a:off x="3434725" y="428063"/>
            <a:ext cx="1962150" cy="4099100"/>
          </a:xfrm>
          <a:prstGeom prst="rect">
            <a:avLst/>
          </a:prstGeom>
          <a:noFill/>
          <a:ln>
            <a:noFill/>
          </a:ln>
        </p:spPr>
      </p:pic>
      <p:pic>
        <p:nvPicPr>
          <p:cNvPr id="188" name="Google Shape;188;p32"/>
          <p:cNvPicPr preferRelativeResize="0"/>
          <p:nvPr/>
        </p:nvPicPr>
        <p:blipFill rotWithShape="1">
          <a:blip r:embed="rId5">
            <a:alphaModFix/>
          </a:blip>
          <a:srcRect b="0" l="0" r="0" t="4789"/>
          <a:stretch/>
        </p:blipFill>
        <p:spPr>
          <a:xfrm>
            <a:off x="5994100" y="428075"/>
            <a:ext cx="1981200" cy="4099100"/>
          </a:xfrm>
          <a:prstGeom prst="rect">
            <a:avLst/>
          </a:prstGeom>
          <a:noFill/>
          <a:ln>
            <a:noFill/>
          </a:ln>
        </p:spPr>
      </p:pic>
      <p:sp>
        <p:nvSpPr>
          <p:cNvPr id="189" name="Google Shape;189;p32"/>
          <p:cNvSpPr txBox="1"/>
          <p:nvPr/>
        </p:nvSpPr>
        <p:spPr>
          <a:xfrm>
            <a:off x="504175" y="4462600"/>
            <a:ext cx="7973400" cy="6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1900">
                <a:latin typeface="Lato"/>
                <a:ea typeface="Lato"/>
                <a:cs typeface="Lato"/>
                <a:sym typeface="Lato"/>
              </a:rPr>
              <a:t>            </a:t>
            </a:r>
            <a:r>
              <a:rPr b="1" lang="en" sz="1900">
                <a:solidFill>
                  <a:srgbClr val="FFFFFF"/>
                </a:solidFill>
                <a:latin typeface="Lato"/>
                <a:ea typeface="Lato"/>
                <a:cs typeface="Lato"/>
                <a:sym typeface="Lato"/>
              </a:rPr>
              <a:t>   </a:t>
            </a:r>
            <a:r>
              <a:rPr b="1" lang="en" sz="1900">
                <a:solidFill>
                  <a:srgbClr val="FFFFFF"/>
                </a:solidFill>
                <a:latin typeface="Lato"/>
                <a:ea typeface="Lato"/>
                <a:cs typeface="Lato"/>
                <a:sym typeface="Lato"/>
              </a:rPr>
              <a:t>Loading Page  </a:t>
            </a:r>
            <a:r>
              <a:rPr b="1" lang="en" sz="2400">
                <a:solidFill>
                  <a:srgbClr val="FFFFFF"/>
                </a:solidFill>
                <a:latin typeface="Lato"/>
                <a:ea typeface="Lato"/>
                <a:cs typeface="Lato"/>
                <a:sym typeface="Lato"/>
              </a:rPr>
              <a:t>                     </a:t>
            </a:r>
            <a:r>
              <a:rPr b="1" lang="en" sz="1900">
                <a:solidFill>
                  <a:srgbClr val="FFFFFF"/>
                </a:solidFill>
                <a:latin typeface="Lato"/>
                <a:ea typeface="Lato"/>
                <a:cs typeface="Lato"/>
                <a:sym typeface="Lato"/>
              </a:rPr>
              <a:t> Home</a:t>
            </a:r>
            <a:r>
              <a:rPr b="1" lang="en" sz="1900">
                <a:latin typeface="Lato"/>
                <a:ea typeface="Lato"/>
                <a:cs typeface="Lato"/>
                <a:sym typeface="Lato"/>
              </a:rPr>
              <a:t> Page                        Result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0" y="343050"/>
            <a:ext cx="4491600" cy="96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a:ea typeface="Times"/>
                <a:cs typeface="Times"/>
                <a:sym typeface="Times"/>
              </a:rPr>
              <a:t>	</a:t>
            </a:r>
            <a:r>
              <a:rPr b="1" lang="en">
                <a:solidFill>
                  <a:srgbClr val="FFFFFF"/>
                </a:solidFill>
                <a:latin typeface="Times"/>
                <a:ea typeface="Times"/>
                <a:cs typeface="Times"/>
                <a:sym typeface="Times"/>
              </a:rPr>
              <a:t>Data Introduction</a:t>
            </a:r>
            <a:endParaRPr b="1">
              <a:solidFill>
                <a:srgbClr val="FFFFFF"/>
              </a:solidFill>
              <a:latin typeface="Times"/>
              <a:ea typeface="Times"/>
              <a:cs typeface="Times"/>
              <a:sym typeface="Times"/>
            </a:endParaRPr>
          </a:p>
        </p:txBody>
      </p:sp>
      <p:sp>
        <p:nvSpPr>
          <p:cNvPr id="195" name="Google Shape;195;p33"/>
          <p:cNvSpPr txBox="1"/>
          <p:nvPr/>
        </p:nvSpPr>
        <p:spPr>
          <a:xfrm>
            <a:off x="4572000" y="3955600"/>
            <a:ext cx="4273500" cy="6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a:ea typeface="Times"/>
                <a:cs typeface="Times"/>
                <a:sym typeface="Times"/>
              </a:rPr>
              <a:t>The dataset is from Amazon Review Data (2018):https://nijianmo.github.io/amazon/index.html</a:t>
            </a:r>
            <a:endParaRPr>
              <a:latin typeface="Times"/>
              <a:ea typeface="Times"/>
              <a:cs typeface="Times"/>
              <a:sym typeface="Times"/>
            </a:endParaRPr>
          </a:p>
        </p:txBody>
      </p:sp>
      <p:sp>
        <p:nvSpPr>
          <p:cNvPr id="196" name="Google Shape;196;p33"/>
          <p:cNvSpPr txBox="1"/>
          <p:nvPr/>
        </p:nvSpPr>
        <p:spPr>
          <a:xfrm>
            <a:off x="4378600" y="1307850"/>
            <a:ext cx="4765500" cy="23646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SzPts val="1100"/>
              <a:buFont typeface="Times"/>
              <a:buChar char="●"/>
            </a:pPr>
            <a:r>
              <a:rPr lang="en" sz="1100">
                <a:latin typeface="Times"/>
                <a:ea typeface="Times"/>
                <a:cs typeface="Times"/>
                <a:sym typeface="Times"/>
              </a:rPr>
              <a:t>RevieweD</a:t>
            </a:r>
            <a:r>
              <a:rPr lang="en" sz="1100">
                <a:latin typeface="Times"/>
                <a:ea typeface="Times"/>
                <a:cs typeface="Times"/>
                <a:sym typeface="Times"/>
              </a:rPr>
              <a:t> - ID of the reviewer, e.g.</a:t>
            </a:r>
            <a:r>
              <a:rPr lang="en" sz="1100">
                <a:uFill>
                  <a:noFill/>
                </a:uFill>
                <a:latin typeface="Times"/>
                <a:ea typeface="Times"/>
                <a:cs typeface="Times"/>
                <a:sym typeface="Times"/>
                <a:hlinkClick r:id="rId3"/>
              </a:rPr>
              <a:t> </a:t>
            </a:r>
            <a:r>
              <a:rPr lang="en" sz="1100" u="sng">
                <a:solidFill>
                  <a:schemeClr val="hlink"/>
                </a:solidFill>
                <a:latin typeface="Times"/>
                <a:ea typeface="Times"/>
                <a:cs typeface="Times"/>
                <a:sym typeface="Times"/>
                <a:hlinkClick r:id="rId4"/>
              </a:rPr>
              <a:t>A2SUAM1J3GNN3B</a:t>
            </a:r>
            <a:endParaRPr sz="1100" u="sng">
              <a:solidFill>
                <a:schemeClr val="hlink"/>
              </a:solidFill>
              <a:latin typeface="Times"/>
              <a:ea typeface="Times"/>
              <a:cs typeface="Times"/>
              <a:sym typeface="Times"/>
            </a:endParaRPr>
          </a:p>
          <a:p>
            <a:pPr indent="-298450" lvl="0" marL="457200" rtl="0" algn="l">
              <a:lnSpc>
                <a:spcPct val="115000"/>
              </a:lnSpc>
              <a:spcBef>
                <a:spcPts val="0"/>
              </a:spcBef>
              <a:spcAft>
                <a:spcPts val="0"/>
              </a:spcAft>
              <a:buSzPts val="1100"/>
              <a:buFont typeface="Times"/>
              <a:buChar char="●"/>
            </a:pPr>
            <a:r>
              <a:rPr lang="en" sz="1100">
                <a:latin typeface="Times"/>
                <a:ea typeface="Times"/>
                <a:cs typeface="Times"/>
                <a:sym typeface="Times"/>
              </a:rPr>
              <a:t>asin - ID of the product, e.g.</a:t>
            </a:r>
            <a:r>
              <a:rPr lang="en" sz="1100">
                <a:uFill>
                  <a:noFill/>
                </a:uFill>
                <a:latin typeface="Times"/>
                <a:ea typeface="Times"/>
                <a:cs typeface="Times"/>
                <a:sym typeface="Times"/>
                <a:hlinkClick r:id="rId5"/>
              </a:rPr>
              <a:t> </a:t>
            </a:r>
            <a:r>
              <a:rPr lang="en" sz="1100" u="sng">
                <a:solidFill>
                  <a:schemeClr val="hlink"/>
                </a:solidFill>
                <a:latin typeface="Times"/>
                <a:ea typeface="Times"/>
                <a:cs typeface="Times"/>
                <a:sym typeface="Times"/>
                <a:hlinkClick r:id="rId6"/>
              </a:rPr>
              <a:t>0000013714</a:t>
            </a:r>
            <a:endParaRPr sz="1100">
              <a:latin typeface="Times"/>
              <a:ea typeface="Times"/>
              <a:cs typeface="Times"/>
              <a:sym typeface="Times"/>
            </a:endParaRPr>
          </a:p>
          <a:p>
            <a:pPr indent="-298450" lvl="0" marL="457200" rtl="0" algn="l">
              <a:lnSpc>
                <a:spcPct val="115000"/>
              </a:lnSpc>
              <a:spcBef>
                <a:spcPts val="0"/>
              </a:spcBef>
              <a:spcAft>
                <a:spcPts val="0"/>
              </a:spcAft>
              <a:buSzPts val="1100"/>
              <a:buFont typeface="Times"/>
              <a:buChar char="●"/>
            </a:pPr>
            <a:r>
              <a:rPr lang="en" sz="1100">
                <a:latin typeface="Times"/>
                <a:ea typeface="Times"/>
                <a:cs typeface="Times"/>
                <a:sym typeface="Times"/>
              </a:rPr>
              <a:t>review Text</a:t>
            </a:r>
            <a:r>
              <a:rPr lang="en" sz="1100">
                <a:latin typeface="Times"/>
                <a:ea typeface="Times"/>
                <a:cs typeface="Times"/>
                <a:sym typeface="Times"/>
              </a:rPr>
              <a:t> - text of the review</a:t>
            </a:r>
            <a:endParaRPr sz="1100">
              <a:latin typeface="Times"/>
              <a:ea typeface="Times"/>
              <a:cs typeface="Times"/>
              <a:sym typeface="Times"/>
            </a:endParaRPr>
          </a:p>
          <a:p>
            <a:pPr indent="-298450" lvl="0" marL="457200" rtl="0" algn="l">
              <a:lnSpc>
                <a:spcPct val="115000"/>
              </a:lnSpc>
              <a:spcBef>
                <a:spcPts val="0"/>
              </a:spcBef>
              <a:spcAft>
                <a:spcPts val="0"/>
              </a:spcAft>
              <a:buSzPts val="1100"/>
              <a:buFont typeface="Times"/>
              <a:buChar char="●"/>
            </a:pPr>
            <a:r>
              <a:rPr lang="en" sz="1100">
                <a:latin typeface="Times"/>
                <a:ea typeface="Times"/>
                <a:cs typeface="Times"/>
                <a:sym typeface="Times"/>
              </a:rPr>
              <a:t>summary - summary of the review</a:t>
            </a:r>
            <a:endParaRPr sz="1100">
              <a:latin typeface="Times"/>
              <a:ea typeface="Times"/>
              <a:cs typeface="Times"/>
              <a:sym typeface="Times"/>
            </a:endParaRPr>
          </a:p>
          <a:p>
            <a:pPr indent="-298450" lvl="0" marL="457200" rtl="0" algn="l">
              <a:lnSpc>
                <a:spcPct val="115000"/>
              </a:lnSpc>
              <a:spcBef>
                <a:spcPts val="0"/>
              </a:spcBef>
              <a:spcAft>
                <a:spcPts val="0"/>
              </a:spcAft>
              <a:buSzPts val="1100"/>
              <a:buFont typeface="Times"/>
              <a:buChar char="●"/>
            </a:pPr>
            <a:r>
              <a:rPr lang="en" sz="1100">
                <a:latin typeface="Times"/>
                <a:ea typeface="Times"/>
                <a:cs typeface="Times"/>
                <a:sym typeface="Times"/>
              </a:rPr>
              <a:t>unix Review Time</a:t>
            </a:r>
            <a:r>
              <a:rPr lang="en" sz="1100">
                <a:latin typeface="Times"/>
                <a:ea typeface="Times"/>
                <a:cs typeface="Times"/>
                <a:sym typeface="Times"/>
              </a:rPr>
              <a:t> - time of the review (unix time)</a:t>
            </a:r>
            <a:endParaRPr sz="1100">
              <a:latin typeface="Times"/>
              <a:ea typeface="Times"/>
              <a:cs typeface="Times"/>
              <a:sym typeface="Times"/>
            </a:endParaRPr>
          </a:p>
          <a:p>
            <a:pPr indent="-298450" lvl="0" marL="457200" rtl="0" algn="l">
              <a:lnSpc>
                <a:spcPct val="115000"/>
              </a:lnSpc>
              <a:spcBef>
                <a:spcPts val="0"/>
              </a:spcBef>
              <a:spcAft>
                <a:spcPts val="0"/>
              </a:spcAft>
              <a:buSzPts val="1100"/>
              <a:buFont typeface="Times"/>
              <a:buChar char="●"/>
            </a:pPr>
            <a:r>
              <a:rPr lang="en" sz="1100">
                <a:latin typeface="Times"/>
                <a:ea typeface="Times"/>
                <a:cs typeface="Times"/>
                <a:sym typeface="Times"/>
              </a:rPr>
              <a:t>review Time</a:t>
            </a:r>
            <a:r>
              <a:rPr lang="en" sz="1100">
                <a:latin typeface="Times"/>
                <a:ea typeface="Times"/>
                <a:cs typeface="Times"/>
                <a:sym typeface="Times"/>
              </a:rPr>
              <a:t> - time of the review (raw)</a:t>
            </a:r>
            <a:endParaRPr sz="1100">
              <a:latin typeface="Times"/>
              <a:ea typeface="Times"/>
              <a:cs typeface="Times"/>
              <a:sym typeface="Times"/>
            </a:endParaRPr>
          </a:p>
          <a:p>
            <a:pPr indent="-298450" lvl="0" marL="457200" rtl="0" algn="l">
              <a:lnSpc>
                <a:spcPct val="115000"/>
              </a:lnSpc>
              <a:spcBef>
                <a:spcPts val="0"/>
              </a:spcBef>
              <a:spcAft>
                <a:spcPts val="0"/>
              </a:spcAft>
              <a:buSzPts val="1100"/>
              <a:buFont typeface="Times"/>
              <a:buChar char="●"/>
            </a:pPr>
            <a:r>
              <a:rPr lang="en" sz="1100">
                <a:latin typeface="Times"/>
                <a:ea typeface="Times"/>
                <a:cs typeface="Times"/>
                <a:sym typeface="Times"/>
              </a:rPr>
              <a:t>image - images that users post after they have received the product</a:t>
            </a:r>
            <a:endParaRPr sz="1100">
              <a:latin typeface="Times"/>
              <a:ea typeface="Times"/>
              <a:cs typeface="Times"/>
              <a:sym typeface="Times"/>
            </a:endParaRPr>
          </a:p>
          <a:p>
            <a:pPr indent="0" lvl="0" marL="0" rtl="0" algn="l">
              <a:spcBef>
                <a:spcPts val="1200"/>
              </a:spcBef>
              <a:spcAft>
                <a:spcPts val="0"/>
              </a:spcAft>
              <a:buNone/>
            </a:pPr>
            <a:r>
              <a:t/>
            </a:r>
            <a:endParaRPr>
              <a:latin typeface="Times"/>
              <a:ea typeface="Times"/>
              <a:cs typeface="Times"/>
              <a:sym typeface="Times"/>
            </a:endParaRPr>
          </a:p>
        </p:txBody>
      </p:sp>
      <p:pic>
        <p:nvPicPr>
          <p:cNvPr id="197" name="Google Shape;197;p33"/>
          <p:cNvPicPr preferRelativeResize="0"/>
          <p:nvPr/>
        </p:nvPicPr>
        <p:blipFill rotWithShape="1">
          <a:blip r:embed="rId7">
            <a:alphaModFix/>
          </a:blip>
          <a:srcRect b="25064" l="0" r="9272" t="-1389"/>
          <a:stretch/>
        </p:blipFill>
        <p:spPr>
          <a:xfrm>
            <a:off x="201849" y="1627874"/>
            <a:ext cx="3957050" cy="2455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nvSpPr>
        <p:spPr>
          <a:xfrm>
            <a:off x="1615275" y="1571925"/>
            <a:ext cx="5656800" cy="248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i="1" sz="3700">
              <a:solidFill>
                <a:srgbClr val="FFFFFF"/>
              </a:solidFill>
              <a:latin typeface="Times"/>
              <a:ea typeface="Times"/>
              <a:cs typeface="Times"/>
              <a:sym typeface="Times"/>
            </a:endParaRPr>
          </a:p>
          <a:p>
            <a:pPr indent="0" lvl="0" marL="1371600" rtl="0" algn="l">
              <a:spcBef>
                <a:spcPts val="0"/>
              </a:spcBef>
              <a:spcAft>
                <a:spcPts val="0"/>
              </a:spcAft>
              <a:buNone/>
            </a:pPr>
            <a:r>
              <a:rPr b="1" i="1" lang="en" sz="3700">
                <a:solidFill>
                  <a:srgbClr val="FFFFFF"/>
                </a:solidFill>
                <a:latin typeface="Times"/>
                <a:ea typeface="Times"/>
                <a:cs typeface="Times"/>
                <a:sym typeface="Times"/>
              </a:rPr>
              <a:t>Metho</a:t>
            </a:r>
            <a:r>
              <a:rPr b="1" i="1" lang="en" sz="3700">
                <a:solidFill>
                  <a:schemeClr val="dk1"/>
                </a:solidFill>
                <a:latin typeface="Times"/>
                <a:ea typeface="Times"/>
                <a:cs typeface="Times"/>
                <a:sym typeface="Times"/>
              </a:rPr>
              <a:t>dology</a:t>
            </a:r>
            <a:endParaRPr b="1" i="1" sz="3700">
              <a:solidFill>
                <a:schemeClr val="dk1"/>
              </a:solidFill>
              <a:latin typeface="Times"/>
              <a:ea typeface="Times"/>
              <a:cs typeface="Times"/>
              <a:sym typeface="Time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latin typeface="Times"/>
                <a:ea typeface="Times"/>
                <a:cs typeface="Times"/>
                <a:sym typeface="Times"/>
              </a:rPr>
              <a:t>Methodology for Text Cleansing</a:t>
            </a:r>
            <a:endParaRPr sz="2700">
              <a:latin typeface="Times"/>
              <a:ea typeface="Times"/>
              <a:cs typeface="Times"/>
              <a:sym typeface="Times"/>
            </a:endParaRPr>
          </a:p>
          <a:p>
            <a:pPr indent="0" lvl="0" marL="0" rtl="0" algn="l">
              <a:spcBef>
                <a:spcPts val="0"/>
              </a:spcBef>
              <a:spcAft>
                <a:spcPts val="0"/>
              </a:spcAft>
              <a:buNone/>
            </a:pPr>
            <a:r>
              <a:t/>
            </a:r>
            <a:endParaRPr/>
          </a:p>
        </p:txBody>
      </p:sp>
      <p:sp>
        <p:nvSpPr>
          <p:cNvPr id="208" name="Google Shape;208;p35"/>
          <p:cNvSpPr txBox="1"/>
          <p:nvPr>
            <p:ph idx="1" type="body"/>
          </p:nvPr>
        </p:nvSpPr>
        <p:spPr>
          <a:xfrm>
            <a:off x="4672000" y="1358050"/>
            <a:ext cx="3999900" cy="33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a:ea typeface="Times"/>
                <a:cs typeface="Times"/>
                <a:sym typeface="Times"/>
              </a:rPr>
              <a:t>B)</a:t>
            </a:r>
            <a:r>
              <a:rPr lang="en">
                <a:latin typeface="Times"/>
                <a:ea typeface="Times"/>
                <a:cs typeface="Times"/>
                <a:sym typeface="Times"/>
              </a:rPr>
              <a:t> </a:t>
            </a:r>
            <a:r>
              <a:rPr lang="en">
                <a:solidFill>
                  <a:srgbClr val="000000"/>
                </a:solidFill>
                <a:latin typeface="Times"/>
                <a:ea typeface="Times"/>
                <a:cs typeface="Times"/>
                <a:sym typeface="Times"/>
              </a:rPr>
              <a:t>POS tagger: During the initial time of our research, we sought to implement</a:t>
            </a:r>
            <a:r>
              <a:rPr b="1" lang="en">
                <a:solidFill>
                  <a:srgbClr val="000000"/>
                </a:solidFill>
                <a:latin typeface="Times"/>
                <a:ea typeface="Times"/>
                <a:cs typeface="Times"/>
                <a:sym typeface="Times"/>
              </a:rPr>
              <a:t> </a:t>
            </a:r>
            <a:r>
              <a:rPr b="1" lang="en">
                <a:solidFill>
                  <a:srgbClr val="000000"/>
                </a:solidFill>
                <a:latin typeface="Times"/>
                <a:ea typeface="Times"/>
                <a:cs typeface="Times"/>
                <a:sym typeface="Times"/>
              </a:rPr>
              <a:t>python </a:t>
            </a:r>
            <a:r>
              <a:rPr b="1" lang="en">
                <a:solidFill>
                  <a:srgbClr val="000000"/>
                </a:solidFill>
                <a:latin typeface="Times"/>
                <a:ea typeface="Times"/>
                <a:cs typeface="Times"/>
                <a:sym typeface="Times"/>
              </a:rPr>
              <a:t>nltk’s pre-trained PoS taggers</a:t>
            </a:r>
            <a:r>
              <a:rPr lang="en">
                <a:solidFill>
                  <a:srgbClr val="000000"/>
                </a:solidFill>
                <a:latin typeface="Times"/>
                <a:ea typeface="Times"/>
                <a:cs typeface="Times"/>
                <a:sym typeface="Times"/>
              </a:rPr>
              <a:t>. However for optimisation of  PoS tagging with respect to our Customer Review Dataset, we plan to implement a </a:t>
            </a:r>
            <a:r>
              <a:rPr lang="en">
                <a:solidFill>
                  <a:srgbClr val="000000"/>
                </a:solidFill>
                <a:latin typeface="Times"/>
                <a:ea typeface="Times"/>
                <a:cs typeface="Times"/>
                <a:sym typeface="Times"/>
              </a:rPr>
              <a:t>separate</a:t>
            </a:r>
            <a:r>
              <a:rPr lang="en">
                <a:solidFill>
                  <a:srgbClr val="000000"/>
                </a:solidFill>
                <a:latin typeface="Times"/>
                <a:ea typeface="Times"/>
                <a:cs typeface="Times"/>
                <a:sym typeface="Times"/>
              </a:rPr>
              <a:t> PoS tagger. There are two approaches for this: </a:t>
            </a:r>
            <a:endParaRPr>
              <a:solidFill>
                <a:srgbClr val="000000"/>
              </a:solidFill>
              <a:latin typeface="Times"/>
              <a:ea typeface="Times"/>
              <a:cs typeface="Times"/>
              <a:sym typeface="Times"/>
            </a:endParaRPr>
          </a:p>
          <a:p>
            <a:pPr indent="0" lvl="0" marL="0" rtl="0" algn="l">
              <a:spcBef>
                <a:spcPts val="1600"/>
              </a:spcBef>
              <a:spcAft>
                <a:spcPts val="0"/>
              </a:spcAft>
              <a:buNone/>
            </a:pPr>
            <a:r>
              <a:rPr lang="en">
                <a:solidFill>
                  <a:srgbClr val="000000"/>
                </a:solidFill>
                <a:latin typeface="Times"/>
                <a:ea typeface="Times"/>
                <a:cs typeface="Times"/>
                <a:sym typeface="Times"/>
              </a:rPr>
              <a:t>1) Treating the dataset as a classification problem where given a word and features like previous word,context and so on to classify the given word into a PoS category.</a:t>
            </a:r>
            <a:endParaRPr>
              <a:solidFill>
                <a:srgbClr val="000000"/>
              </a:solidFill>
              <a:latin typeface="Times"/>
              <a:ea typeface="Times"/>
              <a:cs typeface="Times"/>
              <a:sym typeface="Times"/>
            </a:endParaRPr>
          </a:p>
          <a:p>
            <a:pPr indent="0" lvl="0" marL="0" rtl="0" algn="l">
              <a:spcBef>
                <a:spcPts val="1600"/>
              </a:spcBef>
              <a:spcAft>
                <a:spcPts val="1600"/>
              </a:spcAft>
              <a:buNone/>
            </a:pPr>
            <a:r>
              <a:rPr lang="en">
                <a:solidFill>
                  <a:srgbClr val="000000"/>
                </a:solidFill>
                <a:latin typeface="Times"/>
                <a:ea typeface="Times"/>
                <a:cs typeface="Times"/>
                <a:sym typeface="Times"/>
              </a:rPr>
              <a:t>2) While other approach try to model it as a generative model using similar features.</a:t>
            </a:r>
            <a:endParaRPr>
              <a:latin typeface="Times"/>
              <a:ea typeface="Times"/>
              <a:cs typeface="Times"/>
              <a:sym typeface="Times"/>
            </a:endParaRPr>
          </a:p>
        </p:txBody>
      </p:sp>
      <p:sp>
        <p:nvSpPr>
          <p:cNvPr id="209" name="Google Shape;209;p35"/>
          <p:cNvSpPr txBox="1"/>
          <p:nvPr>
            <p:ph idx="2" type="body"/>
          </p:nvPr>
        </p:nvSpPr>
        <p:spPr>
          <a:xfrm>
            <a:off x="266350" y="2395450"/>
            <a:ext cx="3999900" cy="238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latin typeface="Times"/>
                <a:ea typeface="Times"/>
                <a:cs typeface="Times"/>
                <a:sym typeface="Times"/>
              </a:rPr>
              <a:t>C</a:t>
            </a:r>
            <a:r>
              <a:rPr lang="en">
                <a:solidFill>
                  <a:srgbClr val="000000"/>
                </a:solidFill>
                <a:latin typeface="Times"/>
                <a:ea typeface="Times"/>
                <a:cs typeface="Times"/>
                <a:sym typeface="Times"/>
              </a:rPr>
              <a:t>) Lemmatizer: Lemmatizing is the process of obtaining base word(lemma) from a word based on its part_of_speech. Our team has utilized an open source corpus , the British National Corpus(BNC) for creating the Lemmatizer.  We further created </a:t>
            </a:r>
            <a:r>
              <a:rPr lang="en">
                <a:solidFill>
                  <a:srgbClr val="000000"/>
                </a:solidFill>
                <a:highlight>
                  <a:srgbClr val="FFFFFF"/>
                </a:highlight>
                <a:latin typeface="Times"/>
                <a:ea typeface="Times"/>
                <a:cs typeface="Times"/>
                <a:sym typeface="Times"/>
              </a:rPr>
              <a:t> </a:t>
            </a:r>
            <a:r>
              <a:rPr lang="en">
                <a:solidFill>
                  <a:srgbClr val="000000"/>
                </a:solidFill>
                <a:highlight>
                  <a:srgbClr val="FFFFFF"/>
                </a:highlight>
                <a:latin typeface="Times"/>
                <a:ea typeface="Times"/>
                <a:cs typeface="Times"/>
                <a:sym typeface="Times"/>
              </a:rPr>
              <a:t>an annotated dataset</a:t>
            </a:r>
            <a:r>
              <a:rPr lang="en">
                <a:solidFill>
                  <a:srgbClr val="000000"/>
                </a:solidFill>
                <a:highlight>
                  <a:srgbClr val="FFFFFF"/>
                </a:highlight>
                <a:latin typeface="Times"/>
                <a:ea typeface="Times"/>
                <a:cs typeface="Times"/>
                <a:sym typeface="Times"/>
              </a:rPr>
              <a:t> (tagged corpus)  to provide the lemma for each word. Basically it is a huge list of words and their related lemma for each PoS. </a:t>
            </a:r>
            <a:endParaRPr sz="1000">
              <a:solidFill>
                <a:srgbClr val="000000"/>
              </a:solidFill>
              <a:latin typeface="Times"/>
              <a:ea typeface="Times"/>
              <a:cs typeface="Times"/>
              <a:sym typeface="Times"/>
            </a:endParaRPr>
          </a:p>
        </p:txBody>
      </p:sp>
      <p:sp>
        <p:nvSpPr>
          <p:cNvPr id="210" name="Google Shape;210;p35"/>
          <p:cNvSpPr txBox="1"/>
          <p:nvPr/>
        </p:nvSpPr>
        <p:spPr>
          <a:xfrm>
            <a:off x="311650" y="1358050"/>
            <a:ext cx="4260300" cy="10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Times"/>
                <a:ea typeface="Times"/>
                <a:cs typeface="Times"/>
                <a:sym typeface="Times"/>
              </a:rPr>
              <a:t>A) </a:t>
            </a:r>
            <a:r>
              <a:rPr lang="en" sz="1300">
                <a:latin typeface="Times"/>
                <a:ea typeface="Times"/>
                <a:cs typeface="Times"/>
                <a:sym typeface="Times"/>
              </a:rPr>
              <a:t>Tokenization and Stop word removal: These tasks are doing using </a:t>
            </a:r>
            <a:r>
              <a:rPr b="1" lang="en" sz="1300">
                <a:latin typeface="Times"/>
                <a:ea typeface="Times"/>
                <a:cs typeface="Times"/>
                <a:sym typeface="Times"/>
              </a:rPr>
              <a:t>standard </a:t>
            </a:r>
            <a:r>
              <a:rPr lang="en" sz="1300">
                <a:latin typeface="Times"/>
                <a:ea typeface="Times"/>
                <a:cs typeface="Times"/>
                <a:sym typeface="Times"/>
              </a:rPr>
              <a:t>python libraries. However ,a </a:t>
            </a:r>
            <a:r>
              <a:rPr lang="en" sz="1300">
                <a:latin typeface="Times"/>
                <a:ea typeface="Times"/>
                <a:cs typeface="Times"/>
                <a:sym typeface="Times"/>
              </a:rPr>
              <a:t>separate</a:t>
            </a:r>
            <a:r>
              <a:rPr lang="en" sz="1300">
                <a:latin typeface="Times"/>
                <a:ea typeface="Times"/>
                <a:cs typeface="Times"/>
                <a:sym typeface="Times"/>
              </a:rPr>
              <a:t> dataset of stop words was created for stop word removal. The final list of clean words will be fed into the POS tagger.</a:t>
            </a:r>
            <a:endParaRPr sz="1300">
              <a:latin typeface="Times"/>
              <a:ea typeface="Times"/>
              <a:cs typeface="Times"/>
              <a:sym typeface="Time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graphicFrame>
        <p:nvGraphicFramePr>
          <p:cNvPr id="215" name="Google Shape;215;p36"/>
          <p:cNvGraphicFramePr/>
          <p:nvPr/>
        </p:nvGraphicFramePr>
        <p:xfrm>
          <a:off x="0" y="1196925"/>
          <a:ext cx="3000000" cy="3000000"/>
        </p:xfrm>
        <a:graphic>
          <a:graphicData uri="http://schemas.openxmlformats.org/drawingml/2006/table">
            <a:tbl>
              <a:tblPr>
                <a:noFill/>
                <a:tableStyleId>{30CDC7A1-CC2C-4D89-B771-AB853877497A}</a:tableStyleId>
              </a:tblPr>
              <a:tblGrid>
                <a:gridCol w="3048000"/>
                <a:gridCol w="3048000"/>
                <a:gridCol w="3048000"/>
              </a:tblGrid>
              <a:tr h="735200">
                <a:tc>
                  <a:txBody>
                    <a:bodyPr/>
                    <a:lstStyle/>
                    <a:p>
                      <a:pPr indent="0" lvl="0" marL="0" rtl="0" algn="l">
                        <a:spcBef>
                          <a:spcPts val="0"/>
                        </a:spcBef>
                        <a:spcAft>
                          <a:spcPts val="0"/>
                        </a:spcAft>
                        <a:buNone/>
                      </a:pPr>
                      <a:r>
                        <a:rPr lang="en"/>
                        <a:t>                         MODELS</a:t>
                      </a:r>
                      <a:endParaRPr/>
                    </a:p>
                    <a:p>
                      <a:pPr indent="0" lvl="0" marL="0" rtl="0" algn="l">
                        <a:spcBef>
                          <a:spcPts val="0"/>
                        </a:spcBef>
                        <a:spcAft>
                          <a:spcPts val="0"/>
                        </a:spcAft>
                        <a:buNone/>
                      </a:pPr>
                      <a:r>
                        <a:rPr lang="en"/>
                        <a:t>GOALS</a:t>
                      </a:r>
                      <a:endParaRPr/>
                    </a:p>
                  </a:txBody>
                  <a:tcPr marT="91425" marB="91425" marR="91425" marL="91425">
                    <a:gradFill>
                      <a:gsLst>
                        <a:gs pos="0">
                          <a:srgbClr val="F5D0D0"/>
                        </a:gs>
                        <a:gs pos="100000">
                          <a:srgbClr val="D96868"/>
                        </a:gs>
                      </a:gsLst>
                      <a:path path="circle">
                        <a:fillToRect b="50%" l="50%" r="50%" t="50%"/>
                      </a:path>
                      <a:tileRect/>
                    </a:gradFill>
                  </a:tcPr>
                </a:tc>
                <a:tc>
                  <a:txBody>
                    <a:bodyPr/>
                    <a:lstStyle/>
                    <a:p>
                      <a:pPr indent="0" lvl="0" marL="0" rtl="0" algn="l">
                        <a:spcBef>
                          <a:spcPts val="0"/>
                        </a:spcBef>
                        <a:spcAft>
                          <a:spcPts val="0"/>
                        </a:spcAft>
                        <a:buNone/>
                      </a:pPr>
                      <a:r>
                        <a:rPr lang="en"/>
                        <a:t>SUPERVISED MODELS:</a:t>
                      </a:r>
                      <a:endParaRPr/>
                    </a:p>
                  </a:txBody>
                  <a:tcPr marT="91425" marB="91425" marR="91425" marL="91425">
                    <a:gradFill>
                      <a:gsLst>
                        <a:gs pos="0">
                          <a:srgbClr val="FFF6DB"/>
                        </a:gs>
                        <a:gs pos="100000">
                          <a:srgbClr val="FAD25C"/>
                        </a:gs>
                      </a:gsLst>
                      <a:path path="circle">
                        <a:fillToRect b="50%" l="50%" r="50%" t="50%"/>
                      </a:path>
                      <a:tileRect/>
                    </a:gradFill>
                  </a:tcPr>
                </a:tc>
                <a:tc>
                  <a:txBody>
                    <a:bodyPr/>
                    <a:lstStyle/>
                    <a:p>
                      <a:pPr indent="0" lvl="0" marL="0" rtl="0" algn="l">
                        <a:spcBef>
                          <a:spcPts val="0"/>
                        </a:spcBef>
                        <a:spcAft>
                          <a:spcPts val="0"/>
                        </a:spcAft>
                        <a:buNone/>
                      </a:pPr>
                      <a:r>
                        <a:rPr lang="en"/>
                        <a:t>UNSUPERVISED MODELS:</a:t>
                      </a:r>
                      <a:endParaRPr/>
                    </a:p>
                  </a:txBody>
                  <a:tcPr marT="91425" marB="91425" marR="91425" marL="91425">
                    <a:gradFill>
                      <a:gsLst>
                        <a:gs pos="0">
                          <a:srgbClr val="DFE9FB"/>
                        </a:gs>
                        <a:gs pos="100000">
                          <a:srgbClr val="6E9BE7"/>
                        </a:gs>
                      </a:gsLst>
                      <a:path path="circle">
                        <a:fillToRect b="50%" l="50%" r="50%" t="50%"/>
                      </a:path>
                      <a:tileRect/>
                    </a:gradFill>
                  </a:tcPr>
                </a:tc>
              </a:tr>
              <a:tr h="1489725">
                <a:tc>
                  <a:txBody>
                    <a:bodyPr/>
                    <a:lstStyle/>
                    <a:p>
                      <a:pPr indent="0" lvl="0" marL="0" rtl="0" algn="l">
                        <a:spcBef>
                          <a:spcPts val="0"/>
                        </a:spcBef>
                        <a:spcAft>
                          <a:spcPts val="0"/>
                        </a:spcAft>
                        <a:buNone/>
                      </a:pPr>
                      <a:r>
                        <a:rPr lang="en"/>
                        <a:t>THIS ROW IS SOMETHING FOR  SURE WE ARE GOING TO IMPLEMENT.</a:t>
                      </a:r>
                      <a:endParaRPr/>
                    </a:p>
                  </a:txBody>
                  <a:tcPr marT="91425" marB="91425" marR="91425" marL="91425">
                    <a:gradFill>
                      <a:gsLst>
                        <a:gs pos="0">
                          <a:srgbClr val="DCECD5"/>
                        </a:gs>
                        <a:gs pos="100000">
                          <a:srgbClr val="93BC81"/>
                        </a:gs>
                      </a:gsLst>
                      <a:path path="circle">
                        <a:fillToRect b="50%" l="50%" r="50%" t="50%"/>
                      </a:path>
                      <a:tileRect/>
                    </a:gradFill>
                  </a:tcPr>
                </a:tc>
                <a:tc>
                  <a:txBody>
                    <a:bodyPr/>
                    <a:lstStyle/>
                    <a:p>
                      <a:pPr indent="0" lvl="0" marL="0" rtl="0" algn="l">
                        <a:spcBef>
                          <a:spcPts val="0"/>
                        </a:spcBef>
                        <a:spcAft>
                          <a:spcPts val="0"/>
                        </a:spcAft>
                        <a:buNone/>
                      </a:pPr>
                      <a:r>
                        <a:rPr lang="en"/>
                        <a:t>We are implementing </a:t>
                      </a:r>
                      <a:r>
                        <a:rPr b="1" lang="en"/>
                        <a:t>inbuilt</a:t>
                      </a:r>
                      <a:r>
                        <a:rPr b="1" lang="en"/>
                        <a:t>  models</a:t>
                      </a:r>
                      <a:r>
                        <a:rPr lang="en"/>
                        <a:t> as of now,mainly various types of Models in sklearn and nltk. </a:t>
                      </a:r>
                      <a:endParaRPr/>
                    </a:p>
                  </a:txBody>
                  <a:tcPr marT="91425" marB="91425" marR="91425" marL="91425">
                    <a:gradFill>
                      <a:gsLst>
                        <a:gs pos="0">
                          <a:srgbClr val="FFF6DB"/>
                        </a:gs>
                        <a:gs pos="100000">
                          <a:srgbClr val="FAD25C"/>
                        </a:gs>
                      </a:gsLst>
                      <a:path path="circle">
                        <a:fillToRect b="50%" l="50%" r="50%" t="50%"/>
                      </a:path>
                      <a:tileRect/>
                    </a:gradFill>
                  </a:tcPr>
                </a:tc>
                <a:tc>
                  <a:txBody>
                    <a:bodyPr/>
                    <a:lstStyle/>
                    <a:p>
                      <a:pPr indent="0" lvl="0" marL="0" rtl="0" algn="l">
                        <a:spcBef>
                          <a:spcPts val="0"/>
                        </a:spcBef>
                        <a:spcAft>
                          <a:spcPts val="0"/>
                        </a:spcAft>
                        <a:buNone/>
                      </a:pPr>
                      <a:r>
                        <a:rPr lang="en"/>
                        <a:t>We are using LSTM model which is  inside keras which is a high level API and is integrated as a part of Tensorflow 2.0 </a:t>
                      </a:r>
                      <a:endParaRPr/>
                    </a:p>
                  </a:txBody>
                  <a:tcPr marT="91425" marB="91425" marR="91425" marL="91425">
                    <a:gradFill>
                      <a:gsLst>
                        <a:gs pos="0">
                          <a:srgbClr val="DFE9FB"/>
                        </a:gs>
                        <a:gs pos="100000">
                          <a:srgbClr val="6E9BE7"/>
                        </a:gs>
                      </a:gsLst>
                      <a:path path="circle">
                        <a:fillToRect b="50%" l="50%" r="50%" t="50%"/>
                      </a:path>
                      <a:tileRect/>
                    </a:gradFill>
                  </a:tcPr>
                </a:tc>
              </a:tr>
              <a:tr h="1721650">
                <a:tc>
                  <a:txBody>
                    <a:bodyPr/>
                    <a:lstStyle/>
                    <a:p>
                      <a:pPr indent="0" lvl="0" marL="0" rtl="0" algn="l">
                        <a:spcBef>
                          <a:spcPts val="0"/>
                        </a:spcBef>
                        <a:spcAft>
                          <a:spcPts val="0"/>
                        </a:spcAft>
                        <a:buNone/>
                      </a:pPr>
                      <a:r>
                        <a:rPr lang="en"/>
                        <a:t>THIS ROW IS US BEING NAIVE AND HOPING TO IMPLEMENT. </a:t>
                      </a:r>
                      <a:endParaRPr/>
                    </a:p>
                  </a:txBody>
                  <a:tcPr marT="91425" marB="91425" marR="91425" marL="91425">
                    <a:gradFill>
                      <a:gsLst>
                        <a:gs pos="0">
                          <a:srgbClr val="DCECD5"/>
                        </a:gs>
                        <a:gs pos="100000">
                          <a:srgbClr val="93BC81"/>
                        </a:gs>
                      </a:gsLst>
                      <a:path path="circle">
                        <a:fillToRect b="50%" l="50%" r="50%" t="50%"/>
                      </a:path>
                      <a:tileRect/>
                    </a:gradFill>
                  </a:tcPr>
                </a:tc>
                <a:tc>
                  <a:txBody>
                    <a:bodyPr/>
                    <a:lstStyle/>
                    <a:p>
                      <a:pPr indent="0" lvl="0" marL="0" rtl="0" algn="l">
                        <a:spcBef>
                          <a:spcPts val="0"/>
                        </a:spcBef>
                        <a:spcAft>
                          <a:spcPts val="0"/>
                        </a:spcAft>
                        <a:buNone/>
                      </a:pPr>
                      <a:r>
                        <a:rPr lang="en"/>
                        <a:t>We are </a:t>
                      </a:r>
                      <a:r>
                        <a:rPr lang="en"/>
                        <a:t>optimistic</a:t>
                      </a:r>
                      <a:r>
                        <a:rPr lang="en"/>
                        <a:t> to build a multinomial naive bayes(MNB) and KNN model from the very </a:t>
                      </a:r>
                      <a:r>
                        <a:rPr lang="en"/>
                        <a:t>scratch</a:t>
                      </a:r>
                      <a:r>
                        <a:rPr lang="en"/>
                        <a:t> and compare its accuracy with </a:t>
                      </a:r>
                      <a:r>
                        <a:rPr lang="en"/>
                        <a:t>inbuilt</a:t>
                      </a:r>
                      <a:r>
                        <a:rPr lang="en"/>
                        <a:t> models.</a:t>
                      </a:r>
                      <a:endParaRPr/>
                    </a:p>
                  </a:txBody>
                  <a:tcPr marT="91425" marB="91425" marR="91425" marL="91425">
                    <a:gradFill>
                      <a:gsLst>
                        <a:gs pos="0">
                          <a:srgbClr val="FFF6DB"/>
                        </a:gs>
                        <a:gs pos="100000">
                          <a:srgbClr val="FAD25C"/>
                        </a:gs>
                      </a:gsLst>
                      <a:path path="circle">
                        <a:fillToRect b="50%" l="50%" r="50%" t="50%"/>
                      </a:path>
                      <a:tileRect/>
                    </a:gradFill>
                  </a:tcPr>
                </a:tc>
                <a:tc>
                  <a:txBody>
                    <a:bodyPr/>
                    <a:lstStyle/>
                    <a:p>
                      <a:pPr indent="0" lvl="0" marL="0" rtl="0" algn="l">
                        <a:spcBef>
                          <a:spcPts val="0"/>
                        </a:spcBef>
                        <a:spcAft>
                          <a:spcPts val="0"/>
                        </a:spcAft>
                        <a:buNone/>
                      </a:pPr>
                      <a:r>
                        <a:rPr lang="en"/>
                        <a:t>We are hoping to </a:t>
                      </a:r>
                      <a:r>
                        <a:rPr lang="en"/>
                        <a:t>increase</a:t>
                      </a:r>
                      <a:r>
                        <a:rPr lang="en"/>
                        <a:t> its accuracy by a significant </a:t>
                      </a:r>
                      <a:r>
                        <a:rPr lang="en"/>
                        <a:t>amount by using some manual methods and better optimized text cleaning based on different ml models in accordance with the used dataset.</a:t>
                      </a:r>
                      <a:r>
                        <a:rPr lang="en"/>
                        <a:t> </a:t>
                      </a:r>
                      <a:endParaRPr/>
                    </a:p>
                  </a:txBody>
                  <a:tcPr marT="91425" marB="91425" marR="91425" marL="91425">
                    <a:gradFill>
                      <a:gsLst>
                        <a:gs pos="0">
                          <a:srgbClr val="DFE9FB"/>
                        </a:gs>
                        <a:gs pos="100000">
                          <a:srgbClr val="6E9BE7"/>
                        </a:gs>
                      </a:gsLst>
                      <a:path path="circle">
                        <a:fillToRect b="50%" l="50%" r="50%" t="50%"/>
                      </a:path>
                      <a:tileRect/>
                    </a:gradFill>
                  </a:tcPr>
                </a:tc>
              </a:tr>
            </a:tbl>
          </a:graphicData>
        </a:graphic>
      </p:graphicFrame>
      <p:cxnSp>
        <p:nvCxnSpPr>
          <p:cNvPr id="216" name="Google Shape;216;p36"/>
          <p:cNvCxnSpPr/>
          <p:nvPr/>
        </p:nvCxnSpPr>
        <p:spPr>
          <a:xfrm>
            <a:off x="0" y="1252500"/>
            <a:ext cx="3072900" cy="731400"/>
          </a:xfrm>
          <a:prstGeom prst="straightConnector1">
            <a:avLst/>
          </a:prstGeom>
          <a:noFill/>
          <a:ln cap="flat" cmpd="sng" w="9525">
            <a:solidFill>
              <a:schemeClr val="dk2"/>
            </a:solidFill>
            <a:prstDash val="solid"/>
            <a:round/>
            <a:headEnd len="med" w="med" type="none"/>
            <a:tailEnd len="med" w="med" type="none"/>
          </a:ln>
        </p:spPr>
      </p:cxnSp>
      <p:sp>
        <p:nvSpPr>
          <p:cNvPr id="217" name="Google Shape;217;p36"/>
          <p:cNvSpPr txBox="1"/>
          <p:nvPr/>
        </p:nvSpPr>
        <p:spPr>
          <a:xfrm>
            <a:off x="190300" y="109275"/>
            <a:ext cx="8676000" cy="9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lt1"/>
                </a:solidFill>
                <a:latin typeface="Times"/>
                <a:ea typeface="Times"/>
                <a:cs typeface="Times"/>
                <a:sym typeface="Times"/>
              </a:rPr>
              <a:t>Methodology for Model Selection and Future Scope</a:t>
            </a:r>
            <a:endParaRPr sz="28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11700" y="25225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Methodology For Integrating App with ML Model</a:t>
            </a:r>
            <a:endParaRPr>
              <a:latin typeface="Times"/>
              <a:ea typeface="Times"/>
              <a:cs typeface="Times"/>
              <a:sym typeface="Times"/>
            </a:endParaRPr>
          </a:p>
        </p:txBody>
      </p:sp>
      <p:sp>
        <p:nvSpPr>
          <p:cNvPr id="223" name="Google Shape;223;p37"/>
          <p:cNvSpPr txBox="1"/>
          <p:nvPr>
            <p:ph idx="2" type="body"/>
          </p:nvPr>
        </p:nvSpPr>
        <p:spPr>
          <a:xfrm>
            <a:off x="311700" y="1330225"/>
            <a:ext cx="8520600" cy="3462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Times"/>
              <a:buChar char="●"/>
            </a:pPr>
            <a:r>
              <a:rPr lang="en">
                <a:solidFill>
                  <a:srgbClr val="000000"/>
                </a:solidFill>
                <a:latin typeface="Times"/>
                <a:ea typeface="Times"/>
                <a:cs typeface="Times"/>
                <a:sym typeface="Times"/>
              </a:rPr>
              <a:t>The trained model, API ( python flask) &amp; other requirements are uploaded to Heroku server. The user supplies the input data from flutter interface which sends it as a query to API on server using http dependency after Analyze button is pressed. </a:t>
            </a:r>
            <a:endParaRPr>
              <a:solidFill>
                <a:srgbClr val="000000"/>
              </a:solidFill>
              <a:latin typeface="Times"/>
              <a:ea typeface="Times"/>
              <a:cs typeface="Times"/>
              <a:sym typeface="Times"/>
            </a:endParaRPr>
          </a:p>
          <a:p>
            <a:pPr indent="0" lvl="0" marL="457200" rtl="0" algn="l">
              <a:spcBef>
                <a:spcPts val="1600"/>
              </a:spcBef>
              <a:spcAft>
                <a:spcPts val="0"/>
              </a:spcAft>
              <a:buNone/>
            </a:pPr>
            <a:r>
              <a:t/>
            </a:r>
            <a:endParaRPr>
              <a:solidFill>
                <a:srgbClr val="000000"/>
              </a:solidFill>
              <a:latin typeface="Times"/>
              <a:ea typeface="Times"/>
              <a:cs typeface="Times"/>
              <a:sym typeface="Times"/>
            </a:endParaRPr>
          </a:p>
          <a:p>
            <a:pPr indent="-311150" lvl="0" marL="457200" rtl="0" algn="l">
              <a:spcBef>
                <a:spcPts val="1600"/>
              </a:spcBef>
              <a:spcAft>
                <a:spcPts val="0"/>
              </a:spcAft>
              <a:buClr>
                <a:srgbClr val="000000"/>
              </a:buClr>
              <a:buSzPts val="1300"/>
              <a:buFont typeface="Times"/>
              <a:buChar char="●"/>
            </a:pPr>
            <a:r>
              <a:rPr lang="en">
                <a:solidFill>
                  <a:srgbClr val="000000"/>
                </a:solidFill>
                <a:latin typeface="Times"/>
                <a:ea typeface="Times"/>
                <a:cs typeface="Times"/>
                <a:sym typeface="Times"/>
              </a:rPr>
              <a:t>This also invokes the ‘/predict’ app route where data is fed to the model imported into flask API via ‘pickle library’. The model predicts a result which is converted into json before sending to the server. The ‘http’ dependency has a Response class that stores the responses  </a:t>
            </a:r>
            <a:r>
              <a:rPr lang="en">
                <a:solidFill>
                  <a:srgbClr val="000000"/>
                </a:solidFill>
                <a:latin typeface="Times"/>
                <a:ea typeface="Times"/>
                <a:cs typeface="Times"/>
                <a:sym typeface="Times"/>
              </a:rPr>
              <a:t>received</a:t>
            </a:r>
            <a:r>
              <a:rPr lang="en">
                <a:solidFill>
                  <a:srgbClr val="000000"/>
                </a:solidFill>
                <a:latin typeface="Times"/>
                <a:ea typeface="Times"/>
                <a:cs typeface="Times"/>
                <a:sym typeface="Times"/>
              </a:rPr>
              <a:t> from http ‘GET’ fun</a:t>
            </a:r>
            <a:r>
              <a:rPr lang="en">
                <a:solidFill>
                  <a:srgbClr val="000000"/>
                </a:solidFill>
                <a:latin typeface="Times"/>
                <a:ea typeface="Times"/>
                <a:cs typeface="Times"/>
                <a:sym typeface="Times"/>
              </a:rPr>
              <a:t>ction. </a:t>
            </a:r>
            <a:endParaRPr>
              <a:solidFill>
                <a:srgbClr val="000000"/>
              </a:solidFill>
              <a:latin typeface="Times"/>
              <a:ea typeface="Times"/>
              <a:cs typeface="Times"/>
              <a:sym typeface="Times"/>
            </a:endParaRPr>
          </a:p>
          <a:p>
            <a:pPr indent="0" lvl="0" marL="457200" rtl="0" algn="l">
              <a:spcBef>
                <a:spcPts val="1600"/>
              </a:spcBef>
              <a:spcAft>
                <a:spcPts val="0"/>
              </a:spcAft>
              <a:buNone/>
            </a:pPr>
            <a:r>
              <a:t/>
            </a:r>
            <a:endParaRPr>
              <a:solidFill>
                <a:srgbClr val="000000"/>
              </a:solidFill>
              <a:latin typeface="Times"/>
              <a:ea typeface="Times"/>
              <a:cs typeface="Times"/>
              <a:sym typeface="Times"/>
            </a:endParaRPr>
          </a:p>
          <a:p>
            <a:pPr indent="-311150" lvl="0" marL="457200" rtl="0" algn="l">
              <a:spcBef>
                <a:spcPts val="1600"/>
              </a:spcBef>
              <a:spcAft>
                <a:spcPts val="0"/>
              </a:spcAft>
              <a:buClr>
                <a:srgbClr val="000000"/>
              </a:buClr>
              <a:buSzPts val="1300"/>
              <a:buFont typeface="Times"/>
              <a:buChar char="●"/>
            </a:pPr>
            <a:r>
              <a:rPr lang="en">
                <a:solidFill>
                  <a:srgbClr val="000000"/>
                </a:solidFill>
                <a:latin typeface="Times"/>
                <a:ea typeface="Times"/>
                <a:cs typeface="Times"/>
                <a:sym typeface="Times"/>
              </a:rPr>
              <a:t>The json format received from the API is decoded in flutter using ‘convert’ dependency. The result of this decoding  is shown as predicted output to the user. </a:t>
            </a:r>
            <a:endParaRPr>
              <a:solidFill>
                <a:srgbClr val="000000"/>
              </a:solidFill>
              <a:latin typeface="Times"/>
              <a:ea typeface="Times"/>
              <a:cs typeface="Times"/>
              <a:sym typeface="Time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311725" y="500925"/>
            <a:ext cx="3706500" cy="7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a:ea typeface="Times"/>
                <a:cs typeface="Times"/>
                <a:sym typeface="Times"/>
              </a:rPr>
              <a:t>Expected Output</a:t>
            </a:r>
            <a:endParaRPr>
              <a:latin typeface="Times"/>
              <a:ea typeface="Times"/>
              <a:cs typeface="Times"/>
              <a:sym typeface="Times"/>
            </a:endParaRPr>
          </a:p>
        </p:txBody>
      </p:sp>
      <p:sp>
        <p:nvSpPr>
          <p:cNvPr id="229" name="Google Shape;229;p38"/>
          <p:cNvSpPr txBox="1"/>
          <p:nvPr>
            <p:ph idx="1" type="body"/>
          </p:nvPr>
        </p:nvSpPr>
        <p:spPr>
          <a:xfrm>
            <a:off x="4623275" y="500938"/>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Times"/>
                <a:ea typeface="Times"/>
                <a:cs typeface="Times"/>
                <a:sym typeface="Times"/>
              </a:rPr>
              <a:t>Based on reference of research papers -</a:t>
            </a:r>
            <a:endParaRPr sz="1400">
              <a:solidFill>
                <a:srgbClr val="000000"/>
              </a:solidFill>
              <a:latin typeface="Times"/>
              <a:ea typeface="Times"/>
              <a:cs typeface="Times"/>
              <a:sym typeface="Times"/>
            </a:endParaRPr>
          </a:p>
          <a:p>
            <a:pPr indent="-317500" lvl="0" marL="457200" rtl="0" algn="l">
              <a:spcBef>
                <a:spcPts val="1600"/>
              </a:spcBef>
              <a:spcAft>
                <a:spcPts val="0"/>
              </a:spcAft>
              <a:buClr>
                <a:srgbClr val="000000"/>
              </a:buClr>
              <a:buSzPts val="1400"/>
              <a:buFont typeface="Times"/>
              <a:buChar char="●"/>
            </a:pPr>
            <a:r>
              <a:rPr lang="en" sz="1400">
                <a:solidFill>
                  <a:srgbClr val="000000"/>
                </a:solidFill>
                <a:latin typeface="Times"/>
                <a:ea typeface="Times"/>
                <a:cs typeface="Times"/>
                <a:sym typeface="Times"/>
              </a:rPr>
              <a:t>In Supervised Machine learning algorithms, Multinomial Naive Bayes will outperform its counterparts.</a:t>
            </a:r>
            <a:endParaRPr sz="1400">
              <a:solidFill>
                <a:srgbClr val="000000"/>
              </a:solidFill>
              <a:latin typeface="Times"/>
              <a:ea typeface="Times"/>
              <a:cs typeface="Times"/>
              <a:sym typeface="Times"/>
            </a:endParaRPr>
          </a:p>
          <a:p>
            <a:pPr indent="0" lvl="0" marL="457200" rtl="0" algn="l">
              <a:spcBef>
                <a:spcPts val="1600"/>
              </a:spcBef>
              <a:spcAft>
                <a:spcPts val="0"/>
              </a:spcAft>
              <a:buNone/>
            </a:pPr>
            <a:r>
              <a:t/>
            </a:r>
            <a:endParaRPr>
              <a:solidFill>
                <a:srgbClr val="000000"/>
              </a:solidFill>
              <a:latin typeface="Times"/>
              <a:ea typeface="Times"/>
              <a:cs typeface="Times"/>
              <a:sym typeface="Times"/>
            </a:endParaRPr>
          </a:p>
          <a:p>
            <a:pPr indent="-317500" lvl="0" marL="457200" rtl="0" algn="l">
              <a:spcBef>
                <a:spcPts val="1600"/>
              </a:spcBef>
              <a:spcAft>
                <a:spcPts val="0"/>
              </a:spcAft>
              <a:buClr>
                <a:srgbClr val="000000"/>
              </a:buClr>
              <a:buSzPts val="1400"/>
              <a:buFont typeface="Times"/>
              <a:buChar char="●"/>
            </a:pPr>
            <a:r>
              <a:rPr lang="en" sz="1400">
                <a:solidFill>
                  <a:srgbClr val="000000"/>
                </a:solidFill>
                <a:latin typeface="Times"/>
                <a:ea typeface="Times"/>
                <a:cs typeface="Times"/>
                <a:sym typeface="Times"/>
              </a:rPr>
              <a:t>DT, SVM</a:t>
            </a:r>
            <a:r>
              <a:rPr lang="en" sz="1400">
                <a:solidFill>
                  <a:srgbClr val="000000"/>
                </a:solidFill>
                <a:latin typeface="Times"/>
                <a:ea typeface="Times"/>
                <a:cs typeface="Times"/>
                <a:sym typeface="Times"/>
              </a:rPr>
              <a:t> and Multinomial Naive Bayes will provide similar accuracy.</a:t>
            </a:r>
            <a:endParaRPr sz="1400">
              <a:solidFill>
                <a:srgbClr val="000000"/>
              </a:solidFill>
              <a:latin typeface="Times"/>
              <a:ea typeface="Times"/>
              <a:cs typeface="Times"/>
              <a:sym typeface="Times"/>
            </a:endParaRPr>
          </a:p>
          <a:p>
            <a:pPr indent="0" lvl="0" marL="457200" rtl="0" algn="l">
              <a:spcBef>
                <a:spcPts val="1600"/>
              </a:spcBef>
              <a:spcAft>
                <a:spcPts val="0"/>
              </a:spcAft>
              <a:buNone/>
            </a:pPr>
            <a:r>
              <a:t/>
            </a:r>
            <a:endParaRPr>
              <a:solidFill>
                <a:srgbClr val="000000"/>
              </a:solidFill>
              <a:latin typeface="Times"/>
              <a:ea typeface="Times"/>
              <a:cs typeface="Times"/>
              <a:sym typeface="Times"/>
            </a:endParaRPr>
          </a:p>
          <a:p>
            <a:pPr indent="-317500" lvl="0" marL="457200" rtl="0" algn="l">
              <a:spcBef>
                <a:spcPts val="1600"/>
              </a:spcBef>
              <a:spcAft>
                <a:spcPts val="0"/>
              </a:spcAft>
              <a:buClr>
                <a:srgbClr val="000000"/>
              </a:buClr>
              <a:buSzPts val="1400"/>
              <a:buFont typeface="Times"/>
              <a:buChar char="●"/>
            </a:pPr>
            <a:r>
              <a:rPr lang="en" sz="1400">
                <a:solidFill>
                  <a:srgbClr val="000000"/>
                </a:solidFill>
                <a:latin typeface="Times"/>
                <a:ea typeface="Times"/>
                <a:cs typeface="Times"/>
                <a:sym typeface="Times"/>
              </a:rPr>
              <a:t>Deep learning models like LSTM however, should outperform these Machine Learning algorithms by a considerable margin.</a:t>
            </a:r>
            <a:endParaRPr sz="1400">
              <a:solidFill>
                <a:srgbClr val="000000"/>
              </a:solidFill>
              <a:latin typeface="Times"/>
              <a:ea typeface="Times"/>
              <a:cs typeface="Times"/>
              <a:sym typeface="Times"/>
            </a:endParaRPr>
          </a:p>
        </p:txBody>
      </p:sp>
      <p:pic>
        <p:nvPicPr>
          <p:cNvPr descr="Sentiment Analysis on Movie Reviews with NLP Achieving 95% Accuracy –  Towards AI — The Best of Tech, Science, and Engineering" id="230" name="Google Shape;230;p38"/>
          <p:cNvPicPr preferRelativeResize="0"/>
          <p:nvPr/>
        </p:nvPicPr>
        <p:blipFill>
          <a:blip r:embed="rId3">
            <a:alphaModFix/>
          </a:blip>
          <a:stretch>
            <a:fillRect/>
          </a:stretch>
        </p:blipFill>
        <p:spPr>
          <a:xfrm>
            <a:off x="736225" y="1839563"/>
            <a:ext cx="2857500" cy="1609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353800" y="29057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Proposed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Evaluation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Measures</a:t>
            </a:r>
            <a:endParaRPr>
              <a:latin typeface="Times New Roman"/>
              <a:ea typeface="Times New Roman"/>
              <a:cs typeface="Times New Roman"/>
              <a:sym typeface="Times New Roman"/>
            </a:endParaRPr>
          </a:p>
        </p:txBody>
      </p:sp>
      <p:sp>
        <p:nvSpPr>
          <p:cNvPr id="236" name="Google Shape;236;p39"/>
          <p:cNvSpPr txBox="1"/>
          <p:nvPr>
            <p:ph idx="1" type="body"/>
          </p:nvPr>
        </p:nvSpPr>
        <p:spPr>
          <a:xfrm>
            <a:off x="4644675" y="464550"/>
            <a:ext cx="4166400" cy="4508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Depth of comparison between different algorithms while selection phase.</a:t>
            </a:r>
            <a:endParaRPr sz="1400">
              <a:solidFill>
                <a:srgbClr val="000000"/>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spcBef>
                <a:spcPts val="16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Accuracy of trained model.</a:t>
            </a:r>
            <a:endParaRPr sz="1400">
              <a:solidFill>
                <a:srgbClr val="000000"/>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spcBef>
                <a:spcPts val="16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Response time of the program.</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spcBef>
                <a:spcPts val="16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Deployment of model via mobile application.</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spcBef>
                <a:spcPts val="16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System Requirements </a:t>
            </a:r>
            <a:r>
              <a:rPr lang="en" sz="1400">
                <a:solidFill>
                  <a:srgbClr val="000000"/>
                </a:solidFill>
                <a:latin typeface="Times New Roman"/>
                <a:ea typeface="Times New Roman"/>
                <a:cs typeface="Times New Roman"/>
                <a:sym typeface="Times New Roman"/>
              </a:rPr>
              <a:t>for execution of application. </a:t>
            </a:r>
            <a:r>
              <a:rPr lang="en" sz="1700">
                <a:solidFill>
                  <a:srgbClr val="000000"/>
                </a:solidFill>
                <a:latin typeface="Times New Roman"/>
                <a:ea typeface="Times New Roman"/>
                <a:cs typeface="Times New Roman"/>
                <a:sym typeface="Times New Roman"/>
              </a:rPr>
              <a:t> </a:t>
            </a:r>
            <a:endParaRPr sz="1700">
              <a:solidFill>
                <a:srgbClr val="000000"/>
              </a:solidFill>
              <a:latin typeface="Times New Roman"/>
              <a:ea typeface="Times New Roman"/>
              <a:cs typeface="Times New Roman"/>
              <a:sym typeface="Times New Roman"/>
            </a:endParaRPr>
          </a:p>
        </p:txBody>
      </p:sp>
      <p:pic>
        <p:nvPicPr>
          <p:cNvPr id="237" name="Google Shape;237;p39"/>
          <p:cNvPicPr preferRelativeResize="0"/>
          <p:nvPr/>
        </p:nvPicPr>
        <p:blipFill>
          <a:blip r:embed="rId3">
            <a:alphaModFix/>
          </a:blip>
          <a:stretch>
            <a:fillRect/>
          </a:stretch>
        </p:blipFill>
        <p:spPr>
          <a:xfrm>
            <a:off x="1187438" y="1865025"/>
            <a:ext cx="2039224" cy="20392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40"/>
          <p:cNvPicPr preferRelativeResize="0"/>
          <p:nvPr/>
        </p:nvPicPr>
        <p:blipFill rotWithShape="1">
          <a:blip r:embed="rId3">
            <a:alphaModFix/>
          </a:blip>
          <a:srcRect b="43542" l="0" r="13800" t="31154"/>
          <a:stretch/>
        </p:blipFill>
        <p:spPr>
          <a:xfrm>
            <a:off x="311725" y="3785000"/>
            <a:ext cx="5345976" cy="1122425"/>
          </a:xfrm>
          <a:prstGeom prst="rect">
            <a:avLst/>
          </a:prstGeom>
          <a:noFill/>
          <a:ln cap="flat" cmpd="sng" w="38100">
            <a:solidFill>
              <a:schemeClr val="dk2"/>
            </a:solidFill>
            <a:prstDash val="solid"/>
            <a:round/>
            <a:headEnd len="sm" w="sm" type="none"/>
            <a:tailEnd len="sm" w="sm" type="none"/>
          </a:ln>
        </p:spPr>
      </p:pic>
      <p:pic>
        <p:nvPicPr>
          <p:cNvPr id="243" name="Google Shape;243;p40"/>
          <p:cNvPicPr preferRelativeResize="0"/>
          <p:nvPr/>
        </p:nvPicPr>
        <p:blipFill rotWithShape="1">
          <a:blip r:embed="rId4">
            <a:alphaModFix/>
          </a:blip>
          <a:srcRect b="47452" l="3856" r="32188" t="23919"/>
          <a:stretch/>
        </p:blipFill>
        <p:spPr>
          <a:xfrm>
            <a:off x="311725" y="1409738"/>
            <a:ext cx="6209274" cy="1122450"/>
          </a:xfrm>
          <a:prstGeom prst="rect">
            <a:avLst/>
          </a:prstGeom>
          <a:noFill/>
          <a:ln cap="flat" cmpd="sng" w="38100">
            <a:solidFill>
              <a:schemeClr val="dk2"/>
            </a:solidFill>
            <a:prstDash val="solid"/>
            <a:round/>
            <a:headEnd len="sm" w="sm" type="none"/>
            <a:tailEnd len="sm" w="sm" type="none"/>
          </a:ln>
        </p:spPr>
      </p:pic>
      <p:pic>
        <p:nvPicPr>
          <p:cNvPr id="244" name="Google Shape;244;p40"/>
          <p:cNvPicPr preferRelativeResize="0"/>
          <p:nvPr/>
        </p:nvPicPr>
        <p:blipFill rotWithShape="1">
          <a:blip r:embed="rId5">
            <a:alphaModFix/>
          </a:blip>
          <a:srcRect b="40920" l="0" r="0" t="32776"/>
          <a:stretch/>
        </p:blipFill>
        <p:spPr>
          <a:xfrm>
            <a:off x="3621850" y="2712600"/>
            <a:ext cx="5287525" cy="957400"/>
          </a:xfrm>
          <a:prstGeom prst="rect">
            <a:avLst/>
          </a:prstGeom>
          <a:noFill/>
          <a:ln cap="flat" cmpd="sng" w="38100">
            <a:solidFill>
              <a:schemeClr val="dk2"/>
            </a:solidFill>
            <a:prstDash val="solid"/>
            <a:round/>
            <a:headEnd len="sm" w="sm" type="none"/>
            <a:tailEnd len="sm" w="sm" type="none"/>
          </a:ln>
        </p:spPr>
      </p:pic>
      <p:sp>
        <p:nvSpPr>
          <p:cNvPr id="245" name="Google Shape;245;p4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Confusion Matrices:</a:t>
            </a:r>
            <a:endParaRPr/>
          </a:p>
        </p:txBody>
      </p:sp>
      <p:sp>
        <p:nvSpPr>
          <p:cNvPr id="246" name="Google Shape;246;p40"/>
          <p:cNvSpPr txBox="1"/>
          <p:nvPr/>
        </p:nvSpPr>
        <p:spPr>
          <a:xfrm>
            <a:off x="6700950" y="1740675"/>
            <a:ext cx="1688400" cy="3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MNB(bi-grams)</a:t>
            </a:r>
            <a:endParaRPr>
              <a:latin typeface="Roboto"/>
              <a:ea typeface="Roboto"/>
              <a:cs typeface="Roboto"/>
              <a:sym typeface="Roboto"/>
            </a:endParaRPr>
          </a:p>
        </p:txBody>
      </p:sp>
      <p:sp>
        <p:nvSpPr>
          <p:cNvPr id="247" name="Google Shape;247;p40"/>
          <p:cNvSpPr txBox="1"/>
          <p:nvPr/>
        </p:nvSpPr>
        <p:spPr>
          <a:xfrm>
            <a:off x="1963175" y="2892400"/>
            <a:ext cx="14526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SVC(bi-grams)</a:t>
            </a:r>
            <a:endParaRPr>
              <a:latin typeface="Roboto"/>
              <a:ea typeface="Roboto"/>
              <a:cs typeface="Roboto"/>
              <a:sym typeface="Roboto"/>
            </a:endParaRPr>
          </a:p>
        </p:txBody>
      </p:sp>
      <p:sp>
        <p:nvSpPr>
          <p:cNvPr id="248" name="Google Shape;248;p40"/>
          <p:cNvSpPr txBox="1"/>
          <p:nvPr/>
        </p:nvSpPr>
        <p:spPr>
          <a:xfrm>
            <a:off x="5889500" y="4148825"/>
            <a:ext cx="1452600" cy="3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DT(uni-grams)</a:t>
            </a:r>
            <a:endParaRPr>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Confusion Matrices:</a:t>
            </a:r>
            <a:endParaRPr/>
          </a:p>
        </p:txBody>
      </p:sp>
      <p:pic>
        <p:nvPicPr>
          <p:cNvPr id="254" name="Google Shape;254;p41"/>
          <p:cNvPicPr preferRelativeResize="0"/>
          <p:nvPr/>
        </p:nvPicPr>
        <p:blipFill rotWithShape="1">
          <a:blip r:embed="rId3">
            <a:alphaModFix/>
          </a:blip>
          <a:srcRect b="36713" l="0" r="0" t="42733"/>
          <a:stretch/>
        </p:blipFill>
        <p:spPr>
          <a:xfrm>
            <a:off x="311725" y="1396900"/>
            <a:ext cx="5703376" cy="1057149"/>
          </a:xfrm>
          <a:prstGeom prst="rect">
            <a:avLst/>
          </a:prstGeom>
          <a:noFill/>
          <a:ln cap="flat" cmpd="sng" w="38100">
            <a:solidFill>
              <a:schemeClr val="dk2"/>
            </a:solidFill>
            <a:prstDash val="solid"/>
            <a:round/>
            <a:headEnd len="sm" w="sm" type="none"/>
            <a:tailEnd len="sm" w="sm" type="none"/>
          </a:ln>
        </p:spPr>
      </p:pic>
      <p:pic>
        <p:nvPicPr>
          <p:cNvPr id="255" name="Google Shape;255;p41"/>
          <p:cNvPicPr preferRelativeResize="0"/>
          <p:nvPr/>
        </p:nvPicPr>
        <p:blipFill rotWithShape="1">
          <a:blip r:embed="rId4">
            <a:alphaModFix/>
          </a:blip>
          <a:srcRect b="45256" l="-2165" r="0" t="27761"/>
          <a:stretch/>
        </p:blipFill>
        <p:spPr>
          <a:xfrm>
            <a:off x="3005375" y="2571750"/>
            <a:ext cx="5826949" cy="1057150"/>
          </a:xfrm>
          <a:prstGeom prst="rect">
            <a:avLst/>
          </a:prstGeom>
          <a:noFill/>
          <a:ln cap="flat" cmpd="sng" w="38100">
            <a:solidFill>
              <a:schemeClr val="dk2"/>
            </a:solidFill>
            <a:prstDash val="solid"/>
            <a:round/>
            <a:headEnd len="sm" w="sm" type="none"/>
            <a:tailEnd len="sm" w="sm" type="none"/>
          </a:ln>
        </p:spPr>
      </p:pic>
      <p:pic>
        <p:nvPicPr>
          <p:cNvPr id="256" name="Google Shape;256;p41"/>
          <p:cNvPicPr preferRelativeResize="0"/>
          <p:nvPr/>
        </p:nvPicPr>
        <p:blipFill rotWithShape="1">
          <a:blip r:embed="rId5">
            <a:alphaModFix/>
          </a:blip>
          <a:srcRect b="43298" l="553" r="20351" t="30802"/>
          <a:stretch/>
        </p:blipFill>
        <p:spPr>
          <a:xfrm>
            <a:off x="311713" y="3746600"/>
            <a:ext cx="5941126" cy="1253275"/>
          </a:xfrm>
          <a:prstGeom prst="rect">
            <a:avLst/>
          </a:prstGeom>
          <a:noFill/>
          <a:ln cap="flat" cmpd="sng" w="38100">
            <a:solidFill>
              <a:schemeClr val="dk2"/>
            </a:solidFill>
            <a:prstDash val="solid"/>
            <a:round/>
            <a:headEnd len="sm" w="sm" type="none"/>
            <a:tailEnd len="sm" w="sm" type="none"/>
          </a:ln>
        </p:spPr>
      </p:pic>
      <p:sp>
        <p:nvSpPr>
          <p:cNvPr id="257" name="Google Shape;257;p41"/>
          <p:cNvSpPr txBox="1"/>
          <p:nvPr/>
        </p:nvSpPr>
        <p:spPr>
          <a:xfrm>
            <a:off x="6151250" y="1622875"/>
            <a:ext cx="2800800" cy="4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SVC(uni-grams)</a:t>
            </a:r>
            <a:endParaRPr>
              <a:latin typeface="Roboto"/>
              <a:ea typeface="Roboto"/>
              <a:cs typeface="Roboto"/>
              <a:sym typeface="Roboto"/>
            </a:endParaRPr>
          </a:p>
        </p:txBody>
      </p:sp>
      <p:sp>
        <p:nvSpPr>
          <p:cNvPr id="258" name="Google Shape;258;p41"/>
          <p:cNvSpPr txBox="1"/>
          <p:nvPr/>
        </p:nvSpPr>
        <p:spPr>
          <a:xfrm>
            <a:off x="1387300" y="2787700"/>
            <a:ext cx="1518300" cy="4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MNB(uni-grams)</a:t>
            </a:r>
            <a:endParaRPr>
              <a:latin typeface="Roboto"/>
              <a:ea typeface="Roboto"/>
              <a:cs typeface="Roboto"/>
              <a:sym typeface="Roboto"/>
            </a:endParaRPr>
          </a:p>
        </p:txBody>
      </p:sp>
      <p:sp>
        <p:nvSpPr>
          <p:cNvPr id="259" name="Google Shape;259;p41"/>
          <p:cNvSpPr txBox="1"/>
          <p:nvPr/>
        </p:nvSpPr>
        <p:spPr>
          <a:xfrm>
            <a:off x="6439200" y="4214275"/>
            <a:ext cx="2211900" cy="4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DT(bi-grams)</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nvSpPr>
        <p:spPr>
          <a:xfrm>
            <a:off x="120400" y="174550"/>
            <a:ext cx="5997300" cy="5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Times"/>
                <a:ea typeface="Times"/>
                <a:cs typeface="Times"/>
                <a:sym typeface="Times"/>
              </a:rPr>
              <a:t>Introduction For The Project</a:t>
            </a:r>
            <a:endParaRPr b="1" sz="2000">
              <a:solidFill>
                <a:srgbClr val="FFFFFF"/>
              </a:solidFill>
              <a:latin typeface="Times"/>
              <a:ea typeface="Times"/>
              <a:cs typeface="Times"/>
              <a:sym typeface="Times"/>
            </a:endParaRPr>
          </a:p>
        </p:txBody>
      </p:sp>
      <p:sp>
        <p:nvSpPr>
          <p:cNvPr id="81" name="Google Shape;81;p15"/>
          <p:cNvSpPr txBox="1"/>
          <p:nvPr/>
        </p:nvSpPr>
        <p:spPr>
          <a:xfrm>
            <a:off x="4347325" y="1237175"/>
            <a:ext cx="4560900" cy="13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Times"/>
                <a:ea typeface="Times"/>
                <a:cs typeface="Times"/>
                <a:sym typeface="Times"/>
              </a:rPr>
              <a:t>Our project is  centered on </a:t>
            </a:r>
            <a:r>
              <a:rPr lang="en" sz="1600">
                <a:latin typeface="Times"/>
                <a:ea typeface="Times"/>
                <a:cs typeface="Times"/>
                <a:sym typeface="Times"/>
              </a:rPr>
              <a:t>Sentiment </a:t>
            </a:r>
            <a:r>
              <a:rPr lang="en" sz="1600">
                <a:latin typeface="Times"/>
                <a:ea typeface="Times"/>
                <a:cs typeface="Times"/>
                <a:sym typeface="Times"/>
              </a:rPr>
              <a:t> Analysis of  Amazon Customer reviews. Sentimental analysis is the process of</a:t>
            </a:r>
            <a:r>
              <a:rPr lang="en" sz="1700">
                <a:latin typeface="Times"/>
                <a:ea typeface="Times"/>
                <a:cs typeface="Times"/>
                <a:sym typeface="Times"/>
              </a:rPr>
              <a:t> </a:t>
            </a:r>
            <a:r>
              <a:rPr lang="en" sz="1600">
                <a:solidFill>
                  <a:srgbClr val="222222"/>
                </a:solidFill>
                <a:highlight>
                  <a:srgbClr val="FFFFFF"/>
                </a:highlight>
                <a:latin typeface="Times"/>
                <a:ea typeface="Times"/>
                <a:cs typeface="Times"/>
                <a:sym typeface="Times"/>
              </a:rPr>
              <a:t>c</a:t>
            </a:r>
            <a:r>
              <a:rPr lang="en" sz="1600">
                <a:solidFill>
                  <a:srgbClr val="222222"/>
                </a:solidFill>
                <a:highlight>
                  <a:srgbClr val="FFFFFF"/>
                </a:highlight>
                <a:latin typeface="Times"/>
                <a:ea typeface="Times"/>
                <a:cs typeface="Times"/>
                <a:sym typeface="Times"/>
              </a:rPr>
              <a:t>omputationally  identifying and categorizing opinions in a piece of text. </a:t>
            </a:r>
            <a:endParaRPr sz="1600">
              <a:solidFill>
                <a:srgbClr val="222222"/>
              </a:solidFill>
              <a:highlight>
                <a:srgbClr val="FFFFFF"/>
              </a:highlight>
              <a:latin typeface="Times"/>
              <a:ea typeface="Times"/>
              <a:cs typeface="Times"/>
              <a:sym typeface="Times"/>
            </a:endParaRPr>
          </a:p>
          <a:p>
            <a:pPr indent="0" lvl="0" marL="0" rtl="0" algn="l">
              <a:spcBef>
                <a:spcPts val="0"/>
              </a:spcBef>
              <a:spcAft>
                <a:spcPts val="0"/>
              </a:spcAft>
              <a:buNone/>
            </a:pPr>
            <a:r>
              <a:t/>
            </a:r>
            <a:endParaRPr sz="1600">
              <a:solidFill>
                <a:srgbClr val="222222"/>
              </a:solidFill>
              <a:highlight>
                <a:srgbClr val="FFFFFF"/>
              </a:highlight>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p:txBody>
      </p:sp>
      <p:pic>
        <p:nvPicPr>
          <p:cNvPr descr="How to keep your amazon reviewer account safe? – SteadyVG" id="82" name="Google Shape;82;p15"/>
          <p:cNvPicPr preferRelativeResize="0"/>
          <p:nvPr/>
        </p:nvPicPr>
        <p:blipFill>
          <a:blip r:embed="rId3">
            <a:alphaModFix/>
          </a:blip>
          <a:stretch>
            <a:fillRect/>
          </a:stretch>
        </p:blipFill>
        <p:spPr>
          <a:xfrm>
            <a:off x="433500" y="1904412"/>
            <a:ext cx="3190875" cy="1334675"/>
          </a:xfrm>
          <a:prstGeom prst="rect">
            <a:avLst/>
          </a:prstGeom>
          <a:noFill/>
          <a:ln>
            <a:noFill/>
          </a:ln>
        </p:spPr>
      </p:pic>
      <p:sp>
        <p:nvSpPr>
          <p:cNvPr id="83" name="Google Shape;83;p15"/>
          <p:cNvSpPr txBox="1"/>
          <p:nvPr/>
        </p:nvSpPr>
        <p:spPr>
          <a:xfrm>
            <a:off x="4347325" y="2634850"/>
            <a:ext cx="4796700" cy="15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22222"/>
                </a:solidFill>
                <a:highlight>
                  <a:srgbClr val="FFFFFF"/>
                </a:highlight>
                <a:latin typeface="Times"/>
                <a:ea typeface="Times"/>
                <a:cs typeface="Times"/>
                <a:sym typeface="Times"/>
              </a:rPr>
              <a:t>F</a:t>
            </a:r>
            <a:r>
              <a:rPr lang="en" sz="1600">
                <a:solidFill>
                  <a:srgbClr val="222222"/>
                </a:solidFill>
                <a:highlight>
                  <a:srgbClr val="FFFFFF"/>
                </a:highlight>
                <a:latin typeface="Times"/>
                <a:ea typeface="Times"/>
                <a:cs typeface="Times"/>
                <a:sym typeface="Times"/>
              </a:rPr>
              <a:t>urthermore, it focuses on classifying the polarities in user reviews using various Machine Learning Algorithms.</a:t>
            </a:r>
            <a:endParaRPr>
              <a:latin typeface="Times"/>
              <a:ea typeface="Times"/>
              <a:cs typeface="Times"/>
              <a:sym typeface="Time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&amp; Result:</a:t>
            </a:r>
            <a:endParaRPr/>
          </a:p>
        </p:txBody>
      </p:sp>
      <p:sp>
        <p:nvSpPr>
          <p:cNvPr id="265" name="Google Shape;265;p42"/>
          <p:cNvSpPr txBox="1"/>
          <p:nvPr/>
        </p:nvSpPr>
        <p:spPr>
          <a:xfrm>
            <a:off x="340275" y="1505100"/>
            <a:ext cx="8492100" cy="33375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sz="1600">
                <a:latin typeface="Times"/>
                <a:ea typeface="Times"/>
                <a:cs typeface="Times"/>
                <a:sym typeface="Times"/>
              </a:rPr>
              <a:t>Accuracy:</a:t>
            </a:r>
            <a:r>
              <a:rPr lang="en" sz="1600">
                <a:latin typeface="Times"/>
                <a:ea typeface="Times"/>
                <a:cs typeface="Times"/>
                <a:sym typeface="Times"/>
              </a:rPr>
              <a:t> the percentage of texts that were categorized with the correct tag.</a:t>
            </a:r>
            <a:endParaRPr sz="1600">
              <a:latin typeface="Times"/>
              <a:ea typeface="Times"/>
              <a:cs typeface="Times"/>
              <a:sym typeface="Times"/>
            </a:endParaRPr>
          </a:p>
          <a:p>
            <a:pPr indent="0" lvl="0" marL="457200" rtl="0" algn="l">
              <a:spcBef>
                <a:spcPts val="1200"/>
              </a:spcBef>
              <a:spcAft>
                <a:spcPts val="0"/>
              </a:spcAft>
              <a:buNone/>
            </a:pPr>
            <a:r>
              <a:rPr b="1" lang="en" sz="1600">
                <a:latin typeface="Times"/>
                <a:ea typeface="Times"/>
                <a:cs typeface="Times"/>
                <a:sym typeface="Times"/>
              </a:rPr>
              <a:t>Precision:</a:t>
            </a:r>
            <a:r>
              <a:rPr lang="en" sz="1600">
                <a:latin typeface="Times"/>
                <a:ea typeface="Times"/>
                <a:cs typeface="Times"/>
                <a:sym typeface="Times"/>
              </a:rPr>
              <a:t> the percentage of examples the classifier got right out of the total number of examples that it predicted for a given tag.</a:t>
            </a:r>
            <a:endParaRPr sz="1600">
              <a:latin typeface="Times"/>
              <a:ea typeface="Times"/>
              <a:cs typeface="Times"/>
              <a:sym typeface="Times"/>
            </a:endParaRPr>
          </a:p>
          <a:p>
            <a:pPr indent="0" lvl="0" marL="457200" rtl="0" algn="l">
              <a:spcBef>
                <a:spcPts val="1200"/>
              </a:spcBef>
              <a:spcAft>
                <a:spcPts val="0"/>
              </a:spcAft>
              <a:buNone/>
            </a:pPr>
            <a:r>
              <a:rPr b="1" lang="en" sz="1600">
                <a:latin typeface="Times"/>
                <a:ea typeface="Times"/>
                <a:cs typeface="Times"/>
                <a:sym typeface="Times"/>
              </a:rPr>
              <a:t>Recall:</a:t>
            </a:r>
            <a:r>
              <a:rPr lang="en" sz="1600">
                <a:latin typeface="Times"/>
                <a:ea typeface="Times"/>
                <a:cs typeface="Times"/>
                <a:sym typeface="Times"/>
              </a:rPr>
              <a:t> the percentage of examples the classifier predicted for a given tag out of the total number of examples it should have predicted for that given tag.</a:t>
            </a:r>
            <a:endParaRPr sz="1600">
              <a:latin typeface="Times"/>
              <a:ea typeface="Times"/>
              <a:cs typeface="Times"/>
              <a:sym typeface="Times"/>
            </a:endParaRPr>
          </a:p>
          <a:p>
            <a:pPr indent="0" lvl="0" marL="457200" rtl="0" algn="l">
              <a:spcBef>
                <a:spcPts val="1200"/>
              </a:spcBef>
              <a:spcAft>
                <a:spcPts val="0"/>
              </a:spcAft>
              <a:buNone/>
            </a:pPr>
            <a:r>
              <a:rPr b="1" lang="en" sz="1600">
                <a:latin typeface="Times"/>
                <a:ea typeface="Times"/>
                <a:cs typeface="Times"/>
                <a:sym typeface="Times"/>
              </a:rPr>
              <a:t>F1 Score:</a:t>
            </a:r>
            <a:r>
              <a:rPr lang="en" sz="1600">
                <a:latin typeface="Times"/>
                <a:ea typeface="Times"/>
                <a:cs typeface="Times"/>
                <a:sym typeface="Times"/>
              </a:rPr>
              <a:t> the harmonic mean of precision and recall.</a:t>
            </a:r>
            <a:endParaRPr sz="1600">
              <a:latin typeface="Times"/>
              <a:ea typeface="Times"/>
              <a:cs typeface="Times"/>
              <a:sym typeface="Times"/>
            </a:endParaRPr>
          </a:p>
          <a:p>
            <a:pPr indent="0" lvl="0" marL="0" rtl="0" algn="l">
              <a:spcBef>
                <a:spcPts val="120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FFFFFF"/>
                </a:solidFill>
                <a:latin typeface="Times New Roman"/>
                <a:ea typeface="Times New Roman"/>
                <a:cs typeface="Times New Roman"/>
                <a:sym typeface="Times New Roman"/>
              </a:rPr>
              <a:t>SVM(uni-grams)</a:t>
            </a:r>
            <a:endParaRPr sz="3800">
              <a:solidFill>
                <a:srgbClr val="FFFFFF"/>
              </a:solidFill>
            </a:endParaRPr>
          </a:p>
        </p:txBody>
      </p:sp>
      <p:sp>
        <p:nvSpPr>
          <p:cNvPr id="271" name="Google Shape;271;p43"/>
          <p:cNvSpPr txBox="1"/>
          <p:nvPr/>
        </p:nvSpPr>
        <p:spPr>
          <a:xfrm>
            <a:off x="314100" y="1374225"/>
            <a:ext cx="8520600" cy="36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aphicFrame>
        <p:nvGraphicFramePr>
          <p:cNvPr id="272" name="Google Shape;272;p43"/>
          <p:cNvGraphicFramePr/>
          <p:nvPr/>
        </p:nvGraphicFramePr>
        <p:xfrm>
          <a:off x="965575" y="1428750"/>
          <a:ext cx="3000000" cy="3000000"/>
        </p:xfrm>
        <a:graphic>
          <a:graphicData uri="http://schemas.openxmlformats.org/drawingml/2006/table">
            <a:tbl>
              <a:tblPr>
                <a:noFill/>
                <a:tableStyleId>{30CDC7A1-CC2C-4D89-B771-AB853877497A}</a:tableStyleId>
              </a:tblPr>
              <a:tblGrid>
                <a:gridCol w="1193425"/>
                <a:gridCol w="1206500"/>
                <a:gridCol w="1206500"/>
                <a:gridCol w="1206500"/>
                <a:gridCol w="1206500"/>
                <a:gridCol w="1206500"/>
              </a:tblGrid>
              <a:tr h="381000">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Model</a:t>
                      </a:r>
                      <a:endParaRPr b="1" sz="13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Precision</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Recall</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F1-score</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Support</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rowSpan="5">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SVM</a:t>
                      </a:r>
                      <a:endParaRPr b="1" sz="1300">
                        <a:latin typeface="Times New Roman"/>
                        <a:ea typeface="Times New Roman"/>
                        <a:cs typeface="Times New Roman"/>
                        <a:sym typeface="Times New Roman"/>
                      </a:endParaRPr>
                    </a:p>
                    <a:p>
                      <a:pPr indent="0" lvl="0" marL="0" rtl="0" algn="ctr">
                        <a:spcBef>
                          <a:spcPts val="0"/>
                        </a:spcBef>
                        <a:spcAft>
                          <a:spcPts val="0"/>
                        </a:spcAft>
                        <a:buNone/>
                      </a:pPr>
                      <a:r>
                        <a:rPr b="1" lang="en" sz="1300">
                          <a:latin typeface="Times New Roman"/>
                          <a:ea typeface="Times New Roman"/>
                          <a:cs typeface="Times New Roman"/>
                          <a:sym typeface="Times New Roman"/>
                        </a:rPr>
                        <a:t>(uni-grams)</a:t>
                      </a:r>
                      <a:endParaRPr b="1" sz="13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neg</a:t>
                      </a:r>
                      <a:endParaRPr b="1" sz="1300">
                        <a:latin typeface="Times New Roman"/>
                        <a:ea typeface="Times New Roman"/>
                        <a:cs typeface="Times New Roman"/>
                        <a:sym typeface="Times New Roman"/>
                      </a:endParaRPr>
                    </a:p>
                    <a:p>
                      <a:pPr indent="0" lvl="0" marL="0" rtl="0" algn="ctr">
                        <a:spcBef>
                          <a:spcPts val="0"/>
                        </a:spcBef>
                        <a:spcAft>
                          <a:spcPts val="0"/>
                        </a:spcAft>
                        <a:buNone/>
                      </a:pPr>
                      <a:r>
                        <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0.83</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0.51</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0.63</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2446</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vMerge="1"/>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pos</a:t>
                      </a:r>
                      <a:endParaRPr b="1" sz="1300">
                        <a:latin typeface="Times New Roman"/>
                        <a:ea typeface="Times New Roman"/>
                        <a:cs typeface="Times New Roman"/>
                        <a:sym typeface="Times New Roman"/>
                      </a:endParaRPr>
                    </a:p>
                    <a:p>
                      <a:pPr indent="0" lvl="0" marL="0" rtl="0" algn="ctr">
                        <a:spcBef>
                          <a:spcPts val="0"/>
                        </a:spcBef>
                        <a:spcAft>
                          <a:spcPts val="0"/>
                        </a:spcAft>
                        <a:buNone/>
                      </a:pPr>
                      <a:r>
                        <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0.86</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0.97</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0.91</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7554</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vMerge="1"/>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accuracy</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0" lvl="0" marL="0" rtl="0" algn="ctr">
                        <a:spcBef>
                          <a:spcPts val="0"/>
                        </a:spcBef>
                        <a:spcAft>
                          <a:spcPts val="1600"/>
                        </a:spcAft>
                        <a:buNone/>
                      </a:pPr>
                      <a:r>
                        <a:rPr i="1" lang="en" sz="1300" u="sng">
                          <a:latin typeface="Times New Roman"/>
                          <a:ea typeface="Times New Roman"/>
                          <a:cs typeface="Times New Roman"/>
                          <a:sym typeface="Times New Roman"/>
                        </a:rPr>
                        <a:t>0.85</a:t>
                      </a:r>
                      <a:endParaRPr i="1" sz="1300" u="sng">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10000</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vMerge="1"/>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macro avg</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0.84</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0.74</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0.77</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10000</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vMerge="1"/>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weighted avg</a:t>
                      </a:r>
                      <a:endParaRPr b="1" sz="1300">
                        <a:latin typeface="Times New Roman"/>
                        <a:ea typeface="Times New Roman"/>
                        <a:cs typeface="Times New Roman"/>
                        <a:sym typeface="Times New Roman"/>
                      </a:endParaRPr>
                    </a:p>
                    <a:p>
                      <a:pPr indent="0" lvl="0" marL="0" rtl="0" algn="ctr">
                        <a:spcBef>
                          <a:spcPts val="0"/>
                        </a:spcBef>
                        <a:spcAft>
                          <a:spcPts val="0"/>
                        </a:spcAft>
                        <a:buNone/>
                      </a:pPr>
                      <a:r>
                        <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0.85</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0.85</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0.84</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10000</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FFFFFF"/>
                </a:solidFill>
                <a:latin typeface="Times New Roman"/>
                <a:ea typeface="Times New Roman"/>
                <a:cs typeface="Times New Roman"/>
                <a:sym typeface="Times New Roman"/>
              </a:rPr>
              <a:t>SVM(bi-grams)</a:t>
            </a:r>
            <a:endParaRPr sz="3800">
              <a:solidFill>
                <a:srgbClr val="FFFFFF"/>
              </a:solidFill>
            </a:endParaRPr>
          </a:p>
        </p:txBody>
      </p:sp>
      <p:sp>
        <p:nvSpPr>
          <p:cNvPr id="278" name="Google Shape;278;p44"/>
          <p:cNvSpPr txBox="1"/>
          <p:nvPr/>
        </p:nvSpPr>
        <p:spPr>
          <a:xfrm>
            <a:off x="314100" y="1374225"/>
            <a:ext cx="8520600" cy="36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aphicFrame>
        <p:nvGraphicFramePr>
          <p:cNvPr id="279" name="Google Shape;279;p44"/>
          <p:cNvGraphicFramePr/>
          <p:nvPr/>
        </p:nvGraphicFramePr>
        <p:xfrm>
          <a:off x="965575" y="1428750"/>
          <a:ext cx="3000000" cy="3000000"/>
        </p:xfrm>
        <a:graphic>
          <a:graphicData uri="http://schemas.openxmlformats.org/drawingml/2006/table">
            <a:tbl>
              <a:tblPr>
                <a:noFill/>
                <a:tableStyleId>{30CDC7A1-CC2C-4D89-B771-AB853877497A}</a:tableStyleId>
              </a:tblPr>
              <a:tblGrid>
                <a:gridCol w="1193425"/>
                <a:gridCol w="1206500"/>
                <a:gridCol w="1206500"/>
                <a:gridCol w="1206500"/>
                <a:gridCol w="1206500"/>
                <a:gridCol w="1206500"/>
              </a:tblGrid>
              <a:tr h="381000">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Model</a:t>
                      </a:r>
                      <a:endParaRPr b="1" sz="13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Precision</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Recall</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F1-score</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Support</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rowSpan="5">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SVM</a:t>
                      </a:r>
                      <a:endParaRPr b="1" sz="1300">
                        <a:latin typeface="Times New Roman"/>
                        <a:ea typeface="Times New Roman"/>
                        <a:cs typeface="Times New Roman"/>
                        <a:sym typeface="Times New Roman"/>
                      </a:endParaRPr>
                    </a:p>
                    <a:p>
                      <a:pPr indent="0" lvl="0" marL="0" rtl="0" algn="ctr">
                        <a:spcBef>
                          <a:spcPts val="0"/>
                        </a:spcBef>
                        <a:spcAft>
                          <a:spcPts val="0"/>
                        </a:spcAft>
                        <a:buNone/>
                      </a:pPr>
                      <a:r>
                        <a:rPr b="1" lang="en" sz="1300">
                          <a:latin typeface="Times New Roman"/>
                          <a:ea typeface="Times New Roman"/>
                          <a:cs typeface="Times New Roman"/>
                          <a:sym typeface="Times New Roman"/>
                        </a:rPr>
                        <a:t>(bi-grams)</a:t>
                      </a:r>
                      <a:endParaRPr b="1" sz="13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neg</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0.83</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0.53</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0.65</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2446</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vMerge="1"/>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pos</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0.86</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0.97</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0.91</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7554</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vMerge="1"/>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accuracy</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0" lvl="0" marL="0" rtl="0" algn="ctr">
                        <a:spcBef>
                          <a:spcPts val="0"/>
                        </a:spcBef>
                        <a:spcAft>
                          <a:spcPts val="1600"/>
                        </a:spcAft>
                        <a:buNone/>
                      </a:pPr>
                      <a:r>
                        <a:rPr i="1" lang="en" sz="1300" u="sng">
                          <a:latin typeface="Times New Roman"/>
                          <a:ea typeface="Times New Roman"/>
                          <a:cs typeface="Times New Roman"/>
                          <a:sym typeface="Times New Roman"/>
                        </a:rPr>
                        <a:t>0.86</a:t>
                      </a:r>
                      <a:endParaRPr i="1" sz="1300" u="sng">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10000</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vMerge="1"/>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macro avg</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0.85</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0.75</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0.78</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10000</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vMerge="1"/>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weighted avg</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0.86</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0.86</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0.85</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10000</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FFFFFF"/>
                </a:solidFill>
                <a:latin typeface="Times New Roman"/>
                <a:ea typeface="Times New Roman"/>
                <a:cs typeface="Times New Roman"/>
                <a:sym typeface="Times New Roman"/>
              </a:rPr>
              <a:t>DT(uni-grams)</a:t>
            </a:r>
            <a:endParaRPr sz="3800">
              <a:solidFill>
                <a:srgbClr val="FFFFFF"/>
              </a:solidFill>
            </a:endParaRPr>
          </a:p>
        </p:txBody>
      </p:sp>
      <p:sp>
        <p:nvSpPr>
          <p:cNvPr id="285" name="Google Shape;285;p45"/>
          <p:cNvSpPr txBox="1"/>
          <p:nvPr/>
        </p:nvSpPr>
        <p:spPr>
          <a:xfrm>
            <a:off x="314100" y="1374225"/>
            <a:ext cx="8520600" cy="36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aphicFrame>
        <p:nvGraphicFramePr>
          <p:cNvPr id="286" name="Google Shape;286;p45"/>
          <p:cNvGraphicFramePr/>
          <p:nvPr/>
        </p:nvGraphicFramePr>
        <p:xfrm>
          <a:off x="965575" y="1428750"/>
          <a:ext cx="3000000" cy="3000000"/>
        </p:xfrm>
        <a:graphic>
          <a:graphicData uri="http://schemas.openxmlformats.org/drawingml/2006/table">
            <a:tbl>
              <a:tblPr>
                <a:noFill/>
                <a:tableStyleId>{30CDC7A1-CC2C-4D89-B771-AB853877497A}</a:tableStyleId>
              </a:tblPr>
              <a:tblGrid>
                <a:gridCol w="1193425"/>
                <a:gridCol w="1206500"/>
                <a:gridCol w="1206500"/>
                <a:gridCol w="1206500"/>
                <a:gridCol w="1206500"/>
                <a:gridCol w="1206500"/>
              </a:tblGrid>
              <a:tr h="381000">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Model</a:t>
                      </a:r>
                      <a:endParaRPr b="1" sz="13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Precision</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Recall</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F1-score</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Support</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rowSpan="5">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DT</a:t>
                      </a:r>
                      <a:endParaRPr b="1" sz="1300">
                        <a:latin typeface="Times New Roman"/>
                        <a:ea typeface="Times New Roman"/>
                        <a:cs typeface="Times New Roman"/>
                        <a:sym typeface="Times New Roman"/>
                      </a:endParaRPr>
                    </a:p>
                    <a:p>
                      <a:pPr indent="0" lvl="0" marL="0" rtl="0" algn="ctr">
                        <a:spcBef>
                          <a:spcPts val="0"/>
                        </a:spcBef>
                        <a:spcAft>
                          <a:spcPts val="0"/>
                        </a:spcAft>
                        <a:buNone/>
                      </a:pPr>
                      <a:r>
                        <a:rPr b="1" lang="en" sz="1300">
                          <a:latin typeface="Times New Roman"/>
                          <a:ea typeface="Times New Roman"/>
                          <a:cs typeface="Times New Roman"/>
                          <a:sym typeface="Times New Roman"/>
                        </a:rPr>
                        <a:t>(uni-grams)</a:t>
                      </a:r>
                      <a:endParaRPr b="1" sz="13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neg</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0.56</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0.54</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0.55</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2446</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vMerge="1"/>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pos</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0.85</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0.86</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0.86</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7554</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vMerge="1"/>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accuracy</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0" lvl="0" marL="0" rtl="0" algn="ctr">
                        <a:spcBef>
                          <a:spcPts val="0"/>
                        </a:spcBef>
                        <a:spcAft>
                          <a:spcPts val="1600"/>
                        </a:spcAft>
                        <a:buNone/>
                      </a:pPr>
                      <a:r>
                        <a:rPr i="1" lang="en" sz="1300" u="sng">
                          <a:latin typeface="Times New Roman"/>
                          <a:ea typeface="Times New Roman"/>
                          <a:cs typeface="Times New Roman"/>
                          <a:sym typeface="Times New Roman"/>
                        </a:rPr>
                        <a:t>0.78</a:t>
                      </a:r>
                      <a:endParaRPr i="1" sz="1300" u="sng">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10000</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vMerge="1"/>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macro avg</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0.70</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0.70</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0.70</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10000</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vMerge="1"/>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weighted avg</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0.78</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0.78</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0.78</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10000</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FFFFFF"/>
                </a:solidFill>
                <a:latin typeface="Times New Roman"/>
                <a:ea typeface="Times New Roman"/>
                <a:cs typeface="Times New Roman"/>
                <a:sym typeface="Times New Roman"/>
              </a:rPr>
              <a:t>DT(bi-grams)</a:t>
            </a:r>
            <a:endParaRPr sz="3800">
              <a:solidFill>
                <a:srgbClr val="FFFFFF"/>
              </a:solidFill>
            </a:endParaRPr>
          </a:p>
        </p:txBody>
      </p:sp>
      <p:sp>
        <p:nvSpPr>
          <p:cNvPr id="292" name="Google Shape;292;p46"/>
          <p:cNvSpPr txBox="1"/>
          <p:nvPr/>
        </p:nvSpPr>
        <p:spPr>
          <a:xfrm>
            <a:off x="314100" y="1374225"/>
            <a:ext cx="8520600" cy="36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aphicFrame>
        <p:nvGraphicFramePr>
          <p:cNvPr id="293" name="Google Shape;293;p46"/>
          <p:cNvGraphicFramePr/>
          <p:nvPr/>
        </p:nvGraphicFramePr>
        <p:xfrm>
          <a:off x="965575" y="1428750"/>
          <a:ext cx="3000000" cy="3000000"/>
        </p:xfrm>
        <a:graphic>
          <a:graphicData uri="http://schemas.openxmlformats.org/drawingml/2006/table">
            <a:tbl>
              <a:tblPr>
                <a:noFill/>
                <a:tableStyleId>{30CDC7A1-CC2C-4D89-B771-AB853877497A}</a:tableStyleId>
              </a:tblPr>
              <a:tblGrid>
                <a:gridCol w="1193425"/>
                <a:gridCol w="1206500"/>
                <a:gridCol w="1206500"/>
                <a:gridCol w="1206500"/>
                <a:gridCol w="1206500"/>
                <a:gridCol w="1206500"/>
              </a:tblGrid>
              <a:tr h="381000">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Model</a:t>
                      </a:r>
                      <a:endParaRPr b="1" sz="13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Precision</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Recall</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F1-score</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Support</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rowSpan="5">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DT</a:t>
                      </a:r>
                      <a:endParaRPr b="1" sz="1300">
                        <a:latin typeface="Times New Roman"/>
                        <a:ea typeface="Times New Roman"/>
                        <a:cs typeface="Times New Roman"/>
                        <a:sym typeface="Times New Roman"/>
                      </a:endParaRPr>
                    </a:p>
                    <a:p>
                      <a:pPr indent="0" lvl="0" marL="0" rtl="0" algn="ctr">
                        <a:spcBef>
                          <a:spcPts val="0"/>
                        </a:spcBef>
                        <a:spcAft>
                          <a:spcPts val="0"/>
                        </a:spcAft>
                        <a:buNone/>
                      </a:pPr>
                      <a:r>
                        <a:rPr b="1" lang="en" sz="1300">
                          <a:latin typeface="Times New Roman"/>
                          <a:ea typeface="Times New Roman"/>
                          <a:cs typeface="Times New Roman"/>
                          <a:sym typeface="Times New Roman"/>
                        </a:rPr>
                        <a:t>(bi-grams)</a:t>
                      </a:r>
                      <a:endParaRPr b="1" sz="13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neg</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0.56</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0.54</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0.55</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2446</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vMerge="1"/>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pos</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0.85</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0.86</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0.86</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7554</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vMerge="1"/>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accuracy</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0" lvl="0" marL="0" rtl="0" algn="ctr">
                        <a:spcBef>
                          <a:spcPts val="0"/>
                        </a:spcBef>
                        <a:spcAft>
                          <a:spcPts val="1600"/>
                        </a:spcAft>
                        <a:buNone/>
                      </a:pPr>
                      <a:r>
                        <a:rPr i="1" lang="en" sz="1300" u="sng">
                          <a:latin typeface="Times New Roman"/>
                          <a:ea typeface="Times New Roman"/>
                          <a:cs typeface="Times New Roman"/>
                          <a:sym typeface="Times New Roman"/>
                        </a:rPr>
                        <a:t>0.79</a:t>
                      </a:r>
                      <a:endParaRPr i="1" sz="1300" u="sng">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10000</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vMerge="1"/>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macro avg</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0.71</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0.70</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0.70</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10000</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vMerge="1"/>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weighted avg</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0.78</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0.79</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0.78</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10000</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FFFFFF"/>
                </a:solidFill>
                <a:latin typeface="Times"/>
                <a:ea typeface="Times"/>
                <a:cs typeface="Times"/>
                <a:sym typeface="Times"/>
              </a:rPr>
              <a:t>MNB(uni-grams)</a:t>
            </a:r>
            <a:endParaRPr sz="3800">
              <a:solidFill>
                <a:srgbClr val="FFFFFF"/>
              </a:solidFill>
            </a:endParaRPr>
          </a:p>
        </p:txBody>
      </p:sp>
      <p:sp>
        <p:nvSpPr>
          <p:cNvPr id="299" name="Google Shape;299;p47"/>
          <p:cNvSpPr txBox="1"/>
          <p:nvPr/>
        </p:nvSpPr>
        <p:spPr>
          <a:xfrm>
            <a:off x="314100" y="1374225"/>
            <a:ext cx="8520600" cy="36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aphicFrame>
        <p:nvGraphicFramePr>
          <p:cNvPr id="300" name="Google Shape;300;p47"/>
          <p:cNvGraphicFramePr/>
          <p:nvPr/>
        </p:nvGraphicFramePr>
        <p:xfrm>
          <a:off x="965575" y="1428750"/>
          <a:ext cx="3000000" cy="3000000"/>
        </p:xfrm>
        <a:graphic>
          <a:graphicData uri="http://schemas.openxmlformats.org/drawingml/2006/table">
            <a:tbl>
              <a:tblPr>
                <a:noFill/>
                <a:tableStyleId>{30CDC7A1-CC2C-4D89-B771-AB853877497A}</a:tableStyleId>
              </a:tblPr>
              <a:tblGrid>
                <a:gridCol w="1193425"/>
                <a:gridCol w="1206500"/>
                <a:gridCol w="1206500"/>
                <a:gridCol w="1206500"/>
                <a:gridCol w="1206500"/>
                <a:gridCol w="1206500"/>
              </a:tblGrid>
              <a:tr h="381000">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Model</a:t>
                      </a:r>
                      <a:endParaRPr b="1" sz="13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Precision</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Recall</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F1-score</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Support</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rowSpan="5">
                  <a:txBody>
                    <a:bodyPr/>
                    <a:lstStyle/>
                    <a:p>
                      <a:pPr indent="0" lvl="0" marL="0" rtl="0" algn="ctr">
                        <a:spcBef>
                          <a:spcPts val="0"/>
                        </a:spcBef>
                        <a:spcAft>
                          <a:spcPts val="0"/>
                        </a:spcAft>
                        <a:buNone/>
                      </a:pPr>
                      <a:r>
                        <a:rPr b="1" lang="en" sz="1300">
                          <a:latin typeface="Times"/>
                          <a:ea typeface="Times"/>
                          <a:cs typeface="Times"/>
                          <a:sym typeface="Times"/>
                        </a:rPr>
                        <a:t>MNB</a:t>
                      </a:r>
                      <a:endParaRPr b="1" sz="1300">
                        <a:latin typeface="Times"/>
                        <a:ea typeface="Times"/>
                        <a:cs typeface="Times"/>
                        <a:sym typeface="Times"/>
                      </a:endParaRPr>
                    </a:p>
                    <a:p>
                      <a:pPr indent="0" lvl="0" marL="0" rtl="0" algn="ctr">
                        <a:spcBef>
                          <a:spcPts val="0"/>
                        </a:spcBef>
                        <a:spcAft>
                          <a:spcPts val="0"/>
                        </a:spcAft>
                        <a:buNone/>
                      </a:pPr>
                      <a:r>
                        <a:rPr b="1" lang="en" sz="1300">
                          <a:latin typeface="Times"/>
                          <a:ea typeface="Times"/>
                          <a:cs typeface="Times"/>
                          <a:sym typeface="Times"/>
                        </a:rPr>
                        <a:t>(uni-grams)</a:t>
                      </a:r>
                      <a:endParaRPr b="1" sz="1300">
                        <a:latin typeface="Times"/>
                        <a:ea typeface="Times"/>
                        <a:cs typeface="Times"/>
                        <a:sym typeface="Times"/>
                      </a:endParaRPr>
                    </a:p>
                  </a:txBody>
                  <a:tcPr marT="63500" marB="63500" marR="63500" marL="63500">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neg</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0.70</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0.66</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0.68</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2352</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vMerge="1"/>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pos</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0.90</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0.91</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0.90</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7648</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vMerge="1"/>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accuracy</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0" lvl="0" marL="0" rtl="0" algn="ctr">
                        <a:spcBef>
                          <a:spcPts val="0"/>
                        </a:spcBef>
                        <a:spcAft>
                          <a:spcPts val="1600"/>
                        </a:spcAft>
                        <a:buNone/>
                      </a:pPr>
                      <a:r>
                        <a:rPr i="1" lang="en" sz="1300" u="sng">
                          <a:latin typeface="Times New Roman"/>
                          <a:ea typeface="Times New Roman"/>
                          <a:cs typeface="Times New Roman"/>
                          <a:sym typeface="Times New Roman"/>
                        </a:rPr>
                        <a:t>0.85</a:t>
                      </a:r>
                      <a:endParaRPr i="1" sz="1300" u="sng">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10000</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vMerge="1"/>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macro avg</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0.80</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0.79</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0.79</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10000</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vMerge="1"/>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weighted avg</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0.85</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0.85</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0.85</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10000</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FFFFFF"/>
                </a:solidFill>
                <a:latin typeface="Times"/>
                <a:ea typeface="Times"/>
                <a:cs typeface="Times"/>
                <a:sym typeface="Times"/>
              </a:rPr>
              <a:t>MNB(bi-grams)</a:t>
            </a:r>
            <a:endParaRPr sz="3800">
              <a:solidFill>
                <a:srgbClr val="FFFFFF"/>
              </a:solidFill>
            </a:endParaRPr>
          </a:p>
        </p:txBody>
      </p:sp>
      <p:sp>
        <p:nvSpPr>
          <p:cNvPr id="306" name="Google Shape;306;p48"/>
          <p:cNvSpPr txBox="1"/>
          <p:nvPr/>
        </p:nvSpPr>
        <p:spPr>
          <a:xfrm>
            <a:off x="314100" y="1374225"/>
            <a:ext cx="8520600" cy="36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aphicFrame>
        <p:nvGraphicFramePr>
          <p:cNvPr id="307" name="Google Shape;307;p48"/>
          <p:cNvGraphicFramePr/>
          <p:nvPr/>
        </p:nvGraphicFramePr>
        <p:xfrm>
          <a:off x="965575" y="1428750"/>
          <a:ext cx="3000000" cy="3000000"/>
        </p:xfrm>
        <a:graphic>
          <a:graphicData uri="http://schemas.openxmlformats.org/drawingml/2006/table">
            <a:tbl>
              <a:tblPr>
                <a:noFill/>
                <a:tableStyleId>{30CDC7A1-CC2C-4D89-B771-AB853877497A}</a:tableStyleId>
              </a:tblPr>
              <a:tblGrid>
                <a:gridCol w="1193425"/>
                <a:gridCol w="1206500"/>
                <a:gridCol w="1206500"/>
                <a:gridCol w="1206500"/>
                <a:gridCol w="1206500"/>
                <a:gridCol w="1206500"/>
              </a:tblGrid>
              <a:tr h="381000">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Model</a:t>
                      </a:r>
                      <a:endParaRPr b="1" sz="13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Precision</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Recall</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F1-score</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Support</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rowSpan="5">
                  <a:txBody>
                    <a:bodyPr/>
                    <a:lstStyle/>
                    <a:p>
                      <a:pPr indent="0" lvl="0" marL="0" rtl="0" algn="ctr">
                        <a:spcBef>
                          <a:spcPts val="0"/>
                        </a:spcBef>
                        <a:spcAft>
                          <a:spcPts val="0"/>
                        </a:spcAft>
                        <a:buNone/>
                      </a:pPr>
                      <a:r>
                        <a:rPr b="1" lang="en" sz="1300">
                          <a:latin typeface="Times"/>
                          <a:ea typeface="Times"/>
                          <a:cs typeface="Times"/>
                          <a:sym typeface="Times"/>
                        </a:rPr>
                        <a:t>MNB</a:t>
                      </a:r>
                      <a:endParaRPr b="1" sz="1300">
                        <a:latin typeface="Times"/>
                        <a:ea typeface="Times"/>
                        <a:cs typeface="Times"/>
                        <a:sym typeface="Times"/>
                      </a:endParaRPr>
                    </a:p>
                    <a:p>
                      <a:pPr indent="0" lvl="0" marL="0" rtl="0" algn="ctr">
                        <a:spcBef>
                          <a:spcPts val="0"/>
                        </a:spcBef>
                        <a:spcAft>
                          <a:spcPts val="0"/>
                        </a:spcAft>
                        <a:buNone/>
                      </a:pPr>
                      <a:r>
                        <a:rPr b="1" lang="en" sz="1300">
                          <a:latin typeface="Times"/>
                          <a:ea typeface="Times"/>
                          <a:cs typeface="Times"/>
                          <a:sym typeface="Times"/>
                        </a:rPr>
                        <a:t>(bi-grams)</a:t>
                      </a:r>
                      <a:endParaRPr b="1" sz="1300">
                        <a:latin typeface="Times"/>
                        <a:ea typeface="Times"/>
                        <a:cs typeface="Times"/>
                        <a:sym typeface="Times"/>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neg</a:t>
                      </a:r>
                      <a:endParaRPr b="1" sz="13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0.68</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0.73</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0.70</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2352</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vMerge="1"/>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pos</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0.90</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0.91</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0.90</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7648</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vMerge="1"/>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accuracy</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0" lvl="0" marL="0" rtl="0" algn="ctr">
                        <a:spcBef>
                          <a:spcPts val="0"/>
                        </a:spcBef>
                        <a:spcAft>
                          <a:spcPts val="1600"/>
                        </a:spcAft>
                        <a:buNone/>
                      </a:pPr>
                      <a:r>
                        <a:rPr i="1" lang="en" sz="1300" u="sng">
                          <a:latin typeface="Times New Roman"/>
                          <a:ea typeface="Times New Roman"/>
                          <a:cs typeface="Times New Roman"/>
                          <a:sym typeface="Times New Roman"/>
                        </a:rPr>
                        <a:t>0.85</a:t>
                      </a:r>
                      <a:endParaRPr i="1" sz="1300" u="sng">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10000</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vMerge="1"/>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macro avg</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0.79</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0.81</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0.80</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10000</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vMerge="1"/>
                <a:tc>
                  <a:txBody>
                    <a:bodyPr/>
                    <a:lstStyle/>
                    <a:p>
                      <a:pPr indent="0" lvl="0" marL="0" rtl="0" algn="ctr">
                        <a:spcBef>
                          <a:spcPts val="0"/>
                        </a:spcBef>
                        <a:spcAft>
                          <a:spcPts val="1600"/>
                        </a:spcAft>
                        <a:buNone/>
                      </a:pPr>
                      <a:r>
                        <a:rPr b="1" lang="en" sz="1300">
                          <a:latin typeface="Times New Roman"/>
                          <a:ea typeface="Times New Roman"/>
                          <a:cs typeface="Times New Roman"/>
                          <a:sym typeface="Times New Roman"/>
                        </a:rPr>
                        <a:t>weighted avg</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0.86</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0.85</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0.85</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1600"/>
                        </a:spcAft>
                        <a:buNone/>
                      </a:pPr>
                      <a:r>
                        <a:rPr lang="en" sz="1300">
                          <a:latin typeface="Times New Roman"/>
                          <a:ea typeface="Times New Roman"/>
                          <a:cs typeface="Times New Roman"/>
                          <a:sym typeface="Times New Roman"/>
                        </a:rPr>
                        <a:t>10000</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a:ea typeface="Times"/>
                <a:cs typeface="Times"/>
                <a:sym typeface="Times"/>
              </a:rPr>
              <a:t>Conclusion</a:t>
            </a:r>
            <a:endParaRPr>
              <a:latin typeface="Times"/>
              <a:ea typeface="Times"/>
              <a:cs typeface="Times"/>
              <a:sym typeface="Times"/>
            </a:endParaRPr>
          </a:p>
        </p:txBody>
      </p:sp>
      <p:sp>
        <p:nvSpPr>
          <p:cNvPr id="313" name="Google Shape;313;p49"/>
          <p:cNvSpPr txBox="1"/>
          <p:nvPr>
            <p:ph idx="1" type="body"/>
          </p:nvPr>
        </p:nvSpPr>
        <p:spPr>
          <a:xfrm>
            <a:off x="4644675" y="180075"/>
            <a:ext cx="4166400" cy="4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After research, we can conclude that -</a:t>
            </a:r>
            <a:endParaRPr>
              <a:solidFill>
                <a:srgbClr val="000000"/>
              </a:solidFill>
            </a:endParaRPr>
          </a:p>
          <a:p>
            <a:pPr indent="-317500" lvl="0" marL="457200" rtl="0" algn="l">
              <a:spcBef>
                <a:spcPts val="16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It was observed that DT has the lowest scores </a:t>
            </a:r>
            <a:r>
              <a:rPr b="1" lang="en" sz="1400">
                <a:solidFill>
                  <a:srgbClr val="000000"/>
                </a:solidFill>
                <a:latin typeface="Times New Roman"/>
                <a:ea typeface="Times New Roman"/>
                <a:cs typeface="Times New Roman"/>
                <a:sym typeface="Times New Roman"/>
              </a:rPr>
              <a:t>(0.78) </a:t>
            </a:r>
            <a:r>
              <a:rPr lang="en" sz="1400">
                <a:solidFill>
                  <a:srgbClr val="000000"/>
                </a:solidFill>
                <a:latin typeface="Times New Roman"/>
                <a:ea typeface="Times New Roman"/>
                <a:cs typeface="Times New Roman"/>
                <a:sym typeface="Times New Roman"/>
              </a:rPr>
              <a:t>while the rest of the models had a similar accuracy </a:t>
            </a:r>
            <a:r>
              <a:rPr b="1" lang="en" sz="1400">
                <a:solidFill>
                  <a:srgbClr val="000000"/>
                </a:solidFill>
                <a:latin typeface="Times New Roman"/>
                <a:ea typeface="Times New Roman"/>
                <a:cs typeface="Times New Roman"/>
                <a:sym typeface="Times New Roman"/>
              </a:rPr>
              <a:t>(0.86 - 0.87)</a:t>
            </a: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Bigram models outperformed Unigram ones by </a:t>
            </a:r>
            <a:r>
              <a:rPr b="1" lang="en" sz="1400">
                <a:solidFill>
                  <a:srgbClr val="000000"/>
                </a:solidFill>
                <a:latin typeface="Times New Roman"/>
                <a:ea typeface="Times New Roman"/>
                <a:cs typeface="Times New Roman"/>
                <a:sym typeface="Times New Roman"/>
              </a:rPr>
              <a:t>1-2%</a:t>
            </a:r>
            <a:r>
              <a:rPr lang="en" sz="1400">
                <a:solidFill>
                  <a:srgbClr val="000000"/>
                </a:solidFill>
                <a:latin typeface="Times New Roman"/>
                <a:ea typeface="Times New Roman"/>
                <a:cs typeface="Times New Roman"/>
                <a:sym typeface="Times New Roman"/>
              </a:rPr>
              <a:t> while most CV Models being able to catch a little bit of sarcasm.</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However, in live testing it was seen that DT performs on par with SVM while the NLTK based Bernoulli’s NB displayed the worst results.</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Selection of appropriate Machine Learning models is essential.</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Tedious data cleaning processes can be automated and optimised using ML models, feature reduction, etc.</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Python can be integrated along with flutter using Flask API which makes it easy to deploy ML models for public use via mobile applications.</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0" lvl="0" marL="457200" rtl="0" algn="l">
              <a:spcBef>
                <a:spcPts val="1600"/>
              </a:spcBef>
              <a:spcAft>
                <a:spcPts val="1600"/>
              </a:spcAft>
              <a:buNone/>
            </a:pPr>
            <a:r>
              <a:t/>
            </a:r>
            <a:endParaRPr>
              <a:solidFill>
                <a:srgbClr val="000000"/>
              </a:solidFill>
            </a:endParaRPr>
          </a:p>
        </p:txBody>
      </p:sp>
      <p:pic>
        <p:nvPicPr>
          <p:cNvPr id="314" name="Google Shape;314;p49"/>
          <p:cNvPicPr preferRelativeResize="0"/>
          <p:nvPr/>
        </p:nvPicPr>
        <p:blipFill>
          <a:blip r:embed="rId3">
            <a:alphaModFix/>
          </a:blip>
          <a:stretch>
            <a:fillRect/>
          </a:stretch>
        </p:blipFill>
        <p:spPr>
          <a:xfrm>
            <a:off x="510375" y="1202800"/>
            <a:ext cx="3145875" cy="24014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0"/>
          <p:cNvSpPr txBox="1"/>
          <p:nvPr>
            <p:ph idx="2" type="body"/>
          </p:nvPr>
        </p:nvSpPr>
        <p:spPr>
          <a:xfrm>
            <a:off x="152400" y="1399300"/>
            <a:ext cx="8839200" cy="35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a:ea typeface="Times"/>
                <a:cs typeface="Times"/>
                <a:sym typeface="Times"/>
              </a:rPr>
              <a:t>[5]Sourav Kunal, Arijit Saha, Aman Varma, Vivek Tiwari , International Conference on Computational Intelligence and Data      Science (ICCIDS 2018), </a:t>
            </a:r>
            <a:r>
              <a:rPr b="1" lang="en">
                <a:solidFill>
                  <a:srgbClr val="000000"/>
                </a:solidFill>
                <a:latin typeface="Times"/>
                <a:ea typeface="Times"/>
                <a:cs typeface="Times"/>
                <a:sym typeface="Times"/>
              </a:rPr>
              <a:t>“Textual Dissection Of Live Twitter Reviews Using Naive Bayes”</a:t>
            </a:r>
            <a:r>
              <a:rPr lang="en">
                <a:solidFill>
                  <a:srgbClr val="000000"/>
                </a:solidFill>
                <a:latin typeface="Times"/>
                <a:ea typeface="Times"/>
                <a:cs typeface="Times"/>
                <a:sym typeface="Times"/>
              </a:rPr>
              <a:t>,Procedia Computer  Science Volume 132, Pages 307-313,2018</a:t>
            </a:r>
            <a:endParaRPr>
              <a:solidFill>
                <a:srgbClr val="000000"/>
              </a:solidFill>
              <a:latin typeface="Times"/>
              <a:ea typeface="Times"/>
              <a:cs typeface="Times"/>
              <a:sym typeface="Times"/>
            </a:endParaRPr>
          </a:p>
          <a:p>
            <a:pPr indent="0" lvl="0" marL="0" rtl="0" algn="l">
              <a:spcBef>
                <a:spcPts val="1600"/>
              </a:spcBef>
              <a:spcAft>
                <a:spcPts val="0"/>
              </a:spcAft>
              <a:buNone/>
            </a:pPr>
            <a:r>
              <a:rPr lang="en">
                <a:solidFill>
                  <a:srgbClr val="000000"/>
                </a:solidFill>
                <a:latin typeface="Times"/>
                <a:ea typeface="Times"/>
                <a:cs typeface="Times"/>
                <a:sym typeface="Times"/>
              </a:rPr>
              <a:t>[6] Veny Amilia Fitri, Rachmadita Andreshwari and Muhammad Azani Hasibuan, “</a:t>
            </a:r>
            <a:r>
              <a:rPr b="1" lang="en">
                <a:solidFill>
                  <a:srgbClr val="000000"/>
                </a:solidFill>
                <a:latin typeface="Times"/>
                <a:ea typeface="Times"/>
                <a:cs typeface="Times"/>
                <a:sym typeface="Times"/>
              </a:rPr>
              <a:t>Sentiment analysis of social media Twitter with case of Anti-LGBT campaign in Indonesia using Naive Bayes, Decision Tree &amp; Random Firest Algorithm</a:t>
            </a:r>
            <a:r>
              <a:rPr lang="en">
                <a:solidFill>
                  <a:srgbClr val="000000"/>
                </a:solidFill>
                <a:latin typeface="Times"/>
                <a:ea typeface="Times"/>
                <a:cs typeface="Times"/>
                <a:sym typeface="Times"/>
              </a:rPr>
              <a:t>,” The Fifth Information Systems International Conference 2019, Procedia Computer Science, vol 161, pp. 765–772, 2019.</a:t>
            </a:r>
            <a:endParaRPr>
              <a:solidFill>
                <a:srgbClr val="000000"/>
              </a:solidFill>
              <a:latin typeface="Times"/>
              <a:ea typeface="Times"/>
              <a:cs typeface="Times"/>
              <a:sym typeface="Times"/>
            </a:endParaRPr>
          </a:p>
          <a:p>
            <a:pPr indent="0" lvl="0" marL="0" rtl="0" algn="l">
              <a:spcBef>
                <a:spcPts val="1600"/>
              </a:spcBef>
              <a:spcAft>
                <a:spcPts val="0"/>
              </a:spcAft>
              <a:buNone/>
            </a:pPr>
            <a:r>
              <a:rPr lang="en" sz="1400">
                <a:solidFill>
                  <a:srgbClr val="000000"/>
                </a:solidFill>
                <a:latin typeface="Times"/>
                <a:ea typeface="Times"/>
                <a:cs typeface="Times"/>
                <a:sym typeface="Times"/>
              </a:rPr>
              <a:t>[7]Robert Dzisevič and Dmitrij Šešok, “</a:t>
            </a:r>
            <a:r>
              <a:rPr b="1" lang="en" sz="1500">
                <a:solidFill>
                  <a:srgbClr val="000000"/>
                </a:solidFill>
                <a:latin typeface="Times"/>
                <a:ea typeface="Times"/>
                <a:cs typeface="Times"/>
                <a:sym typeface="Times"/>
              </a:rPr>
              <a:t> </a:t>
            </a:r>
            <a:r>
              <a:rPr b="1" lang="en" sz="1400">
                <a:solidFill>
                  <a:srgbClr val="000000"/>
                </a:solidFill>
                <a:latin typeface="Times"/>
                <a:ea typeface="Times"/>
                <a:cs typeface="Times"/>
                <a:sym typeface="Times"/>
              </a:rPr>
              <a:t>Text Classification using Different Feature Extraction Approaches</a:t>
            </a:r>
            <a:r>
              <a:rPr b="1" lang="en">
                <a:solidFill>
                  <a:srgbClr val="000000"/>
                </a:solidFill>
                <a:latin typeface="Times"/>
                <a:ea typeface="Times"/>
                <a:cs typeface="Times"/>
                <a:sym typeface="Times"/>
              </a:rPr>
              <a:t>,</a:t>
            </a:r>
            <a:r>
              <a:rPr lang="en" sz="1400">
                <a:solidFill>
                  <a:srgbClr val="000000"/>
                </a:solidFill>
                <a:latin typeface="Times"/>
                <a:ea typeface="Times"/>
                <a:cs typeface="Times"/>
                <a:sym typeface="Times"/>
              </a:rPr>
              <a:t>” </a:t>
            </a:r>
            <a:r>
              <a:rPr lang="en" sz="1450">
                <a:solidFill>
                  <a:srgbClr val="000000"/>
                </a:solidFill>
                <a:highlight>
                  <a:schemeClr val="lt1"/>
                </a:highlight>
                <a:uFill>
                  <a:noFill/>
                </a:uFill>
                <a:latin typeface="Times"/>
                <a:ea typeface="Times"/>
                <a:cs typeface="Times"/>
                <a:sym typeface="Times"/>
                <a:hlinkClick r:id="rId3">
                  <a:extLst>
                    <a:ext uri="{A12FA001-AC4F-418D-AE19-62706E023703}">
                      <ahyp:hlinkClr val="tx"/>
                    </a:ext>
                  </a:extLst>
                </a:hlinkClick>
              </a:rPr>
              <a:t>2019 Open Conference of Electrical, Electronic and Information Sciences</a:t>
            </a:r>
            <a:r>
              <a:rPr lang="en" sz="1700">
                <a:solidFill>
                  <a:srgbClr val="000000"/>
                </a:solidFill>
                <a:latin typeface="Times"/>
                <a:ea typeface="Times"/>
                <a:cs typeface="Times"/>
                <a:sym typeface="Times"/>
              </a:rPr>
              <a:t>,</a:t>
            </a:r>
            <a:r>
              <a:rPr lang="en" sz="1800">
                <a:solidFill>
                  <a:srgbClr val="000000"/>
                </a:solidFill>
                <a:latin typeface="Times"/>
                <a:ea typeface="Times"/>
                <a:cs typeface="Times"/>
                <a:sym typeface="Times"/>
              </a:rPr>
              <a:t> </a:t>
            </a:r>
            <a:r>
              <a:rPr lang="en" sz="1350">
                <a:solidFill>
                  <a:srgbClr val="000000"/>
                </a:solidFill>
                <a:highlight>
                  <a:schemeClr val="lt1"/>
                </a:highlight>
                <a:latin typeface="Times"/>
                <a:ea typeface="Times"/>
                <a:cs typeface="Times"/>
                <a:sym typeface="Times"/>
              </a:rPr>
              <a:t>25-25 April 2019</a:t>
            </a:r>
            <a:r>
              <a:rPr lang="en" sz="1250">
                <a:solidFill>
                  <a:srgbClr val="000000"/>
                </a:solidFill>
                <a:highlight>
                  <a:schemeClr val="lt1"/>
                </a:highlight>
                <a:latin typeface="Times"/>
                <a:ea typeface="Times"/>
                <a:cs typeface="Times"/>
                <a:sym typeface="Times"/>
              </a:rPr>
              <a:t>.</a:t>
            </a:r>
            <a:r>
              <a:rPr lang="en">
                <a:solidFill>
                  <a:srgbClr val="000000"/>
                </a:solidFill>
                <a:latin typeface="Times"/>
                <a:ea typeface="Times"/>
                <a:cs typeface="Times"/>
                <a:sym typeface="Times"/>
              </a:rPr>
              <a:t>     </a:t>
            </a:r>
            <a:endParaRPr>
              <a:solidFill>
                <a:srgbClr val="000000"/>
              </a:solidFill>
              <a:latin typeface="Times"/>
              <a:ea typeface="Times"/>
              <a:cs typeface="Times"/>
              <a:sym typeface="Times"/>
            </a:endParaRPr>
          </a:p>
          <a:p>
            <a:pPr indent="0" lvl="0" marL="0" rtl="0" algn="l">
              <a:spcBef>
                <a:spcPts val="1600"/>
              </a:spcBef>
              <a:spcAft>
                <a:spcPts val="0"/>
              </a:spcAft>
              <a:buNone/>
            </a:pPr>
            <a:r>
              <a:rPr lang="en">
                <a:solidFill>
                  <a:srgbClr val="000000"/>
                </a:solidFill>
                <a:latin typeface="Times"/>
                <a:ea typeface="Times"/>
                <a:cs typeface="Times"/>
                <a:sym typeface="Times"/>
              </a:rPr>
              <a:t>[8] </a:t>
            </a:r>
            <a:r>
              <a:rPr lang="en" sz="1400">
                <a:solidFill>
                  <a:srgbClr val="000000"/>
                </a:solidFill>
                <a:latin typeface="Times"/>
                <a:ea typeface="Times"/>
                <a:cs typeface="Times"/>
                <a:sym typeface="Times"/>
              </a:rPr>
              <a:t>Anton Borg and Martin Boldt</a:t>
            </a:r>
            <a:r>
              <a:rPr lang="en" sz="1400">
                <a:solidFill>
                  <a:srgbClr val="000000"/>
                </a:solidFill>
                <a:latin typeface="Times"/>
                <a:ea typeface="Times"/>
                <a:cs typeface="Times"/>
                <a:sym typeface="Times"/>
              </a:rPr>
              <a:t>., “</a:t>
            </a:r>
            <a:r>
              <a:rPr b="1" lang="en" sz="1400">
                <a:solidFill>
                  <a:srgbClr val="000000"/>
                </a:solidFill>
                <a:latin typeface="Times"/>
                <a:ea typeface="Times"/>
                <a:cs typeface="Times"/>
                <a:sym typeface="Times"/>
              </a:rPr>
              <a:t>Using VADER Sentiment and SVM for Predicting Customer Response Sentiment</a:t>
            </a:r>
            <a:r>
              <a:rPr lang="en" sz="1400">
                <a:solidFill>
                  <a:srgbClr val="000000"/>
                </a:solidFill>
                <a:latin typeface="Times"/>
                <a:ea typeface="Times"/>
                <a:cs typeface="Times"/>
                <a:sym typeface="Times"/>
              </a:rPr>
              <a:t>,” Expert Systems with Applications, 2020.</a:t>
            </a:r>
            <a:endParaRPr sz="1400">
              <a:solidFill>
                <a:srgbClr val="000000"/>
              </a:solidFill>
              <a:latin typeface="Times"/>
              <a:ea typeface="Times"/>
              <a:cs typeface="Times"/>
              <a:sym typeface="Times"/>
            </a:endParaRPr>
          </a:p>
          <a:p>
            <a:pPr indent="0" lvl="0" marL="914400" rtl="0" algn="l">
              <a:spcBef>
                <a:spcPts val="1600"/>
              </a:spcBef>
              <a:spcAft>
                <a:spcPts val="1600"/>
              </a:spcAft>
              <a:buNone/>
            </a:pPr>
            <a:r>
              <a:t/>
            </a:r>
            <a:endParaRPr>
              <a:solidFill>
                <a:srgbClr val="000000"/>
              </a:solidFill>
              <a:latin typeface="Times"/>
              <a:ea typeface="Times"/>
              <a:cs typeface="Times"/>
              <a:sym typeface="Times"/>
            </a:endParaRPr>
          </a:p>
        </p:txBody>
      </p:sp>
      <p:sp>
        <p:nvSpPr>
          <p:cNvPr id="320" name="Google Shape;320;p50"/>
          <p:cNvSpPr txBox="1"/>
          <p:nvPr/>
        </p:nvSpPr>
        <p:spPr>
          <a:xfrm>
            <a:off x="391650" y="436900"/>
            <a:ext cx="8360700" cy="4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FFFFFF"/>
                </a:solidFill>
                <a:latin typeface="Times"/>
                <a:ea typeface="Times"/>
                <a:cs typeface="Times"/>
                <a:sym typeface="Times"/>
              </a:rPr>
              <a:t>References</a:t>
            </a:r>
            <a:endParaRPr sz="2900">
              <a:solidFill>
                <a:srgbClr val="FFFFFF"/>
              </a:solidFill>
              <a:latin typeface="Times"/>
              <a:ea typeface="Times"/>
              <a:cs typeface="Times"/>
              <a:sym typeface="Time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1"/>
          <p:cNvSpPr txBox="1"/>
          <p:nvPr>
            <p:ph type="title"/>
          </p:nvPr>
        </p:nvSpPr>
        <p:spPr>
          <a:xfrm>
            <a:off x="311725" y="500925"/>
            <a:ext cx="8333700" cy="5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326" name="Google Shape;326;p51"/>
          <p:cNvSpPr txBox="1"/>
          <p:nvPr>
            <p:ph idx="1" type="body"/>
          </p:nvPr>
        </p:nvSpPr>
        <p:spPr>
          <a:xfrm>
            <a:off x="0" y="1258500"/>
            <a:ext cx="9144000" cy="388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a:ea typeface="Times"/>
                <a:cs typeface="Times"/>
                <a:sym typeface="Times"/>
              </a:rPr>
              <a:t>[1] Vimala Balakrishnan &amp; Wandeep Kaur ,</a:t>
            </a:r>
            <a:r>
              <a:rPr lang="en">
                <a:solidFill>
                  <a:srgbClr val="000000"/>
                </a:solidFill>
                <a:latin typeface="Times"/>
                <a:ea typeface="Times"/>
                <a:cs typeface="Times"/>
                <a:sym typeface="Times"/>
              </a:rPr>
              <a:t> </a:t>
            </a:r>
            <a:r>
              <a:rPr lang="en">
                <a:solidFill>
                  <a:srgbClr val="000000"/>
                </a:solidFill>
                <a:latin typeface="Times"/>
                <a:ea typeface="Times"/>
                <a:cs typeface="Times"/>
                <a:sym typeface="Times"/>
              </a:rPr>
              <a:t> 23rd International Conference on Knowledge-Based and Intelligent Information &amp; Engineering Systems ,  “</a:t>
            </a:r>
            <a:r>
              <a:rPr b="1" lang="en">
                <a:solidFill>
                  <a:srgbClr val="000000"/>
                </a:solidFill>
                <a:latin typeface="Times"/>
                <a:ea typeface="Times"/>
                <a:cs typeface="Times"/>
                <a:sym typeface="Times"/>
              </a:rPr>
              <a:t>String-based Multinomial Naïve Bayes for Emotion Detection among Facebook Diabetes Community.</a:t>
            </a:r>
            <a:r>
              <a:rPr lang="en">
                <a:solidFill>
                  <a:srgbClr val="000000"/>
                </a:solidFill>
                <a:latin typeface="Times"/>
                <a:ea typeface="Times"/>
                <a:cs typeface="Times"/>
                <a:sym typeface="Times"/>
              </a:rPr>
              <a:t>” Procedia Computer science  , 159 , pp.30-37  </a:t>
            </a:r>
            <a:r>
              <a:rPr lang="en">
                <a:solidFill>
                  <a:srgbClr val="000000"/>
                </a:solidFill>
                <a:latin typeface="Times"/>
                <a:ea typeface="Times"/>
                <a:cs typeface="Times"/>
                <a:sym typeface="Times"/>
              </a:rPr>
              <a:t>(2019).</a:t>
            </a:r>
            <a:endParaRPr>
              <a:solidFill>
                <a:srgbClr val="000000"/>
              </a:solidFill>
              <a:latin typeface="Times"/>
              <a:ea typeface="Times"/>
              <a:cs typeface="Times"/>
              <a:sym typeface="Times"/>
            </a:endParaRPr>
          </a:p>
          <a:p>
            <a:pPr indent="0" lvl="0" marL="0" rtl="0" algn="just">
              <a:spcBef>
                <a:spcPts val="1600"/>
              </a:spcBef>
              <a:spcAft>
                <a:spcPts val="0"/>
              </a:spcAft>
              <a:buNone/>
            </a:pPr>
            <a:r>
              <a:rPr lang="en">
                <a:solidFill>
                  <a:srgbClr val="000000"/>
                </a:solidFill>
                <a:latin typeface="Times"/>
                <a:ea typeface="Times"/>
                <a:cs typeface="Times"/>
                <a:sym typeface="Times"/>
              </a:rPr>
              <a:t>[2] Anchal Gupta and Satish Mahadevan Srinivasan ,  The Fifth Information Systems International Conference 2019 “</a:t>
            </a:r>
            <a:r>
              <a:rPr b="1" lang="en">
                <a:solidFill>
                  <a:srgbClr val="000000"/>
                </a:solidFill>
                <a:latin typeface="Times"/>
                <a:ea typeface="Times"/>
                <a:cs typeface="Times"/>
                <a:sym typeface="Times"/>
              </a:rPr>
              <a:t>Constructing a heterogeneous training dataset  for Emotion Classification.</a:t>
            </a:r>
            <a:r>
              <a:rPr lang="en">
                <a:solidFill>
                  <a:srgbClr val="000000"/>
                </a:solidFill>
                <a:latin typeface="Times"/>
                <a:ea typeface="Times"/>
                <a:cs typeface="Times"/>
                <a:sym typeface="Times"/>
              </a:rPr>
              <a:t>”  Procedia Computer Science ,  161 , pp. 765-772 (2019)</a:t>
            </a:r>
            <a:endParaRPr>
              <a:solidFill>
                <a:srgbClr val="000000"/>
              </a:solidFill>
              <a:latin typeface="Times"/>
              <a:ea typeface="Times"/>
              <a:cs typeface="Times"/>
              <a:sym typeface="Times"/>
            </a:endParaRPr>
          </a:p>
          <a:p>
            <a:pPr indent="0" lvl="0" marL="0" rtl="0" algn="just">
              <a:spcBef>
                <a:spcPts val="1600"/>
              </a:spcBef>
              <a:spcAft>
                <a:spcPts val="0"/>
              </a:spcAft>
              <a:buNone/>
            </a:pPr>
            <a:r>
              <a:rPr lang="en">
                <a:solidFill>
                  <a:srgbClr val="000000"/>
                </a:solidFill>
                <a:latin typeface="Times"/>
                <a:ea typeface="Times"/>
                <a:cs typeface="Times"/>
                <a:sym typeface="Times"/>
              </a:rPr>
              <a:t>[3] Amit  Sharma ,Sandeep Chaurasia and Devesh Kumar Shrivastava, International Conference on Computational Intelligence and Data Science (ICCIDS 2019), ”</a:t>
            </a:r>
            <a:r>
              <a:rPr b="1" lang="en">
                <a:solidFill>
                  <a:srgbClr val="000000"/>
                </a:solidFill>
                <a:latin typeface="Times"/>
                <a:ea typeface="Times"/>
                <a:cs typeface="Times"/>
                <a:sym typeface="Times"/>
              </a:rPr>
              <a:t>Sentimental Short Sentences Classification by Using CNN DeepLearning Model with Fine Tuned Word2Vec</a:t>
            </a:r>
            <a:r>
              <a:rPr lang="en">
                <a:solidFill>
                  <a:srgbClr val="000000"/>
                </a:solidFill>
                <a:latin typeface="Times"/>
                <a:ea typeface="Times"/>
                <a:cs typeface="Times"/>
                <a:sym typeface="Times"/>
              </a:rPr>
              <a:t>.”,Procedia Computer Science 167, pp.1139-1147,2020.</a:t>
            </a:r>
            <a:endParaRPr>
              <a:solidFill>
                <a:srgbClr val="000000"/>
              </a:solidFill>
              <a:latin typeface="Times"/>
              <a:ea typeface="Times"/>
              <a:cs typeface="Times"/>
              <a:sym typeface="Times"/>
            </a:endParaRPr>
          </a:p>
          <a:p>
            <a:pPr indent="0" lvl="0" marL="0" rtl="0" algn="just">
              <a:spcBef>
                <a:spcPts val="1600"/>
              </a:spcBef>
              <a:spcAft>
                <a:spcPts val="0"/>
              </a:spcAft>
              <a:buNone/>
            </a:pPr>
            <a:r>
              <a:rPr lang="en">
                <a:solidFill>
                  <a:srgbClr val="000000"/>
                </a:solidFill>
                <a:latin typeface="Times"/>
                <a:ea typeface="Times"/>
                <a:cs typeface="Times"/>
                <a:sym typeface="Times"/>
              </a:rPr>
              <a:t>[4] Ankita Sharma, Udayan Ghose ,International Conference on Smart Sustainable Intelligent Computing and                    Applications under ICITETM2020 , </a:t>
            </a:r>
            <a:r>
              <a:rPr b="1" lang="en">
                <a:solidFill>
                  <a:srgbClr val="000000"/>
                </a:solidFill>
                <a:latin typeface="Times"/>
                <a:ea typeface="Times"/>
                <a:cs typeface="Times"/>
                <a:sym typeface="Times"/>
              </a:rPr>
              <a:t>“Sentimental Analysis of Twitter Data with respect to General Elections in India”</a:t>
            </a:r>
            <a:r>
              <a:rPr lang="en">
                <a:solidFill>
                  <a:srgbClr val="000000"/>
                </a:solidFill>
                <a:latin typeface="Times"/>
                <a:ea typeface="Times"/>
                <a:cs typeface="Times"/>
                <a:sym typeface="Times"/>
              </a:rPr>
              <a:t> Procedia Computer Science Volume 173 , Pages 325-334 , 2020</a:t>
            </a:r>
            <a:endParaRPr>
              <a:solidFill>
                <a:srgbClr val="000000"/>
              </a:solidFill>
              <a:latin typeface="Times"/>
              <a:ea typeface="Times"/>
              <a:cs typeface="Times"/>
              <a:sym typeface="Times"/>
            </a:endParaRPr>
          </a:p>
          <a:p>
            <a:pPr indent="0" lvl="0" marL="0" rtl="0" algn="l">
              <a:spcBef>
                <a:spcPts val="1600"/>
              </a:spcBef>
              <a:spcAft>
                <a:spcPts val="0"/>
              </a:spcAft>
              <a:buNone/>
            </a:pPr>
            <a:r>
              <a:rPr lang="en">
                <a:solidFill>
                  <a:srgbClr val="000000"/>
                </a:solidFill>
                <a:latin typeface="Times"/>
                <a:ea typeface="Times"/>
                <a:cs typeface="Times"/>
                <a:sym typeface="Times"/>
              </a:rPr>
              <a:t>         </a:t>
            </a:r>
            <a:endParaRPr>
              <a:solidFill>
                <a:srgbClr val="000000"/>
              </a:solidFill>
              <a:latin typeface="Times"/>
              <a:ea typeface="Times"/>
              <a:cs typeface="Times"/>
              <a:sym typeface="Times"/>
            </a:endParaRPr>
          </a:p>
          <a:p>
            <a:pPr indent="0" lvl="0" marL="457200" rtl="0" algn="l">
              <a:spcBef>
                <a:spcPts val="1600"/>
              </a:spcBef>
              <a:spcAft>
                <a:spcPts val="0"/>
              </a:spcAft>
              <a:buNone/>
            </a:pPr>
            <a:r>
              <a:t/>
            </a:r>
            <a:endParaRPr>
              <a:latin typeface="Times"/>
              <a:ea typeface="Times"/>
              <a:cs typeface="Times"/>
              <a:sym typeface="Times"/>
            </a:endParaRPr>
          </a:p>
          <a:p>
            <a:pPr indent="0" lvl="0" marL="457200" rtl="0" algn="l">
              <a:spcBef>
                <a:spcPts val="1600"/>
              </a:spcBef>
              <a:spcAft>
                <a:spcPts val="0"/>
              </a:spcAft>
              <a:buNone/>
            </a:pPr>
            <a:r>
              <a:t/>
            </a:r>
            <a:endParaRPr>
              <a:latin typeface="Times"/>
              <a:ea typeface="Times"/>
              <a:cs typeface="Times"/>
              <a:sym typeface="Times"/>
            </a:endParaRPr>
          </a:p>
          <a:p>
            <a:pPr indent="0" lvl="0" marL="457200" rtl="0" algn="l">
              <a:spcBef>
                <a:spcPts val="1600"/>
              </a:spcBef>
              <a:spcAft>
                <a:spcPts val="1600"/>
              </a:spcAft>
              <a:buNone/>
            </a:pPr>
            <a:r>
              <a:t/>
            </a:r>
            <a:endParaRPr>
              <a:latin typeface="Times"/>
              <a:ea typeface="Times"/>
              <a:cs typeface="Times"/>
              <a:sym typeface="Time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213275" y="293200"/>
            <a:ext cx="7038900" cy="914100"/>
          </a:xfrm>
          <a:prstGeom prst="rect">
            <a:avLst/>
          </a:prstGeom>
        </p:spPr>
        <p:txBody>
          <a:bodyPr anchorCtr="0" anchor="t" bIns="91425" lIns="91425" spcFirstLastPara="1" rIns="91425" wrap="square" tIns="91425">
            <a:noAutofit/>
          </a:bodyPr>
          <a:lstStyle/>
          <a:p>
            <a:pPr indent="177800" lvl="0" marL="0" rtl="0" algn="l">
              <a:lnSpc>
                <a:spcPct val="115000"/>
              </a:lnSpc>
              <a:spcBef>
                <a:spcPts val="0"/>
              </a:spcBef>
              <a:spcAft>
                <a:spcPts val="0"/>
              </a:spcAft>
              <a:buNone/>
            </a:pPr>
            <a:r>
              <a:rPr b="1" lang="en" sz="2100">
                <a:solidFill>
                  <a:srgbClr val="FFFFFF"/>
                </a:solidFill>
                <a:latin typeface="Times"/>
                <a:ea typeface="Times"/>
                <a:cs typeface="Times"/>
                <a:sym typeface="Times"/>
              </a:rPr>
              <a:t>Motivation For The Project</a:t>
            </a:r>
            <a:endParaRPr b="1" sz="2100">
              <a:solidFill>
                <a:srgbClr val="FFFFFF"/>
              </a:solidFill>
              <a:latin typeface="Times"/>
              <a:ea typeface="Times"/>
              <a:cs typeface="Times"/>
              <a:sym typeface="Times"/>
            </a:endParaRPr>
          </a:p>
          <a:p>
            <a:pPr indent="0" lvl="0" marL="0" rtl="0" algn="l">
              <a:spcBef>
                <a:spcPts val="0"/>
              </a:spcBef>
              <a:spcAft>
                <a:spcPts val="0"/>
              </a:spcAft>
              <a:buNone/>
            </a:pPr>
            <a:r>
              <a:t/>
            </a:r>
            <a:endParaRPr b="1" sz="2100">
              <a:solidFill>
                <a:srgbClr val="FFFFFF"/>
              </a:solidFill>
            </a:endParaRPr>
          </a:p>
        </p:txBody>
      </p:sp>
      <p:sp>
        <p:nvSpPr>
          <p:cNvPr id="89" name="Google Shape;89;p16"/>
          <p:cNvSpPr txBox="1"/>
          <p:nvPr>
            <p:ph idx="1" type="body"/>
          </p:nvPr>
        </p:nvSpPr>
        <p:spPr>
          <a:xfrm>
            <a:off x="3829800" y="1168200"/>
            <a:ext cx="5314200" cy="346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Times"/>
              <a:buChar char="●"/>
            </a:pPr>
            <a:r>
              <a:rPr lang="en" sz="1400">
                <a:solidFill>
                  <a:srgbClr val="000000"/>
                </a:solidFill>
                <a:latin typeface="Times"/>
                <a:ea typeface="Times"/>
                <a:cs typeface="Times"/>
                <a:sym typeface="Times"/>
              </a:rPr>
              <a:t>The domain of NLP and its application is huge and there is an enormous amount of data on web applications where people are provided a platform to express their views, thus it </a:t>
            </a:r>
            <a:r>
              <a:rPr lang="en" sz="1400">
                <a:solidFill>
                  <a:srgbClr val="000000"/>
                </a:solidFill>
                <a:latin typeface="Times"/>
                <a:ea typeface="Times"/>
                <a:cs typeface="Times"/>
                <a:sym typeface="Times"/>
              </a:rPr>
              <a:t>becomes necessary to take benefit of it.</a:t>
            </a:r>
            <a:endParaRPr sz="1400">
              <a:solidFill>
                <a:srgbClr val="000000"/>
              </a:solidFill>
              <a:latin typeface="Times"/>
              <a:ea typeface="Times"/>
              <a:cs typeface="Times"/>
              <a:sym typeface="Times"/>
            </a:endParaRPr>
          </a:p>
          <a:p>
            <a:pPr indent="0" lvl="0" marL="0" rtl="0" algn="l">
              <a:spcBef>
                <a:spcPts val="1600"/>
              </a:spcBef>
              <a:spcAft>
                <a:spcPts val="0"/>
              </a:spcAft>
              <a:buNone/>
            </a:pPr>
            <a:r>
              <a:t/>
            </a:r>
            <a:endParaRPr sz="1400">
              <a:solidFill>
                <a:srgbClr val="000000"/>
              </a:solidFill>
              <a:latin typeface="Times"/>
              <a:ea typeface="Times"/>
              <a:cs typeface="Times"/>
              <a:sym typeface="Times"/>
            </a:endParaRPr>
          </a:p>
          <a:p>
            <a:pPr indent="-317500" lvl="0" marL="457200" rtl="0" algn="l">
              <a:spcBef>
                <a:spcPts val="1600"/>
              </a:spcBef>
              <a:spcAft>
                <a:spcPts val="0"/>
              </a:spcAft>
              <a:buClr>
                <a:srgbClr val="FFFFFF"/>
              </a:buClr>
              <a:buSzPts val="1400"/>
              <a:buFont typeface="Times"/>
              <a:buChar char="●"/>
            </a:pPr>
            <a:r>
              <a:rPr lang="en" sz="1400">
                <a:solidFill>
                  <a:srgbClr val="000000"/>
                </a:solidFill>
                <a:latin typeface="Times"/>
                <a:ea typeface="Times"/>
                <a:cs typeface="Times"/>
                <a:sym typeface="Times"/>
              </a:rPr>
              <a:t>Machine learning is a booming industry and this motivated our group to explore something beyond the </a:t>
            </a:r>
            <a:r>
              <a:rPr lang="en" sz="1400">
                <a:solidFill>
                  <a:srgbClr val="000000"/>
                </a:solidFill>
                <a:latin typeface="Times"/>
                <a:ea typeface="Times"/>
                <a:cs typeface="Times"/>
                <a:sym typeface="Times"/>
              </a:rPr>
              <a:t>curriculum</a:t>
            </a:r>
            <a:r>
              <a:rPr lang="en" sz="1400">
                <a:solidFill>
                  <a:srgbClr val="000000"/>
                </a:solidFill>
                <a:latin typeface="Times"/>
                <a:ea typeface="Times"/>
                <a:cs typeface="Times"/>
                <a:sym typeface="Times"/>
              </a:rPr>
              <a:t>.</a:t>
            </a:r>
            <a:endParaRPr sz="1400">
              <a:solidFill>
                <a:srgbClr val="000000"/>
              </a:solidFill>
              <a:latin typeface="Times"/>
              <a:ea typeface="Times"/>
              <a:cs typeface="Times"/>
              <a:sym typeface="Times"/>
            </a:endParaRPr>
          </a:p>
          <a:p>
            <a:pPr indent="0" lvl="0" marL="457200" rtl="0" algn="l">
              <a:spcBef>
                <a:spcPts val="1600"/>
              </a:spcBef>
              <a:spcAft>
                <a:spcPts val="0"/>
              </a:spcAft>
              <a:buNone/>
            </a:pPr>
            <a:r>
              <a:t/>
            </a:r>
            <a:endParaRPr>
              <a:solidFill>
                <a:srgbClr val="000000"/>
              </a:solidFill>
              <a:latin typeface="Times"/>
              <a:ea typeface="Times"/>
              <a:cs typeface="Times"/>
              <a:sym typeface="Times"/>
            </a:endParaRPr>
          </a:p>
          <a:p>
            <a:pPr indent="-317500" lvl="0" marL="457200" rtl="0" algn="l">
              <a:spcBef>
                <a:spcPts val="1600"/>
              </a:spcBef>
              <a:spcAft>
                <a:spcPts val="0"/>
              </a:spcAft>
              <a:buClr>
                <a:srgbClr val="FFFFFF"/>
              </a:buClr>
              <a:buSzPts val="1400"/>
              <a:buFont typeface="Times"/>
              <a:buChar char="●"/>
            </a:pPr>
            <a:r>
              <a:rPr lang="en" sz="1400">
                <a:solidFill>
                  <a:srgbClr val="000000"/>
                </a:solidFill>
                <a:latin typeface="Times"/>
                <a:ea typeface="Times"/>
                <a:cs typeface="Times"/>
                <a:sym typeface="Times"/>
              </a:rPr>
              <a:t>Our Group shares a mutual </a:t>
            </a:r>
            <a:r>
              <a:rPr lang="en" sz="1400">
                <a:solidFill>
                  <a:srgbClr val="000000"/>
                </a:solidFill>
                <a:latin typeface="Times"/>
                <a:ea typeface="Times"/>
                <a:cs typeface="Times"/>
                <a:sym typeface="Times"/>
              </a:rPr>
              <a:t>interest</a:t>
            </a:r>
            <a:r>
              <a:rPr lang="en" sz="1400">
                <a:solidFill>
                  <a:srgbClr val="000000"/>
                </a:solidFill>
                <a:latin typeface="Times"/>
                <a:ea typeface="Times"/>
                <a:cs typeface="Times"/>
                <a:sym typeface="Times"/>
              </a:rPr>
              <a:t> in  the Machine Learning and App Development  domain, so we decided to combine these two.</a:t>
            </a:r>
            <a:endParaRPr sz="1400">
              <a:solidFill>
                <a:srgbClr val="000000"/>
              </a:solidFill>
              <a:latin typeface="Times"/>
              <a:ea typeface="Times"/>
              <a:cs typeface="Times"/>
              <a:sym typeface="Times"/>
            </a:endParaRPr>
          </a:p>
        </p:txBody>
      </p:sp>
      <p:sp>
        <p:nvSpPr>
          <p:cNvPr id="90" name="Google Shape;90;p16"/>
          <p:cNvSpPr txBox="1"/>
          <p:nvPr/>
        </p:nvSpPr>
        <p:spPr>
          <a:xfrm>
            <a:off x="2783025" y="3571200"/>
            <a:ext cx="12300" cy="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descr="Implementing Naive Bayes for Sentiment Analysis in Python - AI, ML, Data  Science Articles | Interviews | Insights | AI TIME JOURNAL" id="91" name="Google Shape;91;p16"/>
          <p:cNvPicPr preferRelativeResize="0"/>
          <p:nvPr/>
        </p:nvPicPr>
        <p:blipFill>
          <a:blip r:embed="rId3">
            <a:alphaModFix/>
          </a:blip>
          <a:stretch>
            <a:fillRect/>
          </a:stretch>
        </p:blipFill>
        <p:spPr>
          <a:xfrm>
            <a:off x="213275" y="1925800"/>
            <a:ext cx="3451775" cy="1951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2"/>
          <p:cNvSpPr txBox="1"/>
          <p:nvPr/>
        </p:nvSpPr>
        <p:spPr>
          <a:xfrm>
            <a:off x="2722225" y="2094075"/>
            <a:ext cx="3311100" cy="6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3600">
                <a:solidFill>
                  <a:schemeClr val="lt1"/>
                </a:solidFill>
                <a:latin typeface="Times New Roman"/>
                <a:ea typeface="Times New Roman"/>
                <a:cs typeface="Times New Roman"/>
                <a:sym typeface="Times New Roman"/>
              </a:rPr>
              <a:t>THANK</a:t>
            </a:r>
            <a:r>
              <a:rPr b="1" i="1" lang="en" sz="3600">
                <a:latin typeface="Times New Roman"/>
                <a:ea typeface="Times New Roman"/>
                <a:cs typeface="Times New Roman"/>
                <a:sym typeface="Times New Roman"/>
              </a:rPr>
              <a:t>  </a:t>
            </a:r>
            <a:r>
              <a:rPr b="1" i="1" lang="en" sz="3600">
                <a:solidFill>
                  <a:schemeClr val="dk1"/>
                </a:solidFill>
                <a:latin typeface="Times New Roman"/>
                <a:ea typeface="Times New Roman"/>
                <a:cs typeface="Times New Roman"/>
                <a:sym typeface="Times New Roman"/>
              </a:rPr>
              <a:t>YOU !</a:t>
            </a:r>
            <a:endParaRPr b="1" i="1" sz="36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idx="1" type="body"/>
          </p:nvPr>
        </p:nvSpPr>
        <p:spPr>
          <a:xfrm>
            <a:off x="829975" y="2100750"/>
            <a:ext cx="63738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i="1" lang="en" sz="3700">
                <a:solidFill>
                  <a:srgbClr val="FFFFFF"/>
                </a:solidFill>
                <a:latin typeface="Times"/>
                <a:ea typeface="Times"/>
                <a:cs typeface="Times"/>
                <a:sym typeface="Times"/>
              </a:rPr>
              <a:t>Literature</a:t>
            </a:r>
            <a:r>
              <a:rPr b="1" i="1" lang="en" sz="3700">
                <a:solidFill>
                  <a:srgbClr val="000000"/>
                </a:solidFill>
                <a:latin typeface="Times"/>
                <a:ea typeface="Times"/>
                <a:cs typeface="Times"/>
                <a:sym typeface="Times"/>
              </a:rPr>
              <a:t> </a:t>
            </a:r>
            <a:r>
              <a:rPr b="1" i="1" lang="en" sz="3700">
                <a:solidFill>
                  <a:schemeClr val="dk1"/>
                </a:solidFill>
                <a:latin typeface="Times"/>
                <a:ea typeface="Times"/>
                <a:cs typeface="Times"/>
                <a:sym typeface="Times"/>
              </a:rPr>
              <a:t>S</a:t>
            </a:r>
            <a:r>
              <a:rPr b="1" i="1" lang="en" sz="3700">
                <a:solidFill>
                  <a:schemeClr val="dk1"/>
                </a:solidFill>
                <a:latin typeface="Times"/>
                <a:ea typeface="Times"/>
                <a:cs typeface="Times"/>
                <a:sym typeface="Times"/>
              </a:rPr>
              <a:t>urvey</a:t>
            </a:r>
            <a:r>
              <a:rPr lang="en">
                <a:solidFill>
                  <a:schemeClr val="dk1"/>
                </a:solidFill>
                <a:latin typeface="Times"/>
                <a:ea typeface="Times"/>
                <a:cs typeface="Times"/>
                <a:sym typeface="Times"/>
              </a:rPr>
              <a:t> </a:t>
            </a:r>
            <a:endParaRPr>
              <a:solidFill>
                <a:schemeClr val="dk1"/>
              </a:solidFill>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graphicFrame>
        <p:nvGraphicFramePr>
          <p:cNvPr id="101" name="Google Shape;101;p18"/>
          <p:cNvGraphicFramePr/>
          <p:nvPr/>
        </p:nvGraphicFramePr>
        <p:xfrm>
          <a:off x="82900" y="401800"/>
          <a:ext cx="3000000" cy="3000000"/>
        </p:xfrm>
        <a:graphic>
          <a:graphicData uri="http://schemas.openxmlformats.org/drawingml/2006/table">
            <a:tbl>
              <a:tblPr>
                <a:noFill/>
                <a:tableStyleId>{30CDC7A1-CC2C-4D89-B771-AB853877497A}</a:tableStyleId>
              </a:tblPr>
              <a:tblGrid>
                <a:gridCol w="382850"/>
                <a:gridCol w="1039525"/>
                <a:gridCol w="1389425"/>
                <a:gridCol w="598200"/>
                <a:gridCol w="1992275"/>
                <a:gridCol w="2067725"/>
                <a:gridCol w="1464800"/>
              </a:tblGrid>
              <a:tr h="599550">
                <a:tc>
                  <a:txBody>
                    <a:bodyPr/>
                    <a:lstStyle/>
                    <a:p>
                      <a:pPr indent="0" lvl="0" marL="0" rtl="0" algn="l">
                        <a:spcBef>
                          <a:spcPts val="0"/>
                        </a:spcBef>
                        <a:spcAft>
                          <a:spcPts val="0"/>
                        </a:spcAft>
                        <a:buNone/>
                      </a:pPr>
                      <a:r>
                        <a:rPr b="1" lang="en"/>
                        <a:t>Sr </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Paper</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Authors</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Year</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Summary </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Advantages</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Disadvantages</a:t>
                      </a:r>
                      <a:endParaRPr b="1"/>
                    </a:p>
                  </a:txBody>
                  <a:tcPr marT="91425" marB="91425" marR="91425" marL="91425">
                    <a:solidFill>
                      <a:schemeClr val="dk1"/>
                    </a:solidFill>
                  </a:tcPr>
                </a:tc>
              </a:tr>
              <a:tr h="4142150">
                <a:tc>
                  <a:txBody>
                    <a:bodyPr/>
                    <a:lstStyle/>
                    <a:p>
                      <a:pPr indent="0" lvl="0" marL="0" rtl="0" algn="l">
                        <a:spcBef>
                          <a:spcPts val="0"/>
                        </a:spcBef>
                        <a:spcAft>
                          <a:spcPts val="0"/>
                        </a:spcAft>
                        <a:buNone/>
                      </a:pPr>
                      <a:r>
                        <a:rPr lang="en">
                          <a:latin typeface="Times"/>
                          <a:ea typeface="Times"/>
                          <a:cs typeface="Times"/>
                          <a:sym typeface="Times"/>
                        </a:rPr>
                        <a:t> 1</a:t>
                      </a:r>
                      <a:endParaRPr>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a:latin typeface="Times"/>
                          <a:ea typeface="Times"/>
                          <a:cs typeface="Times"/>
                          <a:sym typeface="Times"/>
                        </a:rPr>
                        <a:t>Textual Dissection Of Live Twitter Reviews Using Naive</a:t>
                      </a:r>
                      <a:endParaRPr>
                        <a:latin typeface="Times"/>
                        <a:ea typeface="Times"/>
                        <a:cs typeface="Times"/>
                        <a:sym typeface="Times"/>
                      </a:endParaRPr>
                    </a:p>
                    <a:p>
                      <a:pPr indent="0" lvl="0" marL="0" rtl="0" algn="l">
                        <a:spcBef>
                          <a:spcPts val="0"/>
                        </a:spcBef>
                        <a:spcAft>
                          <a:spcPts val="0"/>
                        </a:spcAft>
                        <a:buNone/>
                      </a:pPr>
                      <a:r>
                        <a:rPr lang="en">
                          <a:latin typeface="Times"/>
                          <a:ea typeface="Times"/>
                          <a:cs typeface="Times"/>
                          <a:sym typeface="Times"/>
                        </a:rPr>
                        <a:t>Bayes</a:t>
                      </a:r>
                      <a:endParaRPr>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sz="1300">
                          <a:latin typeface="Times"/>
                          <a:ea typeface="Times"/>
                          <a:cs typeface="Times"/>
                          <a:sym typeface="Times"/>
                        </a:rPr>
                        <a:t>1)</a:t>
                      </a:r>
                      <a:r>
                        <a:rPr lang="en" sz="1300">
                          <a:latin typeface="Times"/>
                          <a:ea typeface="Times"/>
                          <a:cs typeface="Times"/>
                          <a:sym typeface="Times"/>
                        </a:rPr>
                        <a:t>Sourav.Kunal</a:t>
                      </a:r>
                      <a:endParaRPr sz="1300">
                        <a:latin typeface="Times"/>
                        <a:ea typeface="Times"/>
                        <a:cs typeface="Times"/>
                        <a:sym typeface="Times"/>
                      </a:endParaRPr>
                    </a:p>
                    <a:p>
                      <a:pPr indent="0" lvl="0" marL="0" rtl="0" algn="l">
                        <a:spcBef>
                          <a:spcPts val="0"/>
                        </a:spcBef>
                        <a:spcAft>
                          <a:spcPts val="0"/>
                        </a:spcAft>
                        <a:buNone/>
                      </a:pPr>
                      <a:r>
                        <a:t/>
                      </a:r>
                      <a:endParaRPr sz="1300">
                        <a:latin typeface="Times"/>
                        <a:ea typeface="Times"/>
                        <a:cs typeface="Times"/>
                        <a:sym typeface="Times"/>
                      </a:endParaRPr>
                    </a:p>
                    <a:p>
                      <a:pPr indent="0" lvl="0" marL="0" rtl="0" algn="l">
                        <a:spcBef>
                          <a:spcPts val="0"/>
                        </a:spcBef>
                        <a:spcAft>
                          <a:spcPts val="0"/>
                        </a:spcAft>
                        <a:buNone/>
                      </a:pPr>
                      <a:r>
                        <a:rPr lang="en" sz="1300">
                          <a:latin typeface="Times"/>
                          <a:ea typeface="Times"/>
                          <a:cs typeface="Times"/>
                          <a:sym typeface="Times"/>
                        </a:rPr>
                        <a:t>2)Arijit Saha</a:t>
                      </a:r>
                      <a:endParaRPr sz="1300">
                        <a:latin typeface="Times"/>
                        <a:ea typeface="Times"/>
                        <a:cs typeface="Times"/>
                        <a:sym typeface="Times"/>
                      </a:endParaRPr>
                    </a:p>
                    <a:p>
                      <a:pPr indent="0" lvl="0" marL="0" rtl="0" algn="l">
                        <a:spcBef>
                          <a:spcPts val="0"/>
                        </a:spcBef>
                        <a:spcAft>
                          <a:spcPts val="0"/>
                        </a:spcAft>
                        <a:buNone/>
                      </a:pPr>
                      <a:r>
                        <a:t/>
                      </a:r>
                      <a:endParaRPr sz="1300">
                        <a:latin typeface="Times"/>
                        <a:ea typeface="Times"/>
                        <a:cs typeface="Times"/>
                        <a:sym typeface="Times"/>
                      </a:endParaRPr>
                    </a:p>
                    <a:p>
                      <a:pPr indent="0" lvl="0" marL="0" rtl="0" algn="l">
                        <a:spcBef>
                          <a:spcPts val="0"/>
                        </a:spcBef>
                        <a:spcAft>
                          <a:spcPts val="0"/>
                        </a:spcAft>
                        <a:buNone/>
                      </a:pPr>
                      <a:r>
                        <a:rPr lang="en" sz="1300">
                          <a:latin typeface="Times"/>
                          <a:ea typeface="Times"/>
                          <a:cs typeface="Times"/>
                          <a:sym typeface="Times"/>
                        </a:rPr>
                        <a:t>3)Aman.Varma</a:t>
                      </a:r>
                      <a:endParaRPr sz="1300">
                        <a:latin typeface="Times"/>
                        <a:ea typeface="Times"/>
                        <a:cs typeface="Times"/>
                        <a:sym typeface="Times"/>
                      </a:endParaRPr>
                    </a:p>
                    <a:p>
                      <a:pPr indent="0" lvl="0" marL="0" rtl="0" algn="l">
                        <a:spcBef>
                          <a:spcPts val="0"/>
                        </a:spcBef>
                        <a:spcAft>
                          <a:spcPts val="0"/>
                        </a:spcAft>
                        <a:buNone/>
                      </a:pPr>
                      <a:r>
                        <a:t/>
                      </a:r>
                      <a:endParaRPr sz="1300">
                        <a:latin typeface="Times"/>
                        <a:ea typeface="Times"/>
                        <a:cs typeface="Times"/>
                        <a:sym typeface="Times"/>
                      </a:endParaRPr>
                    </a:p>
                    <a:p>
                      <a:pPr indent="0" lvl="0" marL="0" rtl="0" algn="l">
                        <a:spcBef>
                          <a:spcPts val="0"/>
                        </a:spcBef>
                        <a:spcAft>
                          <a:spcPts val="0"/>
                        </a:spcAft>
                        <a:buNone/>
                      </a:pPr>
                      <a:r>
                        <a:rPr lang="en" sz="1300">
                          <a:latin typeface="Times"/>
                          <a:ea typeface="Times"/>
                          <a:cs typeface="Times"/>
                          <a:sym typeface="Times"/>
                        </a:rPr>
                        <a:t>4)Varma</a:t>
                      </a:r>
                      <a:endParaRPr sz="1300">
                        <a:latin typeface="Times"/>
                        <a:ea typeface="Times"/>
                        <a:cs typeface="Times"/>
                        <a:sym typeface="Times"/>
                      </a:endParaRPr>
                    </a:p>
                    <a:p>
                      <a:pPr indent="0" lvl="0" marL="0" rtl="0" algn="l">
                        <a:spcBef>
                          <a:spcPts val="0"/>
                        </a:spcBef>
                        <a:spcAft>
                          <a:spcPts val="0"/>
                        </a:spcAft>
                        <a:buNone/>
                      </a:pPr>
                      <a:r>
                        <a:rPr lang="en" sz="1300">
                          <a:latin typeface="Times"/>
                          <a:ea typeface="Times"/>
                          <a:cs typeface="Times"/>
                          <a:sym typeface="Times"/>
                        </a:rPr>
                        <a:t>Vivek Tiwari</a:t>
                      </a:r>
                      <a:endParaRPr sz="1300">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sz="1300">
                          <a:latin typeface="Times"/>
                          <a:ea typeface="Times"/>
                          <a:cs typeface="Times"/>
                          <a:sym typeface="Times"/>
                        </a:rPr>
                        <a:t>2018</a:t>
                      </a:r>
                      <a:endParaRPr sz="1300">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sz="1300">
                          <a:latin typeface="Times"/>
                          <a:ea typeface="Times"/>
                          <a:cs typeface="Times"/>
                          <a:sym typeface="Times"/>
                        </a:rPr>
                        <a:t>This paper proposes the use of Tweepy and TextBlob as a python library to access and classify Tweets</a:t>
                      </a:r>
                      <a:endParaRPr sz="1300">
                        <a:latin typeface="Times"/>
                        <a:ea typeface="Times"/>
                        <a:cs typeface="Times"/>
                        <a:sym typeface="Times"/>
                      </a:endParaRPr>
                    </a:p>
                    <a:p>
                      <a:pPr indent="0" lvl="0" marL="0" rtl="0" algn="l">
                        <a:spcBef>
                          <a:spcPts val="0"/>
                        </a:spcBef>
                        <a:spcAft>
                          <a:spcPts val="0"/>
                        </a:spcAft>
                        <a:buNone/>
                      </a:pPr>
                      <a:r>
                        <a:rPr lang="en" sz="1300">
                          <a:latin typeface="Times"/>
                          <a:ea typeface="Times"/>
                          <a:cs typeface="Times"/>
                          <a:sym typeface="Times"/>
                        </a:rPr>
                        <a:t>using Naïve Bayes. They developed an algorithm that takes  the query as the person’s name for whom the user wants to calculate </a:t>
                      </a:r>
                      <a:r>
                        <a:rPr lang="en" sz="1300">
                          <a:latin typeface="Times"/>
                          <a:ea typeface="Times"/>
                          <a:cs typeface="Times"/>
                          <a:sym typeface="Times"/>
                        </a:rPr>
                        <a:t>the percentage</a:t>
                      </a:r>
                      <a:r>
                        <a:rPr lang="en" sz="1300">
                          <a:latin typeface="Times"/>
                          <a:ea typeface="Times"/>
                          <a:cs typeface="Times"/>
                          <a:sym typeface="Times"/>
                        </a:rPr>
                        <a:t> of positive &amp; negative tweets.</a:t>
                      </a:r>
                      <a:endParaRPr sz="1300">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sz="1300">
                          <a:latin typeface="Times"/>
                          <a:ea typeface="Times"/>
                          <a:cs typeface="Times"/>
                          <a:sym typeface="Times"/>
                        </a:rPr>
                        <a:t>1)The live data capture is an excellent feature which takes care that all the data is </a:t>
                      </a:r>
                      <a:r>
                        <a:rPr lang="en" sz="1300">
                          <a:latin typeface="Times"/>
                          <a:ea typeface="Times"/>
                          <a:cs typeface="Times"/>
                          <a:sym typeface="Times"/>
                        </a:rPr>
                        <a:t>up to</a:t>
                      </a:r>
                      <a:r>
                        <a:rPr lang="en" sz="1300">
                          <a:latin typeface="Times"/>
                          <a:ea typeface="Times"/>
                          <a:cs typeface="Times"/>
                          <a:sym typeface="Times"/>
                        </a:rPr>
                        <a:t> date.</a:t>
                      </a:r>
                      <a:endParaRPr sz="1300">
                        <a:latin typeface="Times"/>
                        <a:ea typeface="Times"/>
                        <a:cs typeface="Times"/>
                        <a:sym typeface="Times"/>
                      </a:endParaRPr>
                    </a:p>
                    <a:p>
                      <a:pPr indent="0" lvl="0" marL="0" rtl="0" algn="l">
                        <a:spcBef>
                          <a:spcPts val="0"/>
                        </a:spcBef>
                        <a:spcAft>
                          <a:spcPts val="0"/>
                        </a:spcAft>
                        <a:buNone/>
                      </a:pPr>
                      <a:r>
                        <a:t/>
                      </a:r>
                      <a:endParaRPr sz="1300">
                        <a:latin typeface="Times"/>
                        <a:ea typeface="Times"/>
                        <a:cs typeface="Times"/>
                        <a:sym typeface="Times"/>
                      </a:endParaRPr>
                    </a:p>
                    <a:p>
                      <a:pPr indent="0" lvl="0" marL="0" rtl="0" algn="l">
                        <a:spcBef>
                          <a:spcPts val="0"/>
                        </a:spcBef>
                        <a:spcAft>
                          <a:spcPts val="0"/>
                        </a:spcAft>
                        <a:buNone/>
                      </a:pPr>
                      <a:r>
                        <a:rPr lang="en" sz="1300">
                          <a:latin typeface="Times"/>
                          <a:ea typeface="Times"/>
                          <a:cs typeface="Times"/>
                          <a:sym typeface="Times"/>
                        </a:rPr>
                        <a:t>2) Using the pos_tagger makes it easier to use the </a:t>
                      </a:r>
                      <a:r>
                        <a:rPr lang="en" sz="1300">
                          <a:latin typeface="Times"/>
                          <a:ea typeface="Times"/>
                          <a:cs typeface="Times"/>
                          <a:sym typeface="Times"/>
                        </a:rPr>
                        <a:t>lemmatizer</a:t>
                      </a:r>
                      <a:r>
                        <a:rPr lang="en" sz="1300">
                          <a:latin typeface="Times"/>
                          <a:ea typeface="Times"/>
                          <a:cs typeface="Times"/>
                          <a:sym typeface="Times"/>
                        </a:rPr>
                        <a:t>.</a:t>
                      </a:r>
                      <a:endParaRPr sz="1300">
                        <a:latin typeface="Times"/>
                        <a:ea typeface="Times"/>
                        <a:cs typeface="Times"/>
                        <a:sym typeface="Times"/>
                      </a:endParaRPr>
                    </a:p>
                    <a:p>
                      <a:pPr indent="0" lvl="0" marL="0" rtl="0" algn="l">
                        <a:spcBef>
                          <a:spcPts val="0"/>
                        </a:spcBef>
                        <a:spcAft>
                          <a:spcPts val="0"/>
                        </a:spcAft>
                        <a:buNone/>
                      </a:pPr>
                      <a:r>
                        <a:rPr lang="en" sz="1300">
                          <a:latin typeface="Times"/>
                          <a:ea typeface="Times"/>
                          <a:cs typeface="Times"/>
                          <a:sym typeface="Times"/>
                        </a:rPr>
                        <a:t> </a:t>
                      </a:r>
                      <a:endParaRPr sz="1300">
                        <a:latin typeface="Times"/>
                        <a:ea typeface="Times"/>
                        <a:cs typeface="Times"/>
                        <a:sym typeface="Times"/>
                      </a:endParaRPr>
                    </a:p>
                    <a:p>
                      <a:pPr indent="0" lvl="0" marL="0" rtl="0" algn="l">
                        <a:spcBef>
                          <a:spcPts val="0"/>
                        </a:spcBef>
                        <a:spcAft>
                          <a:spcPts val="0"/>
                        </a:spcAft>
                        <a:buNone/>
                      </a:pPr>
                      <a:r>
                        <a:rPr lang="en" sz="1300">
                          <a:latin typeface="Times"/>
                          <a:ea typeface="Times"/>
                          <a:cs typeface="Times"/>
                          <a:sym typeface="Times"/>
                        </a:rPr>
                        <a:t>3)</a:t>
                      </a:r>
                      <a:r>
                        <a:rPr lang="en" sz="1300">
                          <a:latin typeface="Times"/>
                          <a:ea typeface="Times"/>
                          <a:cs typeface="Times"/>
                          <a:sym typeface="Times"/>
                        </a:rPr>
                        <a:t>TextBlob has a MIT License, is built on the top of NLTK and is very easily accessible. TextBlob is used for fast prototyping. On Comparing the Code Quality as calculated and provided by Lumnify, TextBlob is Level 3 and that of NLTK is Level 2.</a:t>
                      </a:r>
                      <a:endParaRPr sz="1300">
                        <a:latin typeface="Times"/>
                        <a:ea typeface="Times"/>
                        <a:cs typeface="Times"/>
                        <a:sym typeface="Times"/>
                      </a:endParaRPr>
                    </a:p>
                    <a:p>
                      <a:pPr indent="0" lvl="0" marL="0" rtl="0" algn="l">
                        <a:spcBef>
                          <a:spcPts val="0"/>
                        </a:spcBef>
                        <a:spcAft>
                          <a:spcPts val="0"/>
                        </a:spcAft>
                        <a:buNone/>
                      </a:pPr>
                      <a:r>
                        <a:t/>
                      </a:r>
                      <a:endParaRPr sz="1300">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sz="1300">
                          <a:latin typeface="Times"/>
                          <a:ea typeface="Times"/>
                          <a:cs typeface="Times"/>
                          <a:sym typeface="Times"/>
                        </a:rPr>
                        <a:t>1)If there is a foreign category in test dataset, it will be assigned 0 probability. This can be rectified using smoothing techniques.</a:t>
                      </a:r>
                      <a:endParaRPr sz="1300">
                        <a:latin typeface="Times"/>
                        <a:ea typeface="Times"/>
                        <a:cs typeface="Times"/>
                        <a:sym typeface="Times"/>
                      </a:endParaRPr>
                    </a:p>
                    <a:p>
                      <a:pPr indent="0" lvl="0" marL="0" rtl="0" algn="l">
                        <a:spcBef>
                          <a:spcPts val="0"/>
                        </a:spcBef>
                        <a:spcAft>
                          <a:spcPts val="0"/>
                        </a:spcAft>
                        <a:buNone/>
                      </a:pPr>
                      <a:r>
                        <a:t/>
                      </a:r>
                      <a:endParaRPr sz="1300">
                        <a:latin typeface="Times"/>
                        <a:ea typeface="Times"/>
                        <a:cs typeface="Times"/>
                        <a:sym typeface="Times"/>
                      </a:endParaRPr>
                    </a:p>
                    <a:p>
                      <a:pPr indent="0" lvl="0" marL="0" rtl="0" algn="l">
                        <a:spcBef>
                          <a:spcPts val="0"/>
                        </a:spcBef>
                        <a:spcAft>
                          <a:spcPts val="0"/>
                        </a:spcAft>
                        <a:buNone/>
                      </a:pPr>
                      <a:r>
                        <a:rPr lang="en" sz="1300">
                          <a:latin typeface="Times"/>
                          <a:ea typeface="Times"/>
                          <a:cs typeface="Times"/>
                          <a:sym typeface="Times"/>
                        </a:rPr>
                        <a:t>2)Multinomial Naive Bayes can handle and analyse this data with higher accuracy and efficiency.</a:t>
                      </a:r>
                      <a:endParaRPr sz="1300">
                        <a:latin typeface="Times"/>
                        <a:ea typeface="Times"/>
                        <a:cs typeface="Times"/>
                        <a:sym typeface="Times"/>
                      </a:endParaRPr>
                    </a:p>
                    <a:p>
                      <a:pPr indent="0" lvl="0" marL="0" rtl="0" algn="l">
                        <a:spcBef>
                          <a:spcPts val="0"/>
                        </a:spcBef>
                        <a:spcAft>
                          <a:spcPts val="0"/>
                        </a:spcAft>
                        <a:buNone/>
                      </a:pPr>
                      <a:r>
                        <a:t/>
                      </a:r>
                      <a:endParaRPr sz="1300">
                        <a:latin typeface="Times"/>
                        <a:ea typeface="Times"/>
                        <a:cs typeface="Times"/>
                        <a:sym typeface="Times"/>
                      </a:endParaRPr>
                    </a:p>
                    <a:p>
                      <a:pPr indent="0" lvl="0" marL="0" rtl="0" algn="l">
                        <a:spcBef>
                          <a:spcPts val="0"/>
                        </a:spcBef>
                        <a:spcAft>
                          <a:spcPts val="0"/>
                        </a:spcAft>
                        <a:buNone/>
                      </a:pPr>
                      <a:r>
                        <a:rPr lang="en" sz="1300">
                          <a:latin typeface="Times"/>
                          <a:ea typeface="Times"/>
                          <a:cs typeface="Times"/>
                          <a:sym typeface="Times"/>
                        </a:rPr>
                        <a:t>3)They also used uni-gram method.</a:t>
                      </a:r>
                      <a:endParaRPr sz="1300">
                        <a:latin typeface="Times"/>
                        <a:ea typeface="Times"/>
                        <a:cs typeface="Times"/>
                        <a:sym typeface="Times"/>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graphicFrame>
        <p:nvGraphicFramePr>
          <p:cNvPr id="106" name="Google Shape;106;p19"/>
          <p:cNvGraphicFramePr/>
          <p:nvPr/>
        </p:nvGraphicFramePr>
        <p:xfrm>
          <a:off x="97875" y="484885"/>
          <a:ext cx="3000000" cy="3000000"/>
        </p:xfrm>
        <a:graphic>
          <a:graphicData uri="http://schemas.openxmlformats.org/drawingml/2006/table">
            <a:tbl>
              <a:tblPr>
                <a:noFill/>
                <a:tableStyleId>{30CDC7A1-CC2C-4D89-B771-AB853877497A}</a:tableStyleId>
              </a:tblPr>
              <a:tblGrid>
                <a:gridCol w="505725"/>
                <a:gridCol w="1305900"/>
                <a:gridCol w="1002400"/>
                <a:gridCol w="657525"/>
                <a:gridCol w="2257850"/>
                <a:gridCol w="1595650"/>
                <a:gridCol w="1623200"/>
              </a:tblGrid>
              <a:tr h="549600">
                <a:tc>
                  <a:txBody>
                    <a:bodyPr/>
                    <a:lstStyle/>
                    <a:p>
                      <a:pPr indent="0" lvl="0" marL="0" rtl="0" algn="l">
                        <a:spcBef>
                          <a:spcPts val="0"/>
                        </a:spcBef>
                        <a:spcAft>
                          <a:spcPts val="0"/>
                        </a:spcAft>
                        <a:buNone/>
                      </a:pPr>
                      <a:r>
                        <a:rPr b="1" lang="en"/>
                        <a:t>Sr </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Paper</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Authors</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Year</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Summary </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Advantages</a:t>
                      </a:r>
                      <a:endParaRPr b="1"/>
                    </a:p>
                    <a:p>
                      <a:pPr indent="0" lvl="0" marL="0" rtl="0" algn="l">
                        <a:spcBef>
                          <a:spcPts val="0"/>
                        </a:spcBef>
                        <a:spcAft>
                          <a:spcPts val="0"/>
                        </a:spcAft>
                        <a:buNone/>
                      </a:pPr>
                      <a:r>
                        <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 Disadvantages</a:t>
                      </a:r>
                      <a:endParaRPr b="1"/>
                    </a:p>
                  </a:txBody>
                  <a:tcPr marT="91425" marB="91425" marR="91425" marL="91425">
                    <a:solidFill>
                      <a:schemeClr val="dk1"/>
                    </a:solidFill>
                  </a:tcPr>
                </a:tc>
              </a:tr>
              <a:tr h="3925225">
                <a:tc>
                  <a:txBody>
                    <a:bodyPr/>
                    <a:lstStyle/>
                    <a:p>
                      <a:pPr indent="0" lvl="0" marL="0" rtl="0" algn="l">
                        <a:spcBef>
                          <a:spcPts val="0"/>
                        </a:spcBef>
                        <a:spcAft>
                          <a:spcPts val="0"/>
                        </a:spcAft>
                        <a:buNone/>
                      </a:pPr>
                      <a:r>
                        <a:rPr lang="en">
                          <a:latin typeface="Times"/>
                          <a:ea typeface="Times"/>
                          <a:cs typeface="Times"/>
                          <a:sym typeface="Times"/>
                        </a:rPr>
                        <a:t>  2</a:t>
                      </a:r>
                      <a:endParaRPr>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a:latin typeface="Times"/>
                          <a:ea typeface="Times"/>
                          <a:cs typeface="Times"/>
                          <a:sym typeface="Times"/>
                        </a:rPr>
                        <a:t>Sentimental Analysis of Twitter Data with respect to General</a:t>
                      </a:r>
                      <a:endParaRPr>
                        <a:latin typeface="Times"/>
                        <a:ea typeface="Times"/>
                        <a:cs typeface="Times"/>
                        <a:sym typeface="Times"/>
                      </a:endParaRPr>
                    </a:p>
                    <a:p>
                      <a:pPr indent="0" lvl="0" marL="0" rtl="0" algn="l">
                        <a:spcBef>
                          <a:spcPts val="0"/>
                        </a:spcBef>
                        <a:spcAft>
                          <a:spcPts val="0"/>
                        </a:spcAft>
                        <a:buNone/>
                      </a:pPr>
                      <a:r>
                        <a:rPr lang="en">
                          <a:latin typeface="Times"/>
                          <a:ea typeface="Times"/>
                          <a:cs typeface="Times"/>
                          <a:sym typeface="Times"/>
                        </a:rPr>
                        <a:t>Elections in  India</a:t>
                      </a:r>
                      <a:endParaRPr>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a:latin typeface="Times"/>
                          <a:ea typeface="Times"/>
                          <a:cs typeface="Times"/>
                          <a:sym typeface="Times"/>
                        </a:rPr>
                        <a:t>1)Ankita </a:t>
                      </a:r>
                      <a:r>
                        <a:rPr lang="en">
                          <a:latin typeface="Times"/>
                          <a:ea typeface="Times"/>
                          <a:cs typeface="Times"/>
                          <a:sym typeface="Times"/>
                        </a:rPr>
                        <a:t>Sharma</a:t>
                      </a:r>
                      <a:endParaRPr>
                        <a:latin typeface="Times"/>
                        <a:ea typeface="Times"/>
                        <a:cs typeface="Times"/>
                        <a:sym typeface="Times"/>
                      </a:endParaRPr>
                    </a:p>
                    <a:p>
                      <a:pPr indent="0" lvl="0" marL="0" rtl="0" algn="l">
                        <a:spcBef>
                          <a:spcPts val="0"/>
                        </a:spcBef>
                        <a:spcAft>
                          <a:spcPts val="0"/>
                        </a:spcAft>
                        <a:buNone/>
                      </a:pPr>
                      <a:r>
                        <a:t/>
                      </a:r>
                      <a:endParaRPr>
                        <a:latin typeface="Times"/>
                        <a:ea typeface="Times"/>
                        <a:cs typeface="Times"/>
                        <a:sym typeface="Times"/>
                      </a:endParaRPr>
                    </a:p>
                    <a:p>
                      <a:pPr indent="0" lvl="0" marL="0" rtl="0" algn="l">
                        <a:spcBef>
                          <a:spcPts val="0"/>
                        </a:spcBef>
                        <a:spcAft>
                          <a:spcPts val="0"/>
                        </a:spcAft>
                        <a:buNone/>
                      </a:pPr>
                      <a:r>
                        <a:rPr lang="en">
                          <a:latin typeface="Times"/>
                          <a:ea typeface="Times"/>
                          <a:cs typeface="Times"/>
                          <a:sym typeface="Times"/>
                        </a:rPr>
                        <a:t>2)Udayan Ghose</a:t>
                      </a:r>
                      <a:endParaRPr>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a:latin typeface="Times"/>
                          <a:ea typeface="Times"/>
                          <a:cs typeface="Times"/>
                          <a:sym typeface="Times"/>
                        </a:rPr>
                        <a:t>2020</a:t>
                      </a:r>
                      <a:endParaRPr>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sz="1300">
                          <a:latin typeface="Times"/>
                          <a:ea typeface="Times"/>
                          <a:cs typeface="Times"/>
                          <a:sym typeface="Times"/>
                        </a:rPr>
                        <a:t> In this paper, an efficient approach is proposed to analyze the sentiments of the twitter data.They used twitter for extraction of tweets</a:t>
                      </a:r>
                      <a:endParaRPr sz="1300">
                        <a:latin typeface="Times"/>
                        <a:ea typeface="Times"/>
                        <a:cs typeface="Times"/>
                        <a:sym typeface="Times"/>
                      </a:endParaRPr>
                    </a:p>
                    <a:p>
                      <a:pPr indent="0" lvl="0" marL="0" rtl="0" algn="l">
                        <a:spcBef>
                          <a:spcPts val="0"/>
                        </a:spcBef>
                        <a:spcAft>
                          <a:spcPts val="0"/>
                        </a:spcAft>
                        <a:buNone/>
                      </a:pPr>
                      <a:r>
                        <a:t/>
                      </a:r>
                      <a:endParaRPr sz="1300">
                        <a:latin typeface="Times"/>
                        <a:ea typeface="Times"/>
                        <a:cs typeface="Times"/>
                        <a:sym typeface="Times"/>
                      </a:endParaRPr>
                    </a:p>
                    <a:p>
                      <a:pPr indent="0" lvl="0" marL="0" rtl="0" algn="l">
                        <a:spcBef>
                          <a:spcPts val="0"/>
                        </a:spcBef>
                        <a:spcAft>
                          <a:spcPts val="0"/>
                        </a:spcAft>
                        <a:buNone/>
                      </a:pPr>
                      <a:r>
                        <a:rPr lang="en" sz="1300">
                          <a:latin typeface="Times"/>
                          <a:ea typeface="Times"/>
                          <a:cs typeface="Times"/>
                          <a:sym typeface="Times"/>
                        </a:rPr>
                        <a:t>1.)Lexicon Based Approach for Sentiment Analysis it classifies words into 3 categories - positive,negative and </a:t>
                      </a:r>
                      <a:r>
                        <a:rPr lang="en" sz="1300">
                          <a:latin typeface="Times"/>
                          <a:ea typeface="Times"/>
                          <a:cs typeface="Times"/>
                          <a:sym typeface="Times"/>
                        </a:rPr>
                        <a:t>neutral</a:t>
                      </a:r>
                      <a:endParaRPr sz="1300">
                        <a:latin typeface="Times"/>
                        <a:ea typeface="Times"/>
                        <a:cs typeface="Times"/>
                        <a:sym typeface="Times"/>
                      </a:endParaRPr>
                    </a:p>
                    <a:p>
                      <a:pPr indent="0" lvl="0" marL="0" rtl="0" algn="l">
                        <a:spcBef>
                          <a:spcPts val="0"/>
                        </a:spcBef>
                        <a:spcAft>
                          <a:spcPts val="0"/>
                        </a:spcAft>
                        <a:buNone/>
                      </a:pPr>
                      <a:r>
                        <a:t/>
                      </a:r>
                      <a:endParaRPr sz="1300">
                        <a:latin typeface="Times"/>
                        <a:ea typeface="Times"/>
                        <a:cs typeface="Times"/>
                        <a:sym typeface="Times"/>
                      </a:endParaRPr>
                    </a:p>
                    <a:p>
                      <a:pPr indent="0" lvl="0" marL="0" rtl="0" algn="l">
                        <a:spcBef>
                          <a:spcPts val="0"/>
                        </a:spcBef>
                        <a:spcAft>
                          <a:spcPts val="0"/>
                        </a:spcAft>
                        <a:buNone/>
                      </a:pPr>
                      <a:r>
                        <a:rPr lang="en" sz="1300">
                          <a:latin typeface="Times"/>
                          <a:ea typeface="Times"/>
                          <a:cs typeface="Times"/>
                          <a:sym typeface="Times"/>
                        </a:rPr>
                        <a:t>2.)NRC Dictionary Based Approach </a:t>
                      </a:r>
                      <a:r>
                        <a:rPr lang="en" sz="1300">
                          <a:latin typeface="Times"/>
                          <a:ea typeface="Times"/>
                          <a:cs typeface="Times"/>
                          <a:sym typeface="Times"/>
                        </a:rPr>
                        <a:t> it classify words </a:t>
                      </a:r>
                      <a:endParaRPr sz="1300">
                        <a:latin typeface="Times"/>
                        <a:ea typeface="Times"/>
                        <a:cs typeface="Times"/>
                        <a:sym typeface="Times"/>
                      </a:endParaRPr>
                    </a:p>
                    <a:p>
                      <a:pPr indent="0" lvl="0" marL="0" rtl="0" algn="l">
                        <a:spcBef>
                          <a:spcPts val="0"/>
                        </a:spcBef>
                        <a:spcAft>
                          <a:spcPts val="0"/>
                        </a:spcAft>
                        <a:buNone/>
                      </a:pPr>
                      <a:r>
                        <a:rPr lang="en" sz="1300">
                          <a:latin typeface="Times"/>
                          <a:ea typeface="Times"/>
                          <a:cs typeface="Times"/>
                          <a:sym typeface="Times"/>
                        </a:rPr>
                        <a:t>Into 8 emotions along with negative and positive.</a:t>
                      </a:r>
                      <a:endParaRPr sz="1300">
                        <a:latin typeface="Times"/>
                        <a:ea typeface="Times"/>
                        <a:cs typeface="Times"/>
                        <a:sym typeface="Times"/>
                      </a:endParaRPr>
                    </a:p>
                    <a:p>
                      <a:pPr indent="0" lvl="0" marL="0" rtl="0" algn="l">
                        <a:spcBef>
                          <a:spcPts val="0"/>
                        </a:spcBef>
                        <a:spcAft>
                          <a:spcPts val="0"/>
                        </a:spcAft>
                        <a:buNone/>
                      </a:pPr>
                      <a:r>
                        <a:t/>
                      </a:r>
                      <a:endParaRPr sz="1300">
                        <a:latin typeface="Times"/>
                        <a:ea typeface="Times"/>
                        <a:cs typeface="Times"/>
                        <a:sym typeface="Times"/>
                      </a:endParaRPr>
                    </a:p>
                    <a:p>
                      <a:pPr indent="0" lvl="0" marL="0" rtl="0" algn="l">
                        <a:spcBef>
                          <a:spcPts val="0"/>
                        </a:spcBef>
                        <a:spcAft>
                          <a:spcPts val="0"/>
                        </a:spcAft>
                        <a:buNone/>
                      </a:pPr>
                      <a:r>
                        <a:rPr lang="en" sz="1300">
                          <a:latin typeface="Times"/>
                          <a:ea typeface="Times"/>
                          <a:cs typeface="Times"/>
                          <a:sym typeface="Times"/>
                        </a:rPr>
                        <a:t>Th</a:t>
                      </a:r>
                      <a:r>
                        <a:rPr lang="en" sz="1300">
                          <a:latin typeface="Times"/>
                          <a:ea typeface="Times"/>
                          <a:cs typeface="Times"/>
                          <a:sym typeface="Times"/>
                        </a:rPr>
                        <a:t>ey used </a:t>
                      </a:r>
                      <a:r>
                        <a:rPr lang="en" sz="1300">
                          <a:latin typeface="Times"/>
                          <a:ea typeface="Times"/>
                          <a:cs typeface="Times"/>
                          <a:sym typeface="Times"/>
                        </a:rPr>
                        <a:t>Rapidminer and its </a:t>
                      </a:r>
                      <a:endParaRPr sz="1300">
                        <a:latin typeface="Times"/>
                        <a:ea typeface="Times"/>
                        <a:cs typeface="Times"/>
                        <a:sym typeface="Times"/>
                      </a:endParaRPr>
                    </a:p>
                    <a:p>
                      <a:pPr indent="0" lvl="0" marL="0" rtl="0" algn="l">
                        <a:spcBef>
                          <a:spcPts val="0"/>
                        </a:spcBef>
                        <a:spcAft>
                          <a:spcPts val="0"/>
                        </a:spcAft>
                        <a:buNone/>
                      </a:pPr>
                      <a:r>
                        <a:rPr lang="en" sz="1300">
                          <a:latin typeface="Times"/>
                          <a:ea typeface="Times"/>
                          <a:cs typeface="Times"/>
                          <a:sym typeface="Times"/>
                        </a:rPr>
                        <a:t>Extension called AYL</a:t>
                      </a:r>
                      <a:endParaRPr sz="1300">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a:latin typeface="Times"/>
                          <a:ea typeface="Times"/>
                          <a:cs typeface="Times"/>
                          <a:sym typeface="Times"/>
                        </a:rPr>
                        <a:t>1.)Lexicon based </a:t>
                      </a:r>
                      <a:r>
                        <a:rPr lang="en">
                          <a:latin typeface="Times"/>
                          <a:ea typeface="Times"/>
                          <a:cs typeface="Times"/>
                          <a:sym typeface="Times"/>
                        </a:rPr>
                        <a:t>approach requires scoring function to score each sentence and it has good accuracy on single phase.</a:t>
                      </a:r>
                      <a:br>
                        <a:rPr lang="en">
                          <a:latin typeface="Times"/>
                          <a:ea typeface="Times"/>
                          <a:cs typeface="Times"/>
                          <a:sym typeface="Times"/>
                        </a:rPr>
                      </a:br>
                      <a:endParaRPr>
                        <a:latin typeface="Times"/>
                        <a:ea typeface="Times"/>
                        <a:cs typeface="Times"/>
                        <a:sym typeface="Times"/>
                      </a:endParaRPr>
                    </a:p>
                    <a:p>
                      <a:pPr indent="0" lvl="0" marL="0" rtl="0" algn="l">
                        <a:spcBef>
                          <a:spcPts val="0"/>
                        </a:spcBef>
                        <a:spcAft>
                          <a:spcPts val="0"/>
                        </a:spcAft>
                        <a:buNone/>
                      </a:pPr>
                      <a:r>
                        <a:rPr lang="en">
                          <a:latin typeface="Times"/>
                          <a:ea typeface="Times"/>
                          <a:cs typeface="Times"/>
                          <a:sym typeface="Times"/>
                        </a:rPr>
                        <a:t>2.)In NRC </a:t>
                      </a:r>
                      <a:r>
                        <a:rPr lang="en">
                          <a:latin typeface="Times"/>
                          <a:ea typeface="Times"/>
                          <a:cs typeface="Times"/>
                          <a:sym typeface="Times"/>
                        </a:rPr>
                        <a:t>approach</a:t>
                      </a:r>
                      <a:r>
                        <a:rPr lang="en">
                          <a:latin typeface="Times"/>
                          <a:ea typeface="Times"/>
                          <a:cs typeface="Times"/>
                          <a:sym typeface="Times"/>
                        </a:rPr>
                        <a:t> Since data is sentence sized, the positive and negative sentiment scores aren’t averaged to zero.</a:t>
                      </a:r>
                      <a:endParaRPr>
                        <a:latin typeface="Times"/>
                        <a:ea typeface="Times"/>
                        <a:cs typeface="Times"/>
                        <a:sym typeface="Times"/>
                      </a:endParaRPr>
                    </a:p>
                    <a:p>
                      <a:pPr indent="0" lvl="0" marL="0" rtl="0" algn="l">
                        <a:spcBef>
                          <a:spcPts val="0"/>
                        </a:spcBef>
                        <a:spcAft>
                          <a:spcPts val="0"/>
                        </a:spcAft>
                        <a:buNone/>
                      </a:pPr>
                      <a:r>
                        <a:t/>
                      </a:r>
                      <a:endParaRPr>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a:latin typeface="Times"/>
                          <a:ea typeface="Times"/>
                          <a:cs typeface="Times"/>
                          <a:sym typeface="Times"/>
                        </a:rPr>
                        <a:t>1.)</a:t>
                      </a:r>
                      <a:r>
                        <a:rPr lang="en" sz="1300">
                          <a:latin typeface="Times"/>
                          <a:ea typeface="Times"/>
                          <a:cs typeface="Times"/>
                          <a:sym typeface="Times"/>
                        </a:rPr>
                        <a:t>Rapidminer  accuracy is less compared to </a:t>
                      </a:r>
                      <a:endParaRPr sz="1300">
                        <a:latin typeface="Times"/>
                        <a:ea typeface="Times"/>
                        <a:cs typeface="Times"/>
                        <a:sym typeface="Times"/>
                      </a:endParaRPr>
                    </a:p>
                    <a:p>
                      <a:pPr indent="0" lvl="0" marL="0" rtl="0" algn="l">
                        <a:spcBef>
                          <a:spcPts val="0"/>
                        </a:spcBef>
                        <a:spcAft>
                          <a:spcPts val="0"/>
                        </a:spcAft>
                        <a:buNone/>
                      </a:pPr>
                      <a:r>
                        <a:rPr b="1" lang="en" sz="1100">
                          <a:latin typeface="Times"/>
                          <a:ea typeface="Times"/>
                          <a:cs typeface="Times"/>
                          <a:sym typeface="Times"/>
                        </a:rPr>
                        <a:t>VADER</a:t>
                      </a:r>
                      <a:r>
                        <a:rPr lang="en" sz="1100">
                          <a:latin typeface="Times"/>
                          <a:ea typeface="Times"/>
                          <a:cs typeface="Times"/>
                          <a:sym typeface="Times"/>
                        </a:rPr>
                        <a:t> ( Valence Aware Dictionary for </a:t>
                      </a:r>
                      <a:r>
                        <a:rPr b="1" lang="en" sz="1100">
                          <a:latin typeface="Times"/>
                          <a:ea typeface="Times"/>
                          <a:cs typeface="Times"/>
                          <a:sym typeface="Times"/>
                        </a:rPr>
                        <a:t>Sentiment</a:t>
                      </a:r>
                      <a:r>
                        <a:rPr lang="en" sz="1100">
                          <a:latin typeface="Times"/>
                          <a:ea typeface="Times"/>
                          <a:cs typeface="Times"/>
                          <a:sym typeface="Times"/>
                        </a:rPr>
                        <a:t> Reasoning)</a:t>
                      </a:r>
                      <a:r>
                        <a:rPr b="1" lang="en" sz="1100">
                          <a:latin typeface="Times"/>
                          <a:ea typeface="Times"/>
                          <a:cs typeface="Times"/>
                          <a:sym typeface="Times"/>
                        </a:rPr>
                        <a:t>[8]</a:t>
                      </a:r>
                      <a:endParaRPr b="1" sz="1100">
                        <a:latin typeface="Times"/>
                        <a:ea typeface="Times"/>
                        <a:cs typeface="Times"/>
                        <a:sym typeface="Times"/>
                      </a:endParaRPr>
                    </a:p>
                    <a:p>
                      <a:pPr indent="0" lvl="0" marL="0" rtl="0" algn="l">
                        <a:spcBef>
                          <a:spcPts val="0"/>
                        </a:spcBef>
                        <a:spcAft>
                          <a:spcPts val="0"/>
                        </a:spcAft>
                        <a:buNone/>
                      </a:pPr>
                      <a:r>
                        <a:rPr lang="en" sz="1100">
                          <a:latin typeface="Times"/>
                          <a:ea typeface="Times"/>
                          <a:cs typeface="Times"/>
                          <a:sym typeface="Times"/>
                        </a:rPr>
                        <a:t> </a:t>
                      </a:r>
                      <a:endParaRPr sz="1100">
                        <a:latin typeface="Times"/>
                        <a:ea typeface="Times"/>
                        <a:cs typeface="Times"/>
                        <a:sym typeface="Times"/>
                      </a:endParaRPr>
                    </a:p>
                    <a:p>
                      <a:pPr indent="0" lvl="0" marL="0" rtl="0" algn="l">
                        <a:spcBef>
                          <a:spcPts val="0"/>
                        </a:spcBef>
                        <a:spcAft>
                          <a:spcPts val="0"/>
                        </a:spcAft>
                        <a:buNone/>
                      </a:pPr>
                      <a:r>
                        <a:t/>
                      </a:r>
                      <a:endParaRPr>
                        <a:latin typeface="Times"/>
                        <a:ea typeface="Times"/>
                        <a:cs typeface="Times"/>
                        <a:sym typeface="Times"/>
                      </a:endParaRPr>
                    </a:p>
                    <a:p>
                      <a:pPr indent="0" lvl="0" marL="0" rtl="0" algn="l">
                        <a:spcBef>
                          <a:spcPts val="0"/>
                        </a:spcBef>
                        <a:spcAft>
                          <a:spcPts val="0"/>
                        </a:spcAft>
                        <a:buNone/>
                      </a:pPr>
                      <a:r>
                        <a:rPr lang="en">
                          <a:latin typeface="Times"/>
                          <a:ea typeface="Times"/>
                          <a:cs typeface="Times"/>
                          <a:sym typeface="Times"/>
                        </a:rPr>
                        <a:t>2.)They used uni-grams which is less effective to catch sarcasm.</a:t>
                      </a:r>
                      <a:endParaRPr>
                        <a:latin typeface="Times"/>
                        <a:ea typeface="Times"/>
                        <a:cs typeface="Times"/>
                        <a:sym typeface="Times"/>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aphicFrame>
        <p:nvGraphicFramePr>
          <p:cNvPr id="111" name="Google Shape;111;p20"/>
          <p:cNvGraphicFramePr/>
          <p:nvPr/>
        </p:nvGraphicFramePr>
        <p:xfrm>
          <a:off x="97875" y="409860"/>
          <a:ext cx="3000000" cy="3000000"/>
        </p:xfrm>
        <a:graphic>
          <a:graphicData uri="http://schemas.openxmlformats.org/drawingml/2006/table">
            <a:tbl>
              <a:tblPr>
                <a:noFill/>
                <a:tableStyleId>{30CDC7A1-CC2C-4D89-B771-AB853877497A}</a:tableStyleId>
              </a:tblPr>
              <a:tblGrid>
                <a:gridCol w="382850"/>
                <a:gridCol w="1234175"/>
                <a:gridCol w="1175050"/>
                <a:gridCol w="698400"/>
                <a:gridCol w="2238925"/>
                <a:gridCol w="1688800"/>
                <a:gridCol w="1530050"/>
              </a:tblGrid>
              <a:tr h="615025">
                <a:tc>
                  <a:txBody>
                    <a:bodyPr/>
                    <a:lstStyle/>
                    <a:p>
                      <a:pPr indent="0" lvl="0" marL="0" rtl="0" algn="l">
                        <a:spcBef>
                          <a:spcPts val="0"/>
                        </a:spcBef>
                        <a:spcAft>
                          <a:spcPts val="0"/>
                        </a:spcAft>
                        <a:buNone/>
                      </a:pPr>
                      <a:r>
                        <a:rPr b="1" lang="en"/>
                        <a:t>Sr </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Paper</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Authors</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Year</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Summary </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Advantages</a:t>
                      </a:r>
                      <a:endParaRPr b="1"/>
                    </a:p>
                    <a:p>
                      <a:pPr indent="0" lvl="0" marL="0" rtl="0" algn="l">
                        <a:spcBef>
                          <a:spcPts val="0"/>
                        </a:spcBef>
                        <a:spcAft>
                          <a:spcPts val="0"/>
                        </a:spcAft>
                        <a:buNone/>
                      </a:pPr>
                      <a:r>
                        <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Disadvantages</a:t>
                      </a:r>
                      <a:endParaRPr b="1"/>
                    </a:p>
                  </a:txBody>
                  <a:tcPr marT="91425" marB="91425" marR="91425" marL="91425">
                    <a:solidFill>
                      <a:schemeClr val="dk1"/>
                    </a:solidFill>
                  </a:tcPr>
                </a:tc>
              </a:tr>
              <a:tr h="3624200">
                <a:tc>
                  <a:txBody>
                    <a:bodyPr/>
                    <a:lstStyle/>
                    <a:p>
                      <a:pPr indent="0" lvl="0" marL="0" rtl="0" algn="l">
                        <a:spcBef>
                          <a:spcPts val="0"/>
                        </a:spcBef>
                        <a:spcAft>
                          <a:spcPts val="0"/>
                        </a:spcAft>
                        <a:buNone/>
                      </a:pPr>
                      <a:r>
                        <a:rPr lang="en">
                          <a:latin typeface="Times"/>
                          <a:ea typeface="Times"/>
                          <a:cs typeface="Times"/>
                          <a:sym typeface="Times"/>
                        </a:rPr>
                        <a:t> </a:t>
                      </a:r>
                      <a:r>
                        <a:rPr lang="en">
                          <a:latin typeface="Times"/>
                          <a:ea typeface="Times"/>
                          <a:cs typeface="Times"/>
                          <a:sym typeface="Times"/>
                        </a:rPr>
                        <a:t>3</a:t>
                      </a:r>
                      <a:endParaRPr>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sz="1300">
                          <a:latin typeface="Times"/>
                          <a:ea typeface="Times"/>
                          <a:cs typeface="Times"/>
                          <a:sym typeface="Times"/>
                        </a:rPr>
                        <a:t>Sentiment analysis of social media Twitter with case of Anti-LGBT campaign in Indonesia using Naive Bayes, Decision Tree &amp; Random Firest Algorithm.</a:t>
                      </a:r>
                      <a:endParaRPr sz="1300">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sz="1200">
                          <a:latin typeface="Times"/>
                          <a:ea typeface="Times"/>
                          <a:cs typeface="Times"/>
                          <a:sym typeface="Times"/>
                        </a:rPr>
                        <a:t>1)Veny Amilia Fitri</a:t>
                      </a:r>
                      <a:endParaRPr sz="1200">
                        <a:latin typeface="Times"/>
                        <a:ea typeface="Times"/>
                        <a:cs typeface="Times"/>
                        <a:sym typeface="Times"/>
                      </a:endParaRPr>
                    </a:p>
                    <a:p>
                      <a:pPr indent="0" lvl="0" marL="0" rtl="0" algn="l">
                        <a:spcBef>
                          <a:spcPts val="0"/>
                        </a:spcBef>
                        <a:spcAft>
                          <a:spcPts val="0"/>
                        </a:spcAft>
                        <a:buNone/>
                      </a:pPr>
                      <a:r>
                        <a:t/>
                      </a:r>
                      <a:endParaRPr sz="1200">
                        <a:latin typeface="Times"/>
                        <a:ea typeface="Times"/>
                        <a:cs typeface="Times"/>
                        <a:sym typeface="Times"/>
                      </a:endParaRPr>
                    </a:p>
                    <a:p>
                      <a:pPr indent="0" lvl="0" marL="0" rtl="0" algn="l">
                        <a:spcBef>
                          <a:spcPts val="0"/>
                        </a:spcBef>
                        <a:spcAft>
                          <a:spcPts val="0"/>
                        </a:spcAft>
                        <a:buNone/>
                      </a:pPr>
                      <a:r>
                        <a:rPr lang="en" sz="1200">
                          <a:latin typeface="Times"/>
                          <a:ea typeface="Times"/>
                          <a:cs typeface="Times"/>
                          <a:sym typeface="Times"/>
                        </a:rPr>
                        <a:t>2)Rachmadita </a:t>
                      </a:r>
                      <a:r>
                        <a:rPr lang="en" sz="1200">
                          <a:latin typeface="Times"/>
                          <a:ea typeface="Times"/>
                          <a:cs typeface="Times"/>
                          <a:sym typeface="Times"/>
                        </a:rPr>
                        <a:t>Andreswari</a:t>
                      </a:r>
                      <a:endParaRPr sz="1200">
                        <a:latin typeface="Times"/>
                        <a:ea typeface="Times"/>
                        <a:cs typeface="Times"/>
                        <a:sym typeface="Times"/>
                      </a:endParaRPr>
                    </a:p>
                    <a:p>
                      <a:pPr indent="0" lvl="0" marL="0" rtl="0" algn="l">
                        <a:spcBef>
                          <a:spcPts val="0"/>
                        </a:spcBef>
                        <a:spcAft>
                          <a:spcPts val="0"/>
                        </a:spcAft>
                        <a:buNone/>
                      </a:pPr>
                      <a:r>
                        <a:t/>
                      </a:r>
                      <a:endParaRPr sz="1200">
                        <a:latin typeface="Times"/>
                        <a:ea typeface="Times"/>
                        <a:cs typeface="Times"/>
                        <a:sym typeface="Times"/>
                      </a:endParaRPr>
                    </a:p>
                    <a:p>
                      <a:pPr indent="0" lvl="0" marL="0" rtl="0" algn="l">
                        <a:spcBef>
                          <a:spcPts val="0"/>
                        </a:spcBef>
                        <a:spcAft>
                          <a:spcPts val="0"/>
                        </a:spcAft>
                        <a:buNone/>
                      </a:pPr>
                      <a:r>
                        <a:rPr lang="en" sz="1200">
                          <a:latin typeface="Times"/>
                          <a:ea typeface="Times"/>
                          <a:cs typeface="Times"/>
                          <a:sym typeface="Times"/>
                        </a:rPr>
                        <a:t>3)Muhammad Azani Hasibuan</a:t>
                      </a:r>
                      <a:endParaRPr sz="1200">
                        <a:latin typeface="Times"/>
                        <a:ea typeface="Times"/>
                        <a:cs typeface="Times"/>
                        <a:sym typeface="Times"/>
                      </a:endParaRPr>
                    </a:p>
                    <a:p>
                      <a:pPr indent="0" lvl="0" marL="0" rtl="0" algn="l">
                        <a:spcBef>
                          <a:spcPts val="0"/>
                        </a:spcBef>
                        <a:spcAft>
                          <a:spcPts val="0"/>
                        </a:spcAft>
                        <a:buNone/>
                      </a:pPr>
                      <a:r>
                        <a:t/>
                      </a:r>
                      <a:endParaRPr sz="1300">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a:latin typeface="Times"/>
                          <a:ea typeface="Times"/>
                          <a:cs typeface="Times"/>
                          <a:sym typeface="Times"/>
                        </a:rPr>
                        <a:t>2019</a:t>
                      </a:r>
                      <a:endParaRPr>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sz="1200">
                          <a:latin typeface="Times"/>
                          <a:ea typeface="Times"/>
                          <a:cs typeface="Times"/>
                          <a:sym typeface="Times"/>
                        </a:rPr>
                        <a:t>This paper presents the usage of different classifier algorithms to analyse the sentiment associated with Anti-LGBT. It used twitter as a source of data to feed to the algorithms. Based on parameters like recall, precision, F1-measure, it was concluded that Naive Bayes had the highest accuracy (86.43%) compared to rest (~82%). After analysis of data, the resultant major tendency for comments was found to be neutral.</a:t>
                      </a:r>
                      <a:endParaRPr sz="1200">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sz="1300">
                          <a:latin typeface="Times"/>
                          <a:ea typeface="Times"/>
                          <a:cs typeface="Times"/>
                          <a:sym typeface="Times"/>
                        </a:rPr>
                        <a:t>1)A detailed comparative study between Random Forest, Naive Bayes and Decision Tree was made.</a:t>
                      </a:r>
                      <a:endParaRPr sz="1300">
                        <a:latin typeface="Times"/>
                        <a:ea typeface="Times"/>
                        <a:cs typeface="Times"/>
                        <a:sym typeface="Times"/>
                      </a:endParaRPr>
                    </a:p>
                    <a:p>
                      <a:pPr indent="0" lvl="0" marL="0" rtl="0" algn="l">
                        <a:spcBef>
                          <a:spcPts val="0"/>
                        </a:spcBef>
                        <a:spcAft>
                          <a:spcPts val="0"/>
                        </a:spcAft>
                        <a:buNone/>
                      </a:pPr>
                      <a:r>
                        <a:t/>
                      </a:r>
                      <a:endParaRPr sz="1300">
                        <a:latin typeface="Times"/>
                        <a:ea typeface="Times"/>
                        <a:cs typeface="Times"/>
                        <a:sym typeface="Times"/>
                      </a:endParaRPr>
                    </a:p>
                    <a:p>
                      <a:pPr indent="0" lvl="0" marL="0" rtl="0" algn="l">
                        <a:spcBef>
                          <a:spcPts val="0"/>
                        </a:spcBef>
                        <a:spcAft>
                          <a:spcPts val="0"/>
                        </a:spcAft>
                        <a:buNone/>
                      </a:pPr>
                      <a:r>
                        <a:rPr lang="en" sz="1300">
                          <a:latin typeface="Times"/>
                          <a:ea typeface="Times"/>
                          <a:cs typeface="Times"/>
                          <a:sym typeface="Times"/>
                        </a:rPr>
                        <a:t>2)</a:t>
                      </a:r>
                      <a:r>
                        <a:rPr lang="en" sz="1300">
                          <a:latin typeface="Times"/>
                          <a:ea typeface="Times"/>
                          <a:cs typeface="Times"/>
                          <a:sym typeface="Times"/>
                        </a:rPr>
                        <a:t>Naive Bayes can easily provide high accuracy in case of sentence sized data like tweets.</a:t>
                      </a:r>
                      <a:endParaRPr sz="1300">
                        <a:latin typeface="Times"/>
                        <a:ea typeface="Times"/>
                        <a:cs typeface="Times"/>
                        <a:sym typeface="Times"/>
                      </a:endParaRPr>
                    </a:p>
                    <a:p>
                      <a:pPr indent="0" lvl="0" marL="0" rtl="0" algn="l">
                        <a:spcBef>
                          <a:spcPts val="0"/>
                        </a:spcBef>
                        <a:spcAft>
                          <a:spcPts val="0"/>
                        </a:spcAft>
                        <a:buNone/>
                      </a:pPr>
                      <a:r>
                        <a:t/>
                      </a:r>
                      <a:endParaRPr sz="1300">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sz="1300">
                          <a:latin typeface="Times"/>
                          <a:ea typeface="Times"/>
                          <a:cs typeface="Times"/>
                          <a:sym typeface="Times"/>
                        </a:rPr>
                        <a:t>1)The number of models compared is low.</a:t>
                      </a:r>
                      <a:endParaRPr sz="1300">
                        <a:latin typeface="Times"/>
                        <a:ea typeface="Times"/>
                        <a:cs typeface="Times"/>
                        <a:sym typeface="Times"/>
                      </a:endParaRPr>
                    </a:p>
                    <a:p>
                      <a:pPr indent="0" lvl="0" marL="0" rtl="0" algn="l">
                        <a:spcBef>
                          <a:spcPts val="0"/>
                        </a:spcBef>
                        <a:spcAft>
                          <a:spcPts val="0"/>
                        </a:spcAft>
                        <a:buNone/>
                      </a:pPr>
                      <a:r>
                        <a:t/>
                      </a:r>
                      <a:endParaRPr sz="1300">
                        <a:latin typeface="Times"/>
                        <a:ea typeface="Times"/>
                        <a:cs typeface="Times"/>
                        <a:sym typeface="Times"/>
                      </a:endParaRPr>
                    </a:p>
                    <a:p>
                      <a:pPr indent="0" lvl="0" marL="0" rtl="0" algn="l">
                        <a:spcBef>
                          <a:spcPts val="0"/>
                        </a:spcBef>
                        <a:spcAft>
                          <a:spcPts val="0"/>
                        </a:spcAft>
                        <a:buNone/>
                      </a:pPr>
                      <a:r>
                        <a:rPr lang="en" sz="1300">
                          <a:latin typeface="Times"/>
                          <a:ea typeface="Times"/>
                          <a:cs typeface="Times"/>
                          <a:sym typeface="Times"/>
                        </a:rPr>
                        <a:t>2)Naive Bayes assumes all features to be independent. This will reduce accuracy when collinearity is to be considered.</a:t>
                      </a:r>
                      <a:endParaRPr sz="1300">
                        <a:latin typeface="Times"/>
                        <a:ea typeface="Times"/>
                        <a:cs typeface="Times"/>
                        <a:sym typeface="Times"/>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graphicFrame>
        <p:nvGraphicFramePr>
          <p:cNvPr id="116" name="Google Shape;116;p21"/>
          <p:cNvGraphicFramePr/>
          <p:nvPr/>
        </p:nvGraphicFramePr>
        <p:xfrm>
          <a:off x="97875" y="308172"/>
          <a:ext cx="3000000" cy="3000000"/>
        </p:xfrm>
        <a:graphic>
          <a:graphicData uri="http://schemas.openxmlformats.org/drawingml/2006/table">
            <a:tbl>
              <a:tblPr>
                <a:noFill/>
                <a:tableStyleId>{30CDC7A1-CC2C-4D89-B771-AB853877497A}</a:tableStyleId>
              </a:tblPr>
              <a:tblGrid>
                <a:gridCol w="505725"/>
                <a:gridCol w="1305900"/>
                <a:gridCol w="1002400"/>
                <a:gridCol w="657525"/>
                <a:gridCol w="2257850"/>
                <a:gridCol w="1595650"/>
                <a:gridCol w="1623200"/>
              </a:tblGrid>
              <a:tr h="584250">
                <a:tc>
                  <a:txBody>
                    <a:bodyPr/>
                    <a:lstStyle/>
                    <a:p>
                      <a:pPr indent="0" lvl="0" marL="0" rtl="0" algn="l">
                        <a:spcBef>
                          <a:spcPts val="0"/>
                        </a:spcBef>
                        <a:spcAft>
                          <a:spcPts val="0"/>
                        </a:spcAft>
                        <a:buNone/>
                      </a:pPr>
                      <a:r>
                        <a:rPr b="1" lang="en"/>
                        <a:t>Sr </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Paper</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Authors</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Year</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Summary </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Advantages</a:t>
                      </a:r>
                      <a:endParaRPr b="1"/>
                    </a:p>
                    <a:p>
                      <a:pPr indent="0" lvl="0" marL="0" rtl="0" algn="l">
                        <a:spcBef>
                          <a:spcPts val="0"/>
                        </a:spcBef>
                        <a:spcAft>
                          <a:spcPts val="0"/>
                        </a:spcAft>
                        <a:buNone/>
                      </a:pPr>
                      <a:r>
                        <a:t/>
                      </a:r>
                      <a:endParaRPr b="1"/>
                    </a:p>
                  </a:txBody>
                  <a:tcPr marT="91425" marB="91425" marR="91425" marL="91425">
                    <a:solidFill>
                      <a:schemeClr val="dk1"/>
                    </a:solidFill>
                  </a:tcPr>
                </a:tc>
                <a:tc>
                  <a:txBody>
                    <a:bodyPr/>
                    <a:lstStyle/>
                    <a:p>
                      <a:pPr indent="0" lvl="0" marL="0" rtl="0" algn="l">
                        <a:spcBef>
                          <a:spcPts val="0"/>
                        </a:spcBef>
                        <a:spcAft>
                          <a:spcPts val="0"/>
                        </a:spcAft>
                        <a:buNone/>
                      </a:pPr>
                      <a:r>
                        <a:rPr b="1" lang="en"/>
                        <a:t> Disadvantages</a:t>
                      </a:r>
                      <a:endParaRPr b="1"/>
                    </a:p>
                  </a:txBody>
                  <a:tcPr marT="91425" marB="91425" marR="91425" marL="91425">
                    <a:solidFill>
                      <a:schemeClr val="dk1"/>
                    </a:solidFill>
                  </a:tcPr>
                </a:tc>
              </a:tr>
              <a:tr h="3925225">
                <a:tc>
                  <a:txBody>
                    <a:bodyPr/>
                    <a:lstStyle/>
                    <a:p>
                      <a:pPr indent="0" lvl="0" marL="0" rtl="0" algn="l">
                        <a:spcBef>
                          <a:spcPts val="0"/>
                        </a:spcBef>
                        <a:spcAft>
                          <a:spcPts val="0"/>
                        </a:spcAft>
                        <a:buNone/>
                      </a:pPr>
                      <a:r>
                        <a:rPr lang="en">
                          <a:latin typeface="Times"/>
                          <a:ea typeface="Times"/>
                          <a:cs typeface="Times"/>
                          <a:sym typeface="Times"/>
                        </a:rPr>
                        <a:t>4</a:t>
                      </a:r>
                      <a:endParaRPr>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a:latin typeface="Times"/>
                          <a:ea typeface="Times"/>
                          <a:cs typeface="Times"/>
                          <a:sym typeface="Times"/>
                        </a:rPr>
                        <a:t>Text Classification using Different Feature Extraction Approaches.</a:t>
                      </a:r>
                      <a:endParaRPr>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a:latin typeface="Times"/>
                          <a:ea typeface="Times"/>
                          <a:cs typeface="Times"/>
                          <a:sym typeface="Times"/>
                        </a:rPr>
                        <a:t>1)Robert Dzisevic</a:t>
                      </a:r>
                      <a:endParaRPr>
                        <a:latin typeface="Times"/>
                        <a:ea typeface="Times"/>
                        <a:cs typeface="Times"/>
                        <a:sym typeface="Times"/>
                      </a:endParaRPr>
                    </a:p>
                    <a:p>
                      <a:pPr indent="0" lvl="0" marL="0" rtl="0" algn="l">
                        <a:spcBef>
                          <a:spcPts val="0"/>
                        </a:spcBef>
                        <a:spcAft>
                          <a:spcPts val="0"/>
                        </a:spcAft>
                        <a:buNone/>
                      </a:pPr>
                      <a:r>
                        <a:t/>
                      </a:r>
                      <a:endParaRPr>
                        <a:latin typeface="Times"/>
                        <a:ea typeface="Times"/>
                        <a:cs typeface="Times"/>
                        <a:sym typeface="Times"/>
                      </a:endParaRPr>
                    </a:p>
                    <a:p>
                      <a:pPr indent="0" lvl="0" marL="0" rtl="0" algn="l">
                        <a:spcBef>
                          <a:spcPts val="0"/>
                        </a:spcBef>
                        <a:spcAft>
                          <a:spcPts val="0"/>
                        </a:spcAft>
                        <a:buNone/>
                      </a:pPr>
                      <a:r>
                        <a:rPr lang="en">
                          <a:latin typeface="Times"/>
                          <a:ea typeface="Times"/>
                          <a:cs typeface="Times"/>
                          <a:sym typeface="Times"/>
                        </a:rPr>
                        <a:t>2)Dmitrij Sesok</a:t>
                      </a:r>
                      <a:endParaRPr>
                        <a:latin typeface="Times"/>
                        <a:ea typeface="Times"/>
                        <a:cs typeface="Times"/>
                        <a:sym typeface="Times"/>
                      </a:endParaRPr>
                    </a:p>
                    <a:p>
                      <a:pPr indent="0" lvl="0" marL="0" rtl="0" algn="l">
                        <a:spcBef>
                          <a:spcPts val="0"/>
                        </a:spcBef>
                        <a:spcAft>
                          <a:spcPts val="0"/>
                        </a:spcAft>
                        <a:buNone/>
                      </a:pPr>
                      <a:r>
                        <a:t/>
                      </a:r>
                      <a:endParaRPr>
                        <a:latin typeface="Times"/>
                        <a:ea typeface="Times"/>
                        <a:cs typeface="Times"/>
                        <a:sym typeface="Times"/>
                      </a:endParaRPr>
                    </a:p>
                    <a:p>
                      <a:pPr indent="0" lvl="0" marL="0" rtl="0" algn="l">
                        <a:spcBef>
                          <a:spcPts val="0"/>
                        </a:spcBef>
                        <a:spcAft>
                          <a:spcPts val="0"/>
                        </a:spcAft>
                        <a:buNone/>
                      </a:pPr>
                      <a:r>
                        <a:t/>
                      </a:r>
                      <a:endParaRPr>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a:latin typeface="Times"/>
                          <a:ea typeface="Times"/>
                          <a:cs typeface="Times"/>
                          <a:sym typeface="Times"/>
                        </a:rPr>
                        <a:t>2019</a:t>
                      </a:r>
                      <a:endParaRPr>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sz="1200">
                          <a:latin typeface="Times"/>
                          <a:ea typeface="Times"/>
                          <a:cs typeface="Times"/>
                          <a:sym typeface="Times"/>
                        </a:rPr>
                        <a:t>In this paper, three different text feature extraction dimensionality reduction approaches based on TF-IDF were applied for classification using keras. The TF-IDF LSA approach outperformed the plain TF-IDF by </a:t>
                      </a:r>
                      <a:r>
                        <a:rPr lang="en" sz="1200">
                          <a:latin typeface="Times"/>
                          <a:ea typeface="Times"/>
                          <a:cs typeface="Times"/>
                          <a:sym typeface="Times"/>
                        </a:rPr>
                        <a:t>1% </a:t>
                      </a:r>
                      <a:r>
                        <a:rPr lang="en" sz="1200">
                          <a:latin typeface="Times"/>
                          <a:ea typeface="Times"/>
                          <a:cs typeface="Times"/>
                          <a:sym typeface="Times"/>
                        </a:rPr>
                        <a:t> for small datasets while the plain TF-IDF gave higher accuracy (91%) for larger datasets. The TF-IDF LDA approach failed to reduce the noise in data in both cases which ended up reducing the accuracy.</a:t>
                      </a:r>
                      <a:endParaRPr sz="1200">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sz="1300">
                          <a:latin typeface="Times"/>
                          <a:ea typeface="Times"/>
                          <a:cs typeface="Times"/>
                          <a:sym typeface="Times"/>
                        </a:rPr>
                        <a:t>1)Overfitting of TF-IDF model is prevented with LSA and LDA enhancements which can become very apparent in very large data-sets.</a:t>
                      </a:r>
                      <a:endParaRPr sz="1300">
                        <a:latin typeface="Times"/>
                        <a:ea typeface="Times"/>
                        <a:cs typeface="Times"/>
                        <a:sym typeface="Times"/>
                      </a:endParaRPr>
                    </a:p>
                    <a:p>
                      <a:pPr indent="0" lvl="0" marL="0" rtl="0" algn="l">
                        <a:spcBef>
                          <a:spcPts val="0"/>
                        </a:spcBef>
                        <a:spcAft>
                          <a:spcPts val="0"/>
                        </a:spcAft>
                        <a:buNone/>
                      </a:pPr>
                      <a:r>
                        <a:t/>
                      </a:r>
                      <a:endParaRPr sz="1300">
                        <a:latin typeface="Times"/>
                        <a:ea typeface="Times"/>
                        <a:cs typeface="Times"/>
                        <a:sym typeface="Times"/>
                      </a:endParaRPr>
                    </a:p>
                    <a:p>
                      <a:pPr indent="0" lvl="0" marL="0" rtl="0" algn="l">
                        <a:spcBef>
                          <a:spcPts val="0"/>
                        </a:spcBef>
                        <a:spcAft>
                          <a:spcPts val="0"/>
                        </a:spcAft>
                        <a:buNone/>
                      </a:pPr>
                      <a:r>
                        <a:rPr lang="en" sz="1300">
                          <a:latin typeface="Times"/>
                          <a:ea typeface="Times"/>
                          <a:cs typeface="Times"/>
                          <a:sym typeface="Times"/>
                        </a:rPr>
                        <a:t>2)The calculations involved in TF-IDF are very easy.</a:t>
                      </a:r>
                      <a:endParaRPr sz="1300">
                        <a:latin typeface="Times"/>
                        <a:ea typeface="Times"/>
                        <a:cs typeface="Times"/>
                        <a:sym typeface="Times"/>
                      </a:endParaRPr>
                    </a:p>
                    <a:p>
                      <a:pPr indent="0" lvl="0" marL="0" rtl="0" algn="l">
                        <a:spcBef>
                          <a:spcPts val="0"/>
                        </a:spcBef>
                        <a:spcAft>
                          <a:spcPts val="0"/>
                        </a:spcAft>
                        <a:buNone/>
                      </a:pPr>
                      <a:r>
                        <a:t/>
                      </a:r>
                      <a:endParaRPr sz="1300">
                        <a:latin typeface="Times"/>
                        <a:ea typeface="Times"/>
                        <a:cs typeface="Times"/>
                        <a:sym typeface="Times"/>
                      </a:endParaRPr>
                    </a:p>
                  </a:txBody>
                  <a:tcPr marT="91425" marB="91425" marR="91425" marL="91425"/>
                </a:tc>
                <a:tc>
                  <a:txBody>
                    <a:bodyPr/>
                    <a:lstStyle/>
                    <a:p>
                      <a:pPr indent="0" lvl="0" marL="0" rtl="0" algn="l">
                        <a:spcBef>
                          <a:spcPts val="0"/>
                        </a:spcBef>
                        <a:spcAft>
                          <a:spcPts val="0"/>
                        </a:spcAft>
                        <a:buNone/>
                      </a:pPr>
                      <a:r>
                        <a:rPr lang="en" sz="1300">
                          <a:latin typeface="Times"/>
                          <a:ea typeface="Times"/>
                          <a:cs typeface="Times"/>
                          <a:sym typeface="Times"/>
                        </a:rPr>
                        <a:t>1) If a word occurs in every element of data-set, TF-IDF will assign it a 0 weightage thus, those words become irrelevant to other corpus terms. </a:t>
                      </a:r>
                      <a:endParaRPr sz="1300">
                        <a:latin typeface="Times"/>
                        <a:ea typeface="Times"/>
                        <a:cs typeface="Times"/>
                        <a:sym typeface="Times"/>
                      </a:endParaRPr>
                    </a:p>
                    <a:p>
                      <a:pPr indent="0" lvl="0" marL="0" rtl="0" algn="l">
                        <a:spcBef>
                          <a:spcPts val="0"/>
                        </a:spcBef>
                        <a:spcAft>
                          <a:spcPts val="0"/>
                        </a:spcAft>
                        <a:buNone/>
                      </a:pPr>
                      <a:r>
                        <a:t/>
                      </a:r>
                      <a:endParaRPr sz="1300">
                        <a:latin typeface="Times"/>
                        <a:ea typeface="Times"/>
                        <a:cs typeface="Times"/>
                        <a:sym typeface="Times"/>
                      </a:endParaRPr>
                    </a:p>
                    <a:p>
                      <a:pPr indent="0" lvl="0" marL="0" rtl="0" algn="l">
                        <a:spcBef>
                          <a:spcPts val="0"/>
                        </a:spcBef>
                        <a:spcAft>
                          <a:spcPts val="0"/>
                        </a:spcAft>
                        <a:buNone/>
                      </a:pPr>
                      <a:r>
                        <a:rPr lang="en" sz="1300">
                          <a:latin typeface="Times"/>
                          <a:ea typeface="Times"/>
                          <a:cs typeface="Times"/>
                          <a:sym typeface="Times"/>
                        </a:rPr>
                        <a:t>2)The extraction time with TF-IDF increases exponentially with increase in document size.</a:t>
                      </a:r>
                      <a:endParaRPr sz="1300">
                        <a:latin typeface="Times"/>
                        <a:ea typeface="Times"/>
                        <a:cs typeface="Times"/>
                        <a:sym typeface="Times"/>
                      </a:endParaRPr>
                    </a:p>
                    <a:p>
                      <a:pPr indent="0" lvl="0" marL="0" rtl="0" algn="l">
                        <a:spcBef>
                          <a:spcPts val="0"/>
                        </a:spcBef>
                        <a:spcAft>
                          <a:spcPts val="0"/>
                        </a:spcAft>
                        <a:buNone/>
                      </a:pPr>
                      <a:r>
                        <a:t/>
                      </a:r>
                      <a:endParaRPr>
                        <a:latin typeface="Times"/>
                        <a:ea typeface="Times"/>
                        <a:cs typeface="Times"/>
                        <a:sym typeface="Times"/>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