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Spectral"/>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pectral-italic.fntdata"/><Relationship Id="rId20" Type="http://schemas.openxmlformats.org/officeDocument/2006/relationships/slide" Target="slides/slide15.xml"/><Relationship Id="rId41" Type="http://schemas.openxmlformats.org/officeDocument/2006/relationships/font" Target="fonts/Spectral-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Spectral-bold.fntdata"/><Relationship Id="rId16" Type="http://schemas.openxmlformats.org/officeDocument/2006/relationships/slide" Target="slides/slide11.xml"/><Relationship Id="rId38" Type="http://schemas.openxmlformats.org/officeDocument/2006/relationships/font" Target="fonts/Spectral-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af205239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af205239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b030f0e0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b030f0e0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b030f0e0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b030f0e0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b030f0e0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b030f0e0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b030f0e06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b030f0e06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af205239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af205239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af7c78f53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af7c78f53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af205239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af205239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b030f0e06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b030f0e06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af205239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af205239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af205239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af205239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af205239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af205239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af7c78f53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af7c78f53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af2052399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af2052399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b030f0e0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b030f0e0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af205239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af205239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af205239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af205239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af205239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af205239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af7c78f53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af7c78f53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af205239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af205239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af205239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af205239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af205239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af205239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af205239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af205239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af2052399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af2052399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b030f0e0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b030f0e0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af205239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af205239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need to provision or maintain any servers. There is no software or runtime to install, maintain, or administer.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Your application can be scaled automatically or by adjusting its capability through toggling the units of consumption, rather than units of individual servers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Pay for consistent throughput or execution duration rather than by server unit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Serverless provides built in availability and fault tolerance. You don’t need to architect for these capabilities since the services running the application provide them by default.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af205239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af205239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need to manage server, just upload your code to lambda and it is ready to execute.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Scales precisely with the size of your workload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Charged for every 100ms your code executes and number of times your code is triggered. No cost while code is not running</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af205239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af205239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takeaway from previous slide is that most of the use cases mentioned rely on real time execution, so the difference between a COLD and WARM start is not negligible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af205239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af205239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af205239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af205239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af205239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af205239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read.acloud.guru/how-long-does-aws-lambda-keep-your-idle-functions-around-before-a-cold-start-bf715d3b810" TargetMode="External"/><Relationship Id="rId4" Type="http://schemas.openxmlformats.org/officeDocument/2006/relationships/hyperlink" Target="https://medium.com/@nathan.malishev/lambda-cold-starts-language-comparison-%EF%B8%8F-a4f4b5f16a62" TargetMode="External"/><Relationship Id="rId5" Type="http://schemas.openxmlformats.org/officeDocument/2006/relationships/hyperlink" Target="https://aws.amazon.com/lambda/" TargetMode="External"/><Relationship Id="rId6" Type="http://schemas.openxmlformats.org/officeDocument/2006/relationships/hyperlink" Target="https://ieeexplore.ieee.org/abstract/document/8360324" TargetMode="External"/><Relationship Id="rId7" Type="http://schemas.openxmlformats.org/officeDocument/2006/relationships/hyperlink" Target="https://github.com/rakyll/hey"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Analysis of Microservice Performance in Serverless Computing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Yu-Cheng Chen, Sai Raghavendra Grandhi, Michael Enriquez, Vishesh Sharma</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Elasticity - Testing</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Leverage AWS API Gateway to create a </a:t>
            </a:r>
            <a:r>
              <a:rPr lang="en"/>
              <a:t>persistent</a:t>
            </a:r>
            <a:r>
              <a:rPr lang="en"/>
              <a:t> endpoint link to trigger the Lambda function</a:t>
            </a:r>
            <a:endParaRPr/>
          </a:p>
          <a:p>
            <a:pPr indent="-342900" lvl="0" marL="457200" rtl="0" algn="l">
              <a:spcBef>
                <a:spcPts val="0"/>
              </a:spcBef>
              <a:spcAft>
                <a:spcPts val="0"/>
              </a:spcAft>
              <a:buSzPts val="1800"/>
              <a:buChar char="●"/>
            </a:pPr>
            <a:r>
              <a:rPr lang="en"/>
              <a:t>Leverage Hey: a program designed to send a number of requests in the provided concurrency level and print out statistics.</a:t>
            </a:r>
            <a:endParaRPr/>
          </a:p>
          <a:p>
            <a:pPr indent="-342900" lvl="0" marL="457200" rtl="0" algn="l">
              <a:spcBef>
                <a:spcPts val="0"/>
              </a:spcBef>
              <a:spcAft>
                <a:spcPts val="0"/>
              </a:spcAft>
              <a:buSzPts val="1800"/>
              <a:buChar char="●"/>
            </a:pPr>
            <a:r>
              <a:rPr lang="en"/>
              <a:t>By changing a key feature such as </a:t>
            </a:r>
            <a:r>
              <a:rPr lang="en"/>
              <a:t>memory</a:t>
            </a:r>
            <a:r>
              <a:rPr lang="en"/>
              <a:t> </a:t>
            </a:r>
            <a:r>
              <a:rPr lang="en"/>
              <a:t>allotment, the container can be forced to restart guaranteeing a COLD start scenario. </a:t>
            </a:r>
            <a:endParaRPr/>
          </a:p>
          <a:p>
            <a:pPr indent="-342900" lvl="0" marL="457200" rtl="0" algn="l">
              <a:spcBef>
                <a:spcPts val="0"/>
              </a:spcBef>
              <a:spcAft>
                <a:spcPts val="0"/>
              </a:spcAft>
              <a:buSzPts val="1800"/>
              <a:buChar char="●"/>
            </a:pPr>
            <a:r>
              <a:rPr lang="en"/>
              <a:t>At this point varying the level of concurrency can allow us to determine the performance impact of increasing concurrency during a COLD vs WARM start</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Balancing - Setup</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Ruby - 2.5</a:t>
            </a:r>
            <a:endParaRPr/>
          </a:p>
          <a:p>
            <a:pPr indent="-342900" lvl="0" marL="457200" rtl="0" algn="l">
              <a:spcBef>
                <a:spcPts val="0"/>
              </a:spcBef>
              <a:spcAft>
                <a:spcPts val="0"/>
              </a:spcAft>
              <a:buSzPts val="1800"/>
              <a:buChar char="●"/>
            </a:pPr>
            <a:r>
              <a:rPr lang="en"/>
              <a:t>Integrated Application Load Balancer with AWS Lambda and added a listener for checking the connection requests.</a:t>
            </a:r>
            <a:endParaRPr/>
          </a:p>
          <a:p>
            <a:pPr indent="-342900" lvl="0" marL="457200" rtl="0" algn="l">
              <a:spcBef>
                <a:spcPts val="0"/>
              </a:spcBef>
              <a:spcAft>
                <a:spcPts val="0"/>
              </a:spcAft>
              <a:buSzPts val="1800"/>
              <a:buChar char="●"/>
            </a:pPr>
            <a:r>
              <a:rPr lang="en"/>
              <a:t>Connected JMeter with the HTTP server of the corresponding AWS Lambda function which was used for executing the concurrent requests.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15" name="Google Shape;115;p23"/>
          <p:cNvPicPr preferRelativeResize="0"/>
          <p:nvPr/>
        </p:nvPicPr>
        <p:blipFill>
          <a:blip r:embed="rId3">
            <a:alphaModFix/>
          </a:blip>
          <a:stretch>
            <a:fillRect/>
          </a:stretch>
        </p:blipFill>
        <p:spPr>
          <a:xfrm>
            <a:off x="750100" y="3027879"/>
            <a:ext cx="4382699" cy="138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Balancing - Testing</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investigate the load balancing performance of warm service requests, we executed 6 sets of 100 concurrent requests.</a:t>
            </a:r>
            <a:endParaRPr/>
          </a:p>
          <a:p>
            <a:pPr indent="-342900" lvl="0" marL="457200" rtl="0" algn="l">
              <a:spcBef>
                <a:spcPts val="0"/>
              </a:spcBef>
              <a:spcAft>
                <a:spcPts val="0"/>
              </a:spcAft>
              <a:buSzPts val="1800"/>
              <a:buChar char="●"/>
            </a:pPr>
            <a:r>
              <a:rPr lang="en"/>
              <a:t>Used JMeter for varying the ramp-up period from 10 seconds to 180 seconds, keeping the number of concurrent requests constant.</a:t>
            </a:r>
            <a:endParaRPr/>
          </a:p>
          <a:p>
            <a:pPr indent="-342900" lvl="0" marL="457200" rtl="0" algn="l">
              <a:spcBef>
                <a:spcPts val="0"/>
              </a:spcBef>
              <a:spcAft>
                <a:spcPts val="0"/>
              </a:spcAft>
              <a:buSzPts val="1800"/>
              <a:buChar char="●"/>
            </a:pPr>
            <a:r>
              <a:rPr lang="en"/>
              <a:t>AWS X-Ray recorded the traces of the execution for each set of requests.</a:t>
            </a:r>
            <a:endParaRPr/>
          </a:p>
          <a:p>
            <a:pPr indent="-342900" lvl="0" marL="457200" rtl="0" algn="l">
              <a:spcBef>
                <a:spcPts val="0"/>
              </a:spcBef>
              <a:spcAft>
                <a:spcPts val="0"/>
              </a:spcAft>
              <a:buSzPts val="1800"/>
              <a:buChar char="●"/>
            </a:pPr>
            <a:r>
              <a:rPr lang="en"/>
              <a:t>The average response time was recorded and the results were plotted on the graph.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idx="1" type="body"/>
          </p:nvPr>
        </p:nvSpPr>
        <p:spPr>
          <a:xfrm>
            <a:off x="311700" y="586925"/>
            <a:ext cx="8520600" cy="416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JMeter Setup</a:t>
            </a:r>
            <a:endParaRPr/>
          </a:p>
        </p:txBody>
      </p:sp>
      <p:pic>
        <p:nvPicPr>
          <p:cNvPr id="127" name="Google Shape;127;p25"/>
          <p:cNvPicPr preferRelativeResize="0"/>
          <p:nvPr/>
        </p:nvPicPr>
        <p:blipFill rotWithShape="1">
          <a:blip r:embed="rId3">
            <a:alphaModFix/>
          </a:blip>
          <a:srcRect b="39496" l="0" r="0" t="0"/>
          <a:stretch/>
        </p:blipFill>
        <p:spPr>
          <a:xfrm>
            <a:off x="180125" y="1164875"/>
            <a:ext cx="8808024" cy="2997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24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Memory and Prog. Languages Experiment Pipeline</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6"/>
          <p:cNvPicPr preferRelativeResize="0"/>
          <p:nvPr/>
        </p:nvPicPr>
        <p:blipFill>
          <a:blip r:embed="rId3">
            <a:alphaModFix/>
          </a:blip>
          <a:stretch>
            <a:fillRect/>
          </a:stretch>
        </p:blipFill>
        <p:spPr>
          <a:xfrm>
            <a:off x="1846801" y="1152475"/>
            <a:ext cx="5450400" cy="37182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Memory - Setup</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Python 3.7/ Java 8</a:t>
            </a:r>
            <a:endParaRPr/>
          </a:p>
          <a:p>
            <a:pPr indent="-342900" lvl="0" marL="457200" rtl="0" algn="l">
              <a:spcBef>
                <a:spcPts val="0"/>
              </a:spcBef>
              <a:spcAft>
                <a:spcPts val="0"/>
              </a:spcAft>
              <a:buSzPts val="1800"/>
              <a:buChar char="●"/>
            </a:pPr>
            <a:r>
              <a:rPr lang="en"/>
              <a:t>6 variant memory configurations.</a:t>
            </a:r>
            <a:endParaRPr/>
          </a:p>
          <a:p>
            <a:pPr indent="-342900" lvl="0" marL="457200" rtl="0" algn="l">
              <a:spcBef>
                <a:spcPts val="0"/>
              </a:spcBef>
              <a:spcAft>
                <a:spcPts val="0"/>
              </a:spcAft>
              <a:buSzPts val="1800"/>
              <a:buChar char="●"/>
            </a:pPr>
            <a:r>
              <a:rPr lang="en"/>
              <a:t>CloudWatch Events trigger Lambda Functions every 2 hours.</a:t>
            </a:r>
            <a:endParaRPr/>
          </a:p>
          <a:p>
            <a:pPr indent="-342900" lvl="0" marL="457200" rtl="0" algn="l">
              <a:spcBef>
                <a:spcPts val="0"/>
              </a:spcBef>
              <a:spcAft>
                <a:spcPts val="0"/>
              </a:spcAft>
              <a:buSzPts val="1800"/>
              <a:buChar char="●"/>
            </a:pPr>
            <a:r>
              <a:rPr lang="en"/>
              <a:t>AWS X-Ray records the function execution traces.</a:t>
            </a:r>
            <a:endParaRPr/>
          </a:p>
        </p:txBody>
      </p:sp>
      <p:pic>
        <p:nvPicPr>
          <p:cNvPr id="141" name="Google Shape;141;p27"/>
          <p:cNvPicPr preferRelativeResize="0"/>
          <p:nvPr/>
        </p:nvPicPr>
        <p:blipFill>
          <a:blip r:embed="rId3">
            <a:alphaModFix/>
          </a:blip>
          <a:stretch>
            <a:fillRect/>
          </a:stretch>
        </p:blipFill>
        <p:spPr>
          <a:xfrm>
            <a:off x="735800" y="2571750"/>
            <a:ext cx="5028401" cy="1235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Memory - Testing</a:t>
            </a:r>
            <a:endParaRPr/>
          </a:p>
        </p:txBody>
      </p:sp>
      <p:sp>
        <p:nvSpPr>
          <p:cNvPr id="147" name="Google Shape;147;p28"/>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AWS CLI (Command Line Interface) / AWS X-Ray API is used to access traces recorded by X-Ray.</a:t>
            </a:r>
            <a:endParaRPr/>
          </a:p>
          <a:p>
            <a:pPr indent="-342900" lvl="0" marL="457200" rtl="0" algn="l">
              <a:spcBef>
                <a:spcPts val="0"/>
              </a:spcBef>
              <a:spcAft>
                <a:spcPts val="0"/>
              </a:spcAft>
              <a:buSzPts val="1800"/>
              <a:buChar char="●"/>
            </a:pPr>
            <a:r>
              <a:rPr lang="en"/>
              <a:t>Container cold start time is calculated by </a:t>
            </a:r>
            <a:br>
              <a:rPr lang="en"/>
            </a:br>
            <a:r>
              <a:rPr lang="en"/>
              <a:t>(AWS::Lambda::Function start_time - </a:t>
            </a:r>
            <a:r>
              <a:rPr lang="en"/>
              <a:t>AWS::Lambda start_time)</a:t>
            </a:r>
            <a:br>
              <a:rPr lang="en"/>
            </a:br>
            <a:br>
              <a:rPr lang="en"/>
            </a:br>
            <a:br>
              <a:rPr lang="en"/>
            </a:br>
            <a:br>
              <a:rPr lang="en"/>
            </a:br>
            <a:br>
              <a:rPr lang="en"/>
            </a:br>
            <a:endParaRPr/>
          </a:p>
          <a:p>
            <a:pPr indent="-342900" lvl="0" marL="457200" rtl="0" algn="l">
              <a:spcBef>
                <a:spcPts val="0"/>
              </a:spcBef>
              <a:spcAft>
                <a:spcPts val="0"/>
              </a:spcAft>
              <a:buSzPts val="1800"/>
              <a:buChar char="●"/>
            </a:pPr>
            <a:r>
              <a:rPr lang="en"/>
              <a:t>Mean of data for 4 days is shown in the result.</a:t>
            </a:r>
            <a:endParaRPr/>
          </a:p>
        </p:txBody>
      </p:sp>
      <p:grpSp>
        <p:nvGrpSpPr>
          <p:cNvPr id="148" name="Google Shape;148;p28"/>
          <p:cNvGrpSpPr/>
          <p:nvPr/>
        </p:nvGrpSpPr>
        <p:grpSpPr>
          <a:xfrm>
            <a:off x="888200" y="2507450"/>
            <a:ext cx="4369603" cy="1561801"/>
            <a:chOff x="888200" y="2507450"/>
            <a:chExt cx="4369603" cy="1561801"/>
          </a:xfrm>
        </p:grpSpPr>
        <p:pic>
          <p:nvPicPr>
            <p:cNvPr id="149" name="Google Shape;149;p28"/>
            <p:cNvPicPr preferRelativeResize="0"/>
            <p:nvPr/>
          </p:nvPicPr>
          <p:blipFill>
            <a:blip r:embed="rId3">
              <a:alphaModFix/>
            </a:blip>
            <a:stretch>
              <a:fillRect/>
            </a:stretch>
          </p:blipFill>
          <p:spPr>
            <a:xfrm>
              <a:off x="888200" y="2507450"/>
              <a:ext cx="4369603" cy="1561801"/>
            </a:xfrm>
            <a:prstGeom prst="rect">
              <a:avLst/>
            </a:prstGeom>
            <a:noFill/>
            <a:ln>
              <a:noFill/>
            </a:ln>
          </p:spPr>
        </p:pic>
        <p:cxnSp>
          <p:nvCxnSpPr>
            <p:cNvPr id="150" name="Google Shape;150;p28"/>
            <p:cNvCxnSpPr/>
            <p:nvPr/>
          </p:nvCxnSpPr>
          <p:spPr>
            <a:xfrm>
              <a:off x="2521750" y="3671825"/>
              <a:ext cx="2428800" cy="0"/>
            </a:xfrm>
            <a:prstGeom prst="straightConnector1">
              <a:avLst/>
            </a:prstGeom>
            <a:noFill/>
            <a:ln cap="flat" cmpd="sng" w="9525">
              <a:solidFill>
                <a:srgbClr val="FF0000"/>
              </a:solidFill>
              <a:prstDash val="solid"/>
              <a:round/>
              <a:headEnd len="med" w="med" type="triangle"/>
              <a:tailEnd len="med" w="med" type="triangle"/>
            </a:ln>
          </p:spPr>
        </p:cxnSp>
        <p:sp>
          <p:nvSpPr>
            <p:cNvPr id="151" name="Google Shape;151;p28"/>
            <p:cNvSpPr txBox="1"/>
            <p:nvPr/>
          </p:nvSpPr>
          <p:spPr>
            <a:xfrm>
              <a:off x="2732463" y="3614750"/>
              <a:ext cx="11430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0000"/>
                  </a:solidFill>
                </a:rPr>
                <a:t>Cold Start Time</a:t>
              </a:r>
              <a:endParaRPr sz="900">
                <a:solidFill>
                  <a:srgbClr val="FF0000"/>
                </a:solidFill>
              </a:endParaRPr>
            </a:p>
          </p:txBody>
        </p:sp>
        <p:cxnSp>
          <p:nvCxnSpPr>
            <p:cNvPr id="152" name="Google Shape;152;p28"/>
            <p:cNvCxnSpPr/>
            <p:nvPr/>
          </p:nvCxnSpPr>
          <p:spPr>
            <a:xfrm>
              <a:off x="2528875" y="2971800"/>
              <a:ext cx="0" cy="964500"/>
            </a:xfrm>
            <a:prstGeom prst="straightConnector1">
              <a:avLst/>
            </a:prstGeom>
            <a:noFill/>
            <a:ln cap="flat" cmpd="sng" w="9525">
              <a:solidFill>
                <a:srgbClr val="FF0000"/>
              </a:solidFill>
              <a:prstDash val="solid"/>
              <a:round/>
              <a:headEnd len="med" w="med" type="none"/>
              <a:tailEnd len="med" w="med" type="none"/>
            </a:ln>
          </p:spPr>
        </p:cxnSp>
        <p:cxnSp>
          <p:nvCxnSpPr>
            <p:cNvPr id="153" name="Google Shape;153;p28"/>
            <p:cNvCxnSpPr/>
            <p:nvPr/>
          </p:nvCxnSpPr>
          <p:spPr>
            <a:xfrm>
              <a:off x="4936300" y="2971800"/>
              <a:ext cx="0" cy="964500"/>
            </a:xfrm>
            <a:prstGeom prst="straightConnector1">
              <a:avLst/>
            </a:prstGeom>
            <a:noFill/>
            <a:ln cap="flat" cmpd="sng" w="9525">
              <a:solidFill>
                <a:srgbClr val="FF0000"/>
              </a:solidFill>
              <a:prstDash val="solid"/>
              <a:round/>
              <a:headEnd len="med" w="med" type="none"/>
              <a:tailEnd len="med" w="med" type="non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Languages</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Ran lambda functions in different programming languages</a:t>
            </a:r>
            <a:endParaRPr sz="2100"/>
          </a:p>
          <a:p>
            <a:pPr indent="-330200" lvl="1" marL="914400" rtl="0" algn="l">
              <a:spcBef>
                <a:spcPts val="0"/>
              </a:spcBef>
              <a:spcAft>
                <a:spcPts val="0"/>
              </a:spcAft>
              <a:buSzPts val="1600"/>
              <a:buChar char="-"/>
            </a:pPr>
            <a:r>
              <a:rPr lang="en" sz="1600"/>
              <a:t>Python 3</a:t>
            </a:r>
            <a:endParaRPr sz="1600"/>
          </a:p>
          <a:p>
            <a:pPr indent="-330200" lvl="1" marL="914400" rtl="0" algn="l">
              <a:spcBef>
                <a:spcPts val="0"/>
              </a:spcBef>
              <a:spcAft>
                <a:spcPts val="0"/>
              </a:spcAft>
              <a:buSzPts val="1600"/>
              <a:buChar char="-"/>
            </a:pPr>
            <a:r>
              <a:rPr lang="en" sz="1600"/>
              <a:t>Java</a:t>
            </a:r>
            <a:endParaRPr sz="1600"/>
          </a:p>
          <a:p>
            <a:pPr indent="-330200" lvl="1" marL="914400" rtl="0" algn="l">
              <a:spcBef>
                <a:spcPts val="0"/>
              </a:spcBef>
              <a:spcAft>
                <a:spcPts val="0"/>
              </a:spcAft>
              <a:buSzPts val="1600"/>
              <a:buChar char="-"/>
            </a:pPr>
            <a:r>
              <a:rPr lang="en" sz="1600"/>
              <a:t>Node.js</a:t>
            </a:r>
            <a:endParaRPr sz="1600"/>
          </a:p>
          <a:p>
            <a:pPr indent="-361950" lvl="0" marL="457200" rtl="0" algn="l">
              <a:spcBef>
                <a:spcPts val="0"/>
              </a:spcBef>
              <a:spcAft>
                <a:spcPts val="0"/>
              </a:spcAft>
              <a:buSzPts val="2100"/>
              <a:buChar char="-"/>
            </a:pPr>
            <a:r>
              <a:rPr lang="en" sz="2100"/>
              <a:t>Cold Start experiment ran for 2 days, with execution for every 40 minutes.</a:t>
            </a:r>
            <a:endParaRPr sz="2100"/>
          </a:p>
          <a:p>
            <a:pPr indent="-361950" lvl="0" marL="457200" rtl="0" algn="l">
              <a:spcBef>
                <a:spcPts val="0"/>
              </a:spcBef>
              <a:spcAft>
                <a:spcPts val="0"/>
              </a:spcAft>
              <a:buSzPts val="2100"/>
              <a:buChar char="-"/>
            </a:pPr>
            <a:r>
              <a:rPr lang="en" sz="2100"/>
              <a:t>Warm Start experiment ran for 1 hour, with an execution every 2 minutes.</a:t>
            </a:r>
            <a:endParaRPr sz="2100"/>
          </a:p>
          <a:p>
            <a:pPr indent="-361950" lvl="0" marL="457200" rtl="0" algn="l">
              <a:spcBef>
                <a:spcPts val="0"/>
              </a:spcBef>
              <a:spcAft>
                <a:spcPts val="0"/>
              </a:spcAft>
              <a:buSzPts val="2100"/>
              <a:buChar char="-"/>
            </a:pPr>
            <a:r>
              <a:rPr lang="en" sz="2100"/>
              <a:t>Used CloudWatch Events and X-Ray for metrics</a:t>
            </a:r>
            <a:endParaRPr sz="2100"/>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30"/>
          <p:cNvPicPr preferRelativeResize="0"/>
          <p:nvPr/>
        </p:nvPicPr>
        <p:blipFill rotWithShape="1">
          <a:blip r:embed="rId3">
            <a:alphaModFix/>
          </a:blip>
          <a:srcRect b="0" l="0" r="16001" t="0"/>
          <a:stretch/>
        </p:blipFill>
        <p:spPr>
          <a:xfrm>
            <a:off x="0" y="0"/>
            <a:ext cx="5497973" cy="2054500"/>
          </a:xfrm>
          <a:prstGeom prst="rect">
            <a:avLst/>
          </a:prstGeom>
          <a:noFill/>
          <a:ln>
            <a:noFill/>
          </a:ln>
        </p:spPr>
      </p:pic>
      <p:pic>
        <p:nvPicPr>
          <p:cNvPr id="167" name="Google Shape;167;p30"/>
          <p:cNvPicPr preferRelativeResize="0"/>
          <p:nvPr/>
        </p:nvPicPr>
        <p:blipFill>
          <a:blip r:embed="rId4">
            <a:alphaModFix/>
          </a:blip>
          <a:stretch>
            <a:fillRect/>
          </a:stretch>
        </p:blipFill>
        <p:spPr>
          <a:xfrm>
            <a:off x="2401750" y="2223363"/>
            <a:ext cx="6742248" cy="1274625"/>
          </a:xfrm>
          <a:prstGeom prst="rect">
            <a:avLst/>
          </a:prstGeom>
          <a:noFill/>
          <a:ln>
            <a:noFill/>
          </a:ln>
        </p:spPr>
      </p:pic>
      <p:pic>
        <p:nvPicPr>
          <p:cNvPr id="168" name="Google Shape;168;p30"/>
          <p:cNvPicPr preferRelativeResize="0"/>
          <p:nvPr/>
        </p:nvPicPr>
        <p:blipFill rotWithShape="1">
          <a:blip r:embed="rId5">
            <a:alphaModFix/>
          </a:blip>
          <a:srcRect b="7781" l="0" r="31963" t="6807"/>
          <a:stretch/>
        </p:blipFill>
        <p:spPr>
          <a:xfrm>
            <a:off x="0" y="3666850"/>
            <a:ext cx="6221399" cy="1508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Performance 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Environmental Setup</a:t>
            </a:r>
            <a:endParaRPr/>
          </a:p>
          <a:p>
            <a:pPr indent="-342900" lvl="0" marL="457200" rtl="0" algn="l">
              <a:spcBef>
                <a:spcPts val="0"/>
              </a:spcBef>
              <a:spcAft>
                <a:spcPts val="0"/>
              </a:spcAft>
              <a:buSzPts val="1800"/>
              <a:buAutoNum type="arabicPeriod"/>
            </a:pPr>
            <a:r>
              <a:rPr lang="en"/>
              <a:t>Performance Results</a:t>
            </a:r>
            <a:endParaRPr/>
          </a:p>
          <a:p>
            <a:pPr indent="-342900" lvl="0" marL="457200" rtl="0" algn="l">
              <a:spcBef>
                <a:spcPts val="0"/>
              </a:spcBef>
              <a:spcAft>
                <a:spcPts val="0"/>
              </a:spcAft>
              <a:buSzPts val="1800"/>
              <a:buAutoNum type="arabicPeriod"/>
            </a:pPr>
            <a:r>
              <a:rPr lang="en"/>
              <a:t>Conclusions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Elasticity	</a:t>
            </a:r>
            <a:endParaRPr/>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32"/>
          <p:cNvPicPr preferRelativeResize="0"/>
          <p:nvPr/>
        </p:nvPicPr>
        <p:blipFill>
          <a:blip r:embed="rId3">
            <a:alphaModFix/>
          </a:blip>
          <a:stretch>
            <a:fillRect/>
          </a:stretch>
        </p:blipFill>
        <p:spPr>
          <a:xfrm>
            <a:off x="1828800" y="1368475"/>
            <a:ext cx="5486400" cy="3200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Elasticity - Continued</a:t>
            </a:r>
            <a:endParaRPr/>
          </a:p>
        </p:txBody>
      </p:sp>
      <p:sp>
        <p:nvSpPr>
          <p:cNvPr id="186" name="Google Shape;18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7" name="Google Shape;187;p33"/>
          <p:cNvPicPr preferRelativeResize="0"/>
          <p:nvPr/>
        </p:nvPicPr>
        <p:blipFill>
          <a:blip r:embed="rId3">
            <a:alphaModFix/>
          </a:blip>
          <a:stretch>
            <a:fillRect/>
          </a:stretch>
        </p:blipFill>
        <p:spPr>
          <a:xfrm>
            <a:off x="1966775" y="1368475"/>
            <a:ext cx="5486400" cy="3200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Elasticity - Continued		</a:t>
            </a:r>
            <a:endParaRPr/>
          </a:p>
        </p:txBody>
      </p:sp>
      <p:sp>
        <p:nvSpPr>
          <p:cNvPr id="193" name="Google Shape;19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Increasing the level of concurrency for a Lambda function saw a steady increase in additional COLD start delay.</a:t>
            </a:r>
            <a:endParaRPr/>
          </a:p>
          <a:p>
            <a:pPr indent="-342900" lvl="0" marL="457200" rtl="0" algn="l">
              <a:spcBef>
                <a:spcPts val="0"/>
              </a:spcBef>
              <a:spcAft>
                <a:spcPts val="0"/>
              </a:spcAft>
              <a:buSzPts val="1800"/>
              <a:buChar char="●"/>
            </a:pPr>
            <a:r>
              <a:rPr lang="en"/>
              <a:t>If a concurrency of 1 is to be considered the baseline for COLD start delays there was an increase of up to nearly an additional 2 seconds when running 500 concurrent requests to the same Lambda function.</a:t>
            </a:r>
            <a:endParaRPr/>
          </a:p>
          <a:p>
            <a:pPr indent="-342900" lvl="0" marL="457200" rtl="0" algn="l">
              <a:spcBef>
                <a:spcPts val="0"/>
              </a:spcBef>
              <a:spcAft>
                <a:spcPts val="0"/>
              </a:spcAft>
              <a:buSzPts val="1800"/>
              <a:buChar char="●"/>
            </a:pPr>
            <a:r>
              <a:rPr lang="en"/>
              <a:t>Under COLD start conditions the function took 15.815 seconds to complete with a concurrency of 1.</a:t>
            </a:r>
            <a:endParaRPr/>
          </a:p>
          <a:p>
            <a:pPr indent="-342900" lvl="0" marL="457200" rtl="0" algn="l">
              <a:spcBef>
                <a:spcPts val="0"/>
              </a:spcBef>
              <a:spcAft>
                <a:spcPts val="0"/>
              </a:spcAft>
              <a:buSzPts val="1800"/>
              <a:buChar char="●"/>
            </a:pPr>
            <a:r>
              <a:rPr lang="en"/>
              <a:t>This was still slower than the slowest tested value for a high concurrency WARM execution which was 14.934</a:t>
            </a:r>
            <a:endParaRPr/>
          </a:p>
          <a:p>
            <a:pPr indent="-342900" lvl="0" marL="457200" rtl="0" algn="l">
              <a:spcBef>
                <a:spcPts val="0"/>
              </a:spcBef>
              <a:spcAft>
                <a:spcPts val="0"/>
              </a:spcAft>
              <a:buSzPts val="1800"/>
              <a:buChar char="●"/>
            </a:pPr>
            <a:r>
              <a:rPr lang="en"/>
              <a:t>Latency tends to decrease or stagnate as concurrency is increased during WARM requests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5"/>
          <p:cNvSpPr txBox="1"/>
          <p:nvPr>
            <p:ph idx="1" type="body"/>
          </p:nvPr>
        </p:nvSpPr>
        <p:spPr>
          <a:xfrm>
            <a:off x="311700" y="384150"/>
            <a:ext cx="8520600" cy="418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800">
                <a:solidFill>
                  <a:schemeClr val="dk1"/>
                </a:solidFill>
              </a:rPr>
              <a:t>Load Balancing</a:t>
            </a:r>
            <a:endParaRPr/>
          </a:p>
          <a:p>
            <a:pPr indent="0" lvl="0" marL="0" rtl="0" algn="l">
              <a:spcBef>
                <a:spcPts val="0"/>
              </a:spcBef>
              <a:spcAft>
                <a:spcPts val="1600"/>
              </a:spcAft>
              <a:buNone/>
            </a:pPr>
            <a:r>
              <a:t/>
            </a:r>
            <a:endParaRPr/>
          </a:p>
        </p:txBody>
      </p:sp>
      <p:pic>
        <p:nvPicPr>
          <p:cNvPr id="199" name="Google Shape;199;p35"/>
          <p:cNvPicPr preferRelativeResize="0"/>
          <p:nvPr/>
        </p:nvPicPr>
        <p:blipFill>
          <a:blip r:embed="rId3">
            <a:alphaModFix/>
          </a:blip>
          <a:stretch>
            <a:fillRect/>
          </a:stretch>
        </p:blipFill>
        <p:spPr>
          <a:xfrm>
            <a:off x="1486725" y="1175448"/>
            <a:ext cx="6311650" cy="3450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Balancing - Continued</a:t>
            </a:r>
            <a:endParaRPr/>
          </a:p>
        </p:txBody>
      </p:sp>
      <p:sp>
        <p:nvSpPr>
          <p:cNvPr id="205" name="Google Shape;20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Each stress test reflects the amount of CPU time and average response time with respect to the ramp-up period.</a:t>
            </a:r>
            <a:endParaRPr/>
          </a:p>
          <a:p>
            <a:pPr indent="-342900" lvl="0" marL="457200" rtl="0" algn="l">
              <a:spcBef>
                <a:spcPts val="0"/>
              </a:spcBef>
              <a:spcAft>
                <a:spcPts val="0"/>
              </a:spcAft>
              <a:buSzPts val="1800"/>
              <a:buChar char="●"/>
            </a:pPr>
            <a:r>
              <a:rPr lang="en"/>
              <a:t>Tested the average response time by varying the ramp-up period from 10 seconds to 180 seconds for 100 concurrent requests.</a:t>
            </a:r>
            <a:endParaRPr/>
          </a:p>
          <a:p>
            <a:pPr indent="-342900" lvl="0" marL="457200" rtl="0" algn="l">
              <a:spcBef>
                <a:spcPts val="0"/>
              </a:spcBef>
              <a:spcAft>
                <a:spcPts val="0"/>
              </a:spcAft>
              <a:buSzPts val="1800"/>
              <a:buChar char="●"/>
            </a:pPr>
            <a:r>
              <a:rPr lang="en"/>
              <a:t>Higher average response time for the requests when the ramp-up period was low, but then the avg. response time steadily decreases with the increase in the duration between the concurrent requests.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Memory Reservations</a:t>
            </a:r>
            <a:endParaRPr/>
          </a:p>
        </p:txBody>
      </p:sp>
      <p:sp>
        <p:nvSpPr>
          <p:cNvPr id="211" name="Google Shape;21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pSp>
        <p:nvGrpSpPr>
          <p:cNvPr id="212" name="Google Shape;212;p37"/>
          <p:cNvGrpSpPr/>
          <p:nvPr/>
        </p:nvGrpSpPr>
        <p:grpSpPr>
          <a:xfrm>
            <a:off x="1871534" y="1102450"/>
            <a:ext cx="5379070" cy="3502150"/>
            <a:chOff x="2442676" y="1102450"/>
            <a:chExt cx="4258625" cy="3502150"/>
          </a:xfrm>
        </p:grpSpPr>
        <p:grpSp>
          <p:nvGrpSpPr>
            <p:cNvPr id="213" name="Google Shape;213;p37"/>
            <p:cNvGrpSpPr/>
            <p:nvPr/>
          </p:nvGrpSpPr>
          <p:grpSpPr>
            <a:xfrm>
              <a:off x="2442676" y="1102450"/>
              <a:ext cx="4258625" cy="3502150"/>
              <a:chOff x="2442676" y="1102450"/>
              <a:chExt cx="4258625" cy="3502150"/>
            </a:xfrm>
          </p:grpSpPr>
          <p:pic>
            <p:nvPicPr>
              <p:cNvPr id="214" name="Google Shape;214;p37"/>
              <p:cNvPicPr preferRelativeResize="0"/>
              <p:nvPr/>
            </p:nvPicPr>
            <p:blipFill>
              <a:blip r:embed="rId3">
                <a:alphaModFix/>
              </a:blip>
              <a:stretch>
                <a:fillRect/>
              </a:stretch>
            </p:blipFill>
            <p:spPr>
              <a:xfrm>
                <a:off x="2442676" y="1331525"/>
                <a:ext cx="4258625" cy="3273075"/>
              </a:xfrm>
              <a:prstGeom prst="rect">
                <a:avLst/>
              </a:prstGeom>
              <a:noFill/>
              <a:ln>
                <a:noFill/>
              </a:ln>
            </p:spPr>
          </p:pic>
          <p:cxnSp>
            <p:nvCxnSpPr>
              <p:cNvPr id="215" name="Google Shape;215;p37"/>
              <p:cNvCxnSpPr/>
              <p:nvPr/>
            </p:nvCxnSpPr>
            <p:spPr>
              <a:xfrm>
                <a:off x="2893238" y="2407900"/>
                <a:ext cx="3514800" cy="764400"/>
              </a:xfrm>
              <a:prstGeom prst="straightConnector1">
                <a:avLst/>
              </a:prstGeom>
              <a:noFill/>
              <a:ln cap="flat" cmpd="sng" w="38100">
                <a:solidFill>
                  <a:srgbClr val="FFD966"/>
                </a:solidFill>
                <a:prstDash val="lgDash"/>
                <a:round/>
                <a:headEnd len="med" w="med" type="none"/>
                <a:tailEnd len="med" w="med" type="none"/>
              </a:ln>
            </p:spPr>
          </p:cxnSp>
          <p:sp>
            <p:nvSpPr>
              <p:cNvPr id="216" name="Google Shape;216;p37"/>
              <p:cNvSpPr txBox="1"/>
              <p:nvPr/>
            </p:nvSpPr>
            <p:spPr>
              <a:xfrm>
                <a:off x="2442750" y="1102450"/>
                <a:ext cx="4258500" cy="339000"/>
              </a:xfrm>
              <a:prstGeom prst="rect">
                <a:avLst/>
              </a:prstGeom>
              <a:solidFill>
                <a:srgbClr val="BFBFB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Memory Reservation - Python</a:t>
                </a:r>
                <a:endParaRPr/>
              </a:p>
            </p:txBody>
          </p:sp>
        </p:grpSp>
        <p:sp>
          <p:nvSpPr>
            <p:cNvPr id="217" name="Google Shape;217;p37"/>
            <p:cNvSpPr txBox="1"/>
            <p:nvPr/>
          </p:nvSpPr>
          <p:spPr>
            <a:xfrm>
              <a:off x="4322125" y="1664500"/>
              <a:ext cx="20859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 = -0.0103x + 178.67</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Memory Reservations - Continued</a:t>
            </a:r>
            <a:endParaRPr/>
          </a:p>
        </p:txBody>
      </p:sp>
      <p:sp>
        <p:nvSpPr>
          <p:cNvPr id="223" name="Google Shape;22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pSp>
        <p:nvGrpSpPr>
          <p:cNvPr id="224" name="Google Shape;224;p38"/>
          <p:cNvGrpSpPr/>
          <p:nvPr/>
        </p:nvGrpSpPr>
        <p:grpSpPr>
          <a:xfrm>
            <a:off x="1871870" y="1103706"/>
            <a:ext cx="5379332" cy="3500863"/>
            <a:chOff x="2478875" y="1103725"/>
            <a:chExt cx="4186250" cy="3500863"/>
          </a:xfrm>
        </p:grpSpPr>
        <p:grpSp>
          <p:nvGrpSpPr>
            <p:cNvPr id="225" name="Google Shape;225;p38"/>
            <p:cNvGrpSpPr/>
            <p:nvPr/>
          </p:nvGrpSpPr>
          <p:grpSpPr>
            <a:xfrm>
              <a:off x="2478875" y="1103725"/>
              <a:ext cx="4186250" cy="3500863"/>
              <a:chOff x="2478875" y="1103725"/>
              <a:chExt cx="4186250" cy="3500863"/>
            </a:xfrm>
          </p:grpSpPr>
          <p:pic>
            <p:nvPicPr>
              <p:cNvPr id="226" name="Google Shape;226;p38"/>
              <p:cNvPicPr preferRelativeResize="0"/>
              <p:nvPr/>
            </p:nvPicPr>
            <p:blipFill>
              <a:blip r:embed="rId3">
                <a:alphaModFix/>
              </a:blip>
              <a:stretch>
                <a:fillRect/>
              </a:stretch>
            </p:blipFill>
            <p:spPr>
              <a:xfrm>
                <a:off x="2478875" y="1331513"/>
                <a:ext cx="4186250" cy="3273075"/>
              </a:xfrm>
              <a:prstGeom prst="rect">
                <a:avLst/>
              </a:prstGeom>
              <a:noFill/>
              <a:ln>
                <a:noFill/>
              </a:ln>
            </p:spPr>
          </p:pic>
          <p:cxnSp>
            <p:nvCxnSpPr>
              <p:cNvPr id="227" name="Google Shape;227;p38"/>
              <p:cNvCxnSpPr/>
              <p:nvPr/>
            </p:nvCxnSpPr>
            <p:spPr>
              <a:xfrm>
                <a:off x="2971800" y="2007850"/>
                <a:ext cx="3436200" cy="993000"/>
              </a:xfrm>
              <a:prstGeom prst="straightConnector1">
                <a:avLst/>
              </a:prstGeom>
              <a:noFill/>
              <a:ln cap="flat" cmpd="sng" w="38100">
                <a:solidFill>
                  <a:srgbClr val="FFD966"/>
                </a:solidFill>
                <a:prstDash val="lgDash"/>
                <a:round/>
                <a:headEnd len="med" w="med" type="none"/>
                <a:tailEnd len="med" w="med" type="none"/>
              </a:ln>
            </p:spPr>
          </p:cxnSp>
          <p:sp>
            <p:nvSpPr>
              <p:cNvPr id="228" name="Google Shape;228;p38"/>
              <p:cNvSpPr txBox="1"/>
              <p:nvPr/>
            </p:nvSpPr>
            <p:spPr>
              <a:xfrm>
                <a:off x="2478900" y="1103725"/>
                <a:ext cx="4186200" cy="339000"/>
              </a:xfrm>
              <a:prstGeom prst="rect">
                <a:avLst/>
              </a:prstGeom>
              <a:solidFill>
                <a:srgbClr val="BFBFB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Memory Reservation - Java</a:t>
                </a:r>
                <a:endParaRPr/>
              </a:p>
            </p:txBody>
          </p:sp>
        </p:grpSp>
        <p:sp>
          <p:nvSpPr>
            <p:cNvPr id="229" name="Google Shape;229;p38"/>
            <p:cNvSpPr txBox="1"/>
            <p:nvPr/>
          </p:nvSpPr>
          <p:spPr>
            <a:xfrm>
              <a:off x="4357650" y="1643025"/>
              <a:ext cx="21930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 = -0.0172x + 354.79</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Memory Reservations - Continued</a:t>
            </a:r>
            <a:endParaRPr/>
          </a:p>
        </p:txBody>
      </p:sp>
      <p:sp>
        <p:nvSpPr>
          <p:cNvPr id="235" name="Google Shape;23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Increasing of the memory allocated to the function tends to decrease the COLD start time.</a:t>
            </a:r>
            <a:endParaRPr/>
          </a:p>
          <a:p>
            <a:pPr indent="-342900" lvl="0" marL="457200" rtl="0" algn="l">
              <a:spcBef>
                <a:spcPts val="0"/>
              </a:spcBef>
              <a:spcAft>
                <a:spcPts val="0"/>
              </a:spcAft>
              <a:buSzPts val="1800"/>
              <a:buChar char="●"/>
            </a:pPr>
            <a:r>
              <a:rPr lang="en"/>
              <a:t>10 ~ 17 ms decrease of COLD start time per GB of memory reservation depending on different languages.</a:t>
            </a:r>
            <a:endParaRPr/>
          </a:p>
          <a:p>
            <a:pPr indent="-342900" lvl="0" marL="457200" rtl="0" algn="l">
              <a:spcBef>
                <a:spcPts val="0"/>
              </a:spcBef>
              <a:spcAft>
                <a:spcPts val="0"/>
              </a:spcAft>
              <a:buSzPts val="1800"/>
              <a:buChar char="●"/>
            </a:pPr>
            <a:r>
              <a:rPr lang="en"/>
              <a:t>Java has an overall higher COLD start time comparing to Python.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331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Languages</a:t>
            </a:r>
            <a:endParaRPr/>
          </a:p>
        </p:txBody>
      </p:sp>
      <p:sp>
        <p:nvSpPr>
          <p:cNvPr id="241" name="Google Shape;241;p40"/>
          <p:cNvSpPr txBox="1"/>
          <p:nvPr>
            <p:ph idx="1" type="body"/>
          </p:nvPr>
        </p:nvSpPr>
        <p:spPr>
          <a:xfrm>
            <a:off x="311700" y="1331150"/>
            <a:ext cx="3322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Node.js:</a:t>
            </a:r>
            <a:endParaRPr/>
          </a:p>
          <a:p>
            <a:pPr indent="-317500" lvl="1" marL="914400" rtl="0" algn="l">
              <a:spcBef>
                <a:spcPts val="0"/>
              </a:spcBef>
              <a:spcAft>
                <a:spcPts val="0"/>
              </a:spcAft>
              <a:buSzPts val="1400"/>
              <a:buChar char="○"/>
            </a:pPr>
            <a:r>
              <a:rPr lang="en"/>
              <a:t>Cold: 157.648 ms</a:t>
            </a:r>
            <a:endParaRPr sz="900">
              <a:solidFill>
                <a:srgbClr val="0000FF"/>
              </a:solidFill>
              <a:highlight>
                <a:srgbClr val="FFFFFF"/>
              </a:highlight>
            </a:endParaRPr>
          </a:p>
          <a:p>
            <a:pPr indent="-317500" lvl="1" marL="914400" rtl="0" algn="l">
              <a:spcBef>
                <a:spcPts val="0"/>
              </a:spcBef>
              <a:spcAft>
                <a:spcPts val="0"/>
              </a:spcAft>
              <a:buSzPts val="1400"/>
              <a:buChar char="○"/>
            </a:pPr>
            <a:r>
              <a:rPr lang="en"/>
              <a:t>Warm: 93.543 ms</a:t>
            </a:r>
            <a:endParaRPr/>
          </a:p>
          <a:p>
            <a:pPr indent="-342900" lvl="0" marL="457200" rtl="0" algn="l">
              <a:spcBef>
                <a:spcPts val="0"/>
              </a:spcBef>
              <a:spcAft>
                <a:spcPts val="0"/>
              </a:spcAft>
              <a:buSzPts val="1800"/>
              <a:buChar char="●"/>
            </a:pPr>
            <a:r>
              <a:rPr lang="en"/>
              <a:t>Python: </a:t>
            </a:r>
            <a:endParaRPr/>
          </a:p>
          <a:p>
            <a:pPr indent="-317500" lvl="1" marL="914400" rtl="0" algn="l">
              <a:spcBef>
                <a:spcPts val="0"/>
              </a:spcBef>
              <a:spcAft>
                <a:spcPts val="0"/>
              </a:spcAft>
              <a:buSzPts val="1400"/>
              <a:buChar char="○"/>
            </a:pPr>
            <a:r>
              <a:rPr lang="en"/>
              <a:t>Cold: 150.43 ms</a:t>
            </a:r>
            <a:endParaRPr/>
          </a:p>
          <a:p>
            <a:pPr indent="-317500" lvl="1" marL="914400" rtl="0" algn="l">
              <a:spcBef>
                <a:spcPts val="0"/>
              </a:spcBef>
              <a:spcAft>
                <a:spcPts val="0"/>
              </a:spcAft>
              <a:buSzPts val="1400"/>
              <a:buChar char="○"/>
            </a:pPr>
            <a:r>
              <a:rPr lang="en"/>
              <a:t>Warm: 53.042 ms</a:t>
            </a:r>
            <a:endParaRPr/>
          </a:p>
          <a:p>
            <a:pPr indent="-342900" lvl="0" marL="457200" rtl="0" algn="l">
              <a:spcBef>
                <a:spcPts val="0"/>
              </a:spcBef>
              <a:spcAft>
                <a:spcPts val="0"/>
              </a:spcAft>
              <a:buSzPts val="1800"/>
              <a:buChar char="●"/>
            </a:pPr>
            <a:r>
              <a:rPr lang="en"/>
              <a:t>Java:</a:t>
            </a:r>
            <a:endParaRPr/>
          </a:p>
          <a:p>
            <a:pPr indent="-317500" lvl="1" marL="914400" rtl="0" algn="l">
              <a:spcBef>
                <a:spcPts val="0"/>
              </a:spcBef>
              <a:spcAft>
                <a:spcPts val="0"/>
              </a:spcAft>
              <a:buSzPts val="1400"/>
              <a:buChar char="○"/>
            </a:pPr>
            <a:r>
              <a:rPr lang="en"/>
              <a:t>Cold: 338.214 ms</a:t>
            </a:r>
            <a:endParaRPr/>
          </a:p>
          <a:p>
            <a:pPr indent="-317500" lvl="1" marL="914400" rtl="0" algn="l">
              <a:spcBef>
                <a:spcPts val="0"/>
              </a:spcBef>
              <a:spcAft>
                <a:spcPts val="0"/>
              </a:spcAft>
              <a:buSzPts val="1400"/>
              <a:buChar char="○"/>
            </a:pPr>
            <a:r>
              <a:rPr lang="en"/>
              <a:t>Warm: 306.75</a:t>
            </a:r>
            <a:endParaRPr/>
          </a:p>
        </p:txBody>
      </p:sp>
      <p:pic>
        <p:nvPicPr>
          <p:cNvPr id="242" name="Google Shape;242;p40"/>
          <p:cNvPicPr preferRelativeResize="0"/>
          <p:nvPr/>
        </p:nvPicPr>
        <p:blipFill>
          <a:blip r:embed="rId3">
            <a:alphaModFix/>
          </a:blip>
          <a:stretch>
            <a:fillRect/>
          </a:stretch>
        </p:blipFill>
        <p:spPr>
          <a:xfrm>
            <a:off x="3554227" y="904550"/>
            <a:ext cx="5355976" cy="40432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53" name="Google Shape;253;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Invocation time will increase in parallel to an increase in </a:t>
            </a:r>
            <a:r>
              <a:rPr lang="en"/>
              <a:t>concurrency</a:t>
            </a:r>
            <a:r>
              <a:rPr lang="en"/>
              <a:t> for COLD starts, so pinging a lambda function to keep it WARM is recommended if the function use is time </a:t>
            </a:r>
            <a:r>
              <a:rPr lang="en"/>
              <a:t>sensitive</a:t>
            </a:r>
            <a:r>
              <a:rPr lang="en"/>
              <a:t>.</a:t>
            </a:r>
            <a:endParaRPr/>
          </a:p>
          <a:p>
            <a:pPr indent="-342900" lvl="0" marL="457200" rtl="0" algn="l">
              <a:spcBef>
                <a:spcPts val="0"/>
              </a:spcBef>
              <a:spcAft>
                <a:spcPts val="0"/>
              </a:spcAft>
              <a:buSzPts val="1800"/>
              <a:buChar char="●"/>
            </a:pPr>
            <a:r>
              <a:rPr lang="en"/>
              <a:t>The memory configuration could reduce ~15 % of start time for COLD function, but the start time could still be 5 times higher than WARM function.</a:t>
            </a:r>
            <a:endParaRPr/>
          </a:p>
          <a:p>
            <a:pPr indent="-342900" lvl="0" marL="457200" rtl="0" algn="l">
              <a:spcBef>
                <a:spcPts val="0"/>
              </a:spcBef>
              <a:spcAft>
                <a:spcPts val="0"/>
              </a:spcAft>
              <a:buSzPts val="1800"/>
              <a:buChar char="●"/>
            </a:pPr>
            <a:r>
              <a:rPr lang="en"/>
              <a:t>The average response time decreases with the increase in ramp-up period when there is a greater delay between the execution for the WARM concurrent requests</a:t>
            </a:r>
            <a:endParaRPr/>
          </a:p>
          <a:p>
            <a:pPr indent="-342900" lvl="0" marL="457200" rtl="0" algn="l">
              <a:spcBef>
                <a:spcPts val="0"/>
              </a:spcBef>
              <a:spcAft>
                <a:spcPts val="0"/>
              </a:spcAft>
              <a:buSzPts val="1800"/>
              <a:buChar char="●"/>
            </a:pPr>
            <a:r>
              <a:rPr lang="en"/>
              <a:t>Programming languages that are compile-based, had higher cold start times compared to interpreter-based programs.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59" name="Google Shape;25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https://read.acloud.guru/how-long-does-aws-lambda-keep-your-idle-functions-around-before-a-cold-start-bf715d3b810</a:t>
            </a:r>
            <a:endParaRPr/>
          </a:p>
          <a:p>
            <a:pPr indent="0" lvl="0" marL="0" rtl="0" algn="l">
              <a:spcBef>
                <a:spcPts val="1600"/>
              </a:spcBef>
              <a:spcAft>
                <a:spcPts val="0"/>
              </a:spcAft>
              <a:buNone/>
            </a:pPr>
            <a:r>
              <a:rPr lang="en" sz="1100" u="sng">
                <a:solidFill>
                  <a:schemeClr val="hlink"/>
                </a:solidFill>
                <a:hlinkClick r:id="rId4"/>
              </a:rPr>
              <a:t>https://medium.com/@nathan.malishev/lambda-cold-starts-language-comparison-%EF%B8%8F-a4f4b5f16a62</a:t>
            </a:r>
            <a:endParaRPr sz="1100"/>
          </a:p>
          <a:p>
            <a:pPr indent="0" lvl="0" marL="0" rtl="0" algn="l">
              <a:spcBef>
                <a:spcPts val="1600"/>
              </a:spcBef>
              <a:spcAft>
                <a:spcPts val="0"/>
              </a:spcAft>
              <a:buNone/>
            </a:pPr>
            <a:r>
              <a:rPr lang="en" sz="1100" u="sng">
                <a:solidFill>
                  <a:schemeClr val="hlink"/>
                </a:solidFill>
                <a:hlinkClick r:id="rId5"/>
              </a:rPr>
              <a:t>https://aws.amazon.com/lambda/</a:t>
            </a:r>
            <a:endParaRPr sz="1100"/>
          </a:p>
          <a:p>
            <a:pPr indent="0" lvl="0" marL="0" rtl="0" algn="l">
              <a:spcBef>
                <a:spcPts val="1600"/>
              </a:spcBef>
              <a:spcAft>
                <a:spcPts val="0"/>
              </a:spcAft>
              <a:buNone/>
            </a:pPr>
            <a:r>
              <a:rPr lang="en" sz="1100" u="sng">
                <a:solidFill>
                  <a:schemeClr val="hlink"/>
                </a:solidFill>
                <a:hlinkClick r:id="rId6"/>
              </a:rPr>
              <a:t>https://ieeexplore.ieee.org/abstract/document/8360324</a:t>
            </a:r>
            <a:endParaRPr sz="1100"/>
          </a:p>
          <a:p>
            <a:pPr indent="0" lvl="0" marL="0" rtl="0" algn="l">
              <a:spcBef>
                <a:spcPts val="1600"/>
              </a:spcBef>
              <a:spcAft>
                <a:spcPts val="0"/>
              </a:spcAft>
              <a:buNone/>
            </a:pPr>
            <a:r>
              <a:rPr lang="en" sz="1100" u="sng">
                <a:solidFill>
                  <a:schemeClr val="hlink"/>
                </a:solidFill>
                <a:hlinkClick r:id="rId7"/>
              </a:rPr>
              <a:t>https://github.com/rakyll/hey</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4"/>
          <p:cNvSpPr txBox="1"/>
          <p:nvPr>
            <p:ph idx="1" type="body"/>
          </p:nvPr>
        </p:nvSpPr>
        <p:spPr>
          <a:xfrm>
            <a:off x="311700" y="601325"/>
            <a:ext cx="8520600" cy="39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1600"/>
              </a:spcAft>
              <a:buNone/>
            </a:pPr>
            <a:r>
              <a:rPr lang="en" sz="3000">
                <a:latin typeface="Spectral"/>
                <a:ea typeface="Spectral"/>
                <a:cs typeface="Spectral"/>
                <a:sym typeface="Spectral"/>
              </a:rPr>
              <a:t>THANK YOU</a:t>
            </a:r>
            <a:endParaRPr sz="3000">
              <a:latin typeface="Spectral"/>
              <a:ea typeface="Spectral"/>
              <a:cs typeface="Spectral"/>
              <a:sym typeface="Spectr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Serverless Computing Basics</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No server management</a:t>
            </a:r>
            <a:endParaRPr sz="3000"/>
          </a:p>
          <a:p>
            <a:pPr indent="-419100" lvl="0" marL="457200" rtl="0" algn="l">
              <a:spcBef>
                <a:spcPts val="0"/>
              </a:spcBef>
              <a:spcAft>
                <a:spcPts val="0"/>
              </a:spcAft>
              <a:buSzPts val="3000"/>
              <a:buChar char="★"/>
            </a:pPr>
            <a:r>
              <a:rPr lang="en" sz="3000"/>
              <a:t>Flexible scaling</a:t>
            </a:r>
            <a:endParaRPr sz="3000"/>
          </a:p>
          <a:p>
            <a:pPr indent="-419100" lvl="0" marL="457200" rtl="0" algn="l">
              <a:spcBef>
                <a:spcPts val="0"/>
              </a:spcBef>
              <a:spcAft>
                <a:spcPts val="0"/>
              </a:spcAft>
              <a:buSzPts val="3000"/>
              <a:buChar char="★"/>
            </a:pPr>
            <a:r>
              <a:rPr lang="en" sz="3000"/>
              <a:t>Pay for value</a:t>
            </a:r>
            <a:endParaRPr sz="3000"/>
          </a:p>
          <a:p>
            <a:pPr indent="-419100" lvl="0" marL="457200" rtl="0" algn="l">
              <a:spcBef>
                <a:spcPts val="0"/>
              </a:spcBef>
              <a:spcAft>
                <a:spcPts val="0"/>
              </a:spcAft>
              <a:buSzPts val="3000"/>
              <a:buChar char="★"/>
            </a:pPr>
            <a:r>
              <a:rPr lang="en" sz="3000"/>
              <a:t>Automated high availability</a:t>
            </a:r>
            <a:endParaRPr sz="3000"/>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Lambda</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Use cases: Data processing, real-time file processing, real-time stream processing, backend code for mobile/IoT, web applications</a:t>
            </a:r>
            <a:endParaRPr/>
          </a:p>
        </p:txBody>
      </p:sp>
      <p:pic>
        <p:nvPicPr>
          <p:cNvPr id="79" name="Google Shape;79;p17"/>
          <p:cNvPicPr preferRelativeResize="0"/>
          <p:nvPr/>
        </p:nvPicPr>
        <p:blipFill>
          <a:blip r:embed="rId3">
            <a:alphaModFix/>
          </a:blip>
          <a:stretch>
            <a:fillRect/>
          </a:stretch>
        </p:blipFill>
        <p:spPr>
          <a:xfrm>
            <a:off x="1481125" y="1152475"/>
            <a:ext cx="6181725" cy="167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COLD vs WARM</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COLD start: Occurs when an AWS Lambda function is invoked after not being used for an extended period of time resulting in increased invocation latency</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WARM start: A repeated invocation to a preexisting container hosting microservice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Analyze factors that may impact performance of microservices running in serverless cloud computing platforms.</a:t>
            </a:r>
            <a:endParaRPr sz="2200"/>
          </a:p>
          <a:p>
            <a:pPr indent="-368300" lvl="0" marL="457200" rtl="0" algn="l">
              <a:spcBef>
                <a:spcPts val="0"/>
              </a:spcBef>
              <a:spcAft>
                <a:spcPts val="0"/>
              </a:spcAft>
              <a:buSzPts val="2200"/>
              <a:buChar char="●"/>
            </a:pPr>
            <a:r>
              <a:rPr lang="en" sz="2200"/>
              <a:t>The main factors we are considering are: infrastructure elasticity, load balancing, memory reservations, and programming languages</a:t>
            </a:r>
            <a:endParaRPr sz="2200"/>
          </a:p>
          <a:p>
            <a:pPr indent="-368300" lvl="0" marL="457200" rtl="0" algn="l">
              <a:spcBef>
                <a:spcPts val="0"/>
              </a:spcBef>
              <a:spcAft>
                <a:spcPts val="0"/>
              </a:spcAft>
              <a:buSzPts val="2200"/>
              <a:buChar char="●"/>
            </a:pPr>
            <a:r>
              <a:rPr lang="en" sz="2200"/>
              <a:t>Determine pitfalls and best practices to consider when using serverless computing to have better performance.</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Experimental Setup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Elasticity - Setup</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Python 3.6</a:t>
            </a:r>
            <a:endParaRPr/>
          </a:p>
          <a:p>
            <a:pPr indent="-342900" lvl="0" marL="457200" rtl="0" algn="l">
              <a:spcBef>
                <a:spcPts val="0"/>
              </a:spcBef>
              <a:spcAft>
                <a:spcPts val="0"/>
              </a:spcAft>
              <a:buSzPts val="1800"/>
              <a:buChar char="●"/>
            </a:pPr>
            <a:r>
              <a:rPr lang="en"/>
              <a:t>Checks for existence of a temporary file, and creates one if the file is not found. This allows for detection of a new container or a previously used container, </a:t>
            </a:r>
            <a:r>
              <a:rPr lang="en"/>
              <a:t>therefore</a:t>
            </a:r>
            <a:r>
              <a:rPr lang="en"/>
              <a:t> determining a COLD vs WARM start.</a:t>
            </a:r>
            <a:endParaRPr/>
          </a:p>
          <a:p>
            <a:pPr indent="-342900" lvl="0" marL="457200" rtl="0" algn="l">
              <a:spcBef>
                <a:spcPts val="0"/>
              </a:spcBef>
              <a:spcAft>
                <a:spcPts val="0"/>
              </a:spcAft>
              <a:buSzPts val="1800"/>
              <a:buChar char="●"/>
            </a:pPr>
            <a:r>
              <a:rPr lang="en"/>
              <a:t>Lambda function creates an array of 10,000 operands and selects randomly from that array to determine the operand for one of each of the 200,000 mathematic equations being run to induce computational stress.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