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4"/>
  </p:sldMasterIdLst>
  <p:sldIdLst>
    <p:sldId id="257" r:id="rId5"/>
    <p:sldId id="258" r:id="rId6"/>
    <p:sldId id="259" r:id="rId7"/>
    <p:sldId id="262" r:id="rId8"/>
    <p:sldId id="260"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667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43992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67173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57895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095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63361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948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845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75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821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347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22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6854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770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992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68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9444597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404971" y="0"/>
            <a:ext cx="6253317" cy="3686015"/>
          </a:xfrm>
        </p:spPr>
        <p:txBody>
          <a:bodyPr>
            <a:normAutofit/>
          </a:bodyPr>
          <a:lstStyle/>
          <a:p>
            <a:r>
              <a:rPr lang="en-US" sz="8000" b="1" dirty="0"/>
              <a:t>SMS Spam</a:t>
            </a:r>
            <a:br>
              <a:rPr lang="en-US" sz="8000" b="1" dirty="0"/>
            </a:br>
            <a:r>
              <a:rPr lang="en-US" sz="8000" b="1" dirty="0"/>
              <a:t>Detection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847244" y="3644340"/>
            <a:ext cx="6269347" cy="1021498"/>
          </a:xfrm>
        </p:spPr>
        <p:txBody>
          <a:bodyPr>
            <a:normAutofit/>
          </a:bodyPr>
          <a:lstStyle/>
          <a:p>
            <a:r>
              <a:rPr lang="en-US" sz="2400" dirty="0">
                <a:solidFill>
                  <a:srgbClr val="9BA8B7"/>
                </a:solidFill>
                <a:latin typeface="Times New Roman" panose="02020603050405020304" pitchFamily="18" charset="0"/>
                <a:cs typeface="Times New Roman" panose="02020603050405020304" pitchFamily="18" charset="0"/>
              </a:rPr>
              <a:t>U</a:t>
            </a:r>
            <a:r>
              <a:rPr lang="en-US" dirty="0">
                <a:solidFill>
                  <a:srgbClr val="9BA8B7"/>
                </a:solidFill>
                <a:latin typeface="Times New Roman" panose="02020603050405020304" pitchFamily="18" charset="0"/>
                <a:cs typeface="Times New Roman" panose="02020603050405020304" pitchFamily="18" charset="0"/>
              </a:rPr>
              <a:t>sing Machine Learning</a:t>
            </a:r>
            <a:endParaRPr lang="en-US" sz="2400" dirty="0">
              <a:solidFill>
                <a:srgbClr val="9BA8B7"/>
              </a:solidFill>
              <a:latin typeface="Times New Roman" panose="02020603050405020304" pitchFamily="18" charset="0"/>
              <a:cs typeface="Times New Roman" panose="02020603050405020304" pitchFamily="18" charset="0"/>
            </a:endParaRPr>
          </a:p>
        </p:txBody>
      </p:sp>
      <p:pic>
        <p:nvPicPr>
          <p:cNvPr id="1028" name="Picture 4" descr="SMS Spam Detection using Machine Learning | by Parth Patel | Medium">
            <a:extLst>
              <a:ext uri="{FF2B5EF4-FFF2-40B4-BE49-F238E27FC236}">
                <a16:creationId xmlns:a16="http://schemas.microsoft.com/office/drawing/2014/main" id="{9496F693-0A3B-F85B-71D4-E7076D9EE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12" y="1034259"/>
            <a:ext cx="3990803" cy="434877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Box 3">
            <a:extLst>
              <a:ext uri="{FF2B5EF4-FFF2-40B4-BE49-F238E27FC236}">
                <a16:creationId xmlns:a16="http://schemas.microsoft.com/office/drawing/2014/main" id="{8F4273FB-7981-28AF-2DF5-83BCBC3028FA}"/>
              </a:ext>
            </a:extLst>
          </p:cNvPr>
          <p:cNvSpPr txBox="1"/>
          <p:nvPr/>
        </p:nvSpPr>
        <p:spPr>
          <a:xfrm>
            <a:off x="58411" y="5823741"/>
            <a:ext cx="8692805" cy="646331"/>
          </a:xfrm>
          <a:prstGeom prst="rect">
            <a:avLst/>
          </a:prstGeom>
          <a:noFill/>
        </p:spPr>
        <p:txBody>
          <a:bodyPr wrap="square" rtlCol="0">
            <a:spAutoFit/>
          </a:bodyPr>
          <a:lstStyle/>
          <a:p>
            <a:r>
              <a:rPr lang="en-IN" dirty="0">
                <a:solidFill>
                  <a:srgbClr val="9BA8B7"/>
                </a:solidFill>
              </a:rPr>
              <a:t>By Vishesh Jain(22BCS14469), </a:t>
            </a:r>
            <a:r>
              <a:rPr lang="en-IN" dirty="0" err="1">
                <a:solidFill>
                  <a:srgbClr val="9BA8B7"/>
                </a:solidFill>
              </a:rPr>
              <a:t>Ranit</a:t>
            </a:r>
            <a:r>
              <a:rPr lang="en-IN" dirty="0">
                <a:solidFill>
                  <a:srgbClr val="9BA8B7"/>
                </a:solidFill>
              </a:rPr>
              <a:t> Pal (22BCS14455), Veer Bajpai (22BCS14482), Jaydeep Kumar (22BCS14431)</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8283-D096-A669-4F11-60E22F2FED33}"/>
              </a:ext>
            </a:extLst>
          </p:cNvPr>
          <p:cNvSpPr>
            <a:spLocks noGrp="1"/>
          </p:cNvSpPr>
          <p:nvPr>
            <p:ph type="title"/>
          </p:nvPr>
        </p:nvSpPr>
        <p:spPr>
          <a:xfrm>
            <a:off x="5399108" y="459554"/>
            <a:ext cx="5163147" cy="882106"/>
          </a:xfrm>
        </p:spPr>
        <p:txBody>
          <a:bodyPr>
            <a:normAutofit/>
          </a:bodyPr>
          <a:lstStyle/>
          <a:p>
            <a:r>
              <a:rPr lang="en-US" sz="4400" b="1" dirty="0">
                <a:solidFill>
                  <a:schemeClr val="tx2">
                    <a:lumMod val="10000"/>
                  </a:schemeClr>
                </a:solidFill>
                <a:latin typeface="Times New Roman" panose="02020603050405020304" pitchFamily="18" charset="0"/>
                <a:cs typeface="Times New Roman" panose="02020603050405020304" pitchFamily="18" charset="0"/>
              </a:rPr>
              <a:t>INTRODUCTION</a:t>
            </a:r>
            <a:endParaRPr lang="en-IN" sz="44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F7B95-1FF0-15C0-5C7F-1D92DF9F898F}"/>
              </a:ext>
            </a:extLst>
          </p:cNvPr>
          <p:cNvSpPr>
            <a:spLocks noGrp="1"/>
          </p:cNvSpPr>
          <p:nvPr>
            <p:ph idx="1"/>
          </p:nvPr>
        </p:nvSpPr>
        <p:spPr>
          <a:xfrm>
            <a:off x="5399108" y="1632340"/>
            <a:ext cx="5565741" cy="4092599"/>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Short Message Service (SMS) is one of the trendy communication services in which a message is sent electronically. The reduction in the cost of SMS services by telecom companies has led to the increased use of SMS. This rise attracted attackers which have resulted in SMS Spam problem. A spam message is generally any unsolicited message that is sent to user’s mobile phone. Spam messages include advertisements, free services, promotions, awards, etc.</a:t>
            </a:r>
            <a:endPar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endParaRPr lang="en-IN" dirty="0"/>
          </a:p>
        </p:txBody>
      </p:sp>
      <p:pic>
        <p:nvPicPr>
          <p:cNvPr id="2050" name="Picture 2" descr="Spam Detection using Natural Language Processing - Hype Efficient Security  Operation">
            <a:extLst>
              <a:ext uri="{FF2B5EF4-FFF2-40B4-BE49-F238E27FC236}">
                <a16:creationId xmlns:a16="http://schemas.microsoft.com/office/drawing/2014/main" id="{6579F97C-328D-6200-87B4-8452E718F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46" y="802432"/>
            <a:ext cx="4815840" cy="52531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762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02EA-1CC4-897D-211C-64BD5C115DC7}"/>
              </a:ext>
            </a:extLst>
          </p:cNvPr>
          <p:cNvSpPr>
            <a:spLocks noGrp="1"/>
          </p:cNvSpPr>
          <p:nvPr>
            <p:ph type="title"/>
          </p:nvPr>
        </p:nvSpPr>
        <p:spPr>
          <a:xfrm>
            <a:off x="4500880" y="286603"/>
            <a:ext cx="6654800" cy="1349157"/>
          </a:xfrm>
        </p:spPr>
        <p:txBody>
          <a:bodyPr>
            <a:normAutofit/>
          </a:bodyPr>
          <a:lstStyle/>
          <a:p>
            <a:r>
              <a:rPr lang="en-IN" b="1" dirty="0">
                <a:solidFill>
                  <a:schemeClr val="tx1"/>
                </a:solidFill>
                <a:latin typeface="Bookman Old Style (Headings)"/>
                <a:cs typeface="Times New Roman" panose="02020603050405020304" pitchFamily="18" charset="0"/>
              </a:rPr>
              <a:t>APPLICATION OF SPAM DETECTION </a:t>
            </a:r>
          </a:p>
        </p:txBody>
      </p:sp>
      <p:sp>
        <p:nvSpPr>
          <p:cNvPr id="3" name="Content Placeholder 2">
            <a:extLst>
              <a:ext uri="{FF2B5EF4-FFF2-40B4-BE49-F238E27FC236}">
                <a16:creationId xmlns:a16="http://schemas.microsoft.com/office/drawing/2014/main" id="{D7C5B3F6-273E-C0E9-E727-A3C0A2902F78}"/>
              </a:ext>
            </a:extLst>
          </p:cNvPr>
          <p:cNvSpPr>
            <a:spLocks noGrp="1"/>
          </p:cNvSpPr>
          <p:nvPr>
            <p:ph idx="1"/>
          </p:nvPr>
        </p:nvSpPr>
        <p:spPr>
          <a:xfrm>
            <a:off x="4409440" y="1758343"/>
            <a:ext cx="6153868" cy="4312919"/>
          </a:xfrm>
        </p:spPr>
        <p:txBody>
          <a:bodyPr>
            <a:normAutofit fontScale="92500" lnSpcReduction="20000"/>
          </a:bodyPr>
          <a:lstStyle/>
          <a:p>
            <a:pPr algn="just"/>
            <a:r>
              <a:rPr lang="en-US" sz="2400" dirty="0">
                <a:solidFill>
                  <a:schemeClr val="tx1"/>
                </a:solidFill>
                <a:latin typeface="Times New Roman" panose="02020603050405020304" pitchFamily="18" charset="0"/>
                <a:cs typeface="Times New Roman" panose="02020603050405020304" pitchFamily="18" charset="0"/>
              </a:rPr>
              <a:t>1. Spam detection enhance the overall user experience by preventing unwanted and intrusive SMS messages from reaching users' inboxes.</a:t>
            </a:r>
          </a:p>
          <a:p>
            <a:pPr algn="just"/>
            <a:r>
              <a:rPr lang="en-US" sz="2400" dirty="0">
                <a:solidFill>
                  <a:schemeClr val="tx1"/>
                </a:solidFill>
                <a:latin typeface="Times New Roman" panose="02020603050405020304" pitchFamily="18" charset="0"/>
                <a:cs typeface="Times New Roman" panose="02020603050405020304" pitchFamily="18" charset="0"/>
              </a:rPr>
              <a:t>2. It serves as an essential line of protection against phishing and SMS-based frauds that try to trick users into disclosing personal information or doing dangerous things.</a:t>
            </a:r>
          </a:p>
          <a:p>
            <a:pPr algn="just"/>
            <a:r>
              <a:rPr lang="en-US" sz="2400" dirty="0">
                <a:solidFill>
                  <a:schemeClr val="tx1"/>
                </a:solidFill>
                <a:latin typeface="Times New Roman" panose="02020603050405020304" pitchFamily="18" charset="0"/>
                <a:cs typeface="Times New Roman" panose="02020603050405020304" pitchFamily="18" charset="0"/>
              </a:rPr>
              <a:t>3. It safeguards user privacy by blocking unsolicited messages that may attempt to collect personal information without consent.</a:t>
            </a:r>
          </a:p>
          <a:p>
            <a:pPr algn="just"/>
            <a:r>
              <a:rPr lang="en-IN" sz="2400" dirty="0">
                <a:solidFill>
                  <a:schemeClr val="tx1"/>
                </a:solidFill>
                <a:latin typeface="Times New Roman" panose="02020603050405020304" pitchFamily="18" charset="0"/>
                <a:cs typeface="Times New Roman" panose="02020603050405020304" pitchFamily="18" charset="0"/>
              </a:rPr>
              <a:t>4. It </a:t>
            </a:r>
            <a:r>
              <a:rPr lang="en-US" sz="2400" dirty="0">
                <a:solidFill>
                  <a:schemeClr val="tx1"/>
                </a:solidFill>
                <a:latin typeface="Times New Roman" panose="02020603050405020304" pitchFamily="18" charset="0"/>
                <a:cs typeface="Times New Roman" panose="02020603050405020304" pitchFamily="18" charset="0"/>
              </a:rPr>
              <a:t>reduces the amount of pointless SMS traffic, which optimizes network resources and makes sure they are used more effectively.</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3074" name="Picture 2" descr="Gmail's AI-powered spam detection is its biggest security upgrade in years  | Ars Technica">
            <a:extLst>
              <a:ext uri="{FF2B5EF4-FFF2-40B4-BE49-F238E27FC236}">
                <a16:creationId xmlns:a16="http://schemas.microsoft.com/office/drawing/2014/main" id="{B851D535-C0AE-292D-A771-8DD0E6AD7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 y="0"/>
            <a:ext cx="43992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04225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DF48-8C8A-FE48-704C-0045455D9061}"/>
              </a:ext>
            </a:extLst>
          </p:cNvPr>
          <p:cNvSpPr>
            <a:spLocks noGrp="1"/>
          </p:cNvSpPr>
          <p:nvPr>
            <p:ph type="title"/>
          </p:nvPr>
        </p:nvSpPr>
        <p:spPr>
          <a:xfrm>
            <a:off x="4897120" y="638228"/>
            <a:ext cx="6894664" cy="1271853"/>
          </a:xfrm>
        </p:spPr>
        <p:txBody>
          <a:bodyPr/>
          <a:lstStyle/>
          <a:p>
            <a:r>
              <a:rPr lang="en-US" b="1" dirty="0">
                <a:solidFill>
                  <a:schemeClr val="tx1"/>
                </a:solidFill>
              </a:rPr>
              <a:t>PROBLEM STATEMENT</a:t>
            </a:r>
            <a:endParaRPr lang="en-IN" b="1" dirty="0">
              <a:solidFill>
                <a:schemeClr val="tx1"/>
              </a:solidFill>
            </a:endParaRPr>
          </a:p>
        </p:txBody>
      </p:sp>
      <p:sp>
        <p:nvSpPr>
          <p:cNvPr id="3" name="Content Placeholder 2">
            <a:extLst>
              <a:ext uri="{FF2B5EF4-FFF2-40B4-BE49-F238E27FC236}">
                <a16:creationId xmlns:a16="http://schemas.microsoft.com/office/drawing/2014/main" id="{88850937-E3D7-BF4E-65E5-B02549605198}"/>
              </a:ext>
            </a:extLst>
          </p:cNvPr>
          <p:cNvSpPr>
            <a:spLocks noGrp="1"/>
          </p:cNvSpPr>
          <p:nvPr>
            <p:ph idx="1"/>
          </p:nvPr>
        </p:nvSpPr>
        <p:spPr>
          <a:xfrm>
            <a:off x="4897120" y="1910081"/>
            <a:ext cx="6099534" cy="3957982"/>
          </a:xfrm>
        </p:spPr>
        <p:txBody>
          <a:bodyPr>
            <a:normAutofit fontScale="92500" lnSpcReduction="20000"/>
          </a:bodyPr>
          <a:lstStyle/>
          <a:p>
            <a:pPr algn="just"/>
            <a:r>
              <a:rPr lang="en-US" sz="2400" dirty="0">
                <a:solidFill>
                  <a:schemeClr val="tx1"/>
                </a:solidFill>
                <a:latin typeface="Times New Roman" panose="02020603050405020304" pitchFamily="18" charset="0"/>
                <a:cs typeface="Times New Roman" panose="02020603050405020304" pitchFamily="18" charset="0"/>
              </a:rPr>
              <a:t>The market for mobile phones has grown significantly in the last several years. In the second quarter of 2013, a total of 432.1 million mobile devices were shipped, representing a 6.0% increase year over year. With the increasing prevalence of smartphone purchases, Short Message Service (SMS) has grown to be a multibillion dollar industry. An increase in the volume of unsolicited commercial notifications sent to cell phones has also grown as a result of mobile platforms' growing popularity. Attackers were drawn to this increase, which led to the issue of SMS spam.</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5122" name="Picture 2" descr="The Fundamental Key To Solving Any Problem - Forbes India Blogs">
            <a:extLst>
              <a:ext uri="{FF2B5EF4-FFF2-40B4-BE49-F238E27FC236}">
                <a16:creationId xmlns:a16="http://schemas.microsoft.com/office/drawing/2014/main" id="{9C0B06F3-ACCF-DBC8-920B-C705BBC16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550"/>
            <a:ext cx="4714239" cy="70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0044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0388-D44B-F034-BE71-20DC71688552}"/>
              </a:ext>
            </a:extLst>
          </p:cNvPr>
          <p:cNvSpPr>
            <a:spLocks noGrp="1"/>
          </p:cNvSpPr>
          <p:nvPr>
            <p:ph type="title"/>
          </p:nvPr>
        </p:nvSpPr>
        <p:spPr>
          <a:xfrm>
            <a:off x="4810981" y="519009"/>
            <a:ext cx="6248400" cy="1359317"/>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FUTURE</a:t>
            </a:r>
            <a:r>
              <a:rPr lang="en-US" sz="4400" b="1" dirty="0">
                <a:solidFill>
                  <a:schemeClr val="tx1"/>
                </a:solidFill>
                <a:latin typeface="Times New Roman" panose="02020603050405020304" pitchFamily="18" charset="0"/>
                <a:cs typeface="Times New Roman" panose="02020603050405020304" pitchFamily="18" charset="0"/>
              </a:rPr>
              <a:t> SCOPE</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9AE94C-37A2-CB50-94BE-8688C720D989}"/>
              </a:ext>
            </a:extLst>
          </p:cNvPr>
          <p:cNvSpPr>
            <a:spLocks noGrp="1"/>
          </p:cNvSpPr>
          <p:nvPr>
            <p:ph idx="1"/>
          </p:nvPr>
        </p:nvSpPr>
        <p:spPr>
          <a:xfrm>
            <a:off x="4810981" y="1796995"/>
            <a:ext cx="5819913" cy="4463196"/>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machine learning models should be trained using datasets with a large number of records and datasets from various sources in an effort to improve the findings. As a result, the models will be more reliable.</a:t>
            </a:r>
          </a:p>
          <a:p>
            <a:pPr algn="just"/>
            <a:r>
              <a:rPr lang="en-US" sz="2000" dirty="0">
                <a:solidFill>
                  <a:schemeClr val="tx1"/>
                </a:solidFill>
                <a:latin typeface="Times New Roman" panose="02020603050405020304" pitchFamily="18" charset="0"/>
                <a:cs typeface="Times New Roman" panose="02020603050405020304" pitchFamily="18" charset="0"/>
              </a:rPr>
              <a:t>Use slang and abbreviations in messaging these days, which the models are unable to recognize at the moment. </a:t>
            </a:r>
          </a:p>
          <a:p>
            <a:pPr algn="just"/>
            <a:r>
              <a:rPr lang="en-US" sz="2000" dirty="0">
                <a:solidFill>
                  <a:schemeClr val="tx1"/>
                </a:solidFill>
                <a:latin typeface="Times New Roman" panose="02020603050405020304" pitchFamily="18" charset="0"/>
                <a:cs typeface="Times New Roman" panose="02020603050405020304" pitchFamily="18" charset="0"/>
              </a:rPr>
              <a:t>To more accurately distinguish the real ham messages from the fake ones, this may be enhanced.</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400" dirty="0"/>
          </a:p>
        </p:txBody>
      </p:sp>
      <p:pic>
        <p:nvPicPr>
          <p:cNvPr id="4098" name="Picture 2" descr="The Future of AI: How AI Is Changing the World | Built In">
            <a:extLst>
              <a:ext uri="{FF2B5EF4-FFF2-40B4-BE49-F238E27FC236}">
                <a16:creationId xmlns:a16="http://schemas.microsoft.com/office/drawing/2014/main" id="{FD8FE0B6-D5C5-2F9C-04E5-C01D51818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55" y="1292585"/>
            <a:ext cx="4362950" cy="427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29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4281-6D7D-A234-0E93-A27A22426E81}"/>
              </a:ext>
            </a:extLst>
          </p:cNvPr>
          <p:cNvSpPr>
            <a:spLocks noGrp="1"/>
          </p:cNvSpPr>
          <p:nvPr>
            <p:ph type="title"/>
          </p:nvPr>
        </p:nvSpPr>
        <p:spPr>
          <a:xfrm>
            <a:off x="2428240" y="286603"/>
            <a:ext cx="6431280" cy="1450757"/>
          </a:xfrm>
        </p:spPr>
        <p:txBody>
          <a:bodyPr>
            <a:normAutofit/>
          </a:bodyPr>
          <a:lstStyle/>
          <a:p>
            <a:r>
              <a:rPr lang="en-US" sz="6000" dirty="0">
                <a:solidFill>
                  <a:schemeClr val="tx1"/>
                </a:solidFill>
              </a:rPr>
              <a:t>METHODOLOGY</a:t>
            </a:r>
            <a:endParaRPr lang="en-IN" sz="6000" dirty="0">
              <a:solidFill>
                <a:schemeClr val="tx1"/>
              </a:solidFill>
            </a:endParaRPr>
          </a:p>
        </p:txBody>
      </p:sp>
      <p:pic>
        <p:nvPicPr>
          <p:cNvPr id="4" name="Content Placeholder 4">
            <a:extLst>
              <a:ext uri="{FF2B5EF4-FFF2-40B4-BE49-F238E27FC236}">
                <a16:creationId xmlns:a16="http://schemas.microsoft.com/office/drawing/2014/main" id="{4B28E60B-8CA8-BD0E-439C-20A95A839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24" y="1802733"/>
            <a:ext cx="8865707" cy="4351577"/>
          </a:xfrm>
          <a:prstGeom prst="rect">
            <a:avLst/>
          </a:prstGeom>
        </p:spPr>
      </p:pic>
    </p:spTree>
    <p:extLst>
      <p:ext uri="{BB962C8B-B14F-4D97-AF65-F5344CB8AC3E}">
        <p14:creationId xmlns:p14="http://schemas.microsoft.com/office/powerpoint/2010/main" val="6985957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E775-78B4-6EC4-78FE-4750388042BB}"/>
              </a:ext>
            </a:extLst>
          </p:cNvPr>
          <p:cNvSpPr>
            <a:spLocks noGrp="1"/>
          </p:cNvSpPr>
          <p:nvPr>
            <p:ph type="title"/>
          </p:nvPr>
        </p:nvSpPr>
        <p:spPr/>
        <p:txBody>
          <a:bodyPr/>
          <a:lstStyle/>
          <a:p>
            <a:endParaRPr lang="en-IN"/>
          </a:p>
        </p:txBody>
      </p:sp>
      <p:pic>
        <p:nvPicPr>
          <p:cNvPr id="6146" name="Picture 2" descr="Thank You Message For Card Presentation Business Expressing Gratitude  Acknowledgment And Appreciation Minimalist Abstract Design With White Cut  Out Paper On Blue Background Stock Photo - Download Image Now - iStock">
            <a:extLst>
              <a:ext uri="{FF2B5EF4-FFF2-40B4-BE49-F238E27FC236}">
                <a16:creationId xmlns:a16="http://schemas.microsoft.com/office/drawing/2014/main" id="{CFC9CF7E-FCF4-F449-5F81-D93412AEF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644" y="326002"/>
            <a:ext cx="9192457" cy="535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0507"/>
      </p:ext>
    </p:extLst>
  </p:cSld>
  <p:clrMapOvr>
    <a:masterClrMapping/>
  </p:clrMapOvr>
  <p:transition spd="slow">
    <p:randomBar dir="ver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Facet</Template>
  <TotalTime>62</TotalTime>
  <Words>398</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 (Headings)</vt:lpstr>
      <vt:lpstr>Times New Roman</vt:lpstr>
      <vt:lpstr>Trebuchet MS</vt:lpstr>
      <vt:lpstr>Wingdings 3</vt:lpstr>
      <vt:lpstr>Facet</vt:lpstr>
      <vt:lpstr>SMS Spam Detection</vt:lpstr>
      <vt:lpstr>INTRODUCTION</vt:lpstr>
      <vt:lpstr>APPLICATION OF SPAM DETECTION </vt:lpstr>
      <vt:lpstr>PROBLEM STATEMENT</vt:lpstr>
      <vt:lpstr>FUTURE SCOPE</vt:lpstr>
      <vt:lpstr>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filterartion</dc:title>
  <dc:creator>veer bajpai</dc:creator>
  <cp:lastModifiedBy>Vishesh Jain</cp:lastModifiedBy>
  <cp:revision>3</cp:revision>
  <dcterms:created xsi:type="dcterms:W3CDTF">2024-01-31T16:24:15Z</dcterms:created>
  <dcterms:modified xsi:type="dcterms:W3CDTF">2024-04-25T05:41:52Z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