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5" r:id="rId1"/>
  </p:sldMasterIdLst>
  <p:notesMasterIdLst>
    <p:notesMasterId r:id="rId18"/>
  </p:notesMasterIdLst>
  <p:sldIdLst>
    <p:sldId id="256" r:id="rId2"/>
    <p:sldId id="283" r:id="rId3"/>
    <p:sldId id="268" r:id="rId4"/>
    <p:sldId id="269" r:id="rId5"/>
    <p:sldId id="270" r:id="rId6"/>
    <p:sldId id="271" r:id="rId7"/>
    <p:sldId id="273" r:id="rId8"/>
    <p:sldId id="272" r:id="rId9"/>
    <p:sldId id="274" r:id="rId10"/>
    <p:sldId id="275" r:id="rId11"/>
    <p:sldId id="277" r:id="rId12"/>
    <p:sldId id="278" r:id="rId13"/>
    <p:sldId id="279" r:id="rId14"/>
    <p:sldId id="280" r:id="rId15"/>
    <p:sldId id="282" r:id="rId16"/>
    <p:sldId id="28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58DABD-2FA7-F333-3B17-24F28532D444}" v="12" dt="2024-04-28T02:11:55.756"/>
    <p1510:client id="{4670CC00-E223-CE75-4488-0274DA7D0C02}" v="2" dt="2024-04-27T01:25:32.825"/>
    <p1510:client id="{64E06511-1F51-5443-BADB-159C8C4EC61A}" v="259" dt="2024-04-27T01:18:46.0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82"/>
    <p:restoredTop sz="94582"/>
  </p:normalViewPr>
  <p:slideViewPr>
    <p:cSldViewPr snapToGrid="0">
      <p:cViewPr varScale="1">
        <p:scale>
          <a:sx n="120" d="100"/>
          <a:sy n="120" d="100"/>
        </p:scale>
        <p:origin x="6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9C603-B83C-F644-9BB4-12C629FB6434}" type="datetimeFigureOut">
              <a:rPr lang="en-US" smtClean="0"/>
              <a:t>4/27/24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05BAA-88E1-1049-A004-B7AE7D9B43A0}" type="slidenum">
              <a:rPr lang="en-US" smtClean="0"/>
              <a:t>‹#›</a:t>
            </a:fld>
            <a:endParaRPr lang="en-US"/>
          </a:p>
        </p:txBody>
      </p:sp>
    </p:spTree>
    <p:extLst>
      <p:ext uri="{BB962C8B-B14F-4D97-AF65-F5344CB8AC3E}">
        <p14:creationId xmlns:p14="http://schemas.microsoft.com/office/powerpoint/2010/main" val="295047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Saturday, April 27,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31068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Saturday, April 27,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19494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Saturday, April 27,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24736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Saturday, April 27,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130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Saturday, April 27,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41788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Saturday, April 27,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25112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Saturday, April 27,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4935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Saturday, April 27,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3739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Saturday, April 27,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40984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Saturday, April 27,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19988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Saturday, April 27,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50963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Saturday, April 27, 2024</a:t>
            </a:fld>
            <a:endParaRPr lang="en-US" cap="all"/>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3771562390"/>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329608498_A_Survey_of_Distributed_Stream_Processing_Systems_for_Smart_City_Data_Analytics" TargetMode="External"/><Relationship Id="rId2" Type="http://schemas.openxmlformats.org/officeDocument/2006/relationships/hyperlink" Target="https://www.researchgate.net/publication/333706228_Evaluation_of_distributed_stream_processing_frameworks_for_IoT_applications_in_Smart_Cities"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13451303_Performance_evaluation_of_big_data_frameworks_for_large-scale_data_analytic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6F292AA-C8DB-4CAA-97C9-456CF8540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3">
            <a:extLst>
              <a:ext uri="{FF2B5EF4-FFF2-40B4-BE49-F238E27FC236}">
                <a16:creationId xmlns:a16="http://schemas.microsoft.com/office/drawing/2014/main" id="{6DB803A4-38CD-08D4-6C9E-5444DEC1AEDE}"/>
              </a:ext>
            </a:extLst>
          </p:cNvPr>
          <p:cNvPicPr>
            <a:picLocks noChangeAspect="1"/>
          </p:cNvPicPr>
          <p:nvPr/>
        </p:nvPicPr>
        <p:blipFill>
          <a:blip r:embed="rId2"/>
          <a:srcRect l="33079" r="33079"/>
          <a:stretch/>
        </p:blipFill>
        <p:spPr>
          <a:xfrm>
            <a:off x="-1" y="10"/>
            <a:ext cx="4587901" cy="6857990"/>
          </a:xfrm>
          <a:prstGeom prst="rect">
            <a:avLst/>
          </a:prstGeom>
        </p:spPr>
      </p:pic>
      <p:sp>
        <p:nvSpPr>
          <p:cNvPr id="42" name="Rectangle 41">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2" y="-429"/>
            <a:ext cx="7604097" cy="6857571"/>
          </a:xfrm>
          <a:prstGeom prst="rect">
            <a:avLst/>
          </a:prstGeom>
          <a:gradFill>
            <a:gsLst>
              <a:gs pos="0">
                <a:schemeClr val="accent6">
                  <a:lumMod val="75000"/>
                  <a:alpha val="73000"/>
                </a:schemeClr>
              </a:gs>
              <a:gs pos="100000">
                <a:schemeClr val="accent2"/>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901" y="0"/>
            <a:ext cx="7604097" cy="6858000"/>
          </a:xfrm>
          <a:prstGeom prst="rect">
            <a:avLst/>
          </a:prstGeom>
          <a:gradFill>
            <a:gsLst>
              <a:gs pos="0">
                <a:schemeClr val="accent5">
                  <a:alpha val="37000"/>
                </a:schemeClr>
              </a:gs>
              <a:gs pos="98000">
                <a:schemeClr val="accent2">
                  <a:alpha val="66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99847" y="4355164"/>
            <a:ext cx="7592151" cy="2502836"/>
          </a:xfrm>
          <a:prstGeom prst="rect">
            <a:avLst/>
          </a:prstGeom>
          <a:gradFill>
            <a:gsLst>
              <a:gs pos="22000">
                <a:schemeClr val="accent6">
                  <a:alpha val="39000"/>
                </a:schemeClr>
              </a:gs>
              <a:gs pos="82000">
                <a:schemeClr val="accent5">
                  <a:alpha val="1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256CF5B-1DAD-4912-86B9-FCA733692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704304">
            <a:off x="6080918" y="830588"/>
            <a:ext cx="4998441" cy="4998441"/>
          </a:xfrm>
          <a:prstGeom prst="ellipse">
            <a:avLst/>
          </a:prstGeom>
          <a:gradFill>
            <a:gsLst>
              <a:gs pos="39000">
                <a:schemeClr val="accent4">
                  <a:lumMod val="20000"/>
                  <a:lumOff val="80000"/>
                  <a:alpha val="0"/>
                </a:schemeClr>
              </a:gs>
              <a:gs pos="100000">
                <a:schemeClr val="accent6">
                  <a:alpha val="18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F19E38-4D8C-B44E-F060-9225568FB1ED}"/>
              </a:ext>
            </a:extLst>
          </p:cNvPr>
          <p:cNvSpPr>
            <a:spLocks noGrp="1"/>
          </p:cNvSpPr>
          <p:nvPr>
            <p:ph type="ctrTitle"/>
          </p:nvPr>
        </p:nvSpPr>
        <p:spPr>
          <a:xfrm>
            <a:off x="5275425" y="768485"/>
            <a:ext cx="6133656" cy="3169674"/>
          </a:xfrm>
        </p:spPr>
        <p:txBody>
          <a:bodyPr>
            <a:normAutofit/>
          </a:bodyPr>
          <a:lstStyle/>
          <a:p>
            <a:pPr algn="r"/>
            <a:r>
              <a:rPr lang="en-US">
                <a:solidFill>
                  <a:schemeClr val="bg1"/>
                </a:solidFill>
              </a:rPr>
              <a:t>Distributed</a:t>
            </a:r>
            <a:br>
              <a:rPr lang="en-US">
                <a:solidFill>
                  <a:schemeClr val="bg1"/>
                </a:solidFill>
              </a:rPr>
            </a:br>
            <a:r>
              <a:rPr lang="en-US">
                <a:solidFill>
                  <a:schemeClr val="bg1"/>
                </a:solidFill>
              </a:rPr>
              <a:t>Data Stream Processing For Analytics</a:t>
            </a:r>
            <a:endParaRPr lang="en-US" dirty="0">
              <a:solidFill>
                <a:schemeClr val="bg1"/>
              </a:solidFill>
            </a:endParaRPr>
          </a:p>
        </p:txBody>
      </p:sp>
      <p:sp>
        <p:nvSpPr>
          <p:cNvPr id="3" name="Subtitle 2">
            <a:extLst>
              <a:ext uri="{FF2B5EF4-FFF2-40B4-BE49-F238E27FC236}">
                <a16:creationId xmlns:a16="http://schemas.microsoft.com/office/drawing/2014/main" id="{93BC375C-0687-C27C-2F2E-86BA2A5CD689}"/>
              </a:ext>
            </a:extLst>
          </p:cNvPr>
          <p:cNvSpPr>
            <a:spLocks noGrp="1"/>
          </p:cNvSpPr>
          <p:nvPr>
            <p:ph type="subTitle" idx="1"/>
          </p:nvPr>
        </p:nvSpPr>
        <p:spPr>
          <a:xfrm>
            <a:off x="5862918" y="4793128"/>
            <a:ext cx="5462494" cy="1141157"/>
          </a:xfrm>
        </p:spPr>
        <p:txBody>
          <a:bodyPr vert="horz" lIns="0" tIns="0" rIns="0" bIns="0" rtlCol="0" anchor="t">
            <a:normAutofit/>
          </a:bodyPr>
          <a:lstStyle/>
          <a:p>
            <a:pPr algn="r">
              <a:lnSpc>
                <a:spcPct val="140000"/>
              </a:lnSpc>
            </a:pPr>
            <a:r>
              <a:rPr lang="en-US" sz="1400" b="1">
                <a:solidFill>
                  <a:schemeClr val="bg1"/>
                </a:solidFill>
              </a:rPr>
              <a:t>Vishrut Goti</a:t>
            </a:r>
          </a:p>
          <a:p>
            <a:pPr algn="r">
              <a:lnSpc>
                <a:spcPct val="140000"/>
              </a:lnSpc>
            </a:pPr>
            <a:r>
              <a:rPr lang="en-US" sz="1400" b="1">
                <a:solidFill>
                  <a:schemeClr val="bg1"/>
                </a:solidFill>
              </a:rPr>
              <a:t>Vishesh Mehta</a:t>
            </a:r>
          </a:p>
          <a:p>
            <a:pPr algn="r">
              <a:lnSpc>
                <a:spcPct val="140000"/>
              </a:lnSpc>
            </a:pPr>
            <a:r>
              <a:rPr lang="en-US" sz="1400" b="1">
                <a:solidFill>
                  <a:schemeClr val="bg1"/>
                </a:solidFill>
              </a:rPr>
              <a:t>Yogesh Dholakiya</a:t>
            </a:r>
          </a:p>
        </p:txBody>
      </p:sp>
    </p:spTree>
    <p:extLst>
      <p:ext uri="{BB962C8B-B14F-4D97-AF65-F5344CB8AC3E}">
        <p14:creationId xmlns:p14="http://schemas.microsoft.com/office/powerpoint/2010/main" val="81909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78DAC5EB-CB66-4144-944F-FCA082908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8DCAF8-E150-3239-307E-8A32B84E9663}"/>
              </a:ext>
            </a:extLst>
          </p:cNvPr>
          <p:cNvSpPr>
            <a:spLocks noGrp="1"/>
          </p:cNvSpPr>
          <p:nvPr>
            <p:ph type="title"/>
          </p:nvPr>
        </p:nvSpPr>
        <p:spPr>
          <a:xfrm>
            <a:off x="593809" y="1096587"/>
            <a:ext cx="10943420" cy="1035982"/>
          </a:xfrm>
        </p:spPr>
        <p:txBody>
          <a:bodyPr anchor="t">
            <a:normAutofit/>
          </a:bodyPr>
          <a:lstStyle/>
          <a:p>
            <a:r>
              <a:rPr lang="en-US" dirty="0"/>
              <a:t>Apache Spark</a:t>
            </a:r>
          </a:p>
        </p:txBody>
      </p:sp>
      <p:sp>
        <p:nvSpPr>
          <p:cNvPr id="32" name="Content Placeholder 2">
            <a:extLst>
              <a:ext uri="{FF2B5EF4-FFF2-40B4-BE49-F238E27FC236}">
                <a16:creationId xmlns:a16="http://schemas.microsoft.com/office/drawing/2014/main" id="{E7D3F9BC-DB2F-9046-CB43-FF1F13BE40FB}"/>
              </a:ext>
            </a:extLst>
          </p:cNvPr>
          <p:cNvSpPr>
            <a:spLocks noGrp="1"/>
          </p:cNvSpPr>
          <p:nvPr>
            <p:ph idx="1"/>
          </p:nvPr>
        </p:nvSpPr>
        <p:spPr>
          <a:xfrm>
            <a:off x="441960" y="1037875"/>
            <a:ext cx="5151117" cy="4782250"/>
          </a:xfrm>
        </p:spPr>
        <p:txBody>
          <a:bodyPr anchor="b">
            <a:normAutofit/>
          </a:bodyPr>
          <a:lstStyle/>
          <a:p>
            <a:pPr>
              <a:lnSpc>
                <a:spcPct val="110000"/>
              </a:lnSpc>
            </a:pPr>
            <a:r>
              <a:rPr lang="en-US" sz="1800" dirty="0"/>
              <a:t>Driver: Master node responsible for converting the application into set of task to e executed by the executers.</a:t>
            </a:r>
          </a:p>
          <a:p>
            <a:pPr>
              <a:lnSpc>
                <a:spcPct val="110000"/>
              </a:lnSpc>
            </a:pPr>
            <a:r>
              <a:rPr lang="en-US" sz="1800" dirty="0"/>
              <a:t>Cluster Manager: Pluggable component for acquiring cluster resources and is responsible for allocating resources to Spark applications. </a:t>
            </a:r>
          </a:p>
          <a:p>
            <a:pPr>
              <a:lnSpc>
                <a:spcPct val="110000"/>
              </a:lnSpc>
            </a:pPr>
            <a:r>
              <a:rPr lang="en-US" sz="1800" dirty="0"/>
              <a:t>Executers: Processes that executes the tasks and return the result to the driver.</a:t>
            </a:r>
          </a:p>
          <a:p>
            <a:pPr>
              <a:lnSpc>
                <a:spcPct val="110000"/>
              </a:lnSpc>
            </a:pPr>
            <a:r>
              <a:rPr lang="en-US" sz="1800" dirty="0"/>
              <a:t>Resilient Distributed Datasets: Fault Tolerant collections of elements that can be operated parallelly.</a:t>
            </a:r>
          </a:p>
        </p:txBody>
      </p:sp>
      <p:pic>
        <p:nvPicPr>
          <p:cNvPr id="25" name="Picture 24" descr="A diagram of a cluster manager&#10;&#10;Description automatically generated">
            <a:extLst>
              <a:ext uri="{FF2B5EF4-FFF2-40B4-BE49-F238E27FC236}">
                <a16:creationId xmlns:a16="http://schemas.microsoft.com/office/drawing/2014/main" id="{6347B665-389D-7AA9-D348-F1C5CA6AD0A9}"/>
              </a:ext>
            </a:extLst>
          </p:cNvPr>
          <p:cNvPicPr>
            <a:picLocks noChangeAspect="1"/>
          </p:cNvPicPr>
          <p:nvPr/>
        </p:nvPicPr>
        <p:blipFill rotWithShape="1">
          <a:blip r:embed="rId2"/>
          <a:srcRect l="12478" r="12915" b="2"/>
          <a:stretch/>
        </p:blipFill>
        <p:spPr>
          <a:xfrm>
            <a:off x="6028941" y="1887192"/>
            <a:ext cx="6163057" cy="3675924"/>
          </a:xfrm>
          <a:prstGeom prst="rect">
            <a:avLst/>
          </a:prstGeom>
        </p:spPr>
      </p:pic>
      <p:sp>
        <p:nvSpPr>
          <p:cNvPr id="55" name="Rectangle 54">
            <a:extLst>
              <a:ext uri="{FF2B5EF4-FFF2-40B4-BE49-F238E27FC236}">
                <a16:creationId xmlns:a16="http://schemas.microsoft.com/office/drawing/2014/main" id="{86B7A620-47FC-4678-9F07-D291E9CD5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1999" cy="457198"/>
          </a:xfrm>
          <a:prstGeom prst="rect">
            <a:avLst/>
          </a:prstGeom>
          <a:gradFill>
            <a:gsLst>
              <a:gs pos="0">
                <a:schemeClr val="accent6">
                  <a:lumMod val="75000"/>
                  <a:alpha val="61000"/>
                </a:schemeClr>
              </a:gs>
              <a:gs pos="30000">
                <a:schemeClr val="accent5">
                  <a:alpha val="85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D4CE6113-16AE-4250-8027-F864DE5BC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742"/>
            <a:ext cx="8153398" cy="448830"/>
          </a:xfrm>
          <a:prstGeom prst="rect">
            <a:avLst/>
          </a:prstGeom>
          <a:gradFill>
            <a:gsLst>
              <a:gs pos="0">
                <a:schemeClr val="accent5">
                  <a:alpha val="0"/>
                </a:schemeClr>
              </a:gs>
              <a:gs pos="73000">
                <a:schemeClr val="accent2">
                  <a:alpha val="74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574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79636-E3CD-6EE2-2971-38C2D9446699}"/>
              </a:ext>
            </a:extLst>
          </p:cNvPr>
          <p:cNvSpPr>
            <a:spLocks noGrp="1"/>
          </p:cNvSpPr>
          <p:nvPr>
            <p:ph type="title"/>
          </p:nvPr>
        </p:nvSpPr>
        <p:spPr>
          <a:xfrm>
            <a:off x="1371600" y="198120"/>
            <a:ext cx="10241280" cy="594360"/>
          </a:xfrm>
        </p:spPr>
        <p:txBody>
          <a:bodyPr>
            <a:normAutofit/>
          </a:bodyPr>
          <a:lstStyle/>
          <a:p>
            <a:endParaRPr lang="en-US" dirty="0"/>
          </a:p>
        </p:txBody>
      </p:sp>
      <p:sp>
        <p:nvSpPr>
          <p:cNvPr id="3" name="Content Placeholder 2">
            <a:extLst>
              <a:ext uri="{FF2B5EF4-FFF2-40B4-BE49-F238E27FC236}">
                <a16:creationId xmlns:a16="http://schemas.microsoft.com/office/drawing/2014/main" id="{687D6FB9-15A0-6C25-C8E5-B34BC2276B22}"/>
              </a:ext>
            </a:extLst>
          </p:cNvPr>
          <p:cNvSpPr>
            <a:spLocks noGrp="1"/>
          </p:cNvSpPr>
          <p:nvPr>
            <p:ph idx="1"/>
          </p:nvPr>
        </p:nvSpPr>
        <p:spPr>
          <a:xfrm>
            <a:off x="1371600" y="978404"/>
            <a:ext cx="10241280" cy="5093212"/>
          </a:xfrm>
        </p:spPr>
        <p:txBody>
          <a:bodyPr vert="horz" lIns="0" tIns="0" rIns="0" bIns="0" rtlCol="0" anchor="t">
            <a:normAutofit fontScale="92500" lnSpcReduction="10000"/>
          </a:bodyPr>
          <a:lstStyle/>
          <a:p>
            <a:pPr algn="l">
              <a:buFont typeface="Arial" panose="020B0604020202020204" pitchFamily="34" charset="0"/>
              <a:buChar char="•"/>
            </a:pPr>
            <a:r>
              <a:rPr lang="en-US" b="1" i="0" dirty="0">
                <a:solidFill>
                  <a:srgbClr val="0D0D0D"/>
                </a:solidFill>
                <a:effectLst/>
                <a:highlight>
                  <a:srgbClr val="FFFFFF"/>
                </a:highlight>
                <a:latin typeface="Söhne"/>
              </a:rPr>
              <a:t>Features</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Processes Data at high velocity, up to 100 times faster in memory and 10 faster on disk than Hadoop MapReduce. </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Offers high-level APIs ad supports set of higher-level tools like Spark SQL for Structured Data Processing, Mllib for Machine Learning, </a:t>
            </a:r>
            <a:r>
              <a:rPr lang="en-US" b="0" i="0" dirty="0" err="1">
                <a:solidFill>
                  <a:srgbClr val="0D0D0D"/>
                </a:solidFill>
                <a:effectLst/>
                <a:highlight>
                  <a:srgbClr val="FFFFFF"/>
                </a:highlight>
                <a:latin typeface="Söhne"/>
              </a:rPr>
              <a:t>GraphX</a:t>
            </a:r>
            <a:r>
              <a:rPr lang="en-US" b="0" i="0" dirty="0">
                <a:solidFill>
                  <a:srgbClr val="0D0D0D"/>
                </a:solidFill>
                <a:effectLst/>
                <a:highlight>
                  <a:srgbClr val="FFFFFF"/>
                </a:highlight>
                <a:latin typeface="Söhne"/>
              </a:rPr>
              <a:t> for Graph Processing.</a:t>
            </a:r>
          </a:p>
          <a:p>
            <a:pPr algn="l">
              <a:buFont typeface="Arial" panose="020B0604020202020204" pitchFamily="34" charset="0"/>
              <a:buChar char="•"/>
            </a:pPr>
            <a:r>
              <a:rPr lang="en-US" b="1" i="0" dirty="0">
                <a:solidFill>
                  <a:srgbClr val="0D0D0D"/>
                </a:solidFill>
                <a:effectLst/>
                <a:highlight>
                  <a:srgbClr val="FFFFFF"/>
                </a:highlight>
                <a:latin typeface="Söhne"/>
              </a:rPr>
              <a:t>Use Cases</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Uber uses Apache Spark for processing petabytes of data to provide real-time updates to users and data,</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Netflix uses Spark Mllib to recommend movies to users based on past viewing patterns.</a:t>
            </a:r>
          </a:p>
          <a:p>
            <a:pPr algn="l">
              <a:buFont typeface="Arial" panose="020B0604020202020204" pitchFamily="34" charset="0"/>
              <a:buChar char="•"/>
            </a:pPr>
            <a:r>
              <a:rPr lang="en-US" b="1" i="0" dirty="0">
                <a:solidFill>
                  <a:srgbClr val="0D0D0D"/>
                </a:solidFill>
                <a:effectLst/>
                <a:highlight>
                  <a:srgbClr val="FFFFFF"/>
                </a:highlight>
                <a:latin typeface="Söhne"/>
              </a:rPr>
              <a:t>Advantages</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Supports multiple languages, allowing users to write applications in their preferred language.</a:t>
            </a:r>
          </a:p>
          <a:p>
            <a:pPr marL="742950" lvl="1" indent="-285750" algn="l">
              <a:buFont typeface="Arial" panose="020B0604020202020204" pitchFamily="34" charset="0"/>
              <a:buChar char="•"/>
            </a:pPr>
            <a:r>
              <a:rPr lang="en-US" dirty="0">
                <a:solidFill>
                  <a:srgbClr val="0D0D0D"/>
                </a:solidFill>
                <a:highlight>
                  <a:srgbClr val="FFFFFF"/>
                </a:highlight>
                <a:latin typeface="Söhne"/>
              </a:rPr>
              <a:t>Support for SQL queries, streaming data, machine learning, graph data processing, beside MapReduce operations.</a:t>
            </a:r>
            <a:endParaRPr lang="en-US" b="0" i="0" dirty="0">
              <a:solidFill>
                <a:srgbClr val="0D0D0D"/>
              </a:solidFill>
              <a:effectLst/>
              <a:highlight>
                <a:srgbClr val="FFFFFF"/>
              </a:highlight>
              <a:latin typeface="Söhne"/>
            </a:endParaRPr>
          </a:p>
          <a:p>
            <a:pPr marL="742950" lvl="1" indent="-285750" algn="l">
              <a:buFont typeface="Arial" panose="020B0604020202020204" pitchFamily="34" charset="0"/>
              <a:buChar char="•"/>
            </a:pPr>
            <a:endParaRPr lang="en-US" dirty="0">
              <a:solidFill>
                <a:srgbClr val="0D0D0D"/>
              </a:solidFill>
              <a:highlight>
                <a:srgbClr val="FFFFFF"/>
              </a:highlight>
              <a:latin typeface="Söhne"/>
            </a:endParaRPr>
          </a:p>
          <a:p>
            <a:endParaRPr lang="en-US" dirty="0"/>
          </a:p>
        </p:txBody>
      </p:sp>
    </p:spTree>
    <p:extLst>
      <p:ext uri="{BB962C8B-B14F-4D97-AF65-F5344CB8AC3E}">
        <p14:creationId xmlns:p14="http://schemas.microsoft.com/office/powerpoint/2010/main" val="1745132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A57A-E641-21D8-B65E-FB4AE6C8A1D1}"/>
              </a:ext>
            </a:extLst>
          </p:cNvPr>
          <p:cNvSpPr>
            <a:spLocks noGrp="1"/>
          </p:cNvSpPr>
          <p:nvPr>
            <p:ph type="title"/>
          </p:nvPr>
        </p:nvSpPr>
        <p:spPr/>
        <p:txBody>
          <a:bodyPr/>
          <a:lstStyle/>
          <a:p>
            <a:r>
              <a:rPr lang="en-US" dirty="0"/>
              <a:t>Latency</a:t>
            </a:r>
          </a:p>
        </p:txBody>
      </p:sp>
      <p:sp>
        <p:nvSpPr>
          <p:cNvPr id="3" name="Content Placeholder 2">
            <a:extLst>
              <a:ext uri="{FF2B5EF4-FFF2-40B4-BE49-F238E27FC236}">
                <a16:creationId xmlns:a16="http://schemas.microsoft.com/office/drawing/2014/main" id="{2ED03DE6-4841-7E00-5CFC-8698552F8A52}"/>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1" i="0" dirty="0">
                <a:solidFill>
                  <a:srgbClr val="0D0D0D"/>
                </a:solidFill>
                <a:effectLst/>
                <a:highlight>
                  <a:srgbClr val="FFFFFF"/>
                </a:highlight>
                <a:latin typeface="Söhne"/>
              </a:rPr>
              <a:t>Apache Spark</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Higher latency due to micro-batching approach.</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Best for batch processing and tasks where real-time response is not critical.</a:t>
            </a:r>
          </a:p>
          <a:p>
            <a:pPr algn="l">
              <a:buFont typeface="Arial" panose="020B0604020202020204" pitchFamily="34" charset="0"/>
              <a:buChar char="•"/>
            </a:pPr>
            <a:r>
              <a:rPr lang="en-US" b="1" i="0" dirty="0">
                <a:solidFill>
                  <a:srgbClr val="0D0D0D"/>
                </a:solidFill>
                <a:effectLst/>
                <a:highlight>
                  <a:srgbClr val="FFFFFF"/>
                </a:highlight>
                <a:latin typeface="Söhne"/>
              </a:rPr>
              <a:t>Apache </a:t>
            </a:r>
            <a:r>
              <a:rPr lang="en-US" b="1" i="0" dirty="0" err="1">
                <a:solidFill>
                  <a:srgbClr val="0D0D0D"/>
                </a:solidFill>
                <a:effectLst/>
                <a:highlight>
                  <a:srgbClr val="FFFFFF"/>
                </a:highlight>
                <a:latin typeface="Söhne"/>
              </a:rPr>
              <a:t>Flink</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Designed for low-latency, real-time processing.</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Ideal for applications requiring immediate data insights and event-driven processing.</a:t>
            </a:r>
          </a:p>
          <a:p>
            <a:pPr algn="l">
              <a:buFont typeface="Arial" panose="020B0604020202020204" pitchFamily="34" charset="0"/>
              <a:buChar char="•"/>
            </a:pPr>
            <a:r>
              <a:rPr lang="en-US" b="1" i="0" dirty="0">
                <a:solidFill>
                  <a:srgbClr val="0D0D0D"/>
                </a:solidFill>
                <a:effectLst/>
                <a:highlight>
                  <a:srgbClr val="FFFFFF"/>
                </a:highlight>
                <a:latin typeface="Söhne"/>
              </a:rPr>
              <a:t>Apache Storm</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Provides ultra-low latency, suitable for real-time analytics and high-speed data processing tasks.</a:t>
            </a:r>
          </a:p>
          <a:p>
            <a:pPr algn="l">
              <a:buFont typeface="Arial" panose="020B0604020202020204" pitchFamily="34" charset="0"/>
              <a:buChar char="•"/>
            </a:pPr>
            <a:r>
              <a:rPr lang="en-US" b="1" i="0" dirty="0">
                <a:solidFill>
                  <a:srgbClr val="0D0D0D"/>
                </a:solidFill>
                <a:effectLst/>
                <a:highlight>
                  <a:srgbClr val="FFFFFF"/>
                </a:highlight>
                <a:latin typeface="Söhne"/>
              </a:rPr>
              <a:t>Summary</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err="1">
                <a:solidFill>
                  <a:srgbClr val="0D0D0D"/>
                </a:solidFill>
                <a:effectLst/>
                <a:highlight>
                  <a:srgbClr val="FFFFFF"/>
                </a:highlight>
                <a:latin typeface="Söhne"/>
              </a:rPr>
              <a:t>Flink</a:t>
            </a:r>
            <a:r>
              <a:rPr lang="en-US" b="0" i="0" dirty="0">
                <a:solidFill>
                  <a:srgbClr val="0D0D0D"/>
                </a:solidFill>
                <a:effectLst/>
                <a:highlight>
                  <a:srgbClr val="FFFFFF"/>
                </a:highlight>
                <a:latin typeface="Söhne"/>
              </a:rPr>
              <a:t> and Storm are preferable for real-time use cases requiring rapid processing.</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Spark is more suited for complex transformations on large datasets where processing time is less sensitive.</a:t>
            </a:r>
          </a:p>
          <a:p>
            <a:endParaRPr lang="en-US" dirty="0"/>
          </a:p>
        </p:txBody>
      </p:sp>
    </p:spTree>
    <p:extLst>
      <p:ext uri="{BB962C8B-B14F-4D97-AF65-F5344CB8AC3E}">
        <p14:creationId xmlns:p14="http://schemas.microsoft.com/office/powerpoint/2010/main" val="2203974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A1FD-2D6C-9DD4-6BA3-8DE03CF5F7BA}"/>
              </a:ext>
            </a:extLst>
          </p:cNvPr>
          <p:cNvSpPr>
            <a:spLocks noGrp="1"/>
          </p:cNvSpPr>
          <p:nvPr>
            <p:ph type="title"/>
          </p:nvPr>
        </p:nvSpPr>
        <p:spPr/>
        <p:txBody>
          <a:bodyPr/>
          <a:lstStyle/>
          <a:p>
            <a:r>
              <a:rPr lang="en-US" dirty="0"/>
              <a:t>Throughput</a:t>
            </a:r>
          </a:p>
        </p:txBody>
      </p:sp>
      <p:sp>
        <p:nvSpPr>
          <p:cNvPr id="3" name="Content Placeholder 2">
            <a:extLst>
              <a:ext uri="{FF2B5EF4-FFF2-40B4-BE49-F238E27FC236}">
                <a16:creationId xmlns:a16="http://schemas.microsoft.com/office/drawing/2014/main" id="{DB5607C1-4F96-D569-2CDA-72FF4BA1D9F2}"/>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a:solidFill>
                  <a:srgbClr val="0D0D0D"/>
                </a:solidFill>
                <a:effectLst/>
                <a:highlight>
                  <a:srgbClr val="FFFFFF"/>
                </a:highlight>
                <a:latin typeface="Söhne"/>
              </a:rPr>
              <a:t>Apache Spark</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High throughput capabilities, especially effective in batch processing scenarios.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Dominant in complex analytics tasks, including machine learning and graph processing.</a:t>
            </a:r>
          </a:p>
          <a:p>
            <a:pPr algn="l">
              <a:buFont typeface="Arial" panose="020B0604020202020204" pitchFamily="34" charset="0"/>
              <a:buChar char="•"/>
            </a:pPr>
            <a:r>
              <a:rPr lang="en-US" b="1" i="0" dirty="0">
                <a:solidFill>
                  <a:srgbClr val="0D0D0D"/>
                </a:solidFill>
                <a:effectLst/>
                <a:highlight>
                  <a:srgbClr val="FFFFFF"/>
                </a:highlight>
                <a:latin typeface="Söhne"/>
              </a:rPr>
              <a:t>Apache </a:t>
            </a:r>
            <a:r>
              <a:rPr lang="en-US" b="1" i="0" dirty="0" err="1">
                <a:solidFill>
                  <a:srgbClr val="0D0D0D"/>
                </a:solidFill>
                <a:effectLst/>
                <a:highlight>
                  <a:srgbClr val="FFFFFF"/>
                </a:highlight>
                <a:latin typeface="Söhne"/>
              </a:rPr>
              <a:t>Flink</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Balances high throughput with low latency, excelling in streaming analytics and event-driven applications.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Supports both batch and real-time processing efficiently.</a:t>
            </a:r>
          </a:p>
          <a:p>
            <a:pPr algn="l">
              <a:buFont typeface="Arial" panose="020B0604020202020204" pitchFamily="34" charset="0"/>
              <a:buChar char="•"/>
            </a:pPr>
            <a:r>
              <a:rPr lang="en-US" b="1" i="0" dirty="0">
                <a:solidFill>
                  <a:srgbClr val="0D0D0D"/>
                </a:solidFill>
                <a:effectLst/>
                <a:highlight>
                  <a:srgbClr val="FFFFFF"/>
                </a:highlight>
                <a:latin typeface="Söhne"/>
              </a:rPr>
              <a:t>Apache Storm</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Handles very high throughput but can be resource-intensive.</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Suitable for scenarios where speed of data processing is paramount.</a:t>
            </a:r>
          </a:p>
          <a:p>
            <a:endParaRPr lang="en-US" dirty="0"/>
          </a:p>
        </p:txBody>
      </p:sp>
    </p:spTree>
    <p:extLst>
      <p:ext uri="{BB962C8B-B14F-4D97-AF65-F5344CB8AC3E}">
        <p14:creationId xmlns:p14="http://schemas.microsoft.com/office/powerpoint/2010/main" val="2214490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02E67-B42E-99A1-430B-244AAFC670D1}"/>
              </a:ext>
            </a:extLst>
          </p:cNvPr>
          <p:cNvSpPr>
            <a:spLocks noGrp="1"/>
          </p:cNvSpPr>
          <p:nvPr>
            <p:ph type="title"/>
          </p:nvPr>
        </p:nvSpPr>
        <p:spPr/>
        <p:txBody>
          <a:bodyPr/>
          <a:lstStyle/>
          <a:p>
            <a:r>
              <a:rPr lang="en-US" dirty="0"/>
              <a:t>Best Framework?</a:t>
            </a:r>
          </a:p>
        </p:txBody>
      </p:sp>
      <p:sp>
        <p:nvSpPr>
          <p:cNvPr id="3" name="Content Placeholder 2">
            <a:extLst>
              <a:ext uri="{FF2B5EF4-FFF2-40B4-BE49-F238E27FC236}">
                <a16:creationId xmlns:a16="http://schemas.microsoft.com/office/drawing/2014/main" id="{17FE87A4-67C4-DDD6-2432-C24E3ABA17C9}"/>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The choice of a DSP framework largely depends on specific project requirements, including the need for real-time processing, fault tolerance, and the complexity of data transformations.</a:t>
            </a:r>
          </a:p>
          <a:p>
            <a:pPr algn="l">
              <a:buFont typeface="Arial" panose="020B0604020202020204" pitchFamily="34" charset="0"/>
              <a:buChar char="•"/>
            </a:pPr>
            <a:r>
              <a:rPr lang="en-US" b="0" i="0" dirty="0">
                <a:solidFill>
                  <a:srgbClr val="0D0D0D"/>
                </a:solidFill>
                <a:effectLst/>
                <a:highlight>
                  <a:srgbClr val="FFFFFF"/>
                </a:highlight>
                <a:latin typeface="Söhne"/>
              </a:rPr>
              <a:t>For real-time, critical applications requiring instant data processing, Apache </a:t>
            </a:r>
            <a:r>
              <a:rPr lang="en-US" b="0" i="0" dirty="0" err="1">
                <a:solidFill>
                  <a:srgbClr val="0D0D0D"/>
                </a:solidFill>
                <a:effectLst/>
                <a:highlight>
                  <a:srgbClr val="FFFFFF"/>
                </a:highlight>
                <a:latin typeface="Söhne"/>
              </a:rPr>
              <a:t>Flink</a:t>
            </a:r>
            <a:r>
              <a:rPr lang="en-US" b="0" i="0" dirty="0">
                <a:solidFill>
                  <a:srgbClr val="0D0D0D"/>
                </a:solidFill>
                <a:effectLst/>
                <a:highlight>
                  <a:srgbClr val="FFFFFF"/>
                </a:highlight>
                <a:latin typeface="Söhne"/>
              </a:rPr>
              <a:t> is recommended due to its lower latency.</a:t>
            </a:r>
          </a:p>
          <a:p>
            <a:pPr algn="l">
              <a:buFont typeface="Arial" panose="020B0604020202020204" pitchFamily="34" charset="0"/>
              <a:buChar char="•"/>
            </a:pPr>
            <a:r>
              <a:rPr lang="en-US" b="0" i="0" dirty="0">
                <a:solidFill>
                  <a:srgbClr val="0D0D0D"/>
                </a:solidFill>
                <a:effectLst/>
                <a:highlight>
                  <a:srgbClr val="FFFFFF"/>
                </a:highlight>
                <a:latin typeface="Söhne"/>
              </a:rPr>
              <a:t>Apache Spark Streaming is suitable for high-throughput needs, where immediate processing is less critical.</a:t>
            </a:r>
          </a:p>
          <a:p>
            <a:pPr algn="l">
              <a:buFont typeface="Arial" panose="020B0604020202020204" pitchFamily="34" charset="0"/>
              <a:buChar char="•"/>
            </a:pPr>
            <a:r>
              <a:rPr lang="en-US" b="0" i="0" dirty="0">
                <a:solidFill>
                  <a:srgbClr val="0D0D0D"/>
                </a:solidFill>
                <a:effectLst/>
                <a:highlight>
                  <a:srgbClr val="FFFFFF"/>
                </a:highlight>
                <a:latin typeface="Söhne"/>
              </a:rPr>
              <a:t>Apache Storm hits a sweet spot with good all-around performance but shines when consistent, reliable processing is needed.</a:t>
            </a:r>
          </a:p>
          <a:p>
            <a:endParaRPr lang="en-US" dirty="0"/>
          </a:p>
        </p:txBody>
      </p:sp>
    </p:spTree>
    <p:extLst>
      <p:ext uri="{BB962C8B-B14F-4D97-AF65-F5344CB8AC3E}">
        <p14:creationId xmlns:p14="http://schemas.microsoft.com/office/powerpoint/2010/main" val="366639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854C-7D7A-0E5B-B0FE-52766D97AAF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CF3E0F6-BC82-26F3-C791-1310CEE3F21B}"/>
              </a:ext>
            </a:extLst>
          </p:cNvPr>
          <p:cNvSpPr>
            <a:spLocks noGrp="1"/>
          </p:cNvSpPr>
          <p:nvPr>
            <p:ph idx="1"/>
          </p:nvPr>
        </p:nvSpPr>
        <p:spPr/>
        <p:txBody>
          <a:bodyPr/>
          <a:lstStyle/>
          <a:p>
            <a:r>
              <a:rPr lang="en-US" dirty="0">
                <a:hlinkClick r:id="rId2"/>
              </a:rPr>
              <a:t>https://www.researchgate.net/publication/333706228_Evaluation_of_distributed_stream_processing_frameworks_for_IoT_applications_in_Smart_Cities</a:t>
            </a:r>
            <a:endParaRPr lang="en-US" dirty="0"/>
          </a:p>
          <a:p>
            <a:r>
              <a:rPr lang="en-US" dirty="0">
                <a:hlinkClick r:id="rId3"/>
              </a:rPr>
              <a:t>https://www.researchgate.net/publication/329608498_A_Survey_of_Distributed_Stream_Processing_Systems_for_Smart_City_Data_Analytics</a:t>
            </a:r>
            <a:endParaRPr lang="en-US" dirty="0"/>
          </a:p>
          <a:p>
            <a:r>
              <a:rPr lang="en-US" dirty="0">
                <a:hlinkClick r:id="rId4"/>
              </a:rPr>
              <a:t>https://www.researchgate.net/publication/313451303_Performance_evaluation_of_big_data_frameworks_for_large-scale_data_analytics</a:t>
            </a:r>
            <a:endParaRPr lang="en-US" dirty="0"/>
          </a:p>
          <a:p>
            <a:endParaRPr lang="en-US" dirty="0"/>
          </a:p>
        </p:txBody>
      </p:sp>
    </p:spTree>
    <p:extLst>
      <p:ext uri="{BB962C8B-B14F-4D97-AF65-F5344CB8AC3E}">
        <p14:creationId xmlns:p14="http://schemas.microsoft.com/office/powerpoint/2010/main" val="2236265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CDC6-FF0B-F509-C46D-207CEC20C447}"/>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48EA389E-DBAA-5340-C186-51AA29481F7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838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1775-2771-6513-C61C-4BB61CB769C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78BAF1C6-39FD-B8A7-02BC-B9324321B895}"/>
              </a:ext>
            </a:extLst>
          </p:cNvPr>
          <p:cNvSpPr>
            <a:spLocks noGrp="1"/>
          </p:cNvSpPr>
          <p:nvPr>
            <p:ph idx="1"/>
          </p:nvPr>
        </p:nvSpPr>
        <p:spPr/>
        <p:txBody>
          <a:bodyPr/>
          <a:lstStyle/>
          <a:p>
            <a:r>
              <a:rPr lang="en-US" dirty="0"/>
              <a:t>Stream Processing and Distributed Stream Processing.</a:t>
            </a:r>
          </a:p>
          <a:p>
            <a:r>
              <a:rPr lang="en-US" dirty="0"/>
              <a:t>Distributed Stream Processing Architecture.</a:t>
            </a:r>
          </a:p>
          <a:p>
            <a:r>
              <a:rPr lang="en-US" dirty="0"/>
              <a:t>Distributed Stream Processing Frameworks.</a:t>
            </a:r>
          </a:p>
          <a:p>
            <a:r>
              <a:rPr lang="en-US" dirty="0"/>
              <a:t>Evaluation Metrics.</a:t>
            </a:r>
          </a:p>
          <a:p>
            <a:r>
              <a:rPr lang="en-US" dirty="0"/>
              <a:t>Choosing the best Framework.</a:t>
            </a:r>
          </a:p>
        </p:txBody>
      </p:sp>
    </p:spTree>
    <p:extLst>
      <p:ext uri="{BB962C8B-B14F-4D97-AF65-F5344CB8AC3E}">
        <p14:creationId xmlns:p14="http://schemas.microsoft.com/office/powerpoint/2010/main" val="2834122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A040-D98C-982F-2C98-79DE260EC277}"/>
              </a:ext>
            </a:extLst>
          </p:cNvPr>
          <p:cNvSpPr>
            <a:spLocks noGrp="1"/>
          </p:cNvSpPr>
          <p:nvPr>
            <p:ph type="title"/>
          </p:nvPr>
        </p:nvSpPr>
        <p:spPr/>
        <p:txBody>
          <a:bodyPr/>
          <a:lstStyle/>
          <a:p>
            <a:r>
              <a:rPr lang="en-US" dirty="0"/>
              <a:t>Stream Processing</a:t>
            </a:r>
          </a:p>
        </p:txBody>
      </p:sp>
      <p:sp>
        <p:nvSpPr>
          <p:cNvPr id="3" name="Content Placeholder 2">
            <a:extLst>
              <a:ext uri="{FF2B5EF4-FFF2-40B4-BE49-F238E27FC236}">
                <a16:creationId xmlns:a16="http://schemas.microsoft.com/office/drawing/2014/main" id="{5EC788F0-ACCB-EDCA-E353-22B9630DEBB1}"/>
              </a:ext>
            </a:extLst>
          </p:cNvPr>
          <p:cNvSpPr>
            <a:spLocks noGrp="1"/>
          </p:cNvSpPr>
          <p:nvPr>
            <p:ph idx="1"/>
          </p:nvPr>
        </p:nvSpPr>
        <p:spPr/>
        <p:txBody>
          <a:bodyPr/>
          <a:lstStyle/>
          <a:p>
            <a:r>
              <a:rPr lang="en-US" b="0" i="0" dirty="0">
                <a:solidFill>
                  <a:srgbClr val="0D0D0D"/>
                </a:solidFill>
                <a:effectLst/>
                <a:highlight>
                  <a:srgbClr val="FFFFFF"/>
                </a:highlight>
                <a:latin typeface="Söhne"/>
              </a:rPr>
              <a:t>Stream processing is the technology used for processing the continuous streams of data, in real-time as it arrives, to gain meaningful insights from it.</a:t>
            </a:r>
          </a:p>
          <a:p>
            <a:pPr algn="l">
              <a:buFont typeface="Arial" panose="020B0604020202020204" pitchFamily="34" charset="0"/>
              <a:buChar char="•"/>
            </a:pPr>
            <a:r>
              <a:rPr lang="en-US" b="0" i="0" dirty="0">
                <a:solidFill>
                  <a:srgbClr val="0D0D0D"/>
                </a:solidFill>
                <a:effectLst/>
                <a:highlight>
                  <a:srgbClr val="FFFFFF"/>
                </a:highlight>
                <a:latin typeface="Söhne"/>
              </a:rPr>
              <a:t>Unlike batch processing, which processes data in chunks after accumulating it over a period, stream processing deals with data instantaneously.</a:t>
            </a:r>
          </a:p>
          <a:p>
            <a:r>
              <a:rPr lang="en-US" b="0" i="0" dirty="0">
                <a:solidFill>
                  <a:srgbClr val="0D0D0D"/>
                </a:solidFill>
                <a:effectLst/>
                <a:highlight>
                  <a:srgbClr val="FFFFFF"/>
                </a:highlight>
                <a:latin typeface="Söhne"/>
              </a:rPr>
              <a:t>Modern systems generate data at unprecedented rates and volumes, necessitating immediate processing to derive value.</a:t>
            </a:r>
          </a:p>
          <a:p>
            <a:r>
              <a:rPr lang="en-US" b="0" i="0" dirty="0">
                <a:solidFill>
                  <a:srgbClr val="0D0D0D"/>
                </a:solidFill>
                <a:effectLst/>
                <a:highlight>
                  <a:srgbClr val="FFFFFF"/>
                </a:highlight>
                <a:latin typeface="Söhne"/>
              </a:rPr>
              <a:t>Industries require real-time analytics for immediate decision-making (e.g., financial trading, emergency response).</a:t>
            </a:r>
          </a:p>
          <a:p>
            <a:endParaRPr lang="en-US" b="0" i="0" dirty="0">
              <a:solidFill>
                <a:srgbClr val="0D0D0D"/>
              </a:solidFill>
              <a:effectLst/>
              <a:highlight>
                <a:srgbClr val="FFFFFF"/>
              </a:highlight>
              <a:latin typeface="Söhne"/>
            </a:endParaRPr>
          </a:p>
          <a:p>
            <a:endParaRPr lang="en-US" dirty="0"/>
          </a:p>
        </p:txBody>
      </p:sp>
    </p:spTree>
    <p:extLst>
      <p:ext uri="{BB962C8B-B14F-4D97-AF65-F5344CB8AC3E}">
        <p14:creationId xmlns:p14="http://schemas.microsoft.com/office/powerpoint/2010/main" val="653545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62214F-2833-7BF7-B7BD-80D4BB59B0C7}"/>
              </a:ext>
            </a:extLst>
          </p:cNvPr>
          <p:cNvSpPr>
            <a:spLocks noGrp="1"/>
          </p:cNvSpPr>
          <p:nvPr>
            <p:ph type="title"/>
          </p:nvPr>
        </p:nvSpPr>
        <p:spPr>
          <a:xfrm>
            <a:off x="1371600" y="457200"/>
            <a:ext cx="10613136" cy="1261872"/>
          </a:xfrm>
        </p:spPr>
        <p:txBody>
          <a:bodyPr anchor="b">
            <a:normAutofit/>
          </a:bodyPr>
          <a:lstStyle/>
          <a:p>
            <a:pPr>
              <a:lnSpc>
                <a:spcPct val="90000"/>
              </a:lnSpc>
            </a:pPr>
            <a:r>
              <a:rPr lang="en-US" sz="3400" dirty="0"/>
              <a:t>Distributed Stream Processing</a:t>
            </a:r>
          </a:p>
        </p:txBody>
      </p:sp>
      <p:sp>
        <p:nvSpPr>
          <p:cNvPr id="3" name="Content Placeholder 2">
            <a:extLst>
              <a:ext uri="{FF2B5EF4-FFF2-40B4-BE49-F238E27FC236}">
                <a16:creationId xmlns:a16="http://schemas.microsoft.com/office/drawing/2014/main" id="{61C3C0FA-FEDD-47A9-0B07-5203AFC4667C}"/>
              </a:ext>
            </a:extLst>
          </p:cNvPr>
          <p:cNvSpPr>
            <a:spLocks noGrp="1"/>
          </p:cNvSpPr>
          <p:nvPr>
            <p:ph idx="1"/>
          </p:nvPr>
        </p:nvSpPr>
        <p:spPr>
          <a:xfrm>
            <a:off x="1371600" y="1865376"/>
            <a:ext cx="9723119" cy="4064199"/>
          </a:xfrm>
        </p:spPr>
        <p:txBody>
          <a:bodyPr anchor="t">
            <a:normAutofit/>
          </a:bodyPr>
          <a:lstStyle/>
          <a:p>
            <a:r>
              <a:rPr lang="en-US" b="0" i="0" dirty="0">
                <a:effectLst/>
                <a:highlight>
                  <a:srgbClr val="FFFFFF"/>
                </a:highlight>
                <a:latin typeface="Söhne"/>
              </a:rPr>
              <a:t>As cities become smarter and more data-driven, the influx of real-time data from </a:t>
            </a:r>
            <a:r>
              <a:rPr lang="en-US" dirty="0">
                <a:highlight>
                  <a:srgbClr val="FFFFFF"/>
                </a:highlight>
                <a:latin typeface="Söhne"/>
              </a:rPr>
              <a:t>IOT </a:t>
            </a:r>
            <a:r>
              <a:rPr lang="en-US" b="0" i="0" dirty="0">
                <a:effectLst/>
                <a:highlight>
                  <a:srgbClr val="FFFFFF"/>
                </a:highlight>
                <a:latin typeface="Söhne"/>
              </a:rPr>
              <a:t>devices presents challenges like achieving low latency and high throughput.</a:t>
            </a:r>
            <a:r>
              <a:rPr lang="en-US" dirty="0">
                <a:highlight>
                  <a:srgbClr val="FFFFFF"/>
                </a:highlight>
                <a:latin typeface="Söhne"/>
              </a:rPr>
              <a:t> </a:t>
            </a:r>
            <a:endParaRPr lang="en-US" b="0" i="0" dirty="0">
              <a:effectLst/>
              <a:highlight>
                <a:srgbClr val="FFFFFF"/>
              </a:highlight>
              <a:latin typeface="Söhne"/>
            </a:endParaRPr>
          </a:p>
          <a:p>
            <a:r>
              <a:rPr lang="en-US" b="0" i="0" dirty="0">
                <a:effectLst/>
                <a:highlight>
                  <a:srgbClr val="FFFFFF"/>
                </a:highlight>
                <a:latin typeface="Söhne"/>
              </a:rPr>
              <a:t>Distributed stream processing refers to the use of a network of computers (a distributed system) to process large streams of real-time data. </a:t>
            </a:r>
          </a:p>
          <a:p>
            <a:r>
              <a:rPr lang="en-US" dirty="0">
                <a:highlight>
                  <a:srgbClr val="FFFFFF"/>
                </a:highlight>
                <a:latin typeface="Söhne"/>
              </a:rPr>
              <a:t>It </a:t>
            </a:r>
            <a:r>
              <a:rPr lang="en-US" b="0" i="0" dirty="0">
                <a:effectLst/>
                <a:highlight>
                  <a:srgbClr val="FFFFFF"/>
                </a:highlight>
                <a:latin typeface="Söhne"/>
              </a:rPr>
              <a:t>involves partitioning data across multiple machines to process large volumes of data more efficiently.</a:t>
            </a:r>
          </a:p>
          <a:p>
            <a:r>
              <a:rPr lang="en-US" dirty="0">
                <a:highlight>
                  <a:srgbClr val="FFFFFF"/>
                </a:highlight>
                <a:latin typeface="Söhne"/>
              </a:rPr>
              <a:t>Also, Distributed Stream Processing </a:t>
            </a:r>
            <a:r>
              <a:rPr lang="en-US" b="0" i="0" dirty="0">
                <a:solidFill>
                  <a:srgbClr val="0D0D0D"/>
                </a:solidFill>
                <a:effectLst/>
                <a:highlight>
                  <a:srgbClr val="FFFFFF"/>
                </a:highlight>
                <a:latin typeface="Söhne"/>
              </a:rPr>
              <a:t>supports scalability and flexibility in data handling, which are essential as Smart Cities evolve.</a:t>
            </a:r>
            <a:endParaRPr lang="en-US" b="0" i="0" dirty="0">
              <a:effectLst/>
              <a:highlight>
                <a:srgbClr val="FFFFFF"/>
              </a:highlight>
              <a:latin typeface="Söhne"/>
            </a:endParaRPr>
          </a:p>
          <a:p>
            <a:endParaRPr lang="en-US" b="0" i="0" dirty="0">
              <a:effectLst/>
              <a:highlight>
                <a:srgbClr val="FFFFFF"/>
              </a:highlight>
              <a:latin typeface="Söhne"/>
            </a:endParaRPr>
          </a:p>
          <a:p>
            <a:endParaRPr lang="en-US" b="0" i="0" dirty="0">
              <a:effectLst/>
              <a:highlight>
                <a:srgbClr val="FFFFFF"/>
              </a:highlight>
              <a:latin typeface="Söhne"/>
            </a:endParaRPr>
          </a:p>
          <a:p>
            <a:endParaRPr lang="en-US" dirty="0"/>
          </a:p>
        </p:txBody>
      </p:sp>
      <p:sp>
        <p:nvSpPr>
          <p:cNvPr id="46" name="Rectangle 4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1766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342755-7106-752A-D894-6FF5185A3563}"/>
              </a:ext>
            </a:extLst>
          </p:cNvPr>
          <p:cNvSpPr>
            <a:spLocks noGrp="1"/>
          </p:cNvSpPr>
          <p:nvPr>
            <p:ph type="title"/>
          </p:nvPr>
        </p:nvSpPr>
        <p:spPr>
          <a:xfrm>
            <a:off x="1371600" y="457200"/>
            <a:ext cx="4911393" cy="1556724"/>
          </a:xfrm>
        </p:spPr>
        <p:txBody>
          <a:bodyPr anchor="b">
            <a:normAutofit/>
          </a:bodyPr>
          <a:lstStyle/>
          <a:p>
            <a:r>
              <a:rPr lang="en-US" dirty="0"/>
              <a:t>Architecture</a:t>
            </a:r>
          </a:p>
        </p:txBody>
      </p:sp>
      <p:sp>
        <p:nvSpPr>
          <p:cNvPr id="3" name="Content Placeholder 2">
            <a:extLst>
              <a:ext uri="{FF2B5EF4-FFF2-40B4-BE49-F238E27FC236}">
                <a16:creationId xmlns:a16="http://schemas.microsoft.com/office/drawing/2014/main" id="{659357AB-C315-E7DD-1771-00C8B54705D9}"/>
              </a:ext>
            </a:extLst>
          </p:cNvPr>
          <p:cNvSpPr>
            <a:spLocks noGrp="1"/>
          </p:cNvSpPr>
          <p:nvPr>
            <p:ph idx="1"/>
          </p:nvPr>
        </p:nvSpPr>
        <p:spPr>
          <a:xfrm>
            <a:off x="1371601" y="2345635"/>
            <a:ext cx="4911392" cy="3583940"/>
          </a:xfrm>
        </p:spPr>
        <p:txBody>
          <a:bodyPr anchor="t">
            <a:normAutofit/>
          </a:bodyPr>
          <a:lstStyle/>
          <a:p>
            <a:pPr>
              <a:lnSpc>
                <a:spcPct val="110000"/>
              </a:lnSpc>
            </a:pPr>
            <a:r>
              <a:rPr lang="en-US" sz="1400"/>
              <a:t>Data Sources: </a:t>
            </a:r>
            <a:r>
              <a:rPr lang="en-US" sz="1400" b="0" i="0">
                <a:effectLst/>
                <a:highlight>
                  <a:srgbClr val="FFFFFF"/>
                </a:highlight>
                <a:latin typeface="Söhne"/>
              </a:rPr>
              <a:t>sensors, logs, user interactions, financial transactions, etc.</a:t>
            </a:r>
            <a:endParaRPr lang="en-US" sz="1400"/>
          </a:p>
          <a:p>
            <a:pPr>
              <a:lnSpc>
                <a:spcPct val="110000"/>
              </a:lnSpc>
            </a:pPr>
            <a:r>
              <a:rPr lang="en-US" sz="1400"/>
              <a:t>Data Ingestion: </a:t>
            </a:r>
            <a:r>
              <a:rPr lang="en-US" sz="1400">
                <a:highlight>
                  <a:srgbClr val="FFFFFF"/>
                </a:highlight>
                <a:latin typeface="Söhne"/>
              </a:rPr>
              <a:t>C</a:t>
            </a:r>
            <a:r>
              <a:rPr lang="en-US" sz="1400" b="0" i="0">
                <a:effectLst/>
                <a:highlight>
                  <a:srgbClr val="FFFFFF"/>
                </a:highlight>
                <a:latin typeface="Söhne"/>
              </a:rPr>
              <a:t>ollecting the data streams and transferring them into the system.</a:t>
            </a:r>
          </a:p>
          <a:p>
            <a:pPr>
              <a:lnSpc>
                <a:spcPct val="110000"/>
              </a:lnSpc>
            </a:pPr>
            <a:r>
              <a:rPr lang="en-US" sz="1400">
                <a:highlight>
                  <a:srgbClr val="FFFFFF"/>
                </a:highlight>
                <a:latin typeface="Söhne"/>
              </a:rPr>
              <a:t>Stream Processing Engines: T</a:t>
            </a:r>
            <a:r>
              <a:rPr lang="en-US" sz="1400" b="0" i="0">
                <a:effectLst/>
                <a:highlight>
                  <a:srgbClr val="FFFFFF"/>
                </a:highlight>
                <a:latin typeface="Söhne"/>
              </a:rPr>
              <a:t>he actual processing of data streams. It typically consists of multiple nodes that can process data in parallel. Each node can perform operations such as filtering, aggregation, windowing, or complex event processing on its portion of the stream.</a:t>
            </a:r>
          </a:p>
          <a:p>
            <a:pPr>
              <a:lnSpc>
                <a:spcPct val="110000"/>
              </a:lnSpc>
            </a:pPr>
            <a:r>
              <a:rPr lang="en-US" sz="1400">
                <a:highlight>
                  <a:srgbClr val="FFFFFF"/>
                </a:highlight>
                <a:latin typeface="Söhne"/>
              </a:rPr>
              <a:t>Storage: </a:t>
            </a:r>
            <a:r>
              <a:rPr lang="en-US" sz="1400" b="0" i="0">
                <a:effectLst/>
                <a:highlight>
                  <a:srgbClr val="FFFFFF"/>
                </a:highlight>
                <a:latin typeface="Söhne"/>
              </a:rPr>
              <a:t>Post-processing, the results may be stored for further analysis. </a:t>
            </a:r>
          </a:p>
          <a:p>
            <a:pPr>
              <a:lnSpc>
                <a:spcPct val="110000"/>
              </a:lnSpc>
            </a:pPr>
            <a:r>
              <a:rPr lang="en-US" sz="1400" b="0" i="0">
                <a:effectLst/>
                <a:highlight>
                  <a:srgbClr val="FFFFFF"/>
                </a:highlight>
                <a:latin typeface="Söhne"/>
              </a:rPr>
              <a:t>Actions: The processed data can trigger actions or outputs, such as alerts, real-time reports, updating live dashboards.</a:t>
            </a:r>
            <a:endParaRPr lang="en-US" sz="1400"/>
          </a:p>
        </p:txBody>
      </p:sp>
      <p:pic>
        <p:nvPicPr>
          <p:cNvPr id="5" name="Picture 4" descr="A diagram of data processing&#10;&#10;Description automatically generated">
            <a:extLst>
              <a:ext uri="{FF2B5EF4-FFF2-40B4-BE49-F238E27FC236}">
                <a16:creationId xmlns:a16="http://schemas.microsoft.com/office/drawing/2014/main" id="{9B5F6C25-1F01-D29E-8288-A59DEF486D62}"/>
              </a:ext>
            </a:extLst>
          </p:cNvPr>
          <p:cNvPicPr>
            <a:picLocks noChangeAspect="1"/>
          </p:cNvPicPr>
          <p:nvPr/>
        </p:nvPicPr>
        <p:blipFill>
          <a:blip r:embed="rId2"/>
          <a:stretch>
            <a:fillRect/>
          </a:stretch>
        </p:blipFill>
        <p:spPr>
          <a:xfrm>
            <a:off x="6680224" y="2203297"/>
            <a:ext cx="5292320" cy="3726278"/>
          </a:xfrm>
          <a:prstGeom prst="rect">
            <a:avLst/>
          </a:prstGeom>
        </p:spPr>
      </p:pic>
      <p:sp>
        <p:nvSpPr>
          <p:cNvPr id="12" name="Rectangle 11">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592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C53F8DC-E65E-42A4-ABA3-AB41274F3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DD0913-D0B6-8388-20B1-14E422B35C98}"/>
              </a:ext>
            </a:extLst>
          </p:cNvPr>
          <p:cNvSpPr>
            <a:spLocks noGrp="1"/>
          </p:cNvSpPr>
          <p:nvPr>
            <p:ph type="title"/>
          </p:nvPr>
        </p:nvSpPr>
        <p:spPr>
          <a:xfrm>
            <a:off x="1387149" y="457199"/>
            <a:ext cx="5524143" cy="1556725"/>
          </a:xfrm>
        </p:spPr>
        <p:txBody>
          <a:bodyPr anchor="b">
            <a:normAutofit/>
          </a:bodyPr>
          <a:lstStyle/>
          <a:p>
            <a:r>
              <a:rPr lang="en-US" dirty="0"/>
              <a:t>Apache Storm</a:t>
            </a:r>
          </a:p>
        </p:txBody>
      </p:sp>
      <p:sp>
        <p:nvSpPr>
          <p:cNvPr id="3" name="Content Placeholder 2">
            <a:extLst>
              <a:ext uri="{FF2B5EF4-FFF2-40B4-BE49-F238E27FC236}">
                <a16:creationId xmlns:a16="http://schemas.microsoft.com/office/drawing/2014/main" id="{30D9ED89-AFA9-6854-D2DE-CFF3F5519CC1}"/>
              </a:ext>
            </a:extLst>
          </p:cNvPr>
          <p:cNvSpPr>
            <a:spLocks noGrp="1"/>
          </p:cNvSpPr>
          <p:nvPr>
            <p:ph idx="1"/>
          </p:nvPr>
        </p:nvSpPr>
        <p:spPr>
          <a:xfrm>
            <a:off x="1387150" y="2384714"/>
            <a:ext cx="5476045" cy="3599226"/>
          </a:xfrm>
        </p:spPr>
        <p:txBody>
          <a:bodyPr>
            <a:normAutofit/>
          </a:bodyPr>
          <a:lstStyle/>
          <a:p>
            <a:pPr>
              <a:lnSpc>
                <a:spcPct val="110000"/>
              </a:lnSpc>
            </a:pPr>
            <a:r>
              <a:rPr lang="en-US" sz="1500" dirty="0">
                <a:latin typeface="Shruti" panose="020B0502040204020203" pitchFamily="34" charset="0"/>
                <a:cs typeface="Shruti" panose="020B0502040204020203" pitchFamily="34" charset="0"/>
              </a:rPr>
              <a:t>Nimbus: </a:t>
            </a:r>
            <a:r>
              <a:rPr lang="en-US" sz="1500" b="0" i="0" dirty="0">
                <a:effectLst/>
                <a:highlight>
                  <a:srgbClr val="FFFFFF"/>
                </a:highlight>
                <a:latin typeface="Shruti" panose="020B0502040204020203" pitchFamily="34" charset="0"/>
                <a:cs typeface="Shruti" panose="020B0502040204020203" pitchFamily="34" charset="0"/>
              </a:rPr>
              <a:t>Acts as the master, distributing data and coordinating tasks.</a:t>
            </a:r>
          </a:p>
          <a:p>
            <a:pPr>
              <a:lnSpc>
                <a:spcPct val="110000"/>
              </a:lnSpc>
            </a:pPr>
            <a:r>
              <a:rPr lang="en-US" sz="1500" dirty="0">
                <a:highlight>
                  <a:srgbClr val="FFFFFF"/>
                </a:highlight>
                <a:latin typeface="Shruti" panose="020B0502040204020203" pitchFamily="34" charset="0"/>
                <a:cs typeface="Shruti" panose="020B0502040204020203" pitchFamily="34" charset="0"/>
              </a:rPr>
              <a:t>Supervisor: </a:t>
            </a:r>
            <a:r>
              <a:rPr lang="en-US" sz="1500" b="0" i="0" dirty="0">
                <a:effectLst/>
                <a:highlight>
                  <a:srgbClr val="FFFFFF"/>
                </a:highlight>
                <a:latin typeface="Shruti" panose="020B0502040204020203" pitchFamily="34" charset="0"/>
                <a:cs typeface="Shruti" panose="020B0502040204020203" pitchFamily="34" charset="0"/>
              </a:rPr>
              <a:t>Runs worker processes that execute parts of the processing topology.</a:t>
            </a:r>
          </a:p>
          <a:p>
            <a:pPr>
              <a:lnSpc>
                <a:spcPct val="110000"/>
              </a:lnSpc>
            </a:pPr>
            <a:r>
              <a:rPr lang="en-US" sz="1500" dirty="0">
                <a:highlight>
                  <a:srgbClr val="FFFFFF"/>
                </a:highlight>
                <a:latin typeface="Shruti" panose="020B0502040204020203" pitchFamily="34" charset="0"/>
                <a:cs typeface="Shruti" panose="020B0502040204020203" pitchFamily="34" charset="0"/>
              </a:rPr>
              <a:t>Zookeeper: </a:t>
            </a:r>
            <a:r>
              <a:rPr lang="en-US" sz="1500" b="0" i="0" dirty="0">
                <a:effectLst/>
                <a:highlight>
                  <a:srgbClr val="FFFFFF"/>
                </a:highlight>
                <a:latin typeface="Shruti" panose="020B0502040204020203" pitchFamily="34" charset="0"/>
                <a:cs typeface="Shruti" panose="020B0502040204020203" pitchFamily="34" charset="0"/>
              </a:rPr>
              <a:t>Handles coordination between Nimbus and Supervisors to maintain cluster state.</a:t>
            </a:r>
          </a:p>
          <a:p>
            <a:pPr>
              <a:lnSpc>
                <a:spcPct val="110000"/>
              </a:lnSpc>
            </a:pPr>
            <a:r>
              <a:rPr lang="en-US" sz="1500" dirty="0">
                <a:highlight>
                  <a:srgbClr val="FFFFFF"/>
                </a:highlight>
                <a:latin typeface="Shruti" panose="020B0502040204020203" pitchFamily="34" charset="0"/>
                <a:cs typeface="Shruti" panose="020B0502040204020203" pitchFamily="34" charset="0"/>
              </a:rPr>
              <a:t>Spouts: R</a:t>
            </a:r>
            <a:r>
              <a:rPr lang="en-US" sz="1500" b="0" i="0" dirty="0">
                <a:effectLst/>
                <a:latin typeface="Shruti" panose="020B0502040204020203" pitchFamily="34" charset="0"/>
                <a:cs typeface="Shruti" panose="020B0502040204020203" pitchFamily="34" charset="0"/>
              </a:rPr>
              <a:t>etrieves the data continuously, transform the information into tuple streams, and send the data to bolts.</a:t>
            </a:r>
          </a:p>
          <a:p>
            <a:pPr>
              <a:lnSpc>
                <a:spcPct val="110000"/>
              </a:lnSpc>
            </a:pPr>
            <a:r>
              <a:rPr lang="en-US" sz="1500" dirty="0">
                <a:highlight>
                  <a:srgbClr val="FFFFFF"/>
                </a:highlight>
                <a:latin typeface="Shruti" panose="020B0502040204020203" pitchFamily="34" charset="0"/>
                <a:cs typeface="Shruti" panose="020B0502040204020203" pitchFamily="34" charset="0"/>
              </a:rPr>
              <a:t>Bolts: Performs the processing logic</a:t>
            </a:r>
            <a:r>
              <a:rPr lang="en-US" sz="1500" b="0" i="0" dirty="0">
                <a:effectLst/>
                <a:latin typeface="Shruti" panose="020B0502040204020203" pitchFamily="34" charset="0"/>
                <a:cs typeface="Shruti" panose="020B0502040204020203" pitchFamily="34" charset="0"/>
              </a:rPr>
              <a:t>, aggregations, stream joins, tuple filtering, etc. The output creates new streams for additional processing through other bolts or stores the data in a database.</a:t>
            </a:r>
            <a:endParaRPr lang="en-US" sz="1500" dirty="0">
              <a:highlight>
                <a:srgbClr val="FFFFFF"/>
              </a:highlight>
              <a:latin typeface="Shruti" panose="020B0502040204020203" pitchFamily="34" charset="0"/>
              <a:cs typeface="Shruti" panose="020B0502040204020203" pitchFamily="34" charset="0"/>
            </a:endParaRPr>
          </a:p>
        </p:txBody>
      </p:sp>
      <p:pic>
        <p:nvPicPr>
          <p:cNvPr id="7" name="Picture 6" descr="A diagram of a company structure&#10;&#10;Description automatically generated">
            <a:extLst>
              <a:ext uri="{FF2B5EF4-FFF2-40B4-BE49-F238E27FC236}">
                <a16:creationId xmlns:a16="http://schemas.microsoft.com/office/drawing/2014/main" id="{63C760AB-B4C5-7A14-4591-F82AD2FBC353}"/>
              </a:ext>
            </a:extLst>
          </p:cNvPr>
          <p:cNvPicPr>
            <a:picLocks noChangeAspect="1"/>
          </p:cNvPicPr>
          <p:nvPr/>
        </p:nvPicPr>
        <p:blipFill>
          <a:blip r:embed="rId2"/>
          <a:stretch>
            <a:fillRect/>
          </a:stretch>
        </p:blipFill>
        <p:spPr>
          <a:xfrm>
            <a:off x="7013355" y="1133856"/>
            <a:ext cx="4721443" cy="2360721"/>
          </a:xfrm>
          <a:prstGeom prst="rect">
            <a:avLst/>
          </a:prstGeom>
        </p:spPr>
      </p:pic>
      <p:pic>
        <p:nvPicPr>
          <p:cNvPr id="5" name="Picture 4" descr="A diagram of a structure&#10;&#10;Description automatically generated">
            <a:extLst>
              <a:ext uri="{FF2B5EF4-FFF2-40B4-BE49-F238E27FC236}">
                <a16:creationId xmlns:a16="http://schemas.microsoft.com/office/drawing/2014/main" id="{421753F9-A7FC-C1F3-AEFE-33A10751C74A}"/>
              </a:ext>
            </a:extLst>
          </p:cNvPr>
          <p:cNvPicPr>
            <a:picLocks noChangeAspect="1"/>
          </p:cNvPicPr>
          <p:nvPr/>
        </p:nvPicPr>
        <p:blipFill>
          <a:blip r:embed="rId3"/>
          <a:stretch>
            <a:fillRect/>
          </a:stretch>
        </p:blipFill>
        <p:spPr>
          <a:xfrm>
            <a:off x="7013355" y="3705617"/>
            <a:ext cx="4721443" cy="2360721"/>
          </a:xfrm>
          <a:prstGeom prst="rect">
            <a:avLst/>
          </a:prstGeom>
        </p:spPr>
      </p:pic>
      <p:sp>
        <p:nvSpPr>
          <p:cNvPr id="14" name="Rectangle 13">
            <a:extLst>
              <a:ext uri="{FF2B5EF4-FFF2-40B4-BE49-F238E27FC236}">
                <a16:creationId xmlns:a16="http://schemas.microsoft.com/office/drawing/2014/main" id="{3808F57C-E98A-4053-BD3D-4D04986CB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DD8121B-71ED-41BD-AA7C-9E5609999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602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D6FB9-15A0-6C25-C8E5-B34BC2276B22}"/>
              </a:ext>
            </a:extLst>
          </p:cNvPr>
          <p:cNvSpPr>
            <a:spLocks noGrp="1"/>
          </p:cNvSpPr>
          <p:nvPr>
            <p:ph idx="1"/>
          </p:nvPr>
        </p:nvSpPr>
        <p:spPr>
          <a:xfrm>
            <a:off x="1371600" y="978404"/>
            <a:ext cx="10241280" cy="5093212"/>
          </a:xfrm>
        </p:spPr>
        <p:txBody>
          <a:bodyPr>
            <a:normAutofit/>
          </a:bodyPr>
          <a:lstStyle/>
          <a:p>
            <a:pPr algn="l">
              <a:buFont typeface="Arial" panose="020B0604020202020204" pitchFamily="34" charset="0"/>
              <a:buChar char="•"/>
            </a:pPr>
            <a:r>
              <a:rPr lang="en-US" b="1" i="0" dirty="0">
                <a:solidFill>
                  <a:srgbClr val="0D0D0D"/>
                </a:solidFill>
                <a:effectLst/>
                <a:highlight>
                  <a:srgbClr val="FFFFFF"/>
                </a:highlight>
                <a:latin typeface="Söhne"/>
              </a:rPr>
              <a:t>Features</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Fault-tolerant, scalable, and guarantees data processing.</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Supports multiple programming languages, enhancing flexibility for developers.</a:t>
            </a:r>
          </a:p>
          <a:p>
            <a:pPr algn="l">
              <a:buFont typeface="Arial" panose="020B0604020202020204" pitchFamily="34" charset="0"/>
              <a:buChar char="•"/>
            </a:pPr>
            <a:r>
              <a:rPr lang="en-US" b="1" i="0" dirty="0">
                <a:solidFill>
                  <a:srgbClr val="0D0D0D"/>
                </a:solidFill>
                <a:effectLst/>
                <a:highlight>
                  <a:srgbClr val="FFFFFF"/>
                </a:highlight>
                <a:latin typeface="Söhne"/>
              </a:rPr>
              <a:t>Use Cases</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Real-time analytics, monitoring systems, ETL operations, and more.</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Employed by major companies like Twitter for real-time content personalization and spam detection.</a:t>
            </a:r>
          </a:p>
          <a:p>
            <a:pPr algn="l">
              <a:buFont typeface="Arial" panose="020B0604020202020204" pitchFamily="34" charset="0"/>
              <a:buChar char="•"/>
            </a:pPr>
            <a:r>
              <a:rPr lang="en-US" b="1" i="0" dirty="0">
                <a:solidFill>
                  <a:srgbClr val="0D0D0D"/>
                </a:solidFill>
                <a:effectLst/>
                <a:highlight>
                  <a:srgbClr val="FFFFFF"/>
                </a:highlight>
                <a:latin typeface="Söhne"/>
              </a:rPr>
              <a:t>Advantages</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Real-time processing capability allows for immediate data-driven decisions.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Scalable architecture adjusts resources dynamically based on processing demands.</a:t>
            </a:r>
          </a:p>
          <a:p>
            <a:endParaRPr lang="en-US" dirty="0"/>
          </a:p>
        </p:txBody>
      </p:sp>
    </p:spTree>
    <p:extLst>
      <p:ext uri="{BB962C8B-B14F-4D97-AF65-F5344CB8AC3E}">
        <p14:creationId xmlns:p14="http://schemas.microsoft.com/office/powerpoint/2010/main" val="258049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2FDE26-CDD3-03EA-AFFA-216498CA0AB3}"/>
              </a:ext>
            </a:extLst>
          </p:cNvPr>
          <p:cNvSpPr>
            <a:spLocks noGrp="1"/>
          </p:cNvSpPr>
          <p:nvPr>
            <p:ph type="title"/>
          </p:nvPr>
        </p:nvSpPr>
        <p:spPr>
          <a:xfrm>
            <a:off x="1371600" y="457200"/>
            <a:ext cx="4911393" cy="1556724"/>
          </a:xfrm>
        </p:spPr>
        <p:txBody>
          <a:bodyPr anchor="b">
            <a:normAutofit/>
          </a:bodyPr>
          <a:lstStyle/>
          <a:p>
            <a:r>
              <a:rPr lang="en-US" dirty="0"/>
              <a:t>Apache </a:t>
            </a:r>
            <a:r>
              <a:rPr lang="en-US" dirty="0" err="1"/>
              <a:t>Flink</a:t>
            </a:r>
            <a:endParaRPr lang="en-US" dirty="0"/>
          </a:p>
        </p:txBody>
      </p:sp>
      <p:sp>
        <p:nvSpPr>
          <p:cNvPr id="3" name="Content Placeholder 2">
            <a:extLst>
              <a:ext uri="{FF2B5EF4-FFF2-40B4-BE49-F238E27FC236}">
                <a16:creationId xmlns:a16="http://schemas.microsoft.com/office/drawing/2014/main" id="{20B7C5F0-1908-8BFF-1D1D-00543F8A0D26}"/>
              </a:ext>
            </a:extLst>
          </p:cNvPr>
          <p:cNvSpPr>
            <a:spLocks noGrp="1"/>
          </p:cNvSpPr>
          <p:nvPr>
            <p:ph idx="1"/>
          </p:nvPr>
        </p:nvSpPr>
        <p:spPr>
          <a:xfrm>
            <a:off x="1371601" y="2345635"/>
            <a:ext cx="4911392" cy="3583940"/>
          </a:xfrm>
        </p:spPr>
        <p:txBody>
          <a:bodyPr anchor="t">
            <a:normAutofit/>
          </a:bodyPr>
          <a:lstStyle/>
          <a:p>
            <a:pPr>
              <a:buFont typeface="Arial" panose="020B0604020202020204" pitchFamily="34" charset="0"/>
              <a:buChar char="•"/>
            </a:pPr>
            <a:r>
              <a:rPr lang="en-US" sz="1600" i="0" dirty="0">
                <a:effectLst/>
                <a:highlight>
                  <a:srgbClr val="FFFFFF"/>
                </a:highlight>
                <a:latin typeface="Söhne"/>
              </a:rPr>
              <a:t>Job Manager</a:t>
            </a:r>
            <a:r>
              <a:rPr lang="en-US" sz="1600" b="0" i="0" dirty="0">
                <a:effectLst/>
                <a:highlight>
                  <a:srgbClr val="FFFFFF"/>
                </a:highlight>
                <a:latin typeface="Söhne"/>
              </a:rPr>
              <a:t>: Coordinates the distributed execution and is responsible for resource management, job scheduling, and fault recovery.</a:t>
            </a:r>
          </a:p>
          <a:p>
            <a:pPr>
              <a:buFont typeface="Arial" panose="020B0604020202020204" pitchFamily="34" charset="0"/>
              <a:buChar char="•"/>
            </a:pPr>
            <a:r>
              <a:rPr lang="en-US" sz="1600" i="0" dirty="0">
                <a:effectLst/>
                <a:highlight>
                  <a:srgbClr val="FFFFFF"/>
                </a:highlight>
                <a:latin typeface="Söhne"/>
              </a:rPr>
              <a:t>Task Manager</a:t>
            </a:r>
            <a:r>
              <a:rPr lang="en-US" sz="1600" b="0" i="0" dirty="0">
                <a:effectLst/>
                <a:highlight>
                  <a:srgbClr val="FFFFFF"/>
                </a:highlight>
                <a:latin typeface="Söhne"/>
              </a:rPr>
              <a:t>: Executes tasks and handles data buffering and processing.</a:t>
            </a:r>
          </a:p>
          <a:p>
            <a:pPr>
              <a:buFont typeface="Arial" panose="020B0604020202020204" pitchFamily="34" charset="0"/>
              <a:buChar char="•"/>
            </a:pPr>
            <a:r>
              <a:rPr lang="en-US" sz="1600" i="0" dirty="0">
                <a:effectLst/>
                <a:highlight>
                  <a:srgbClr val="FFFFFF"/>
                </a:highlight>
                <a:latin typeface="Söhne"/>
              </a:rPr>
              <a:t>DataStream</a:t>
            </a:r>
            <a:r>
              <a:rPr lang="en-US" sz="1600" b="1" i="0" dirty="0">
                <a:effectLst/>
                <a:highlight>
                  <a:srgbClr val="FFFFFF"/>
                </a:highlight>
                <a:latin typeface="Söhne"/>
              </a:rPr>
              <a:t> </a:t>
            </a:r>
            <a:r>
              <a:rPr lang="en-US" sz="1600" i="0" dirty="0">
                <a:effectLst/>
                <a:highlight>
                  <a:srgbClr val="FFFFFF"/>
                </a:highlight>
                <a:latin typeface="Söhne"/>
              </a:rPr>
              <a:t>API</a:t>
            </a:r>
            <a:r>
              <a:rPr lang="en-US" sz="1600" b="0" i="0" dirty="0">
                <a:effectLst/>
                <a:highlight>
                  <a:srgbClr val="FFFFFF"/>
                </a:highlight>
                <a:latin typeface="Söhne"/>
              </a:rPr>
              <a:t>: Enables the development of robust pipeline definitions for streaming and batch jobs.</a:t>
            </a:r>
          </a:p>
          <a:p>
            <a:pPr>
              <a:buFont typeface="Arial" panose="020B0604020202020204" pitchFamily="34" charset="0"/>
              <a:buChar char="•"/>
            </a:pPr>
            <a:endParaRPr lang="en-US" sz="1600" b="0" i="0" dirty="0">
              <a:effectLst/>
              <a:highlight>
                <a:srgbClr val="FFFFFF"/>
              </a:highlight>
              <a:latin typeface="Söhne"/>
            </a:endParaRPr>
          </a:p>
          <a:p>
            <a:endParaRPr lang="en-US" sz="1600" dirty="0"/>
          </a:p>
        </p:txBody>
      </p:sp>
      <p:pic>
        <p:nvPicPr>
          <p:cNvPr id="5" name="Picture 4" descr="A diagram of a job manager&#10;&#10;Description automatically generated">
            <a:extLst>
              <a:ext uri="{FF2B5EF4-FFF2-40B4-BE49-F238E27FC236}">
                <a16:creationId xmlns:a16="http://schemas.microsoft.com/office/drawing/2014/main" id="{9568AD64-5802-E46A-1E25-3ECB2BEF03D1}"/>
              </a:ext>
            </a:extLst>
          </p:cNvPr>
          <p:cNvPicPr>
            <a:picLocks noChangeAspect="1"/>
          </p:cNvPicPr>
          <p:nvPr/>
        </p:nvPicPr>
        <p:blipFill>
          <a:blip r:embed="rId2"/>
          <a:stretch>
            <a:fillRect/>
          </a:stretch>
        </p:blipFill>
        <p:spPr>
          <a:xfrm>
            <a:off x="6693408" y="2435163"/>
            <a:ext cx="4911392" cy="2643756"/>
          </a:xfrm>
          <a:prstGeom prst="rect">
            <a:avLst/>
          </a:prstGeom>
        </p:spPr>
      </p:pic>
      <p:sp>
        <p:nvSpPr>
          <p:cNvPr id="12" name="Rectangle 11">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4486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6DC2-5266-A6E6-9D9E-C88925D9F4C9}"/>
              </a:ext>
            </a:extLst>
          </p:cNvPr>
          <p:cNvSpPr>
            <a:spLocks noGrp="1"/>
          </p:cNvSpPr>
          <p:nvPr>
            <p:ph type="title"/>
          </p:nvPr>
        </p:nvSpPr>
        <p:spPr>
          <a:xfrm>
            <a:off x="1147638" y="-326666"/>
            <a:ext cx="10241280" cy="1234440"/>
          </a:xfrm>
        </p:spPr>
        <p:txBody>
          <a:bodyPr/>
          <a:lstStyle/>
          <a:p>
            <a:endParaRPr lang="en-US" dirty="0"/>
          </a:p>
        </p:txBody>
      </p:sp>
      <p:sp>
        <p:nvSpPr>
          <p:cNvPr id="3" name="Content Placeholder 2">
            <a:extLst>
              <a:ext uri="{FF2B5EF4-FFF2-40B4-BE49-F238E27FC236}">
                <a16:creationId xmlns:a16="http://schemas.microsoft.com/office/drawing/2014/main" id="{9E3A62C1-F418-FEE8-013F-308299901624}"/>
              </a:ext>
            </a:extLst>
          </p:cNvPr>
          <p:cNvSpPr>
            <a:spLocks noGrp="1"/>
          </p:cNvSpPr>
          <p:nvPr>
            <p:ph idx="1"/>
          </p:nvPr>
        </p:nvSpPr>
        <p:spPr>
          <a:xfrm>
            <a:off x="1152144" y="1075944"/>
            <a:ext cx="10241280" cy="4678680"/>
          </a:xfrm>
        </p:spPr>
        <p:txBody>
          <a:bodyPr>
            <a:normAutofit/>
          </a:bodyPr>
          <a:lstStyle/>
          <a:p>
            <a:pPr algn="l">
              <a:buFont typeface="Arial" panose="020B0604020202020204" pitchFamily="34" charset="0"/>
              <a:buChar char="•"/>
            </a:pPr>
            <a:r>
              <a:rPr lang="en-US" b="1" i="0" dirty="0">
                <a:solidFill>
                  <a:srgbClr val="0D0D0D"/>
                </a:solidFill>
                <a:effectLst/>
                <a:highlight>
                  <a:srgbClr val="FFFFFF"/>
                </a:highlight>
                <a:latin typeface="Söhne"/>
              </a:rPr>
              <a:t>Features</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i="0" dirty="0">
                <a:solidFill>
                  <a:srgbClr val="0D0D0D"/>
                </a:solidFill>
                <a:effectLst/>
                <a:highlight>
                  <a:srgbClr val="FFFFFF"/>
                </a:highlight>
                <a:latin typeface="Söhne"/>
              </a:rPr>
              <a:t>Fault Tolerance: </a:t>
            </a:r>
            <a:r>
              <a:rPr lang="en-US" b="0" i="0" dirty="0">
                <a:solidFill>
                  <a:srgbClr val="0D0D0D"/>
                </a:solidFill>
                <a:effectLst/>
                <a:highlight>
                  <a:srgbClr val="FFFFFF"/>
                </a:highlight>
                <a:latin typeface="Söhne"/>
              </a:rPr>
              <a:t>Provides built-in mechanisms for state checkpointing and recovery.</a:t>
            </a:r>
          </a:p>
          <a:p>
            <a:pPr marL="742950" lvl="1" indent="-285750" algn="l">
              <a:buFont typeface="Arial" panose="020B0604020202020204" pitchFamily="34" charset="0"/>
              <a:buChar char="•"/>
            </a:pPr>
            <a:r>
              <a:rPr lang="en-US" i="0" dirty="0">
                <a:solidFill>
                  <a:srgbClr val="0D0D0D"/>
                </a:solidFill>
                <a:effectLst/>
                <a:highlight>
                  <a:srgbClr val="FFFFFF"/>
                </a:highlight>
                <a:latin typeface="Söhne"/>
              </a:rPr>
              <a:t>Advanced Windowing: </a:t>
            </a:r>
            <a:r>
              <a:rPr lang="en-US" b="0" i="0" dirty="0">
                <a:solidFill>
                  <a:srgbClr val="0D0D0D"/>
                </a:solidFill>
                <a:effectLst/>
                <a:highlight>
                  <a:srgbClr val="FFFFFF"/>
                </a:highlight>
                <a:latin typeface="Söhne"/>
              </a:rPr>
              <a:t>Handles complex windowing and time operations for stream processing.</a:t>
            </a:r>
          </a:p>
          <a:p>
            <a:pPr algn="l">
              <a:buFont typeface="Arial" panose="020B0604020202020204" pitchFamily="34" charset="0"/>
              <a:buChar char="•"/>
            </a:pPr>
            <a:r>
              <a:rPr lang="en-US" b="1" i="0" dirty="0">
                <a:solidFill>
                  <a:srgbClr val="0D0D0D"/>
                </a:solidFill>
                <a:effectLst/>
                <a:highlight>
                  <a:srgbClr val="FFFFFF"/>
                </a:highlight>
                <a:latin typeface="Söhne"/>
              </a:rPr>
              <a:t>Use Cases: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Real-time analytics, network monitoring, fraud detection, and machine learning applications.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Alibaba, one of the world's largest e-commerce platforms, uses Apache </a:t>
            </a:r>
            <a:r>
              <a:rPr lang="en-US" b="0" i="0" dirty="0" err="1">
                <a:solidFill>
                  <a:srgbClr val="0D0D0D"/>
                </a:solidFill>
                <a:effectLst/>
                <a:highlight>
                  <a:srgbClr val="FFFFFF"/>
                </a:highlight>
                <a:latin typeface="Söhne"/>
              </a:rPr>
              <a:t>Flink</a:t>
            </a:r>
            <a:r>
              <a:rPr lang="en-US" b="0" i="0" dirty="0">
                <a:solidFill>
                  <a:srgbClr val="0D0D0D"/>
                </a:solidFill>
                <a:effectLst/>
                <a:highlight>
                  <a:srgbClr val="FFFFFF"/>
                </a:highlight>
                <a:latin typeface="Söhne"/>
              </a:rPr>
              <a:t> for real-time analytics and optimization of marketing strategies.</a:t>
            </a:r>
          </a:p>
          <a:p>
            <a:pPr algn="l">
              <a:buFont typeface="Arial" panose="020B0604020202020204" pitchFamily="34" charset="0"/>
              <a:buChar char="•"/>
            </a:pPr>
            <a:r>
              <a:rPr lang="en-US" b="1" i="0" dirty="0">
                <a:solidFill>
                  <a:srgbClr val="0D0D0D"/>
                </a:solidFill>
                <a:effectLst/>
                <a:highlight>
                  <a:srgbClr val="FFFFFF"/>
                </a:highlight>
                <a:latin typeface="Söhne"/>
              </a:rPr>
              <a:t>Advantages</a:t>
            </a:r>
            <a:r>
              <a:rPr lang="en-US" b="0" i="0" dirty="0">
                <a:solidFill>
                  <a:srgbClr val="0D0D0D"/>
                </a:solidFill>
                <a:effectLst/>
                <a:highlight>
                  <a:srgbClr val="FFFFFF"/>
                </a:highlight>
                <a:latin typeface="Söhne"/>
              </a:rPr>
              <a:t>:</a:t>
            </a:r>
          </a:p>
          <a:p>
            <a:pPr lvl="1"/>
            <a:r>
              <a:rPr lang="en-US" i="0" dirty="0">
                <a:solidFill>
                  <a:srgbClr val="0D0D0D"/>
                </a:solidFill>
                <a:effectLst/>
                <a:highlight>
                  <a:srgbClr val="FFFFFF"/>
                </a:highlight>
                <a:latin typeface="Söhne"/>
              </a:rPr>
              <a:t>Robust State Management</a:t>
            </a:r>
            <a:r>
              <a:rPr lang="en-US" b="0" i="0" dirty="0">
                <a:solidFill>
                  <a:srgbClr val="0D0D0D"/>
                </a:solidFill>
                <a:effectLst/>
                <a:highlight>
                  <a:srgbClr val="FFFFFF"/>
                </a:highlight>
                <a:latin typeface="Söhne"/>
              </a:rPr>
              <a:t>: Supports stateful computations across large-scale data streams.</a:t>
            </a:r>
          </a:p>
          <a:p>
            <a:pPr marL="457200" lvl="1" indent="0" algn="l">
              <a:buNone/>
            </a:pPr>
            <a:endParaRPr lang="en-US" b="1" dirty="0">
              <a:solidFill>
                <a:srgbClr val="0D0D0D"/>
              </a:solidFill>
              <a:highlight>
                <a:srgbClr val="FFFFFF"/>
              </a:highlight>
              <a:latin typeface="Söhne"/>
            </a:endParaRPr>
          </a:p>
          <a:p>
            <a:pPr marL="457200" lvl="1" indent="0" algn="l">
              <a:buNone/>
            </a:pPr>
            <a:endParaRPr lang="en-US" b="1" i="0" dirty="0">
              <a:solidFill>
                <a:srgbClr val="0D0D0D"/>
              </a:solidFill>
              <a:effectLst/>
              <a:highlight>
                <a:srgbClr val="FFFFFF"/>
              </a:highlight>
              <a:latin typeface="Söhne"/>
            </a:endParaRPr>
          </a:p>
          <a:p>
            <a:pPr marL="742950" lvl="1" indent="-285750" algn="l">
              <a:buFont typeface="Arial" panose="020B0604020202020204" pitchFamily="34" charset="0"/>
              <a:buChar char="•"/>
            </a:pP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907625543"/>
      </p:ext>
    </p:extLst>
  </p:cSld>
  <p:clrMapOvr>
    <a:masterClrMapping/>
  </p:clrMapOvr>
</p:sld>
</file>

<file path=ppt/theme/theme1.xml><?xml version="1.0" encoding="utf-8"?>
<a:theme xmlns:a="http://schemas.openxmlformats.org/drawingml/2006/main" name="GradientRis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167</TotalTime>
  <Words>1188</Words>
  <Application>Microsoft Macintosh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Next LT Pro</vt:lpstr>
      <vt:lpstr>Calibri</vt:lpstr>
      <vt:lpstr>Shruti</vt:lpstr>
      <vt:lpstr>Söhne</vt:lpstr>
      <vt:lpstr>GradientRiseVTI</vt:lpstr>
      <vt:lpstr>Distributed Data Stream Processing For Analytics</vt:lpstr>
      <vt:lpstr>Objectives</vt:lpstr>
      <vt:lpstr>Stream Processing</vt:lpstr>
      <vt:lpstr>Distributed Stream Processing</vt:lpstr>
      <vt:lpstr>Architecture</vt:lpstr>
      <vt:lpstr>Apache Storm</vt:lpstr>
      <vt:lpstr>PowerPoint Presentation</vt:lpstr>
      <vt:lpstr>Apache Flink</vt:lpstr>
      <vt:lpstr>PowerPoint Presentation</vt:lpstr>
      <vt:lpstr>Apache Spark</vt:lpstr>
      <vt:lpstr>PowerPoint Presentation</vt:lpstr>
      <vt:lpstr>Latency</vt:lpstr>
      <vt:lpstr>Throughput</vt:lpstr>
      <vt:lpstr>Best Framework?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Topology Generation and core mapping of Optical Network-on-Chip</dc:title>
  <dc:creator>Vishesh Mehta</dc:creator>
  <cp:lastModifiedBy>Vishesh Mehta</cp:lastModifiedBy>
  <cp:revision>2</cp:revision>
  <dcterms:created xsi:type="dcterms:W3CDTF">2023-02-08T02:08:09Z</dcterms:created>
  <dcterms:modified xsi:type="dcterms:W3CDTF">2024-04-28T03:39:31Z</dcterms:modified>
</cp:coreProperties>
</file>