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9" r:id="rId11"/>
    <p:sldId id="268" r:id="rId12"/>
    <p:sldId id="270" r:id="rId13"/>
    <p:sldId id="267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5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4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622F4A-1134-405A-8F17-3F28C5492DBF}" type="datetimeFigureOut">
              <a:rPr lang="en-IN" smtClean="0"/>
              <a:t>28-09-25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284478-7665-4C34-B7D4-22C868EA615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87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B3177-80F2-B3B0-EB13-6DB2301238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635" y="1122363"/>
            <a:ext cx="10990730" cy="1208461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9C368-73E1-B213-3E1E-965C152E98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47882"/>
            <a:ext cx="9144000" cy="909918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AB0D-4A11-C403-80AD-F793F3625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3BDCF-5402-463E-B1E0-5691F25E1E5D}" type="datetime1">
              <a:rPr lang="en-IN" smtClean="0"/>
              <a:t>28-09-25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B43257-3102-BB08-A28A-D5FE1A09E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4980F-1E07-30C0-9496-3BCA6662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26391" y="6472890"/>
            <a:ext cx="2743200" cy="365125"/>
          </a:xfrm>
        </p:spPr>
        <p:txBody>
          <a:bodyPr/>
          <a:lstStyle>
            <a:lvl1pPr>
              <a:defRPr sz="1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010F45DF-C8ED-4FC3-87E0-8FAA2D396BB2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897987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6FAD72-8548-9869-BA0A-AB0572047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DBEC6E-ADC0-5F2D-413E-8419594BBE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847122-ED4D-60CB-5BA0-74C5D3F40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1EC140-3ACB-40BB-B4C7-0A43158FBD07}" type="datetime1">
              <a:rPr lang="en-IN" smtClean="0"/>
              <a:t>28-09-25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84FDA-5198-294B-85A2-B10B4189D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30188-4263-FA7A-F972-2DE45DB26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668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B3AE4AB-4A8A-17A1-1F8B-903A81199D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96471"/>
            <a:ext cx="2628900" cy="528049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57157C-ACEA-B674-5094-3EC2BD7888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96471"/>
            <a:ext cx="7734300" cy="528049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3F821-BEE6-2491-8F53-02A9AE18A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E384F-F16F-4B10-96A8-D7579BD8E0BB}" type="datetime1">
              <a:rPr lang="en-IN" smtClean="0"/>
              <a:t>28-09-25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FA4165-2100-C071-9FC3-C59F0E82E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909D2-7DEE-88C5-0F1E-F6DB361C5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21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78D02-FE56-5699-FB76-08E64D3DA5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52BCE-5BCA-9A25-E65E-2C0341D9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F7262A-7B40-5275-0BDC-0226F0975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05AAB-D761-4996-872D-A56E873D5DD3}" type="datetime1">
              <a:rPr lang="en-IN" smtClean="0"/>
              <a:t>28-09-25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43403-F734-51D0-845E-A2B9E87EF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CF34F7-9A10-FF45-6667-4EAD773E9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2257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45BA5-1FEE-A992-6735-DFD9E0BD8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C1961-FADB-54FC-9A60-A21B6CD21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1CB4A0-D326-FC80-9424-D3B2633C4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D2D31-334A-46EB-B6A7-6EC99C2A79C3}" type="datetime1">
              <a:rPr lang="en-IN" smtClean="0"/>
              <a:t>28-09-25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CAA9D-763E-55C2-45A9-0C713FE00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55595A-9036-B722-87FD-53EF143B4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8528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F2CB1-5645-AE6E-A01B-1A5B52DB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AACEC-6684-BE46-1324-B1B41348B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81619"/>
            <a:ext cx="5181600" cy="3895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4FB1BC-2EA0-4161-363A-7360E0FD72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81619"/>
            <a:ext cx="5181600" cy="38953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61809-7C1D-5367-73D3-CD5FE4A4B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AE4B3-7ACB-4B9D-AB73-4876806B3AED}" type="datetime1">
              <a:rPr lang="en-IN" smtClean="0"/>
              <a:t>28-09-25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26938-4A96-CC94-5864-6B801EC44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2B6EB-C397-1E48-7181-4CBBBD446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89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EBEB4-8AF1-7D51-E5B0-6A4A8E7B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54D5C8-7238-3348-A9C9-A506AB860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2EE2A-0275-EC52-000E-90F975E0CC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3B5EB2-907B-77AF-7224-7E827EE5A3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C18AF9-5642-7362-A24A-227F33225D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B152FB-D2A7-1435-F7FD-6434D946F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6AB4-5A33-47F7-87AE-53BF5577F094}" type="datetime1">
              <a:rPr lang="en-IN" smtClean="0"/>
              <a:t>28-09-25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31A1D5-0090-B72B-ECC0-21AFB5057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5790A8F-27FE-F1CF-E7E1-B639CF4E4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724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759C-4C92-1B22-CD23-BD5204AA4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143711-9F5E-B704-4C66-73349761CA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5F5F5-A331-4627-BD78-C6738669AE48}" type="datetime1">
              <a:rPr lang="en-IN" smtClean="0"/>
              <a:t>28-09-25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073755-FD9C-8A45-9BB6-DB6F47D7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DBE2DA-C1DE-76E1-E652-1AEE14B78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675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98EBF-D41E-76DD-100C-A813798DF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EFC932-326E-4785-95AB-04BB209C8506}" type="datetime1">
              <a:rPr lang="en-IN" smtClean="0"/>
              <a:t>28-09-25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1C12F2-FBAB-8D8D-8D86-6BB342C5E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C6838-95B0-00F6-9052-B575199ED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12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B64BA-F04B-AA97-3FDD-A33D6D626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9934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6779BF-E842-C075-CA19-6CDEA3E8AD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CA3775-0756-4EC5-9FD5-BFBCB07E7F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8013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15454-865F-2553-FCE0-670612124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A26159-14BA-4B7D-B006-33F902A7984C}" type="datetime1">
              <a:rPr lang="en-IN" smtClean="0"/>
              <a:t>28-09-25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FAD0-4EC1-80FA-BF99-0CFE859A5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4BA5B7-2921-F8FA-D0FC-489039D65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749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69635-1445-2E2B-D66C-70BB25536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53036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A52278-E0F3-CFB4-E878-994A4B68FA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D5D2A-47D8-D06E-7113-0F784AF8F3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353236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95F08A-AF06-7D55-C1F5-986A8699B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A0F65-65F2-416B-B1AB-1B4B9AFB21F9}" type="datetime1">
              <a:rPr lang="en-IN" smtClean="0"/>
              <a:t>28-09-25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950283-308B-BFEF-C73F-07A1F41B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3D92A6-E4A7-B676-CE1B-A9AD52260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4594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174D2-2D8E-AB4C-6321-54ECF804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9558"/>
            <a:ext cx="10515600" cy="12520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B8D3D6-24FC-93F1-B0D1-DB0029C21A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357717"/>
            <a:ext cx="10515600" cy="3819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1D31F-D7F6-43CA-16AA-D37D2D202A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225BA2-3D1A-432E-BDAF-1F7D3712606C}" type="datetime1">
              <a:rPr lang="en-IN" smtClean="0"/>
              <a:t>28-09-25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E0235-0F37-B740-BD28-8D8CBAB97A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B131F9-D267-8555-08EC-F111B86F6F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399497" y="632946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fld id="{010F45DF-C8ED-4FC3-87E0-8FAA2D396BB2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329C109-8362-7B73-F906-B802789E305F}"/>
              </a:ext>
            </a:extLst>
          </p:cNvPr>
          <p:cNvSpPr txBox="1"/>
          <p:nvPr userDrawn="1"/>
        </p:nvSpPr>
        <p:spPr>
          <a:xfrm>
            <a:off x="-42595" y="6601619"/>
            <a:ext cx="40490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3">
                    <a:lumMod val="75000"/>
                  </a:schemeClr>
                </a:solidFill>
              </a:rPr>
              <a:t>CSIT805 Cloud Infrastructure Services Assignment</a:t>
            </a:r>
            <a:endParaRPr lang="en-IN" sz="14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309362A-05DB-341D-DD86-D866185F088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486401" y="6705600"/>
            <a:ext cx="6705600" cy="152400"/>
          </a:xfrm>
          <a:prstGeom prst="rect">
            <a:avLst/>
          </a:prstGeom>
          <a:solidFill>
            <a:srgbClr val="F1B43B"/>
          </a:solidFill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IN" alt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84B4ABA8-876D-58C4-E128-673DCADDE9E6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0" y="113508"/>
            <a:ext cx="1683130" cy="49461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6D6CE42-36CC-C1F4-E743-4F3E72F33731}"/>
              </a:ext>
            </a:extLst>
          </p:cNvPr>
          <p:cNvSpPr txBox="1"/>
          <p:nvPr userDrawn="1"/>
        </p:nvSpPr>
        <p:spPr>
          <a:xfrm>
            <a:off x="7717238" y="386109"/>
            <a:ext cx="44743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>
                    <a:lumMod val="90000"/>
                    <a:lumOff val="1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Amity Institute of Information Technology</a:t>
            </a:r>
            <a:endParaRPr lang="en-IN" sz="1400" b="1" dirty="0">
              <a:solidFill>
                <a:schemeClr val="tx2">
                  <a:lumMod val="90000"/>
                  <a:lumOff val="1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F9AC1E9-12FD-BB11-4045-5BF06C140815}"/>
              </a:ext>
            </a:extLst>
          </p:cNvPr>
          <p:cNvCxnSpPr/>
          <p:nvPr userDrawn="1"/>
        </p:nvCxnSpPr>
        <p:spPr>
          <a:xfrm>
            <a:off x="26895" y="690003"/>
            <a:ext cx="12142697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520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oi.org/10.101056/789435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92832-D1F9-8904-4536-815C939F17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0635" y="1122363"/>
            <a:ext cx="10990730" cy="2397585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Cloud Computing in Government and Smart Cities:</a:t>
            </a:r>
            <a:b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</a:br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Digital Governance</a:t>
            </a:r>
            <a:endParaRPr lang="en-IN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1E3115-9DA3-6706-D3F6-829839E921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27177"/>
            <a:ext cx="9144000" cy="1208460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solidFill>
                  <a:schemeClr val="tx2">
                    <a:lumMod val="90000"/>
                    <a:lumOff val="10000"/>
                  </a:schemeClr>
                </a:solidFill>
              </a:rPr>
              <a:t>Mr. Nipun Grag</a:t>
            </a:r>
            <a:endParaRPr lang="en-US" dirty="0">
              <a:solidFill>
                <a:schemeClr val="tx2">
                  <a:lumMod val="90000"/>
                  <a:lumOff val="10000"/>
                </a:schemeClr>
              </a:solidFill>
            </a:endParaRPr>
          </a:p>
          <a:p>
            <a:r>
              <a:rPr lang="en-US" sz="1900" dirty="0"/>
              <a:t>Enrollment No.- A010145024203</a:t>
            </a:r>
          </a:p>
          <a:p>
            <a:r>
              <a:rPr lang="en-IN" sz="1900" dirty="0"/>
              <a:t>MCA Third Semester, Section: 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C94756-4529-D244-9486-BC953A743FFF}"/>
              </a:ext>
            </a:extLst>
          </p:cNvPr>
          <p:cNvSpPr txBox="1"/>
          <p:nvPr/>
        </p:nvSpPr>
        <p:spPr>
          <a:xfrm>
            <a:off x="4437955" y="3895742"/>
            <a:ext cx="33026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i="1" dirty="0"/>
              <a:t>Submitted and Presented by</a:t>
            </a:r>
            <a:endParaRPr lang="en-IN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91F62-F018-EBA6-5ED6-F4D22792E31A}"/>
              </a:ext>
            </a:extLst>
          </p:cNvPr>
          <p:cNvSpPr txBox="1"/>
          <p:nvPr/>
        </p:nvSpPr>
        <p:spPr>
          <a:xfrm>
            <a:off x="5314950" y="6210300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07th Oct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18423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7765-590E-CEDE-D40A-024E31D8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029558"/>
            <a:ext cx="10744200" cy="1252062"/>
          </a:xfrm>
        </p:spPr>
        <p:txBody>
          <a:bodyPr>
            <a:normAutofit fontScale="90000"/>
          </a:bodyPr>
          <a:lstStyle/>
          <a:p>
            <a:pPr algn="ctr"/>
            <a:r>
              <a:rPr lang="en-US" sz="60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IMPACT OF DIGITAL GOVERNANCE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33DDBD-0004-1FBF-323E-982EAFD04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7587" y="1779639"/>
            <a:ext cx="10626213" cy="439732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governance has revolutionized the way governments interact with citizens, providing numerous benefits that enhance the overall quality of life. Here are some key impacts: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8BDA-3AE3-6C03-9E02-3A127BD75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10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CCD4A9F-B893-3909-9139-FA681A745E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33426"/>
              </p:ext>
            </p:extLst>
          </p:nvPr>
        </p:nvGraphicFramePr>
        <p:xfrm>
          <a:off x="727587" y="3185652"/>
          <a:ext cx="10515600" cy="264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3235">
                  <a:extLst>
                    <a:ext uri="{9D8B030D-6E8A-4147-A177-3AD203B41FA5}">
                      <a16:colId xmlns:a16="http://schemas.microsoft.com/office/drawing/2014/main" val="158420980"/>
                    </a:ext>
                  </a:extLst>
                </a:gridCol>
                <a:gridCol w="6452365">
                  <a:extLst>
                    <a:ext uri="{9D8B030D-6E8A-4147-A177-3AD203B41FA5}">
                      <a16:colId xmlns:a16="http://schemas.microsoft.com/office/drawing/2014/main" val="3624700313"/>
                    </a:ext>
                  </a:extLst>
                </a:gridCol>
              </a:tblGrid>
              <a:tr h="660698">
                <a:tc>
                  <a:txBody>
                    <a:bodyPr/>
                    <a:lstStyle/>
                    <a:p>
                      <a:r>
                        <a:rPr lang="en-US" b="0" dirty="0"/>
                        <a:t>Impact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DISCRIPTION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3787586"/>
                  </a:ext>
                </a:extLst>
              </a:tr>
              <a:tr h="660698">
                <a:tc>
                  <a:txBody>
                    <a:bodyPr/>
                    <a:lstStyle/>
                    <a:p>
                      <a:r>
                        <a:rPr lang="en-US" dirty="0"/>
                        <a:t>Increased Citizen Engagement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Enhances public participation through accessible platforms and real-time interaction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2135551"/>
                  </a:ext>
                </a:extLst>
              </a:tr>
              <a:tr h="660698">
                <a:tc>
                  <a:txBody>
                    <a:bodyPr/>
                    <a:lstStyle/>
                    <a:p>
                      <a:r>
                        <a:rPr lang="en-US" dirty="0"/>
                        <a:t>Improved Transparency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Ensures openness in services and decisions, reducing corruption and building trust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470556"/>
                  </a:ext>
                </a:extLst>
              </a:tr>
              <a:tr h="660698">
                <a:tc>
                  <a:txBody>
                    <a:bodyPr/>
                    <a:lstStyle/>
                    <a:p>
                      <a:r>
                        <a:rPr lang="en-US" dirty="0"/>
                        <a:t>Efficient Service Delivery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Streamlines processes for faster, more reliable public service access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493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1357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95D60-10C0-571C-0BD5-C78B51F43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 and Opportunities in Digital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BC8CB2-F0DD-ECF1-0CDD-63FF3B15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As digital governance continues to evolve, it's essential to address the challenges and opportunities that come with it. These are some key areas to focus on:</a:t>
            </a:r>
          </a:p>
          <a:p>
            <a:pPr algn="just"/>
            <a:r>
              <a:rPr lang="en-US" dirty="0"/>
              <a:t>Security and privacy</a:t>
            </a:r>
          </a:p>
          <a:p>
            <a:pPr algn="just"/>
            <a:r>
              <a:rPr lang="en-US" dirty="0"/>
              <a:t>Digital divide</a:t>
            </a:r>
          </a:p>
          <a:p>
            <a:pPr algn="just"/>
            <a:r>
              <a:rPr lang="en-US" dirty="0"/>
              <a:t>Innovation and adoption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C2873D-7D5E-CBA2-62D7-9077ECF8C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8809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2EBCE-6DAF-2C56-9B1B-2441B3B31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Challenges in Digital Governance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D6D27E7-E8ED-6C75-E722-D3027BED0C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9224609"/>
              </p:ext>
            </p:extLst>
          </p:nvPr>
        </p:nvGraphicFramePr>
        <p:xfrm>
          <a:off x="363793" y="1986116"/>
          <a:ext cx="11395587" cy="46033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8529">
                  <a:extLst>
                    <a:ext uri="{9D8B030D-6E8A-4147-A177-3AD203B41FA5}">
                      <a16:colId xmlns:a16="http://schemas.microsoft.com/office/drawing/2014/main" val="2616196930"/>
                    </a:ext>
                  </a:extLst>
                </a:gridCol>
                <a:gridCol w="3798529">
                  <a:extLst>
                    <a:ext uri="{9D8B030D-6E8A-4147-A177-3AD203B41FA5}">
                      <a16:colId xmlns:a16="http://schemas.microsoft.com/office/drawing/2014/main" val="1132160401"/>
                    </a:ext>
                  </a:extLst>
                </a:gridCol>
                <a:gridCol w="3798529">
                  <a:extLst>
                    <a:ext uri="{9D8B030D-6E8A-4147-A177-3AD203B41FA5}">
                      <a16:colId xmlns:a16="http://schemas.microsoft.com/office/drawing/2014/main" val="3431538905"/>
                    </a:ext>
                  </a:extLst>
                </a:gridCol>
              </a:tblGrid>
              <a:tr h="586063">
                <a:tc>
                  <a:txBody>
                    <a:bodyPr/>
                    <a:lstStyle/>
                    <a:p>
                      <a:r>
                        <a:rPr lang="en-US" dirty="0"/>
                        <a:t>Key 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Challenges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Opportunities / Solutions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8372496"/>
                  </a:ext>
                </a:extLst>
              </a:tr>
              <a:tr h="1451305">
                <a:tc>
                  <a:txBody>
                    <a:bodyPr/>
                    <a:lstStyle/>
                    <a:p>
                      <a:r>
                        <a:rPr lang="en-US" dirty="0"/>
                        <a:t>Security and Privacy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Handling sensitive citizen data securely </a:t>
                      </a:r>
                      <a:br>
                        <a:rPr lang="en-US" dirty="0"/>
                      </a:br>
                      <a:r>
                        <a:rPr lang="en-US" dirty="0"/>
                        <a:t>- Risk of data misuse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Implement robust security measures (encryption, access control) </a:t>
                      </a:r>
                      <a:br>
                        <a:rPr lang="en-US" dirty="0"/>
                      </a:br>
                      <a:r>
                        <a:rPr lang="en-US" dirty="0"/>
                        <a:t>- Ensure data transparency </a:t>
                      </a:r>
                      <a:br>
                        <a:rPr lang="en-US" dirty="0"/>
                      </a:br>
                      <a:r>
                        <a:rPr lang="en-US" dirty="0"/>
                        <a:t>- Enforce strong data protection laws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7621203"/>
                  </a:ext>
                </a:extLst>
              </a:tr>
              <a:tr h="1102991">
                <a:tc>
                  <a:txBody>
                    <a:bodyPr/>
                    <a:lstStyle/>
                    <a:p>
                      <a:r>
                        <a:rPr lang="en-US" dirty="0"/>
                        <a:t>Digital Divide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Unequal access to digital technology </a:t>
                      </a:r>
                      <a:br>
                        <a:rPr lang="en-US" dirty="0"/>
                      </a:br>
                      <a:r>
                        <a:rPr lang="en-US" dirty="0"/>
                        <a:t>- Lack of digital literacy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Expand digital infrastructure </a:t>
                      </a:r>
                      <a:br>
                        <a:rPr lang="en-US" dirty="0"/>
                      </a:br>
                      <a:r>
                        <a:rPr lang="en-US" dirty="0"/>
                        <a:t>- Provide affordable digital services </a:t>
                      </a:r>
                      <a:br>
                        <a:rPr lang="en-US" dirty="0"/>
                      </a:br>
                      <a:r>
                        <a:rPr lang="en-US" dirty="0"/>
                        <a:t>- Target marginalized communities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230984"/>
                  </a:ext>
                </a:extLst>
              </a:tr>
              <a:tr h="1451305">
                <a:tc>
                  <a:txBody>
                    <a:bodyPr/>
                    <a:lstStyle/>
                    <a:p>
                      <a:r>
                        <a:rPr lang="en-US" dirty="0"/>
                        <a:t>Innovation and Adoption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Resistance to change </a:t>
                      </a:r>
                      <a:br>
                        <a:rPr lang="en-US" dirty="0"/>
                      </a:br>
                      <a:r>
                        <a:rPr lang="en-US" dirty="0"/>
                        <a:t>- Inadequate infrastructure and skills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Foster a culture of innovation </a:t>
                      </a:r>
                      <a:br>
                        <a:rPr lang="en-US" dirty="0"/>
                      </a:br>
                      <a:r>
                        <a:rPr lang="en-US" dirty="0"/>
                        <a:t>- Invest in digital infrastructure </a:t>
                      </a:r>
                      <a:br>
                        <a:rPr lang="en-US" dirty="0"/>
                      </a:br>
                      <a:r>
                        <a:rPr lang="en-US" dirty="0"/>
                        <a:t>- Offer training and capacity building </a:t>
                      </a:r>
                      <a:br>
                        <a:rPr lang="en-US" dirty="0"/>
                      </a:br>
                      <a:r>
                        <a:rPr lang="en-US" dirty="0"/>
                        <a:t>- Collaborate with private sector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155369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51DBFC-C879-0E24-B6FB-C429CF519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5568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CA01-4062-1D52-F9E8-9C8EFD45D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Smart City Initiatives: transforming the urban life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8A8BD-E988-247F-22DD-03B8613EA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sz="2400" dirty="0"/>
              <a:t>Smart city initiatives are </a:t>
            </a:r>
            <a:r>
              <a:rPr lang="en-US" sz="2400" u="sng" dirty="0"/>
              <a:t>revolutionizing </a:t>
            </a:r>
            <a:r>
              <a:rPr lang="en-US" sz="2400" dirty="0"/>
              <a:t>the way cities function, making them more efficient, sustainable, and livable. </a:t>
            </a:r>
          </a:p>
          <a:p>
            <a:pPr marL="0" indent="0" algn="just">
              <a:buNone/>
            </a:pPr>
            <a:r>
              <a:rPr lang="en-US" sz="2400" dirty="0"/>
              <a:t>Three key components are:</a:t>
            </a:r>
          </a:p>
          <a:p>
            <a:pPr algn="just"/>
            <a:r>
              <a:rPr lang="en-US" sz="2400" dirty="0"/>
              <a:t>IoT-based Solutions-The Internet of Things (IoT) is the backbone of smart cities, enabling </a:t>
            </a:r>
            <a:r>
              <a:rPr lang="en-US" sz="2400" u="sng" dirty="0"/>
              <a:t>real-time data collection </a:t>
            </a:r>
            <a:r>
              <a:rPr lang="en-US" sz="2400" dirty="0"/>
              <a:t>and analysis to optimize urban services.</a:t>
            </a:r>
          </a:p>
          <a:p>
            <a:pPr algn="just"/>
            <a:r>
              <a:rPr lang="en-US" sz="2400" dirty="0"/>
              <a:t>Data Analytics-Data analytics plays a crucial role in smart city </a:t>
            </a:r>
            <a:r>
              <a:rPr lang="en-US" sz="2400" u="sng" dirty="0"/>
              <a:t>decision-making.</a:t>
            </a:r>
          </a:p>
          <a:p>
            <a:pPr algn="just"/>
            <a:r>
              <a:rPr lang="en-US" sz="2400" dirty="0"/>
              <a:t>Citizen engagement –citizen engagement is vital to smart city success, fostering a sense of </a:t>
            </a:r>
            <a:r>
              <a:rPr lang="en-US" sz="2400" u="sng" dirty="0"/>
              <a:t>community and promoting participatory governance</a:t>
            </a:r>
            <a:r>
              <a:rPr lang="en-US" sz="2400" dirty="0"/>
              <a:t>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6F09A-D834-2DCC-B09E-547F05E83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9059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AFF36-3704-EE6D-7559-EBE7AC1AE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accent4">
                    <a:lumMod val="75000"/>
                  </a:schemeClr>
                </a:solidFill>
              </a:rPr>
              <a:t>PRACTICES IN DIGITAL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5AC1A-9261-0A5D-D01D-8CAE9CA2F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success of digital governance initiatives, it's essential to follow best practices that prioritize collaboration, citizen needs, and continuous improvement.</a:t>
            </a:r>
          </a:p>
          <a:p>
            <a:r>
              <a:rPr lang="en-US" dirty="0"/>
              <a:t>Foster </a:t>
            </a:r>
            <a:r>
              <a:rPr lang="en-US" u="sng" dirty="0"/>
              <a:t>collaboration between government </a:t>
            </a:r>
            <a:r>
              <a:rPr lang="en-US" dirty="0"/>
              <a:t>agencies, citizens, and private sector.</a:t>
            </a:r>
          </a:p>
          <a:p>
            <a:r>
              <a:rPr lang="en-US" dirty="0"/>
              <a:t>Design digital services with </a:t>
            </a:r>
            <a:r>
              <a:rPr lang="en-US" u="sng" dirty="0"/>
              <a:t>citizen needs </a:t>
            </a:r>
            <a:r>
              <a:rPr lang="en-US" dirty="0"/>
              <a:t>and feedback.</a:t>
            </a:r>
          </a:p>
          <a:p>
            <a:r>
              <a:rPr lang="en-US" dirty="0"/>
              <a:t>Regularly </a:t>
            </a:r>
            <a:r>
              <a:rPr lang="en-US" u="sng" dirty="0"/>
              <a:t>evaluate and improve </a:t>
            </a:r>
            <a:r>
              <a:rPr lang="en-US" dirty="0"/>
              <a:t>digital governance platforms.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62906-9F13-FB41-520B-A1C1ECF2C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7353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CC9B1-83AF-5F4C-DCC8-C29C1BAC8A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97132561-4449-B2AC-F378-3E2D1E9A60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10438277"/>
              </p:ext>
            </p:extLst>
          </p:nvPr>
        </p:nvGraphicFramePr>
        <p:xfrm>
          <a:off x="422787" y="934066"/>
          <a:ext cx="11111487" cy="50036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01534">
                  <a:extLst>
                    <a:ext uri="{9D8B030D-6E8A-4147-A177-3AD203B41FA5}">
                      <a16:colId xmlns:a16="http://schemas.microsoft.com/office/drawing/2014/main" val="3009579190"/>
                    </a:ext>
                  </a:extLst>
                </a:gridCol>
                <a:gridCol w="5609953">
                  <a:extLst>
                    <a:ext uri="{9D8B030D-6E8A-4147-A177-3AD203B41FA5}">
                      <a16:colId xmlns:a16="http://schemas.microsoft.com/office/drawing/2014/main" val="1890402227"/>
                    </a:ext>
                  </a:extLst>
                </a:gridCol>
              </a:tblGrid>
              <a:tr h="1221945"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KEY AREAS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OBJECTIVES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5554982"/>
                  </a:ext>
                </a:extLst>
              </a:tr>
              <a:tr h="1260554">
                <a:tc>
                  <a:txBody>
                    <a:bodyPr/>
                    <a:lstStyle/>
                    <a:p>
                      <a:r>
                        <a:rPr lang="en-US" dirty="0"/>
                        <a:t>Collaborative Governance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Leverage expertise and resources from government, citizens, and private sector </a:t>
                      </a:r>
                      <a:br>
                        <a:rPr lang="en-US" dirty="0"/>
                      </a:br>
                      <a:r>
                        <a:rPr lang="en-US" dirty="0"/>
                        <a:t>- Improve decision-making with diverse inputs </a:t>
                      </a:r>
                      <a:br>
                        <a:rPr lang="en-US" dirty="0"/>
                      </a:br>
                      <a:r>
                        <a:rPr lang="en-US" dirty="0"/>
                        <a:t>- Promote transparency and accountability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2658073"/>
                  </a:ext>
                </a:extLst>
              </a:tr>
              <a:tr h="1260554">
                <a:tc>
                  <a:txBody>
                    <a:bodyPr/>
                    <a:lstStyle/>
                    <a:p>
                      <a:r>
                        <a:rPr lang="en-US" dirty="0"/>
                        <a:t>Citizen-Centric Design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Improve user experience through intuitive, accessible services </a:t>
                      </a:r>
                      <a:br>
                        <a:rPr lang="en-US" dirty="0"/>
                      </a:br>
                      <a:r>
                        <a:rPr lang="en-US" dirty="0"/>
                        <a:t>- Increase adoption of digital services </a:t>
                      </a:r>
                      <a:br>
                        <a:rPr lang="en-US" dirty="0"/>
                      </a:br>
                      <a:r>
                        <a:rPr lang="en-US" dirty="0"/>
                        <a:t>- Enhance citizen engagement and participation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40351368"/>
                  </a:ext>
                </a:extLst>
              </a:tr>
              <a:tr h="1260554">
                <a:tc>
                  <a:txBody>
                    <a:bodyPr/>
                    <a:lstStyle/>
                    <a:p>
                      <a:r>
                        <a:rPr lang="en-US" dirty="0"/>
                        <a:t>Continuous 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Ensure effectiveness of digital platforms </a:t>
                      </a:r>
                      <a:br>
                        <a:rPr lang="en-US" dirty="0"/>
                      </a:br>
                      <a:r>
                        <a:rPr lang="en-US" dirty="0"/>
                        <a:t>- Identify and fix inefficiencies </a:t>
                      </a:r>
                      <a:br>
                        <a:rPr lang="en-US" dirty="0"/>
                      </a:br>
                      <a:r>
                        <a:rPr lang="en-US" dirty="0"/>
                        <a:t>- Boost citizen satisfaction using feedback and performance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43182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1913D8-A3AE-51E5-8E82-CE3E5A29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23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05F63-45D8-57E3-5AC8-37BAFB2C9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7026" y="1105655"/>
            <a:ext cx="10515600" cy="1252062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FUTURE OUTLOOK OF TECHNOLOGIES 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61951C-1C56-7C2E-5DCD-B4BC6B23FD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future of digital governance is exciting, with emerging technologies and trends shaping the landscape.</a:t>
            </a:r>
          </a:p>
          <a:p>
            <a:pPr marL="0" indent="0">
              <a:buNone/>
            </a:pPr>
            <a:r>
              <a:rPr lang="en-US" dirty="0"/>
              <a:t>Like AI, </a:t>
            </a:r>
            <a:r>
              <a:rPr lang="en-US" dirty="0" err="1"/>
              <a:t>loT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9D7E0D-7637-0079-94BA-71DB8259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93492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4B2DC-CF37-8610-D965-5601D0AB6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6019" y="1105655"/>
            <a:ext cx="10515600" cy="1252062"/>
          </a:xfrm>
        </p:spPr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Emerging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3E3B84-DACC-8CDE-FE34-BA9146BFF2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3200" dirty="0"/>
              <a:t>Leverage emerging technologies like AI, blockchain, and IoT to-</a:t>
            </a:r>
          </a:p>
          <a:p>
            <a:pPr algn="just"/>
            <a:r>
              <a:rPr lang="en-US" sz="3200" dirty="0"/>
              <a:t> Automate processes and improve efficiency </a:t>
            </a:r>
            <a:r>
              <a:rPr lang="en-US" sz="3200" u="sng" dirty="0"/>
              <a:t>through AI and IoT.</a:t>
            </a:r>
          </a:p>
          <a:p>
            <a:pPr algn="just"/>
            <a:r>
              <a:rPr lang="en-US" sz="3200" dirty="0"/>
              <a:t>Use blockchain to </a:t>
            </a:r>
            <a:r>
              <a:rPr lang="en-US" sz="3200" u="sng" dirty="0"/>
              <a:t>promote transparency </a:t>
            </a:r>
            <a:r>
              <a:rPr lang="en-US" sz="3200" dirty="0"/>
              <a:t>and accountability.</a:t>
            </a:r>
          </a:p>
          <a:p>
            <a:pPr algn="just"/>
            <a:r>
              <a:rPr lang="en-US" sz="3200" dirty="0"/>
              <a:t>Leverage data analytics and AI </a:t>
            </a:r>
            <a:r>
              <a:rPr lang="en-US" sz="3200" u="sng" dirty="0"/>
              <a:t>to inform decision-making</a:t>
            </a:r>
            <a:r>
              <a:rPr lang="en-US" sz="320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E21E05-4CF0-8FAA-19AB-31BAD52FC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38662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047AF-0C5C-B941-3C3C-6AFC0F32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Increased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21831-7226-A96B-5F61-C13CF5A5A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Expect increased adoption of digital governance platforms as:-</a:t>
            </a:r>
          </a:p>
          <a:p>
            <a:pPr algn="just"/>
            <a:r>
              <a:rPr lang="en-US" dirty="0"/>
              <a:t> Digital Literacy: Digital literacy rates improve, and more citizens become </a:t>
            </a:r>
            <a:r>
              <a:rPr lang="en-US" u="sng" dirty="0"/>
              <a:t>comfortable with </a:t>
            </a:r>
            <a:r>
              <a:rPr lang="en-US" dirty="0"/>
              <a:t>digital services.</a:t>
            </a:r>
          </a:p>
          <a:p>
            <a:pPr algn="just"/>
            <a:r>
              <a:rPr lang="en-US" dirty="0"/>
              <a:t> Convenience: Digital services become </a:t>
            </a:r>
            <a:r>
              <a:rPr lang="en-US" u="sng" dirty="0"/>
              <a:t>more convenient and user-friendly</a:t>
            </a:r>
            <a:r>
              <a:rPr lang="en-US" dirty="0"/>
              <a:t>.</a:t>
            </a:r>
          </a:p>
          <a:p>
            <a:pPr algn="just"/>
            <a:r>
              <a:rPr lang="en-US" dirty="0"/>
              <a:t>Government Support: Governments </a:t>
            </a:r>
            <a:r>
              <a:rPr lang="en-US" u="sng" dirty="0"/>
              <a:t>promote digital governance </a:t>
            </a:r>
            <a:r>
              <a:rPr lang="en-US" dirty="0"/>
              <a:t>initiatives and provide support for adoption.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255219-0C02-E720-0A7F-7FE4A65EB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12927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CE912-28D9-ACB4-B52F-B0549944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Segoe UI" panose="020B0502040204020203" pitchFamily="34" charset="0"/>
              </a:rPr>
              <a:t>Global Cooperation</a:t>
            </a:r>
            <a:endParaRPr lang="en-US" sz="4800" b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943F9-B82D-1902-56C8-84ECE188B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51" y="2281620"/>
            <a:ext cx="10515600" cy="3819245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Foster global cooperation in digital governance to:</a:t>
            </a:r>
          </a:p>
          <a:p>
            <a:pPr algn="just"/>
            <a:r>
              <a:rPr lang="en-US" dirty="0"/>
              <a:t>Share Best Practices: Share best </a:t>
            </a:r>
            <a:r>
              <a:rPr lang="en-US" u="sng" dirty="0"/>
              <a:t>practices and expertise </a:t>
            </a:r>
            <a:r>
              <a:rPr lang="en-US" dirty="0"/>
              <a:t>across borders.</a:t>
            </a:r>
          </a:p>
          <a:p>
            <a:pPr algn="just"/>
            <a:r>
              <a:rPr lang="en-US" dirty="0"/>
              <a:t>Address Global Challenges: Collaborate on </a:t>
            </a:r>
            <a:r>
              <a:rPr lang="en-US" u="sng" dirty="0"/>
              <a:t>global challenges </a:t>
            </a:r>
            <a:r>
              <a:rPr lang="en-US" dirty="0"/>
              <a:t>like cybersecurity and data protection.</a:t>
            </a:r>
          </a:p>
          <a:p>
            <a:pPr algn="just"/>
            <a:r>
              <a:rPr lang="en-US" dirty="0"/>
              <a:t>Promote Interoperability: Promote interoperability and standardization </a:t>
            </a:r>
            <a:r>
              <a:rPr lang="en-US" u="sng" dirty="0"/>
              <a:t>across digital governance </a:t>
            </a:r>
            <a:r>
              <a:rPr lang="en-US" dirty="0"/>
              <a:t>platforms.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6E721E-D530-AD31-5771-283894D06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19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5076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EAA13-8EC9-8178-AC1C-A3783E590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794" y="806246"/>
            <a:ext cx="8809703" cy="560438"/>
          </a:xfrm>
        </p:spPr>
        <p:txBody>
          <a:bodyPr>
            <a:normAutofit fontScale="90000"/>
          </a:bodyPr>
          <a:lstStyle/>
          <a:p>
            <a:r>
              <a:rPr lang="en-US" dirty="0"/>
              <a:t>Index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C437B-A9F1-A2A2-4A2F-4EC86699B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4" y="1366684"/>
            <a:ext cx="11464411" cy="4962777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Benefits of cloud computing in government</a:t>
            </a:r>
          </a:p>
          <a:p>
            <a:r>
              <a:rPr lang="en-US" dirty="0"/>
              <a:t>Digital governance platform</a:t>
            </a:r>
          </a:p>
          <a:p>
            <a:r>
              <a:rPr lang="en-US" dirty="0" err="1"/>
              <a:t>Diffrence</a:t>
            </a:r>
            <a:r>
              <a:rPr lang="en-US" dirty="0"/>
              <a:t> between </a:t>
            </a:r>
            <a:r>
              <a:rPr lang="en-US" dirty="0" err="1"/>
              <a:t>digilocker</a:t>
            </a:r>
            <a:r>
              <a:rPr lang="en-US" dirty="0"/>
              <a:t> and e-</a:t>
            </a:r>
            <a:r>
              <a:rPr lang="en-US" dirty="0" err="1"/>
              <a:t>sewa</a:t>
            </a:r>
            <a:endParaRPr lang="en-US" dirty="0"/>
          </a:p>
          <a:p>
            <a:r>
              <a:rPr lang="en-US" dirty="0"/>
              <a:t>Features of </a:t>
            </a:r>
            <a:r>
              <a:rPr lang="en-US" dirty="0" err="1"/>
              <a:t>digilocker</a:t>
            </a:r>
            <a:endParaRPr lang="en-US" dirty="0"/>
          </a:p>
          <a:p>
            <a:r>
              <a:rPr lang="en-US" dirty="0"/>
              <a:t>Benefits of </a:t>
            </a:r>
            <a:r>
              <a:rPr lang="en-US" dirty="0" err="1"/>
              <a:t>digilocker</a:t>
            </a:r>
            <a:endParaRPr lang="en-US" dirty="0"/>
          </a:p>
          <a:p>
            <a:r>
              <a:rPr lang="en-US" dirty="0"/>
              <a:t>Features of e-Sewa</a:t>
            </a:r>
          </a:p>
          <a:p>
            <a:r>
              <a:rPr lang="en-US" dirty="0"/>
              <a:t>Benefit of e-Sewa</a:t>
            </a:r>
          </a:p>
          <a:p>
            <a:r>
              <a:rPr lang="en-US" dirty="0"/>
              <a:t>Impact of digital governance</a:t>
            </a:r>
          </a:p>
          <a:p>
            <a:r>
              <a:rPr lang="en-US" dirty="0"/>
              <a:t>Challenges in digital governance</a:t>
            </a:r>
          </a:p>
          <a:p>
            <a:r>
              <a:rPr lang="en-US" dirty="0"/>
              <a:t>Smart city </a:t>
            </a:r>
            <a:r>
              <a:rPr lang="en-US" dirty="0" err="1"/>
              <a:t>inciatives</a:t>
            </a:r>
            <a:endParaRPr lang="en-US" dirty="0"/>
          </a:p>
          <a:p>
            <a:r>
              <a:rPr lang="en-US" dirty="0"/>
              <a:t>Practice in digital government</a:t>
            </a:r>
          </a:p>
          <a:p>
            <a:r>
              <a:rPr lang="en-US" dirty="0"/>
              <a:t>Future outlook</a:t>
            </a:r>
          </a:p>
          <a:p>
            <a:r>
              <a:rPr lang="en-US" dirty="0"/>
              <a:t>Emerging technologies</a:t>
            </a:r>
          </a:p>
          <a:p>
            <a:r>
              <a:rPr lang="en-US" dirty="0"/>
              <a:t>Global cooperation</a:t>
            </a:r>
          </a:p>
          <a:p>
            <a:r>
              <a:rPr lang="en-US" dirty="0"/>
              <a:t>conclusion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2785-2A93-4024-B0C4-4AA98ABDC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0297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7A441-A64A-FF66-0CF5-F66CBFD0D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98C37-FB13-DA0C-9E66-ABAA236720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conclusion, digital governance has the potential to transform public services and citizen engagement. </a:t>
            </a:r>
          </a:p>
          <a:p>
            <a:r>
              <a:rPr lang="en-US" dirty="0"/>
              <a:t>To realize this potential, governments and policymakers should</a:t>
            </a:r>
          </a:p>
          <a:p>
            <a:r>
              <a:rPr lang="en-US" dirty="0"/>
              <a:t> Make digital governance a priority and invest in digital infrastructure</a:t>
            </a:r>
          </a:p>
          <a:p>
            <a:r>
              <a:rPr lang="en-US" dirty="0"/>
              <a:t>Foster collaboration between government agencies, citizens, and the private sector.</a:t>
            </a:r>
          </a:p>
          <a:p>
            <a:r>
              <a:rPr lang="en-US" dirty="0"/>
              <a:t> Design digital services with citizen needs and feedback.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0BD443-566B-CBE2-106F-214077CA0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20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93895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87579-194D-9C69-3260-7E30EE9D9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7F1C6-003F-7CC1-B692-445FF2AF7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https://www.doi.org/10.101056/789435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Tom Moddy, “Good Word and Bad Word”, Intelligence Journal, pp. 132 – 133, </a:t>
            </a:r>
            <a:r>
              <a:rPr lang="en-US" dirty="0" err="1"/>
              <a:t>doi</a:t>
            </a:r>
            <a:r>
              <a:rPr lang="en-US" dirty="0"/>
              <a:t>: https://www.doi.org/10.101056/789435</a:t>
            </a:r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097FC-B422-B7DD-0C98-E92F95436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21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567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603E-1FEF-A6BB-48E9-9E8CD7035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8090" y="757084"/>
            <a:ext cx="10655710" cy="1086366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Benefits of Cloud Computing in Government</a:t>
            </a:r>
            <a:endParaRPr lang="en-IN" dirty="0">
              <a:solidFill>
                <a:srgbClr val="0070C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7E110-C7CC-962A-4486-9B3079CF9A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439" y="1514168"/>
            <a:ext cx="10793361" cy="466279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Cloud computing offers numerous benefits to governments, enabling them to deliver better services to citizens while improving operational efficiency.</a:t>
            </a:r>
          </a:p>
          <a:p>
            <a:pPr marL="0" indent="0">
              <a:buNone/>
            </a:pPr>
            <a:r>
              <a:rPr lang="en-US" dirty="0"/>
              <a:t>Here are some key advantages-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01D16-DD80-F390-60F0-53BF7A2AB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3</a:t>
            </a:fld>
            <a:endParaRPr lang="en-IN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1EB1349-B786-E72A-0A26-213DDDDEC8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9968076"/>
              </p:ext>
            </p:extLst>
          </p:nvPr>
        </p:nvGraphicFramePr>
        <p:xfrm>
          <a:off x="560440" y="3293805"/>
          <a:ext cx="10304205" cy="29933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1702">
                  <a:extLst>
                    <a:ext uri="{9D8B030D-6E8A-4147-A177-3AD203B41FA5}">
                      <a16:colId xmlns:a16="http://schemas.microsoft.com/office/drawing/2014/main" val="1243472163"/>
                    </a:ext>
                  </a:extLst>
                </a:gridCol>
                <a:gridCol w="5192503">
                  <a:extLst>
                    <a:ext uri="{9D8B030D-6E8A-4147-A177-3AD203B41FA5}">
                      <a16:colId xmlns:a16="http://schemas.microsoft.com/office/drawing/2014/main" val="348987430"/>
                    </a:ext>
                  </a:extLst>
                </a:gridCol>
              </a:tblGrid>
              <a:tr h="4329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Benefit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Description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52571218"/>
                  </a:ext>
                </a:extLst>
              </a:tr>
              <a:tr h="593530">
                <a:tc>
                  <a:txBody>
                    <a:bodyPr/>
                    <a:lstStyle/>
                    <a:p>
                      <a:r>
                        <a:rPr lang="en-US" dirty="0"/>
                        <a:t>Improved 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Enables faster, more effective service delivery through automation and streamlined operations.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8907903"/>
                  </a:ext>
                </a:extLst>
              </a:tr>
              <a:tr h="593530">
                <a:tc>
                  <a:txBody>
                    <a:bodyPr/>
                    <a:lstStyle/>
                    <a:p>
                      <a:r>
                        <a:rPr lang="en-US" dirty="0"/>
                        <a:t>Cost Savings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Reduces spending on physical infrastructure and ongoing maintenance.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074040"/>
                  </a:ext>
                </a:extLst>
              </a:tr>
              <a:tr h="593530">
                <a:tc>
                  <a:txBody>
                    <a:bodyPr/>
                    <a:lstStyle/>
                    <a:p>
                      <a:r>
                        <a:rPr lang="en-US" dirty="0"/>
                        <a:t>Scalability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Easily adjusts computing resources based on demand, avoiding overprovisioning.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3825751"/>
                  </a:ext>
                </a:extLst>
              </a:tr>
              <a:tr h="593530">
                <a:tc>
                  <a:txBody>
                    <a:bodyPr/>
                    <a:lstStyle/>
                    <a:p>
                      <a:r>
                        <a:rPr lang="en-US" dirty="0"/>
                        <a:t>Enhanced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Leverages advanced security tools and compliance standards from cloud providers.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78974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3835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E78DB-1446-5ADC-3238-E8E36AFC9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>
                <a:solidFill>
                  <a:srgbClr val="0070C0"/>
                </a:solidFill>
              </a:rPr>
              <a:t>Digital Governance Platforms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6F4B2-145E-9987-ED4F-1B1233C376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432" y="2281621"/>
            <a:ext cx="10734368" cy="3895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Digital governance platforms are revolutionizing the way governments interact with citizens, providing efficient, convenient, and accessible services. </a:t>
            </a:r>
          </a:p>
          <a:p>
            <a:pPr marL="0" indent="0">
              <a:buNone/>
            </a:pPr>
            <a:r>
              <a:rPr lang="en-US" dirty="0"/>
              <a:t>Two significant examples are -</a:t>
            </a:r>
          </a:p>
          <a:p>
            <a:r>
              <a:rPr lang="en-US" dirty="0" err="1"/>
              <a:t>DigiLocker</a:t>
            </a:r>
            <a:r>
              <a:rPr lang="en-US" dirty="0"/>
              <a:t> </a:t>
            </a:r>
          </a:p>
          <a:p>
            <a:r>
              <a:rPr lang="en-US" dirty="0"/>
              <a:t>e-Seva.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FB81D-5D82-4AED-63E2-C25237E48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4</a:t>
            </a:fld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8121E9-7B39-6156-B903-D0B63291AA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0697" y="3429000"/>
            <a:ext cx="5409524" cy="1104762"/>
          </a:xfrm>
          <a:prstGeom prst="rect">
            <a:avLst/>
          </a:prstGeom>
        </p:spPr>
      </p:pic>
      <p:pic>
        <p:nvPicPr>
          <p:cNvPr id="1026" name="Picture 2" descr="File:Esewa logo.webp - Wikimedia Commons">
            <a:extLst>
              <a:ext uri="{FF2B5EF4-FFF2-40B4-BE49-F238E27FC236}">
                <a16:creationId xmlns:a16="http://schemas.microsoft.com/office/drawing/2014/main" id="{46F6F4D7-702E-E5B0-99A5-8ADAC84C7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864" y="4533762"/>
            <a:ext cx="4141838" cy="159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4719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67D4-5413-CD73-4FC1-FFB0AA96E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689817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</a:rPr>
              <a:t>Difference between </a:t>
            </a:r>
            <a:r>
              <a:rPr lang="en-US" b="1" dirty="0" err="1">
                <a:solidFill>
                  <a:srgbClr val="0070C0"/>
                </a:solidFill>
              </a:rPr>
              <a:t>DigiLocker</a:t>
            </a:r>
            <a:r>
              <a:rPr lang="en-US" b="1" dirty="0">
                <a:solidFill>
                  <a:srgbClr val="0070C0"/>
                </a:solidFill>
              </a:rPr>
              <a:t> and e-Seva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C70FF9-4125-9788-0ADC-0FF0DC40EB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6640" y="1690688"/>
            <a:ext cx="5157787" cy="823912"/>
          </a:xfrm>
        </p:spPr>
        <p:txBody>
          <a:bodyPr>
            <a:normAutofit lnSpcReduction="10000"/>
          </a:bodyPr>
          <a:lstStyle/>
          <a:p>
            <a:pPr algn="ctr"/>
            <a:r>
              <a:rPr lang="en-US" sz="4800" dirty="0" err="1">
                <a:solidFill>
                  <a:srgbClr val="9900FF"/>
                </a:solidFill>
              </a:rPr>
              <a:t>DigiLocker</a:t>
            </a:r>
            <a:endParaRPr lang="en-US" sz="4800" dirty="0">
              <a:solidFill>
                <a:srgbClr val="9900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9AF46-6AD5-3AD8-8909-B68D2C6F9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Allows users to store, access, and share digital documents</a:t>
            </a:r>
          </a:p>
          <a:p>
            <a:r>
              <a:rPr lang="en-US" dirty="0"/>
              <a:t>Downloading CBSE certificates, driving license, Aadhaar</a:t>
            </a:r>
          </a:p>
          <a:p>
            <a:r>
              <a:rPr lang="en-US" dirty="0"/>
              <a:t>Digi-locker is managed by Ministry of Electronics and Information Technology (MeitY)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F47037-178A-0157-ACE9-693185E05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e-Seva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5A1A94-DE94-72FE-5398-86D4AA96669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Provides online services like bill payments, applications, etc.</a:t>
            </a:r>
          </a:p>
          <a:p>
            <a:r>
              <a:rPr lang="en-US" dirty="0"/>
              <a:t>Paying electricity bills, applying for passports, etc.</a:t>
            </a:r>
          </a:p>
          <a:p>
            <a:r>
              <a:rPr lang="en-US" dirty="0"/>
              <a:t>Managed by respective state or central government departments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EA9CE1-8D6C-3239-37C1-67544846A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53651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2A684-C00D-6844-E42C-B35D7623B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chemeClr val="accent1"/>
                </a:solidFill>
              </a:rPr>
              <a:t>Features of </a:t>
            </a:r>
            <a:r>
              <a:rPr lang="en-US" b="1" dirty="0" err="1">
                <a:solidFill>
                  <a:schemeClr val="accent1"/>
                </a:solidFill>
              </a:rPr>
              <a:t>DigiLocker</a:t>
            </a:r>
            <a:r>
              <a:rPr lang="en-US" b="1" dirty="0">
                <a:solidFill>
                  <a:schemeClr val="accent1"/>
                </a:solidFill>
              </a:rPr>
              <a:t> 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DF9207-E13F-98E6-83CB-7FBE3931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 err="1"/>
              <a:t>DigiLocker</a:t>
            </a:r>
            <a:r>
              <a:rPr lang="en-US" sz="2400" dirty="0"/>
              <a:t> is a user-friendly digital platform that offers a range of features to simplify document management for citizens</a:t>
            </a:r>
          </a:p>
          <a:p>
            <a:pPr algn="just"/>
            <a:r>
              <a:rPr lang="en-US" sz="2400" dirty="0"/>
              <a:t>It allows citizens to store and access important documents digitally, such as- </a:t>
            </a:r>
            <a:r>
              <a:rPr lang="en-US" sz="2400" u="sng" dirty="0"/>
              <a:t>Aadhaar card, driving license ,mark sheets, and other important documents like PAN card, passport</a:t>
            </a:r>
            <a:r>
              <a:rPr lang="en-US" sz="2400" dirty="0"/>
              <a:t>.</a:t>
            </a:r>
          </a:p>
          <a:p>
            <a:pPr algn="just"/>
            <a:r>
              <a:rPr lang="en-US" sz="2400" dirty="0"/>
              <a:t>With </a:t>
            </a:r>
            <a:r>
              <a:rPr lang="en-US" sz="2400" dirty="0" err="1"/>
              <a:t>DigiLocker</a:t>
            </a:r>
            <a:r>
              <a:rPr lang="en-US" sz="2400" dirty="0"/>
              <a:t>, citizens can </a:t>
            </a:r>
            <a:r>
              <a:rPr lang="en-US" sz="2400" u="sng" dirty="0"/>
              <a:t>share documents with government agencies, banks</a:t>
            </a:r>
            <a:r>
              <a:rPr lang="en-US" sz="2400" dirty="0"/>
              <a:t> and others.</a:t>
            </a:r>
          </a:p>
          <a:p>
            <a:pPr algn="just"/>
            <a:r>
              <a:rPr lang="en-US" sz="2400" dirty="0" err="1"/>
              <a:t>DigiLocker</a:t>
            </a:r>
            <a:r>
              <a:rPr lang="en-US" sz="2400" dirty="0"/>
              <a:t> uses </a:t>
            </a:r>
            <a:r>
              <a:rPr lang="en-US" sz="2400" u="sng" dirty="0"/>
              <a:t>Aadhaar-based authentication </a:t>
            </a:r>
            <a:r>
              <a:rPr lang="en-US" sz="2400" dirty="0"/>
              <a:t>to verify the authenticity of documents. This ensures the integrity and validity of  the documents.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DD97C2-F319-59A8-2399-580D45DD2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6</a:t>
            </a:fld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37B10A-7140-3C04-7233-ECA1B6C91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6722" y="1157645"/>
            <a:ext cx="4876412" cy="995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66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4C201-52FA-B3DC-862B-F745811597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</a:rPr>
              <a:t>Benefits of </a:t>
            </a:r>
            <a:r>
              <a:rPr lang="en-US" b="1" dirty="0" err="1">
                <a:solidFill>
                  <a:schemeClr val="accent1"/>
                </a:solidFill>
              </a:rPr>
              <a:t>DigiLocker</a:t>
            </a:r>
            <a:endParaRPr lang="en-US" b="1" dirty="0">
              <a:solidFill>
                <a:schemeClr val="accent1"/>
              </a:solidFill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B5D4A35-3E53-33C4-E59C-F5504DD674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5621583"/>
              </p:ext>
            </p:extLst>
          </p:nvPr>
        </p:nvGraphicFramePr>
        <p:xfrm>
          <a:off x="688258" y="2281620"/>
          <a:ext cx="10894142" cy="40178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66534">
                  <a:extLst>
                    <a:ext uri="{9D8B030D-6E8A-4147-A177-3AD203B41FA5}">
                      <a16:colId xmlns:a16="http://schemas.microsoft.com/office/drawing/2014/main" val="425193235"/>
                    </a:ext>
                  </a:extLst>
                </a:gridCol>
                <a:gridCol w="7927608">
                  <a:extLst>
                    <a:ext uri="{9D8B030D-6E8A-4147-A177-3AD203B41FA5}">
                      <a16:colId xmlns:a16="http://schemas.microsoft.com/office/drawing/2014/main" val="3433889258"/>
                    </a:ext>
                  </a:extLst>
                </a:gridCol>
              </a:tblGrid>
              <a:tr h="379355">
                <a:tc>
                  <a:txBody>
                    <a:bodyPr/>
                    <a:lstStyle/>
                    <a:p>
                      <a:r>
                        <a:rPr lang="en-US" dirty="0"/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450943"/>
                  </a:ext>
                </a:extLst>
              </a:tr>
              <a:tr h="6547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Digital Storage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Convenience</a:t>
                      </a:r>
                      <a:r>
                        <a:rPr lang="en-US" dirty="0"/>
                        <a:t>: Access documents anytime, anywhere, via phone or computer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864989"/>
                  </a:ext>
                </a:extLst>
              </a:tr>
              <a:tr h="654777">
                <a:tc>
                  <a:txBody>
                    <a:bodyPr/>
                    <a:lstStyle/>
                    <a:p>
                      <a:r>
                        <a:rPr lang="en-US" dirty="0"/>
                        <a:t>Paperless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Time-Saving</a:t>
                      </a:r>
                      <a:r>
                        <a:rPr lang="en-US" dirty="0"/>
                        <a:t>: No need for physical paperwork or repeated document submission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707710"/>
                  </a:ext>
                </a:extLst>
              </a:tr>
              <a:tr h="654777">
                <a:tc>
                  <a:txBody>
                    <a:bodyPr/>
                    <a:lstStyle/>
                    <a:p>
                      <a:r>
                        <a:rPr lang="en-US" dirty="0"/>
                        <a:t>e-Verification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Increased Security</a:t>
                      </a:r>
                      <a:r>
                        <a:rPr lang="en-US" dirty="0"/>
                        <a:t>: Ensures document authenticity and prevents tampering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2294692"/>
                  </a:ext>
                </a:extLst>
              </a:tr>
              <a:tr h="654777">
                <a:tc>
                  <a:txBody>
                    <a:bodyPr/>
                    <a:lstStyle/>
                    <a:p>
                      <a:r>
                        <a:rPr lang="en-US" dirty="0"/>
                        <a:t>Government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Improved Efficiency</a:t>
                      </a:r>
                      <a:r>
                        <a:rPr lang="en-US" dirty="0"/>
                        <a:t>: Direct issuance from authorities reduces bureaucracy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562973"/>
                  </a:ext>
                </a:extLst>
              </a:tr>
              <a:tr h="379355">
                <a:tc>
                  <a:txBody>
                    <a:bodyPr/>
                    <a:lstStyle/>
                    <a:p>
                      <a:r>
                        <a:rPr lang="en-US" dirty="0"/>
                        <a:t>Document Sharing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Ease of Use</a:t>
                      </a:r>
                      <a:r>
                        <a:rPr lang="en-US" dirty="0"/>
                        <a:t>: Share documents with agencies instantly and securely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956092"/>
                  </a:ext>
                </a:extLst>
              </a:tr>
              <a:tr h="379355">
                <a:tc>
                  <a:txBody>
                    <a:bodyPr/>
                    <a:lstStyle/>
                    <a:p>
                      <a:r>
                        <a:rPr lang="en-US" dirty="0"/>
                        <a:t>Aadhaar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Secure Access</a:t>
                      </a:r>
                      <a:r>
                        <a:rPr lang="en-US" dirty="0"/>
                        <a:t>: Authenticated access ensures only rightful owners retrieve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92268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6F43A-A04D-30A2-A59A-41306B9A6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7</a:t>
            </a:fld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DE2B79-3B2F-1E22-5172-74094B3FDE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142" y="999615"/>
            <a:ext cx="5409524" cy="11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511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5164E-E32E-A755-4A9C-F29A7BDBD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Features of e-Sewa: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3C9AC-3515-630D-A966-B5F81A39E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916" y="2281621"/>
            <a:ext cx="10586884" cy="3895342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400" dirty="0"/>
              <a:t>e-Seva is an innovative e-governance platform that provides citizens with wide range of online services, making it easier to interact with government agencies. </a:t>
            </a:r>
          </a:p>
          <a:p>
            <a:pPr algn="just"/>
            <a:r>
              <a:rPr lang="en-US" sz="2400" dirty="0"/>
              <a:t>e-Seva enables citizens to access various government </a:t>
            </a:r>
            <a:r>
              <a:rPr lang="en-US" sz="2400" u="sng" dirty="0"/>
              <a:t>services online, including Applying for permits, licenses, and certificates.</a:t>
            </a:r>
          </a:p>
          <a:p>
            <a:pPr algn="just"/>
            <a:r>
              <a:rPr lang="en-US" sz="2400" dirty="0"/>
              <a:t>e-Seva offers a single window interface that provides access to </a:t>
            </a:r>
            <a:r>
              <a:rPr lang="en-US" sz="2400" u="sng" dirty="0"/>
              <a:t>multiple government services, Submit applications and forms.</a:t>
            </a:r>
          </a:p>
          <a:p>
            <a:pPr algn="just"/>
            <a:r>
              <a:rPr lang="en-US" sz="2400" dirty="0"/>
              <a:t>e-Seva's payment gateway enables citizens to </a:t>
            </a:r>
            <a:r>
              <a:rPr lang="en-US" sz="2400" u="sng" dirty="0"/>
              <a:t>pay bills and taxes online</a:t>
            </a:r>
            <a:r>
              <a:rPr lang="en-US" sz="2400" dirty="0"/>
              <a:t>, making it Convenient to make payments from anywhere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18B45B-8F00-6708-3568-F204DF3F4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8</a:t>
            </a:fld>
            <a:endParaRPr lang="en-IN"/>
          </a:p>
        </p:txBody>
      </p:sp>
      <p:pic>
        <p:nvPicPr>
          <p:cNvPr id="5" name="Picture 2" descr="File:Esewa logo.webp - Wikimedia Commons">
            <a:extLst>
              <a:ext uri="{FF2B5EF4-FFF2-40B4-BE49-F238E27FC236}">
                <a16:creationId xmlns:a16="http://schemas.microsoft.com/office/drawing/2014/main" id="{14CE6FA6-3596-E962-69C4-2711E237C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9618" y="800788"/>
            <a:ext cx="3856704" cy="148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84231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9F7C-5A3C-6CB6-DF38-5B12FB6C1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5400" b="1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Benefits of e-Sewa: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4A89B4A7-2B9F-09A1-20D1-5137A2C797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863893"/>
              </p:ext>
            </p:extLst>
          </p:nvPr>
        </p:nvGraphicFramePr>
        <p:xfrm>
          <a:off x="838200" y="2357438"/>
          <a:ext cx="10515600" cy="31140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1091747702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3600082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Feature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Benefits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85685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Online Service Delivery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Apply for permits, licenses, certificates; submit and track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Access services anytime, anywhere </a:t>
                      </a:r>
                      <a:br>
                        <a:rPr lang="en-US" dirty="0"/>
                      </a:br>
                      <a:r>
                        <a:rPr lang="en-US" dirty="0"/>
                        <a:t>- Saves time and effort </a:t>
                      </a:r>
                      <a:br>
                        <a:rPr lang="en-US" dirty="0"/>
                      </a:br>
                      <a:r>
                        <a:rPr lang="en-US" dirty="0"/>
                        <a:t>- Reduces need for physical visits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2462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Single Window Interface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One-stop platform for multiple services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Easy to find and access services </a:t>
                      </a:r>
                      <a:br>
                        <a:rPr lang="en-US" dirty="0"/>
                      </a:br>
                      <a:r>
                        <a:rPr lang="en-US" dirty="0"/>
                        <a:t>- Simplifies process </a:t>
                      </a:r>
                      <a:br>
                        <a:rPr lang="en-US" dirty="0"/>
                      </a:br>
                      <a:r>
                        <a:rPr lang="en-US" dirty="0"/>
                        <a:t>- Improves user experience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71772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Payment Gateway</a:t>
                      </a:r>
                      <a:r>
                        <a:rPr lang="en-US" dirty="0"/>
                        <a:t> </a:t>
                      </a:r>
                      <a:br>
                        <a:rPr lang="en-US" dirty="0"/>
                      </a:br>
                      <a:r>
                        <a:rPr lang="en-US" dirty="0"/>
                        <a:t>Pay bills and taxes online securely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- Convenient and fast payments </a:t>
                      </a:r>
                      <a:br>
                        <a:rPr lang="en-US" dirty="0"/>
                      </a:br>
                      <a:r>
                        <a:rPr lang="en-US" dirty="0"/>
                        <a:t>- Safe and secure transactions </a:t>
                      </a:r>
                      <a:br>
                        <a:rPr lang="en-US" dirty="0"/>
                      </a:br>
                      <a:r>
                        <a:rPr lang="en-US" dirty="0"/>
                        <a:t>- No waiting in queues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937033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1E47AB-3EC2-6800-2E3A-0D78165E0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F45DF-C8ED-4FC3-87E0-8FAA2D396BB2}" type="slidenum">
              <a:rPr lang="en-IN" smtClean="0"/>
              <a:t>9</a:t>
            </a:fld>
            <a:endParaRPr lang="en-IN"/>
          </a:p>
        </p:txBody>
      </p:sp>
      <p:pic>
        <p:nvPicPr>
          <p:cNvPr id="5" name="Picture 2" descr="File:Esewa logo.webp - Wikimedia Commons">
            <a:extLst>
              <a:ext uri="{FF2B5EF4-FFF2-40B4-BE49-F238E27FC236}">
                <a16:creationId xmlns:a16="http://schemas.microsoft.com/office/drawing/2014/main" id="{F191B080-8B89-A6B1-85A4-1729D95B77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0792" y="838837"/>
            <a:ext cx="3856704" cy="1480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6718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300</TotalTime>
  <Words>1601</Words>
  <Application>Microsoft Office PowerPoint</Application>
  <PresentationFormat>Widescreen</PresentationFormat>
  <Paragraphs>190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Aptos Display</vt:lpstr>
      <vt:lpstr>Arial</vt:lpstr>
      <vt:lpstr>Segoe UI</vt:lpstr>
      <vt:lpstr>Verdana</vt:lpstr>
      <vt:lpstr>Office Theme</vt:lpstr>
      <vt:lpstr>Cloud Computing in Government and Smart Cities: Digital Governance</vt:lpstr>
      <vt:lpstr>Index</vt:lpstr>
      <vt:lpstr>Benefits of Cloud Computing in Government</vt:lpstr>
      <vt:lpstr>Digital Governance Platforms</vt:lpstr>
      <vt:lpstr>Difference between DigiLocker and e-Seva</vt:lpstr>
      <vt:lpstr>Features of DigiLocker :</vt:lpstr>
      <vt:lpstr>Benefits of DigiLocker</vt:lpstr>
      <vt:lpstr>Features of e-Sewa:</vt:lpstr>
      <vt:lpstr>Benefits of e-Sewa:</vt:lpstr>
      <vt:lpstr>IMPACT OF DIGITAL GOVERNANCE </vt:lpstr>
      <vt:lpstr>Challenges and Opportunities in Digital Governance</vt:lpstr>
      <vt:lpstr>Challenges in Digital Governance:</vt:lpstr>
      <vt:lpstr>Smart City Initiatives: transforming the urban life </vt:lpstr>
      <vt:lpstr>PRACTICES IN DIGITAL GOVERNANCE</vt:lpstr>
      <vt:lpstr>PowerPoint Presentation</vt:lpstr>
      <vt:lpstr>FUTURE OUTLOOK OF TECHNOLOGIES :</vt:lpstr>
      <vt:lpstr>Emerging Technologies</vt:lpstr>
      <vt:lpstr>Increased Adoption</vt:lpstr>
      <vt:lpstr>Global Cooperation</vt:lpstr>
      <vt:lpstr>Conclusion and Recommendations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Partha Sarathi Chakraborty</dc:creator>
  <cp:lastModifiedBy>Muskan Malik</cp:lastModifiedBy>
  <cp:revision>5</cp:revision>
  <dcterms:created xsi:type="dcterms:W3CDTF">2025-09-06T15:43:40Z</dcterms:created>
  <dcterms:modified xsi:type="dcterms:W3CDTF">2025-09-28T11:41:33Z</dcterms:modified>
</cp:coreProperties>
</file>