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8" r:id="rId3"/>
    <p:sldId id="257" r:id="rId4"/>
    <p:sldId id="259" r:id="rId5"/>
    <p:sldId id="260" r:id="rId6"/>
    <p:sldId id="265" r:id="rId7"/>
    <p:sldId id="261" r:id="rId8"/>
    <p:sldId id="267" r:id="rId9"/>
    <p:sldId id="262" r:id="rId10"/>
    <p:sldId id="263"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B25DA3-20BC-452E-8CD8-15C164F9B5E1}" type="datetimeFigureOut">
              <a:rPr lang="en-US" smtClean="0"/>
              <a:t>6/2/2015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D3840-A172-4221-B93C-563E5C0DE786}" type="slidenum">
              <a:rPr lang="en-US" smtClean="0"/>
              <a:t>‹#›</a:t>
            </a:fld>
            <a:endParaRPr lang="en-US"/>
          </a:p>
        </p:txBody>
      </p:sp>
    </p:spTree>
    <p:extLst>
      <p:ext uri="{BB962C8B-B14F-4D97-AF65-F5344CB8AC3E}">
        <p14:creationId xmlns:p14="http://schemas.microsoft.com/office/powerpoint/2010/main" val="362660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D3840-A172-4221-B93C-563E5C0DE786}" type="slidenum">
              <a:rPr lang="en-US" smtClean="0"/>
              <a:t>5</a:t>
            </a:fld>
            <a:endParaRPr lang="en-US"/>
          </a:p>
        </p:txBody>
      </p:sp>
    </p:spTree>
    <p:extLst>
      <p:ext uri="{BB962C8B-B14F-4D97-AF65-F5344CB8AC3E}">
        <p14:creationId xmlns:p14="http://schemas.microsoft.com/office/powerpoint/2010/main" val="1142284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8.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8.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4497" y="1769832"/>
            <a:ext cx="7766936" cy="1646302"/>
          </a:xfrm>
        </p:spPr>
        <p:txBody>
          <a:bodyPr/>
          <a:lstStyle/>
          <a:p>
            <a:r>
              <a:rPr lang="en-US" dirty="0" smtClean="0"/>
              <a:t>Project Parachute</a:t>
            </a:r>
            <a:endParaRPr lang="en-US" dirty="0"/>
          </a:p>
        </p:txBody>
      </p:sp>
      <p:sp>
        <p:nvSpPr>
          <p:cNvPr id="3" name="Subtitle 2"/>
          <p:cNvSpPr>
            <a:spLocks noGrp="1"/>
          </p:cNvSpPr>
          <p:nvPr>
            <p:ph type="subTitle" idx="1"/>
          </p:nvPr>
        </p:nvSpPr>
        <p:spPr>
          <a:xfrm>
            <a:off x="2464497" y="3416134"/>
            <a:ext cx="7766936" cy="1096899"/>
          </a:xfrm>
        </p:spPr>
        <p:txBody>
          <a:bodyPr/>
          <a:lstStyle/>
          <a:p>
            <a:r>
              <a:rPr lang="en-US" dirty="0" smtClean="0"/>
              <a:t>Enabling people to move at liberty</a:t>
            </a:r>
            <a:endParaRPr lang="en-US" dirty="0"/>
          </a:p>
        </p:txBody>
      </p:sp>
      <p:sp>
        <p:nvSpPr>
          <p:cNvPr id="4" name="TextBox 3"/>
          <p:cNvSpPr txBox="1"/>
          <p:nvPr/>
        </p:nvSpPr>
        <p:spPr>
          <a:xfrm>
            <a:off x="559397" y="4714281"/>
            <a:ext cx="4550484" cy="1631216"/>
          </a:xfrm>
          <a:prstGeom prst="rect">
            <a:avLst/>
          </a:prstGeom>
          <a:noFill/>
        </p:spPr>
        <p:txBody>
          <a:bodyPr wrap="square" rtlCol="0">
            <a:spAutoFit/>
          </a:bodyPr>
          <a:lstStyle/>
          <a:p>
            <a:r>
              <a:rPr lang="en-US" sz="2000" dirty="0" smtClean="0">
                <a:solidFill>
                  <a:schemeClr val="accent2"/>
                </a:solidFill>
              </a:rPr>
              <a:t>By Team:</a:t>
            </a:r>
          </a:p>
          <a:p>
            <a:endParaRPr lang="en-US" sz="2000" dirty="0" smtClean="0">
              <a:solidFill>
                <a:schemeClr val="accent2"/>
              </a:solidFill>
            </a:endParaRPr>
          </a:p>
          <a:p>
            <a:pPr marL="342900" indent="-342900">
              <a:buAutoNum type="arabicPeriod"/>
            </a:pPr>
            <a:r>
              <a:rPr lang="en-US" sz="2000" dirty="0" smtClean="0">
                <a:solidFill>
                  <a:schemeClr val="accent2"/>
                </a:solidFill>
              </a:rPr>
              <a:t>Vishesh Thakur</a:t>
            </a:r>
          </a:p>
          <a:p>
            <a:pPr marL="342900" indent="-342900">
              <a:buAutoNum type="arabicPeriod"/>
            </a:pPr>
            <a:r>
              <a:rPr lang="en-US" sz="2000" dirty="0" smtClean="0">
                <a:solidFill>
                  <a:schemeClr val="accent2"/>
                </a:solidFill>
              </a:rPr>
              <a:t>Robert Cheng</a:t>
            </a:r>
          </a:p>
          <a:p>
            <a:pPr marL="342900" indent="-342900">
              <a:buAutoNum type="arabicPeriod"/>
            </a:pPr>
            <a:r>
              <a:rPr lang="en-US" sz="2000" dirty="0" err="1" smtClean="0">
                <a:solidFill>
                  <a:schemeClr val="accent2"/>
                </a:solidFill>
              </a:rPr>
              <a:t>Zhuoran</a:t>
            </a:r>
            <a:r>
              <a:rPr lang="en-US" sz="2000" dirty="0" smtClean="0">
                <a:solidFill>
                  <a:schemeClr val="accent2"/>
                </a:solidFill>
              </a:rPr>
              <a:t> </a:t>
            </a:r>
            <a:r>
              <a:rPr lang="en-US" sz="2000" dirty="0">
                <a:solidFill>
                  <a:schemeClr val="accent2"/>
                </a:solidFill>
              </a:rPr>
              <a:t>H</a:t>
            </a:r>
            <a:r>
              <a:rPr lang="en-US" sz="2000" dirty="0" smtClean="0">
                <a:solidFill>
                  <a:schemeClr val="accent2"/>
                </a:solidFill>
              </a:rPr>
              <a:t>uang</a:t>
            </a:r>
            <a:endParaRPr lang="en-US" sz="2000" dirty="0">
              <a:solidFill>
                <a:schemeClr val="accent2"/>
              </a:solidFill>
            </a:endParaRPr>
          </a:p>
        </p:txBody>
      </p:sp>
    </p:spTree>
    <p:extLst>
      <p:ext uri="{BB962C8B-B14F-4D97-AF65-F5344CB8AC3E}">
        <p14:creationId xmlns:p14="http://schemas.microsoft.com/office/powerpoint/2010/main" val="31909925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0" y="173776"/>
            <a:ext cx="8095785" cy="1375325"/>
          </a:xfrm>
        </p:spPr>
        <p:txBody>
          <a:bodyPr>
            <a:normAutofit/>
          </a:bodyPr>
          <a:lstStyle/>
          <a:p>
            <a:r>
              <a:rPr lang="en-US" dirty="0" smtClean="0"/>
              <a:t>Will there be current data which needs to be updated?</a:t>
            </a:r>
            <a:endParaRPr lang="en-US" dirty="0"/>
          </a:p>
        </p:txBody>
      </p:sp>
      <p:sp>
        <p:nvSpPr>
          <p:cNvPr id="3" name="Text Placeholder 2"/>
          <p:cNvSpPr>
            <a:spLocks noGrp="1"/>
          </p:cNvSpPr>
          <p:nvPr>
            <p:ph type="body" idx="1"/>
          </p:nvPr>
        </p:nvSpPr>
        <p:spPr>
          <a:xfrm>
            <a:off x="829735" y="4839420"/>
            <a:ext cx="8596668" cy="1292438"/>
          </a:xfrm>
        </p:spPr>
        <p:txBody>
          <a:bodyPr>
            <a:normAutofit/>
          </a:bodyPr>
          <a:lstStyle/>
          <a:p>
            <a:pPr marL="342900" indent="-342900">
              <a:buFont typeface="Wingdings" panose="05000000000000000000" pitchFamily="2" charset="2"/>
              <a:buChar char="ü"/>
            </a:pPr>
            <a:r>
              <a:rPr lang="en-US" dirty="0">
                <a:solidFill>
                  <a:schemeClr val="tx1"/>
                </a:solidFill>
              </a:rPr>
              <a:t>Confidentiality of the customer’s details (address, credit card information) must be maintained.</a:t>
            </a:r>
          </a:p>
          <a:p>
            <a:pPr marL="342900" indent="-342900">
              <a:buFont typeface="Wingdings" panose="05000000000000000000" pitchFamily="2" charset="2"/>
              <a:buChar char="ü"/>
            </a:pPr>
            <a:r>
              <a:rPr lang="en-US" dirty="0">
                <a:solidFill>
                  <a:schemeClr val="tx1"/>
                </a:solidFill>
              </a:rPr>
              <a:t>At the time of pick up a valid proof of ID must be provided.</a:t>
            </a:r>
          </a:p>
        </p:txBody>
      </p:sp>
      <p:sp>
        <p:nvSpPr>
          <p:cNvPr id="5" name="Title 1"/>
          <p:cNvSpPr txBox="1">
            <a:spLocks/>
          </p:cNvSpPr>
          <p:nvPr/>
        </p:nvSpPr>
        <p:spPr>
          <a:xfrm>
            <a:off x="481392" y="3313557"/>
            <a:ext cx="7823512" cy="1525864"/>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What controls will be needed for the system(security etc.)</a:t>
            </a:r>
            <a:endParaRPr lang="en-US" dirty="0"/>
          </a:p>
        </p:txBody>
      </p:sp>
      <p:sp>
        <p:nvSpPr>
          <p:cNvPr id="6" name="Text Placeholder 2"/>
          <p:cNvSpPr txBox="1">
            <a:spLocks/>
          </p:cNvSpPr>
          <p:nvPr/>
        </p:nvSpPr>
        <p:spPr>
          <a:xfrm>
            <a:off x="4109421" y="1810585"/>
            <a:ext cx="7605658" cy="1631862"/>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pPr marL="457200" indent="-457200">
              <a:buFont typeface="Wingdings" panose="05000000000000000000" pitchFamily="2" charset="2"/>
              <a:buChar char="q"/>
            </a:pPr>
            <a:r>
              <a:rPr lang="en-US" dirty="0" smtClean="0">
                <a:solidFill>
                  <a:schemeClr val="tx1"/>
                </a:solidFill>
              </a:rPr>
              <a:t>The current data might get updated based upon the customers appeal of wanting to be tracked or not. </a:t>
            </a:r>
          </a:p>
          <a:p>
            <a:pPr marL="457200" indent="-457200">
              <a:buFont typeface="Wingdings" panose="05000000000000000000" pitchFamily="2" charset="2"/>
              <a:buChar char="q"/>
            </a:pPr>
            <a:r>
              <a:rPr lang="en-US" dirty="0" smtClean="0">
                <a:solidFill>
                  <a:schemeClr val="tx1"/>
                </a:solidFill>
              </a:rPr>
              <a:t>Earlier racking request will be turned down and the product will be delivered to the backup address.</a:t>
            </a:r>
          </a:p>
          <a:p>
            <a:pPr marL="457200" indent="-457200">
              <a:buFont typeface="Wingdings" panose="05000000000000000000" pitchFamily="2" charset="2"/>
              <a:buChar char="q"/>
            </a:pPr>
            <a:r>
              <a:rPr lang="en-US" dirty="0">
                <a:solidFill>
                  <a:schemeClr val="tx1"/>
                </a:solidFill>
              </a:rPr>
              <a:t>Real time location, working status and potential arriving time of delivery</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30" y="1369504"/>
            <a:ext cx="3747986" cy="170546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2965" y="5213816"/>
            <a:ext cx="1666875" cy="733425"/>
          </a:xfrm>
          <a:prstGeom prst="rect">
            <a:avLst/>
          </a:prstGeom>
        </p:spPr>
      </p:pic>
    </p:spTree>
    <p:extLst>
      <p:ext uri="{BB962C8B-B14F-4D97-AF65-F5344CB8AC3E}">
        <p14:creationId xmlns:p14="http://schemas.microsoft.com/office/powerpoint/2010/main" val="50589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8536"/>
            <a:ext cx="8596668" cy="1320800"/>
          </a:xfrm>
        </p:spPr>
        <p:txBody>
          <a:bodyPr/>
          <a:lstStyle/>
          <a:p>
            <a:r>
              <a:rPr lang="en-US" dirty="0" smtClean="0"/>
              <a:t>What is the flow of information in the system?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67906"/>
            <a:ext cx="12192000" cy="5590094"/>
          </a:xfrm>
        </p:spPr>
      </p:pic>
    </p:spTree>
    <p:extLst>
      <p:ext uri="{BB962C8B-B14F-4D97-AF65-F5344CB8AC3E}">
        <p14:creationId xmlns:p14="http://schemas.microsoft.com/office/powerpoint/2010/main" val="192345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886671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072" y="139142"/>
            <a:ext cx="4862458" cy="2080879"/>
          </a:xfrm>
        </p:spPr>
        <p:txBody>
          <a:bodyPr>
            <a:noAutofit/>
          </a:bodyPr>
          <a:lstStyle/>
          <a:p>
            <a:r>
              <a:rPr lang="en-US" sz="4800" dirty="0" smtClean="0"/>
              <a:t>What is Project Parachute ?</a:t>
            </a:r>
            <a:endParaRPr lang="en-US" sz="4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6810" y="2595803"/>
            <a:ext cx="2695575" cy="2533780"/>
          </a:xfrm>
        </p:spPr>
      </p:pic>
      <p:sp>
        <p:nvSpPr>
          <p:cNvPr id="4" name="Text Placeholder 3"/>
          <p:cNvSpPr>
            <a:spLocks noGrp="1"/>
          </p:cNvSpPr>
          <p:nvPr>
            <p:ph type="body" sz="half" idx="2"/>
          </p:nvPr>
        </p:nvSpPr>
        <p:spPr>
          <a:xfrm>
            <a:off x="5539791" y="514924"/>
            <a:ext cx="5132384" cy="5606177"/>
          </a:xfrm>
        </p:spPr>
        <p:txBody>
          <a:bodyPr>
            <a:normAutofit lnSpcReduction="10000"/>
          </a:bodyPr>
          <a:lstStyle/>
          <a:p>
            <a:r>
              <a:rPr lang="en-US" sz="2800" dirty="0" smtClean="0"/>
              <a:t>Electronic commerce </a:t>
            </a:r>
          </a:p>
          <a:p>
            <a:endParaRPr lang="en-US" sz="2800" dirty="0"/>
          </a:p>
          <a:p>
            <a:r>
              <a:rPr lang="en-US" sz="2800" dirty="0" smtClean="0"/>
              <a:t>Next generation delivery system</a:t>
            </a:r>
          </a:p>
          <a:p>
            <a:endParaRPr lang="en-US" sz="2800" dirty="0" smtClean="0"/>
          </a:p>
          <a:p>
            <a:r>
              <a:rPr lang="en-US" sz="2800" dirty="0" smtClean="0"/>
              <a:t>The competence to overcome time and location constraints</a:t>
            </a:r>
          </a:p>
          <a:p>
            <a:endParaRPr lang="en-US" sz="2800" dirty="0"/>
          </a:p>
          <a:p>
            <a:r>
              <a:rPr lang="en-US" sz="2800" dirty="0" smtClean="0"/>
              <a:t>Offers itinerant delivery</a:t>
            </a:r>
          </a:p>
          <a:p>
            <a:endParaRPr lang="en-US" sz="2800" dirty="0" smtClean="0"/>
          </a:p>
          <a:p>
            <a:r>
              <a:rPr lang="en-US" sz="2800" dirty="0" smtClean="0"/>
              <a:t>Less money and manpower</a:t>
            </a:r>
          </a:p>
          <a:p>
            <a:endParaRPr lang="en-US" sz="2000" dirty="0" smtClean="0"/>
          </a:p>
          <a:p>
            <a:endParaRPr lang="en-US" sz="2000" dirty="0"/>
          </a:p>
          <a:p>
            <a:endParaRPr lang="en-US" sz="2800" dirty="0"/>
          </a:p>
        </p:txBody>
      </p:sp>
    </p:spTree>
    <p:extLst>
      <p:ext uri="{BB962C8B-B14F-4D97-AF65-F5344CB8AC3E}">
        <p14:creationId xmlns:p14="http://schemas.microsoft.com/office/powerpoint/2010/main" val="30539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ppt_w</p:attrName>
                                        </p:attrNameLst>
                                      </p:cBhvr>
                                      <p:tavLst>
                                        <p:tav tm="0" fmla="#ppt_w*sin(2.5*pi*$)">
                                          <p:val>
                                            <p:fltVal val="0"/>
                                          </p:val>
                                        </p:tav>
                                        <p:tav tm="100000">
                                          <p:val>
                                            <p:fltVal val="1"/>
                                          </p:val>
                                        </p:tav>
                                      </p:tavLst>
                                    </p:anim>
                                    <p:anim calcmode="lin" valueType="num">
                                      <p:cBhvr>
                                        <p:cTn id="1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 presetClass="path" presetSubtype="0" accel="50000" decel="50000" fill="hold" nodeType="clickEffect">
                                  <p:stCondLst>
                                    <p:cond delay="0"/>
                                  </p:stCondLst>
                                  <p:childTnLst>
                                    <p:animMotion origin="layout" path="M 0 0 C 0.069 0 0.125 0.056 0.125 0.125 C 0.125 0.194 0.069 0.25 0 0.25 C -0.069 0.25 -0.125 0.194 -0.125 0.125 C -0.125 0.056 -0.069 0 0 0 Z" pathEditMode="relative" ptsTypes="">
                                      <p:cBhvr>
                                        <p:cTn id="23" dur="2000" fill="hold"/>
                                        <p:tgtEl>
                                          <p:spTgt spid="5"/>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fade">
                                      <p:cBhvr>
                                        <p:cTn id="38"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599" y="0"/>
            <a:ext cx="5397789" cy="1278466"/>
          </a:xfrm>
        </p:spPr>
        <p:txBody>
          <a:bodyPr>
            <a:normAutofit/>
          </a:bodyPr>
          <a:lstStyle/>
          <a:p>
            <a:r>
              <a:rPr lang="en-US" sz="4800" dirty="0" smtClean="0"/>
              <a:t>Need and purpose</a:t>
            </a:r>
            <a:endParaRPr lang="en-US" sz="4800" dirty="0"/>
          </a:p>
        </p:txBody>
      </p:sp>
      <p:sp>
        <p:nvSpPr>
          <p:cNvPr id="4" name="Text Placeholder 3"/>
          <p:cNvSpPr>
            <a:spLocks noGrp="1"/>
          </p:cNvSpPr>
          <p:nvPr>
            <p:ph type="body" sz="half" idx="2"/>
          </p:nvPr>
        </p:nvSpPr>
        <p:spPr>
          <a:xfrm>
            <a:off x="564599" y="2000455"/>
            <a:ext cx="5648311" cy="4124772"/>
          </a:xfrm>
        </p:spPr>
        <p:txBody>
          <a:bodyPr/>
          <a:lstStyle/>
          <a:p>
            <a:pPr marL="285750" lvl="0" indent="-285750">
              <a:buFont typeface="Arial" panose="020B0604020202020204" pitchFamily="34" charset="0"/>
              <a:buChar char="•"/>
            </a:pPr>
            <a:r>
              <a:rPr lang="en-US" sz="2400" dirty="0" smtClean="0"/>
              <a:t>Buyers are not restricted to stay at a fixed physical location for delivery.</a:t>
            </a:r>
          </a:p>
          <a:p>
            <a:pPr lvl="0"/>
            <a:endParaRPr lang="en-US" sz="2400" dirty="0" smtClean="0"/>
          </a:p>
          <a:p>
            <a:pPr marL="285750" lvl="0" indent="-285750">
              <a:buFont typeface="Arial" panose="020B0604020202020204" pitchFamily="34" charset="0"/>
              <a:buChar char="•"/>
            </a:pPr>
            <a:r>
              <a:rPr lang="en-US" sz="2400" dirty="0" smtClean="0"/>
              <a:t>Permits quicker and safer delivery of the product.</a:t>
            </a:r>
          </a:p>
          <a:p>
            <a:pPr marL="285750" lvl="0" indent="-285750">
              <a:buFont typeface="Arial" panose="020B0604020202020204" pitchFamily="34" charset="0"/>
              <a:buChar char="•"/>
            </a:pPr>
            <a:endParaRPr lang="en-US" sz="2400" dirty="0"/>
          </a:p>
          <a:p>
            <a:pPr marL="285750" lvl="0" indent="-285750">
              <a:buFont typeface="Arial" panose="020B0604020202020204" pitchFamily="34" charset="0"/>
              <a:buChar char="•"/>
            </a:pPr>
            <a:r>
              <a:rPr lang="en-US" sz="2400" dirty="0" smtClean="0"/>
              <a:t>The system will be environmental friendly and hence will lead to less carbon footprints.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3422" y="1845305"/>
            <a:ext cx="2276671" cy="2651539"/>
          </a:xfrm>
          <a:prstGeom prst="rect">
            <a:avLst/>
          </a:prstGeom>
        </p:spPr>
      </p:pic>
    </p:spTree>
    <p:extLst>
      <p:ext uri="{BB962C8B-B14F-4D97-AF65-F5344CB8AC3E}">
        <p14:creationId xmlns:p14="http://schemas.microsoft.com/office/powerpoint/2010/main" val="50111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60" y="141347"/>
            <a:ext cx="5874073" cy="1278466"/>
          </a:xfrm>
        </p:spPr>
        <p:txBody>
          <a:bodyPr>
            <a:noAutofit/>
          </a:bodyPr>
          <a:lstStyle/>
          <a:p>
            <a:r>
              <a:rPr lang="en-US" sz="4000" dirty="0" smtClean="0"/>
              <a:t>What information will be processed?</a:t>
            </a:r>
            <a:endParaRPr lang="en-US" sz="4000" dirty="0"/>
          </a:p>
        </p:txBody>
      </p:sp>
      <p:sp>
        <p:nvSpPr>
          <p:cNvPr id="4" name="Text Placeholder 3"/>
          <p:cNvSpPr>
            <a:spLocks noGrp="1"/>
          </p:cNvSpPr>
          <p:nvPr>
            <p:ph type="body" sz="half" idx="2"/>
          </p:nvPr>
        </p:nvSpPr>
        <p:spPr>
          <a:xfrm>
            <a:off x="2002691" y="1511180"/>
            <a:ext cx="7905397" cy="4572196"/>
          </a:xfrm>
        </p:spPr>
        <p:txBody>
          <a:bodyPr>
            <a:normAutofit/>
          </a:bodyPr>
          <a:lstStyle/>
          <a:p>
            <a:pPr marL="285750" indent="-285750">
              <a:buFont typeface="Wingdings" panose="05000000000000000000" pitchFamily="2" charset="2"/>
              <a:buChar char="v"/>
            </a:pPr>
            <a:r>
              <a:rPr lang="en-US" sz="1700" dirty="0" smtClean="0"/>
              <a:t>Information about the products that the customer has ordered.</a:t>
            </a:r>
          </a:p>
          <a:p>
            <a:pPr marL="285750" indent="-285750">
              <a:buFont typeface="Wingdings" panose="05000000000000000000" pitchFamily="2" charset="2"/>
              <a:buChar char="v"/>
            </a:pPr>
            <a:r>
              <a:rPr lang="en-US" sz="1700" dirty="0" smtClean="0"/>
              <a:t>Payment method</a:t>
            </a:r>
          </a:p>
          <a:p>
            <a:pPr marL="285750" indent="-285750">
              <a:buFont typeface="Wingdings" panose="05000000000000000000" pitchFamily="2" charset="2"/>
              <a:buChar char="v"/>
            </a:pPr>
            <a:r>
              <a:rPr lang="en-US" sz="1700" dirty="0" smtClean="0"/>
              <a:t>Shipping address</a:t>
            </a:r>
          </a:p>
          <a:p>
            <a:pPr marL="285750" indent="-285750">
              <a:buFont typeface="Wingdings" panose="05000000000000000000" pitchFamily="2" charset="2"/>
              <a:buChar char="v"/>
            </a:pPr>
            <a:r>
              <a:rPr lang="en-US" sz="1700" dirty="0" smtClean="0"/>
              <a:t>Shipping methods</a:t>
            </a:r>
          </a:p>
          <a:p>
            <a:pPr marL="285750" indent="-285750">
              <a:buFont typeface="Wingdings" panose="05000000000000000000" pitchFamily="2" charset="2"/>
              <a:buChar char="v"/>
            </a:pPr>
            <a:r>
              <a:rPr lang="en-US" sz="1700" dirty="0" smtClean="0"/>
              <a:t>Option for the consumers to have the product delivered where they are on the date of delivery.</a:t>
            </a:r>
          </a:p>
          <a:p>
            <a:pPr marL="285750" lvl="0" indent="-285750">
              <a:buFont typeface="Wingdings" panose="05000000000000000000" pitchFamily="2" charset="2"/>
              <a:buChar char="v"/>
            </a:pPr>
            <a:r>
              <a:rPr lang="en-US" sz="1700" dirty="0"/>
              <a:t>Before date of delivery notify the customers confirming whether they want the product to be delivered at home or to their mobile location. </a:t>
            </a:r>
            <a:endParaRPr lang="en-US" sz="1700" dirty="0" smtClean="0"/>
          </a:p>
          <a:p>
            <a:pPr marL="285750" indent="-285750">
              <a:buFont typeface="Wingdings" panose="05000000000000000000" pitchFamily="2" charset="2"/>
              <a:buChar char="v"/>
            </a:pPr>
            <a:r>
              <a:rPr lang="en-US" sz="1700" dirty="0"/>
              <a:t>Permission from the consumer to access their location.</a:t>
            </a:r>
          </a:p>
          <a:p>
            <a:pPr marL="285750" indent="-285750">
              <a:buFont typeface="Wingdings" panose="05000000000000000000" pitchFamily="2" charset="2"/>
              <a:buChar char="v"/>
            </a:pPr>
            <a:r>
              <a:rPr lang="en-US" sz="1700" dirty="0"/>
              <a:t>On the date of delivery get permission from customers and authentication method to track.</a:t>
            </a:r>
          </a:p>
          <a:p>
            <a:pPr marL="285750" indent="-285750">
              <a:buFont typeface="Wingdings" panose="05000000000000000000" pitchFamily="2" charset="2"/>
              <a:buChar char="v"/>
            </a:pPr>
            <a:r>
              <a:rPr lang="en-US" sz="1700" dirty="0"/>
              <a:t>Provide notification that the product is delivered </a:t>
            </a:r>
            <a:r>
              <a:rPr lang="en-US" sz="1700" dirty="0" smtClean="0"/>
              <a:t>(</a:t>
            </a:r>
            <a:r>
              <a:rPr lang="en-US" sz="1700" dirty="0"/>
              <a:t> </a:t>
            </a:r>
            <a:r>
              <a:rPr lang="en-US" sz="1700" dirty="0" smtClean="0"/>
              <a:t>nearest drop location) </a:t>
            </a:r>
            <a:r>
              <a:rPr lang="en-US" sz="1700" dirty="0"/>
              <a:t>and ready for a pick up.</a:t>
            </a:r>
          </a:p>
          <a:p>
            <a:pPr marL="285750" lvl="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3120" y="5666444"/>
            <a:ext cx="621142" cy="68325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852" y="1757278"/>
            <a:ext cx="1388959" cy="231986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26968" y="2248349"/>
            <a:ext cx="1989324" cy="2345166"/>
          </a:xfrm>
          <a:prstGeom prst="rect">
            <a:avLst/>
          </a:prstGeom>
        </p:spPr>
      </p:pic>
    </p:spTree>
    <p:extLst>
      <p:ext uri="{BB962C8B-B14F-4D97-AF65-F5344CB8AC3E}">
        <p14:creationId xmlns:p14="http://schemas.microsoft.com/office/powerpoint/2010/main" val="84466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4">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p:cTn id="1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4">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 calcmode="lin" valueType="num">
                                      <p:cBhvr>
                                        <p:cTn id="22"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4">
                                            <p:txEl>
                                              <p:pRg st="2" end="2"/>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 calcmode="lin" valueType="num">
                                      <p:cBhvr>
                                        <p:cTn id="27"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 calcmode="lin" valueType="num">
                                      <p:cBhvr>
                                        <p:cTn id="38"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40" dur="500"/>
                                        <p:tgtEl>
                                          <p:spTgt spid="4">
                                            <p:txEl>
                                              <p:pRg st="4" end="4"/>
                                            </p:txEl>
                                          </p:spTgt>
                                        </p:tgtEl>
                                      </p:cBhvr>
                                    </p:animEffect>
                                  </p:childTnLst>
                                </p:cTn>
                              </p:par>
                              <p:par>
                                <p:cTn id="41" presetID="53" presetClass="entr" presetSubtype="16" fill="hold"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p:cTn id="43"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45" dur="500"/>
                                        <p:tgtEl>
                                          <p:spTgt spid="4">
                                            <p:txEl>
                                              <p:pRg st="5" end="5"/>
                                            </p:txEl>
                                          </p:spTgt>
                                        </p:tgtEl>
                                      </p:cBhvr>
                                    </p:animEffect>
                                  </p:childTnLst>
                                </p:cTn>
                              </p:par>
                              <p:par>
                                <p:cTn id="46" presetID="53" presetClass="entr" presetSubtype="16" fill="hold" nodeType="with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 calcmode="lin" valueType="num">
                                      <p:cBhvr>
                                        <p:cTn id="4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4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50" dur="500"/>
                                        <p:tgtEl>
                                          <p:spTgt spid="4">
                                            <p:txEl>
                                              <p:pRg st="6" end="6"/>
                                            </p:txEl>
                                          </p:spTgt>
                                        </p:tgtEl>
                                      </p:cBhvr>
                                    </p:animEffect>
                                  </p:childTnLst>
                                </p:cTn>
                              </p:par>
                              <p:par>
                                <p:cTn id="51" presetID="53" presetClass="entr" presetSubtype="16" fill="hold" nodeType="with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anim calcmode="lin" valueType="num">
                                      <p:cBhvr>
                                        <p:cTn id="53" dur="500" fill="hold"/>
                                        <p:tgtEl>
                                          <p:spTgt spid="4">
                                            <p:txEl>
                                              <p:pRg st="7" end="7"/>
                                            </p:txEl>
                                          </p:spTgt>
                                        </p:tgtEl>
                                        <p:attrNameLst>
                                          <p:attrName>ppt_w</p:attrName>
                                        </p:attrNameLst>
                                      </p:cBhvr>
                                      <p:tavLst>
                                        <p:tav tm="0">
                                          <p:val>
                                            <p:fltVal val="0"/>
                                          </p:val>
                                        </p:tav>
                                        <p:tav tm="100000">
                                          <p:val>
                                            <p:strVal val="#ppt_w"/>
                                          </p:val>
                                        </p:tav>
                                      </p:tavLst>
                                    </p:anim>
                                    <p:anim calcmode="lin" valueType="num">
                                      <p:cBhvr>
                                        <p:cTn id="54" dur="500" fill="hold"/>
                                        <p:tgtEl>
                                          <p:spTgt spid="4">
                                            <p:txEl>
                                              <p:pRg st="7" end="7"/>
                                            </p:txEl>
                                          </p:spTgt>
                                        </p:tgtEl>
                                        <p:attrNameLst>
                                          <p:attrName>ppt_h</p:attrName>
                                        </p:attrNameLst>
                                      </p:cBhvr>
                                      <p:tavLst>
                                        <p:tav tm="0">
                                          <p:val>
                                            <p:fltVal val="0"/>
                                          </p:val>
                                        </p:tav>
                                        <p:tav tm="100000">
                                          <p:val>
                                            <p:strVal val="#ppt_h"/>
                                          </p:val>
                                        </p:tav>
                                      </p:tavLst>
                                    </p:anim>
                                    <p:animEffect transition="in" filter="fade">
                                      <p:cBhvr>
                                        <p:cTn id="55" dur="500"/>
                                        <p:tgtEl>
                                          <p:spTgt spid="4">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ppt_w</p:attrName>
                                        </p:attrNameLst>
                                      </p:cBhvr>
                                      <p:tavLst>
                                        <p:tav tm="0">
                                          <p:val>
                                            <p:fltVal val="0"/>
                                          </p:val>
                                        </p:tav>
                                        <p:tav tm="100000">
                                          <p:val>
                                            <p:strVal val="#ppt_w"/>
                                          </p:val>
                                        </p:tav>
                                      </p:tavLst>
                                    </p:anim>
                                    <p:anim calcmode="lin" valueType="num">
                                      <p:cBhvr>
                                        <p:cTn id="61" dur="500" fill="hold"/>
                                        <p:tgtEl>
                                          <p:spTgt spid="10"/>
                                        </p:tgtEl>
                                        <p:attrNameLst>
                                          <p:attrName>ppt_h</p:attrName>
                                        </p:attrNameLst>
                                      </p:cBhvr>
                                      <p:tavLst>
                                        <p:tav tm="0">
                                          <p:val>
                                            <p:fltVal val="0"/>
                                          </p:val>
                                        </p:tav>
                                        <p:tav tm="100000">
                                          <p:val>
                                            <p:strVal val="#ppt_h"/>
                                          </p:val>
                                        </p:tav>
                                      </p:tavLst>
                                    </p:anim>
                                    <p:animEffect transition="in" filter="fade">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4">
                                            <p:txEl>
                                              <p:pRg st="8" end="8"/>
                                            </p:txEl>
                                          </p:spTgt>
                                        </p:tgtEl>
                                        <p:attrNameLst>
                                          <p:attrName>style.visibility</p:attrName>
                                        </p:attrNameLst>
                                      </p:cBhvr>
                                      <p:to>
                                        <p:strVal val="visible"/>
                                      </p:to>
                                    </p:set>
                                    <p:anim calcmode="lin" valueType="num">
                                      <p:cBhvr>
                                        <p:cTn id="67"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68"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69" dur="500"/>
                                        <p:tgtEl>
                                          <p:spTgt spid="4">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45" presetClass="entr" presetSubtype="0" fill="hold" nodeType="click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fade">
                                      <p:cBhvr>
                                        <p:cTn id="74" dur="2000"/>
                                        <p:tgtEl>
                                          <p:spTgt spid="8"/>
                                        </p:tgtEl>
                                      </p:cBhvr>
                                    </p:animEffect>
                                    <p:anim calcmode="lin" valueType="num">
                                      <p:cBhvr>
                                        <p:cTn id="75" dur="2000" fill="hold"/>
                                        <p:tgtEl>
                                          <p:spTgt spid="8"/>
                                        </p:tgtEl>
                                        <p:attrNameLst>
                                          <p:attrName>ppt_w</p:attrName>
                                        </p:attrNameLst>
                                      </p:cBhvr>
                                      <p:tavLst>
                                        <p:tav tm="0" fmla="#ppt_w*sin(2.5*pi*$)">
                                          <p:val>
                                            <p:fltVal val="0"/>
                                          </p:val>
                                        </p:tav>
                                        <p:tav tm="100000">
                                          <p:val>
                                            <p:fltVal val="1"/>
                                          </p:val>
                                        </p:tav>
                                      </p:tavLst>
                                    </p:anim>
                                    <p:anim calcmode="lin" valueType="num">
                                      <p:cBhvr>
                                        <p:cTn id="76"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486" y="258184"/>
            <a:ext cx="8596668" cy="762272"/>
          </a:xfrm>
        </p:spPr>
        <p:txBody>
          <a:bodyPr/>
          <a:lstStyle/>
          <a:p>
            <a:r>
              <a:rPr lang="en-US" dirty="0" smtClean="0"/>
              <a:t>How will the information be input?</a:t>
            </a:r>
            <a:endParaRPr lang="en-US" dirty="0"/>
          </a:p>
        </p:txBody>
      </p:sp>
      <p:sp>
        <p:nvSpPr>
          <p:cNvPr id="3" name="Text Placeholder 2"/>
          <p:cNvSpPr>
            <a:spLocks noGrp="1"/>
          </p:cNvSpPr>
          <p:nvPr>
            <p:ph type="body" idx="1"/>
          </p:nvPr>
        </p:nvSpPr>
        <p:spPr>
          <a:xfrm>
            <a:off x="1355463" y="1376979"/>
            <a:ext cx="7918539" cy="4593515"/>
          </a:xfrm>
        </p:spPr>
        <p:txBody>
          <a:bodyPr>
            <a:normAutofit fontScale="92500" lnSpcReduction="10000"/>
          </a:bodyPr>
          <a:lstStyle/>
          <a:p>
            <a:pPr marL="457200" indent="-457200">
              <a:buFont typeface="+mj-lt"/>
              <a:buAutoNum type="alphaLcPeriod"/>
            </a:pPr>
            <a:r>
              <a:rPr lang="en-US" dirty="0" smtClean="0">
                <a:solidFill>
                  <a:schemeClr val="accent2">
                    <a:lumMod val="75000"/>
                  </a:schemeClr>
                </a:solidFill>
              </a:rPr>
              <a:t>By whom?</a:t>
            </a:r>
          </a:p>
          <a:p>
            <a:pPr marL="457200" indent="-457200">
              <a:buFont typeface="+mj-lt"/>
              <a:buAutoNum type="alphaLcPeriod"/>
            </a:pPr>
            <a:r>
              <a:rPr lang="en-US" dirty="0" smtClean="0">
                <a:solidFill>
                  <a:schemeClr val="accent2">
                    <a:lumMod val="75000"/>
                  </a:schemeClr>
                </a:solidFill>
              </a:rPr>
              <a:t>When?</a:t>
            </a:r>
          </a:p>
          <a:p>
            <a:pPr marL="457200" indent="-457200">
              <a:buFont typeface="+mj-lt"/>
              <a:buAutoNum type="alphaLcPeriod"/>
            </a:pPr>
            <a:r>
              <a:rPr lang="en-US" dirty="0" smtClean="0">
                <a:solidFill>
                  <a:schemeClr val="accent2">
                    <a:lumMod val="75000"/>
                  </a:schemeClr>
                </a:solidFill>
              </a:rPr>
              <a:t>Where?</a:t>
            </a:r>
          </a:p>
          <a:p>
            <a:endParaRPr lang="en-US" dirty="0">
              <a:solidFill>
                <a:schemeClr val="accent2">
                  <a:lumMod val="75000"/>
                </a:schemeClr>
              </a:solidFill>
            </a:endParaRPr>
          </a:p>
          <a:p>
            <a:r>
              <a:rPr lang="en-US" dirty="0" smtClean="0">
                <a:solidFill>
                  <a:schemeClr val="tx1"/>
                </a:solidFill>
              </a:rPr>
              <a:t>Input </a:t>
            </a:r>
            <a:r>
              <a:rPr lang="en-US" dirty="0">
                <a:solidFill>
                  <a:schemeClr val="tx1"/>
                </a:solidFill>
              </a:rPr>
              <a:t>is from </a:t>
            </a:r>
            <a:r>
              <a:rPr lang="en-US" dirty="0" smtClean="0">
                <a:solidFill>
                  <a:schemeClr val="tx1"/>
                </a:solidFill>
              </a:rPr>
              <a:t>BUYER who places an order by selecting the method of delivery and specifies the shipping address(Back up)</a:t>
            </a:r>
          </a:p>
          <a:p>
            <a:endParaRPr lang="en-US" dirty="0">
              <a:solidFill>
                <a:schemeClr val="tx1"/>
              </a:solidFill>
            </a:endParaRPr>
          </a:p>
          <a:p>
            <a:r>
              <a:rPr lang="en-US" dirty="0" smtClean="0">
                <a:solidFill>
                  <a:schemeClr val="tx1"/>
                </a:solidFill>
              </a:rPr>
              <a:t>A day prior to delivery, a request is sent by retailer asking the buyer to approve of they being tracked.</a:t>
            </a:r>
          </a:p>
          <a:p>
            <a:endParaRPr lang="en-US" dirty="0">
              <a:solidFill>
                <a:schemeClr val="tx1"/>
              </a:solidFill>
            </a:endParaRPr>
          </a:p>
          <a:p>
            <a:r>
              <a:rPr lang="en-US" dirty="0" smtClean="0">
                <a:solidFill>
                  <a:schemeClr val="tx1"/>
                </a:solidFill>
              </a:rPr>
              <a:t>Upon delivery notification and drop location details will be thrown to the buyer. </a:t>
            </a:r>
            <a:r>
              <a:rPr lang="en-US" dirty="0">
                <a:solidFill>
                  <a:schemeClr val="tx1"/>
                </a:solidFill>
              </a:rPr>
              <a:t>When </a:t>
            </a:r>
            <a:r>
              <a:rPr lang="en-US" dirty="0" smtClean="0">
                <a:solidFill>
                  <a:schemeClr val="tx1"/>
                </a:solidFill>
              </a:rPr>
              <a:t>the buyer </a:t>
            </a:r>
            <a:r>
              <a:rPr lang="en-US" dirty="0">
                <a:solidFill>
                  <a:schemeClr val="tx1"/>
                </a:solidFill>
              </a:rPr>
              <a:t>picks up the order, a confirmation email is sent. </a:t>
            </a:r>
          </a:p>
          <a:p>
            <a:endParaRPr lang="en-US" dirty="0" smtClean="0">
              <a:solidFill>
                <a:schemeClr val="tx1"/>
              </a:solidFill>
            </a:endParaRPr>
          </a:p>
          <a:p>
            <a:endParaRPr lang="en-US" dirty="0">
              <a:solidFill>
                <a:schemeClr val="accent2">
                  <a:lumMod val="7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8360" y="1376979"/>
            <a:ext cx="1089565" cy="102009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1751" y="5561704"/>
            <a:ext cx="1710747" cy="1296296"/>
          </a:xfrm>
          <a:prstGeom prst="rect">
            <a:avLst/>
          </a:prstGeom>
        </p:spPr>
      </p:pic>
    </p:spTree>
    <p:extLst>
      <p:ext uri="{BB962C8B-B14F-4D97-AF65-F5344CB8AC3E}">
        <p14:creationId xmlns:p14="http://schemas.microsoft.com/office/powerpoint/2010/main" val="387512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arn(inVertical)">
                                      <p:cBhvr>
                                        <p:cTn id="23" dur="500"/>
                                        <p:tgtEl>
                                          <p:spTgt spid="3">
                                            <p:txEl>
                                              <p:pRg st="6" end="6"/>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barn(inVertical)">
                                      <p:cBhvr>
                                        <p:cTn id="26" dur="5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circle(in)">
                                      <p:cBhvr>
                                        <p:cTn id="31" dur="2000"/>
                                        <p:tgtEl>
                                          <p:spTgt spid="4"/>
                                        </p:tgtEl>
                                      </p:cBhvr>
                                    </p:animEffect>
                                  </p:childTnLst>
                                </p:cTn>
                              </p:par>
                              <p:par>
                                <p:cTn id="32" presetID="6" presetClass="entr" presetSubtype="16"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circle(in)">
                                      <p:cBhvr>
                                        <p:cTn id="3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1492" y="3339472"/>
            <a:ext cx="3854528" cy="1089562"/>
          </a:xfrm>
        </p:spPr>
        <p:txBody>
          <a:bodyPr>
            <a:noAutofit/>
          </a:bodyPr>
          <a:lstStyle/>
          <a:p>
            <a:r>
              <a:rPr lang="en-US" sz="4000" dirty="0" smtClean="0"/>
              <a:t>How will the data be processed?</a:t>
            </a:r>
            <a:endParaRPr lang="en-US" sz="40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2922" y="5279786"/>
            <a:ext cx="1950720" cy="109728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5806" y="482849"/>
            <a:ext cx="1475672" cy="147567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7186" y="141337"/>
            <a:ext cx="3787101" cy="181718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2290" y="5462664"/>
            <a:ext cx="1219202" cy="91440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2954" y="1070078"/>
            <a:ext cx="1248145" cy="1144122"/>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21467" y="2306479"/>
            <a:ext cx="1277182" cy="2424140"/>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6866" y="3551480"/>
            <a:ext cx="2560320" cy="1179139"/>
          </a:xfrm>
          <a:prstGeom prst="rect">
            <a:avLst/>
          </a:prstGeom>
        </p:spPr>
      </p:pic>
      <p:sp>
        <p:nvSpPr>
          <p:cNvPr id="13" name="Curved Down Arrow 12"/>
          <p:cNvSpPr/>
          <p:nvPr/>
        </p:nvSpPr>
        <p:spPr>
          <a:xfrm rot="20098588">
            <a:off x="2314442" y="752356"/>
            <a:ext cx="1154563" cy="26773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Down Arrow 13"/>
          <p:cNvSpPr/>
          <p:nvPr/>
        </p:nvSpPr>
        <p:spPr>
          <a:xfrm rot="1125917">
            <a:off x="6307539" y="661439"/>
            <a:ext cx="1154563" cy="26773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Down Arrow 14"/>
          <p:cNvSpPr/>
          <p:nvPr/>
        </p:nvSpPr>
        <p:spPr>
          <a:xfrm rot="8887451">
            <a:off x="8640498" y="5439549"/>
            <a:ext cx="1154563" cy="26773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Down Arrow 15"/>
          <p:cNvSpPr/>
          <p:nvPr/>
        </p:nvSpPr>
        <p:spPr>
          <a:xfrm rot="12904471">
            <a:off x="1669021" y="5309198"/>
            <a:ext cx="1154563" cy="26773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Down Arrow 16"/>
          <p:cNvSpPr/>
          <p:nvPr/>
        </p:nvSpPr>
        <p:spPr>
          <a:xfrm rot="2643082">
            <a:off x="8996080" y="1675010"/>
            <a:ext cx="1154563" cy="26773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Down Arrow 17"/>
          <p:cNvSpPr/>
          <p:nvPr/>
        </p:nvSpPr>
        <p:spPr>
          <a:xfrm rot="10800000">
            <a:off x="4543405" y="6377065"/>
            <a:ext cx="1356386" cy="31930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494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1000"/>
                                        <p:tgtEl>
                                          <p:spTgt spid="16"/>
                                        </p:tgtEl>
                                      </p:cBhvr>
                                    </p:animEffect>
                                    <p:anim calcmode="lin" valueType="num">
                                      <p:cBhvr>
                                        <p:cTn id="63" dur="1000" fill="hold"/>
                                        <p:tgtEl>
                                          <p:spTgt spid="16"/>
                                        </p:tgtEl>
                                        <p:attrNameLst>
                                          <p:attrName>ppt_x</p:attrName>
                                        </p:attrNameLst>
                                      </p:cBhvr>
                                      <p:tavLst>
                                        <p:tav tm="0">
                                          <p:val>
                                            <p:strVal val="#ppt_x"/>
                                          </p:val>
                                        </p:tav>
                                        <p:tav tm="100000">
                                          <p:val>
                                            <p:strVal val="#ppt_x"/>
                                          </p:val>
                                        </p:tav>
                                      </p:tavLst>
                                    </p:anim>
                                    <p:anim calcmode="lin" valueType="num">
                                      <p:cBhvr>
                                        <p:cTn id="64" dur="1000" fill="hold"/>
                                        <p:tgtEl>
                                          <p:spTgt spid="1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1000"/>
                                        <p:tgtEl>
                                          <p:spTgt spid="18"/>
                                        </p:tgtEl>
                                      </p:cBhvr>
                                    </p:animEffect>
                                    <p:anim calcmode="lin" valueType="num">
                                      <p:cBhvr>
                                        <p:cTn id="73" dur="1000" fill="hold"/>
                                        <p:tgtEl>
                                          <p:spTgt spid="18"/>
                                        </p:tgtEl>
                                        <p:attrNameLst>
                                          <p:attrName>ppt_x</p:attrName>
                                        </p:attrNameLst>
                                      </p:cBhvr>
                                      <p:tavLst>
                                        <p:tav tm="0">
                                          <p:val>
                                            <p:strVal val="#ppt_x"/>
                                          </p:val>
                                        </p:tav>
                                        <p:tav tm="100000">
                                          <p:val>
                                            <p:strVal val="#ppt_x"/>
                                          </p:val>
                                        </p:tav>
                                      </p:tavLst>
                                    </p:anim>
                                    <p:anim calcmode="lin" valueType="num">
                                      <p:cBhvr>
                                        <p:cTn id="7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4" grpId="0" animBg="1"/>
      <p:bldP spid="15" grpId="0" animBg="1"/>
      <p:bldP spid="16"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70530" y="161364"/>
            <a:ext cx="4678580" cy="1662638"/>
          </a:xfrm>
        </p:spPr>
        <p:txBody>
          <a:bodyPr/>
          <a:lstStyle/>
          <a:p>
            <a:r>
              <a:rPr lang="en-US" sz="4800" dirty="0" smtClean="0"/>
              <a:t>What is the output?</a:t>
            </a:r>
            <a:endParaRPr lang="en-US" sz="4800" dirty="0"/>
          </a:p>
        </p:txBody>
      </p:sp>
      <p:sp>
        <p:nvSpPr>
          <p:cNvPr id="3" name="Subtitle 2"/>
          <p:cNvSpPr>
            <a:spLocks noGrp="1"/>
          </p:cNvSpPr>
          <p:nvPr>
            <p:ph type="subTitle" idx="1"/>
          </p:nvPr>
        </p:nvSpPr>
        <p:spPr>
          <a:xfrm>
            <a:off x="269937" y="2339420"/>
            <a:ext cx="9401187" cy="4271375"/>
          </a:xfrm>
        </p:spPr>
        <p:txBody>
          <a:bodyPr>
            <a:normAutofit/>
          </a:bodyPr>
          <a:lstStyle/>
          <a:p>
            <a:r>
              <a:rPr lang="en-US" dirty="0"/>
              <a:t>1. </a:t>
            </a:r>
            <a:r>
              <a:rPr lang="en-US" sz="2000" dirty="0">
                <a:solidFill>
                  <a:schemeClr val="tx1"/>
                </a:solidFill>
              </a:rPr>
              <a:t>Basic delivery information including delivery method, selected drop spot, backup address, receiver's’ info</a:t>
            </a:r>
          </a:p>
          <a:p>
            <a:r>
              <a:rPr lang="en-US" sz="2000" dirty="0">
                <a:solidFill>
                  <a:schemeClr val="tx1"/>
                </a:solidFill>
              </a:rPr>
              <a:t>2. Notifications that alert the arrival of the package, as well as the pick up of the package.</a:t>
            </a:r>
          </a:p>
          <a:p>
            <a:r>
              <a:rPr lang="en-US" sz="2000" dirty="0">
                <a:solidFill>
                  <a:schemeClr val="tx1"/>
                </a:solidFill>
              </a:rPr>
              <a:t>3. ID for consumers to identify themselves while picking up their package.</a:t>
            </a:r>
          </a:p>
          <a:p>
            <a:r>
              <a:rPr lang="en-US" sz="2000" dirty="0">
                <a:solidFill>
                  <a:schemeClr val="tx1"/>
                </a:solidFill>
              </a:rPr>
              <a:t>4. The feedback status of drone and the </a:t>
            </a:r>
            <a:r>
              <a:rPr lang="en-US" sz="2000" dirty="0" smtClean="0">
                <a:solidFill>
                  <a:schemeClr val="tx1"/>
                </a:solidFill>
              </a:rPr>
              <a:t>deliveries.</a:t>
            </a:r>
          </a:p>
          <a:p>
            <a:pPr algn="l"/>
            <a:r>
              <a:rPr lang="en-US" sz="3200" dirty="0">
                <a:solidFill>
                  <a:schemeClr val="accent2"/>
                </a:solidFill>
              </a:rPr>
              <a:t>W</a:t>
            </a:r>
            <a:r>
              <a:rPr lang="en-US" sz="3200" dirty="0" smtClean="0">
                <a:solidFill>
                  <a:schemeClr val="accent2"/>
                </a:solidFill>
              </a:rPr>
              <a:t>ho will use it:</a:t>
            </a:r>
          </a:p>
          <a:p>
            <a:pPr algn="l"/>
            <a:r>
              <a:rPr lang="en-US" sz="2000" dirty="0" smtClean="0">
                <a:solidFill>
                  <a:schemeClr val="tx1"/>
                </a:solidFill>
              </a:rPr>
              <a:t>Both consumers and e-commerce can benefited from the output. For consumer, it provides a better experience, for business owners, they manage their drone fleet better and get to know their consumers from a new perspective.</a:t>
            </a:r>
          </a:p>
          <a:p>
            <a:pPr algn="l"/>
            <a:endParaRPr lang="en-US" sz="3200" dirty="0">
              <a:solidFill>
                <a:srgbClr val="92D050"/>
              </a:solidFill>
            </a:endParaRPr>
          </a:p>
        </p:txBody>
      </p:sp>
    </p:spTree>
    <p:extLst>
      <p:ext uri="{BB962C8B-B14F-4D97-AF65-F5344CB8AC3E}">
        <p14:creationId xmlns:p14="http://schemas.microsoft.com/office/powerpoint/2010/main" val="32232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Tricky use</a:t>
            </a:r>
            <a:r>
              <a:rPr kumimoji="1" lang="zh-CN" altLang="en-US" dirty="0" smtClean="0"/>
              <a:t> </a:t>
            </a:r>
            <a:r>
              <a:rPr kumimoji="1" lang="en-US" altLang="zh-CN" dirty="0" smtClean="0"/>
              <a:t>case</a:t>
            </a:r>
            <a:r>
              <a:rPr kumimoji="1" lang="zh-CN" altLang="en-US" dirty="0" smtClean="0"/>
              <a:t> </a:t>
            </a:r>
            <a:endParaRPr kumimoji="1" lang="zh-CN" altLang="en-US" dirty="0"/>
          </a:p>
        </p:txBody>
      </p:sp>
      <p:sp>
        <p:nvSpPr>
          <p:cNvPr id="3" name="内容占位符 2"/>
          <p:cNvSpPr>
            <a:spLocks noGrp="1"/>
          </p:cNvSpPr>
          <p:nvPr>
            <p:ph idx="1"/>
          </p:nvPr>
        </p:nvSpPr>
        <p:spPr/>
        <p:txBody>
          <a:bodyPr/>
          <a:lstStyle/>
          <a:p>
            <a:r>
              <a:rPr kumimoji="1" lang="en-US" altLang="zh-CN" dirty="0" smtClean="0"/>
              <a:t>Description</a:t>
            </a:r>
          </a:p>
          <a:p>
            <a:endParaRPr kumimoji="1" lang="en-US" altLang="zh-CN" dirty="0"/>
          </a:p>
          <a:p>
            <a:r>
              <a:rPr kumimoji="1" lang="en-US" altLang="zh-CN" dirty="0" smtClean="0"/>
              <a:t>What’s the problem ?</a:t>
            </a:r>
          </a:p>
          <a:p>
            <a:endParaRPr kumimoji="1" lang="en-US" altLang="zh-CN" dirty="0"/>
          </a:p>
          <a:p>
            <a:r>
              <a:rPr kumimoji="1" lang="en-US" altLang="zh-CN" dirty="0" smtClean="0"/>
              <a:t>Our solution</a:t>
            </a:r>
          </a:p>
          <a:p>
            <a:endParaRPr kumimoji="1" lang="en-US" altLang="zh-CN" dirty="0"/>
          </a:p>
          <a:p>
            <a:r>
              <a:rPr kumimoji="1" lang="en-US" altLang="zh-CN" dirty="0" smtClean="0"/>
              <a:t>What is expected to happen ?</a:t>
            </a:r>
          </a:p>
        </p:txBody>
      </p:sp>
      <p:pic>
        <p:nvPicPr>
          <p:cNvPr id="4" name="图片 3" descr="Snip20150601_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3941" y="1689697"/>
            <a:ext cx="6233972" cy="3411626"/>
          </a:xfrm>
          <a:prstGeom prst="rect">
            <a:avLst/>
          </a:prstGeom>
        </p:spPr>
      </p:pic>
      <p:pic>
        <p:nvPicPr>
          <p:cNvPr id="5" name="图片 4" descr="Snip20150601_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8833" y="1851749"/>
            <a:ext cx="5564235" cy="3254376"/>
          </a:xfrm>
          <a:prstGeom prst="rect">
            <a:avLst/>
          </a:prstGeom>
        </p:spPr>
      </p:pic>
      <p:pic>
        <p:nvPicPr>
          <p:cNvPr id="6" name="图片 5" descr="Snip20150601_1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8444" y="1724620"/>
            <a:ext cx="5447262" cy="3421263"/>
          </a:xfrm>
          <a:prstGeom prst="rect">
            <a:avLst/>
          </a:prstGeom>
        </p:spPr>
      </p:pic>
      <p:pic>
        <p:nvPicPr>
          <p:cNvPr id="7" name="图片 6" descr="Snip20150601_1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2989" y="1933543"/>
            <a:ext cx="4737100" cy="2946400"/>
          </a:xfrm>
          <a:prstGeom prst="rect">
            <a:avLst/>
          </a:prstGeom>
        </p:spPr>
      </p:pic>
      <p:pic>
        <p:nvPicPr>
          <p:cNvPr id="8" name="图片 7" descr="Snip20150601_1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11307" y="842783"/>
            <a:ext cx="6770343" cy="5303006"/>
          </a:xfrm>
          <a:prstGeom prst="rect">
            <a:avLst/>
          </a:prstGeom>
        </p:spPr>
      </p:pic>
    </p:spTree>
    <p:extLst>
      <p:ext uri="{BB962C8B-B14F-4D97-AF65-F5344CB8AC3E}">
        <p14:creationId xmlns:p14="http://schemas.microsoft.com/office/powerpoint/2010/main" val="389437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nodeType="clickEffect">
                                  <p:stCondLst>
                                    <p:cond delay="0"/>
                                  </p:stCondLst>
                                  <p:childTnLst>
                                    <p:animEffect transition="out" filter="dissolve">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dissolv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8654" y="315262"/>
            <a:ext cx="6164131" cy="889594"/>
          </a:xfrm>
        </p:spPr>
        <p:txBody>
          <a:bodyPr>
            <a:noAutofit/>
          </a:bodyPr>
          <a:lstStyle/>
          <a:p>
            <a:r>
              <a:rPr lang="en-US" sz="4000" dirty="0" smtClean="0"/>
              <a:t>Functional Requirements:</a:t>
            </a:r>
            <a:endParaRPr lang="en-US" sz="4000" dirty="0"/>
          </a:p>
        </p:txBody>
      </p:sp>
      <p:sp>
        <p:nvSpPr>
          <p:cNvPr id="4" name="Text Placeholder 3"/>
          <p:cNvSpPr>
            <a:spLocks noGrp="1"/>
          </p:cNvSpPr>
          <p:nvPr>
            <p:ph type="body" sz="half" idx="2"/>
          </p:nvPr>
        </p:nvSpPr>
        <p:spPr>
          <a:xfrm>
            <a:off x="623944" y="1626001"/>
            <a:ext cx="10789920" cy="4989952"/>
          </a:xfrm>
        </p:spPr>
        <p:txBody>
          <a:bodyPr>
            <a:normAutofit lnSpcReduction="10000"/>
          </a:bodyPr>
          <a:lstStyle/>
          <a:p>
            <a:pPr marL="285750" indent="-285750">
              <a:buFont typeface="Wingdings" panose="05000000000000000000" pitchFamily="2" charset="2"/>
              <a:buChar char="ü"/>
            </a:pPr>
            <a:r>
              <a:rPr lang="en-US" sz="1800" dirty="0"/>
              <a:t>Basic E-commerce layout features which </a:t>
            </a:r>
            <a:r>
              <a:rPr lang="en-US" sz="1800" dirty="0" smtClean="0"/>
              <a:t>includes </a:t>
            </a:r>
            <a:r>
              <a:rPr lang="en-US" sz="1800" dirty="0"/>
              <a:t>browsing through product catalogs</a:t>
            </a:r>
            <a:r>
              <a:rPr lang="en-US" sz="1800" dirty="0" smtClean="0"/>
              <a:t>.</a:t>
            </a:r>
          </a:p>
          <a:p>
            <a:pPr marL="285750" lvl="0" indent="-285750">
              <a:buFont typeface="Wingdings" panose="05000000000000000000" pitchFamily="2" charset="2"/>
              <a:buChar char="ü"/>
            </a:pPr>
            <a:r>
              <a:rPr lang="en-US" sz="1800" dirty="0"/>
              <a:t>Payment must be successfully processed</a:t>
            </a:r>
            <a:r>
              <a:rPr lang="en-US" sz="1800" dirty="0" smtClean="0"/>
              <a:t>.</a:t>
            </a:r>
          </a:p>
          <a:p>
            <a:pPr marL="285750" indent="-285750">
              <a:buFont typeface="Wingdings" panose="05000000000000000000" pitchFamily="2" charset="2"/>
              <a:buChar char="ü"/>
            </a:pPr>
            <a:r>
              <a:rPr lang="en-US" sz="1800" dirty="0"/>
              <a:t>Shipping address has to be provided.</a:t>
            </a:r>
          </a:p>
          <a:p>
            <a:pPr marL="285750" lvl="0" indent="-285750">
              <a:buFont typeface="Wingdings" panose="05000000000000000000" pitchFamily="2" charset="2"/>
              <a:buChar char="Ø"/>
            </a:pPr>
            <a:r>
              <a:rPr lang="en-US" sz="1800" dirty="0" smtClean="0"/>
              <a:t>Capture </a:t>
            </a:r>
            <a:r>
              <a:rPr lang="en-US" sz="1800" dirty="0"/>
              <a:t>option of either delivering to physical address or to the place where the consumer will be on the date of delivery.</a:t>
            </a:r>
          </a:p>
          <a:p>
            <a:pPr marL="285750" lvl="0" indent="-285750">
              <a:buFont typeface="Wingdings" panose="05000000000000000000" pitchFamily="2" charset="2"/>
              <a:buChar char="Ø"/>
            </a:pPr>
            <a:endParaRPr lang="en-US" sz="1800" dirty="0"/>
          </a:p>
          <a:p>
            <a:pPr marL="285750" lvl="0" indent="-285750">
              <a:buFont typeface="Wingdings" panose="05000000000000000000" pitchFamily="2" charset="2"/>
              <a:buChar char="Ø"/>
            </a:pPr>
            <a:endParaRPr lang="en-US" sz="1800" dirty="0"/>
          </a:p>
          <a:p>
            <a:pPr marL="285750" lvl="0" indent="-285750">
              <a:buFont typeface="Wingdings" panose="05000000000000000000" pitchFamily="2" charset="2"/>
              <a:buChar char="Ø"/>
            </a:pPr>
            <a:r>
              <a:rPr lang="en-US" sz="1800" dirty="0"/>
              <a:t>Customer has to provide response whether they want </a:t>
            </a:r>
            <a:r>
              <a:rPr lang="en-US" sz="1800" dirty="0" smtClean="0"/>
              <a:t>the product to </a:t>
            </a:r>
            <a:r>
              <a:rPr lang="en-US" sz="1800" dirty="0"/>
              <a:t>be delivered at their physical address or to be tracked.</a:t>
            </a:r>
          </a:p>
          <a:p>
            <a:pPr marL="285750" lvl="0" indent="-285750">
              <a:buFont typeface="Wingdings" panose="05000000000000000000" pitchFamily="2" charset="2"/>
              <a:buChar char="Ø"/>
            </a:pPr>
            <a:r>
              <a:rPr lang="en-US" sz="1800" dirty="0"/>
              <a:t>If the option of product being delivered to the location where the consumer will be at is selected then tracking process will begin else the product will be delivered to the provided shipping address.</a:t>
            </a:r>
          </a:p>
          <a:p>
            <a:pPr marL="285750" lvl="0" indent="-285750">
              <a:buFont typeface="Wingdings" panose="05000000000000000000" pitchFamily="2" charset="2"/>
              <a:buChar char="Ø"/>
            </a:pPr>
            <a:r>
              <a:rPr lang="en-US" sz="1800" dirty="0"/>
              <a:t>Based on the tracking data, the product will be delivered to the nearest drop location.</a:t>
            </a:r>
          </a:p>
          <a:p>
            <a:pPr marL="285750" lvl="0" indent="-285750">
              <a:buFont typeface="Wingdings" panose="05000000000000000000" pitchFamily="2" charset="2"/>
              <a:buChar char="Ø"/>
            </a:pPr>
            <a:r>
              <a:rPr lang="en-US" sz="1800" dirty="0"/>
              <a:t>Notification will be sent to pick up.</a:t>
            </a:r>
          </a:p>
          <a:p>
            <a:pPr marL="285750" lvl="0" indent="-285750">
              <a:buFont typeface="Wingdings" panose="05000000000000000000" pitchFamily="2" charset="2"/>
              <a:buChar char="Ø"/>
            </a:pPr>
            <a:r>
              <a:rPr lang="en-US" sz="1800" dirty="0"/>
              <a:t>In order to pick up the product proof of ID must be provided.</a:t>
            </a:r>
          </a:p>
          <a:p>
            <a:pPr marL="285750" indent="-285750">
              <a:buFont typeface="Wingdings" panose="05000000000000000000" pitchFamily="2" charset="2"/>
              <a:buChar char="ü"/>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5647" y="3078662"/>
            <a:ext cx="2753958" cy="103030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791" y="244765"/>
            <a:ext cx="1945775" cy="1218276"/>
          </a:xfrm>
          <a:prstGeom prst="rect">
            <a:avLst/>
          </a:prstGeom>
        </p:spPr>
      </p:pic>
    </p:spTree>
    <p:extLst>
      <p:ext uri="{BB962C8B-B14F-4D97-AF65-F5344CB8AC3E}">
        <p14:creationId xmlns:p14="http://schemas.microsoft.com/office/powerpoint/2010/main" val="1677171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534</TotalTime>
  <Words>675</Words>
  <Application>Microsoft Office PowerPoint</Application>
  <PresentationFormat>Widescreen</PresentationFormat>
  <Paragraphs>82</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方正姚体</vt:lpstr>
      <vt:lpstr>华文新魏</vt:lpstr>
      <vt:lpstr>Trebuchet MS</vt:lpstr>
      <vt:lpstr>Wingdings</vt:lpstr>
      <vt:lpstr>Wingdings 3</vt:lpstr>
      <vt:lpstr>Facet</vt:lpstr>
      <vt:lpstr>Project Parachute</vt:lpstr>
      <vt:lpstr>What is Project Parachute ?</vt:lpstr>
      <vt:lpstr>Need and purpose</vt:lpstr>
      <vt:lpstr>What information will be processed?</vt:lpstr>
      <vt:lpstr>How will the information be input?</vt:lpstr>
      <vt:lpstr>How will the data be processed?</vt:lpstr>
      <vt:lpstr>What is the output?</vt:lpstr>
      <vt:lpstr>Tricky use case </vt:lpstr>
      <vt:lpstr>Functional Requirements:</vt:lpstr>
      <vt:lpstr>Will there be current data which needs to be updated?</vt:lpstr>
      <vt:lpstr>What is the flow of information in the system?</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Parachute</dc:title>
  <dc:creator>Vishesh Singh</dc:creator>
  <cp:lastModifiedBy>Vishesh Singh</cp:lastModifiedBy>
  <cp:revision>54</cp:revision>
  <dcterms:created xsi:type="dcterms:W3CDTF">2015-05-02T21:31:39Z</dcterms:created>
  <dcterms:modified xsi:type="dcterms:W3CDTF">2015-06-02T19:57:37Z</dcterms:modified>
</cp:coreProperties>
</file>