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146847064" r:id="rId11"/>
    <p:sldId id="2146847063" r:id="rId12"/>
    <p:sldId id="2146847062" r:id="rId13"/>
    <p:sldId id="267"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88" d="100"/>
          <a:sy n="88" d="100"/>
        </p:scale>
        <p:origin x="-24" y="37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8/2/2025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8/2/2025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8/2/2025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8/2/2025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8/2/2025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IN" sz="2800" b="1" dirty="0" smtClean="0">
                <a:solidFill>
                  <a:schemeClr val="accent2">
                    <a:lumMod val="75000"/>
                  </a:schemeClr>
                </a:solidFill>
                <a:latin typeface="Arial" pitchFamily="34" charset="0"/>
                <a:cs typeface="Arial" pitchFamily="34" charset="0"/>
              </a:rPr>
              <a:t>Intelligent Classification of Rural Infrastructure Projects using machine learning </a:t>
            </a:r>
            <a:endParaRPr lang="en-US" sz="2800" b="1" dirty="0">
              <a:solidFill>
                <a:schemeClr val="accent2">
                  <a:lumMod val="75000"/>
                </a:schemeClr>
              </a:solidFill>
              <a:latin typeface="Arial" pitchFamily="34" charset="0"/>
              <a:cs typeface="Arial" pitchFamily="34" charset="0"/>
            </a:endParaRPr>
          </a:p>
        </p:txBody>
      </p:sp>
      <p:sp>
        <p:nvSpPr>
          <p:cNvPr id="3" name="TextBox 2"/>
          <p:cNvSpPr txBox="1"/>
          <p:nvPr/>
        </p:nvSpPr>
        <p:spPr>
          <a:xfrm>
            <a:off x="-329782" y="7737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463041" y="4572298"/>
            <a:ext cx="9901958"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VISHESHA NERALI - S.G BALEKUNDRI INSTITUTE OF TECHNOLOGY- CE</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descr="36.jpeg"/>
          <p:cNvPicPr>
            <a:picLocks noGrp="1" noChangeAspect="1"/>
          </p:cNvPicPr>
          <p:nvPr>
            <p:ph idx="1"/>
          </p:nvPr>
        </p:nvPicPr>
        <p:blipFill>
          <a:blip r:embed="rId2"/>
          <a:stretch>
            <a:fillRect/>
          </a:stretch>
        </p:blipFill>
        <p:spPr>
          <a:xfrm>
            <a:off x="1436913" y="1279978"/>
            <a:ext cx="9198430" cy="4673600"/>
          </a:xfrm>
        </p:spPr>
      </p:pic>
    </p:spTree>
    <p:extLst>
      <p:ext uri="{BB962C8B-B14F-4D97-AF65-F5344CB8AC3E}">
        <p14:creationId xmlns=""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02155"/>
            <a:ext cx="11029616" cy="843615"/>
          </a:xfrm>
        </p:spPr>
        <p:txBody>
          <a:bodyPr>
            <a:normAutofit/>
          </a:bodyPr>
          <a:lstStyle/>
          <a:p>
            <a:r>
              <a:rPr lang="en-US" sz="3600" b="1" dirty="0">
                <a:solidFill>
                  <a:schemeClr val="accent1"/>
                </a:solidFill>
                <a:latin typeface="Arial"/>
                <a:ea typeface="+mj-lt"/>
                <a:cs typeface="Arial"/>
              </a:rPr>
              <a:t>Conclusion</a:t>
            </a:r>
            <a:endParaRPr lang="en-US" sz="3600" dirty="0"/>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370114" y="1730829"/>
            <a:ext cx="11240693" cy="4244521"/>
          </a:xfrm>
        </p:spPr>
        <p:txBody>
          <a:bodyPr anchor="t">
            <a:normAutofit/>
          </a:bodyPr>
          <a:lstStyle/>
          <a:p>
            <a:pPr marL="305435" indent="-305435">
              <a:buNone/>
            </a:pPr>
            <a:r>
              <a:rPr lang="en-IN" sz="2400" dirty="0" smtClean="0">
                <a:solidFill>
                  <a:srgbClr val="0F0F0F"/>
                </a:solidFill>
                <a:latin typeface="Arial" pitchFamily="34" charset="0"/>
                <a:ea typeface="+mn-lt"/>
                <a:cs typeface="Arial" pitchFamily="34" charset="0"/>
              </a:rPr>
              <a:t>   </a:t>
            </a:r>
            <a:r>
              <a:rPr lang="en-IN" sz="2000" dirty="0" smtClean="0">
                <a:solidFill>
                  <a:srgbClr val="0F0F0F"/>
                </a:solidFill>
                <a:latin typeface="Arial" pitchFamily="34" charset="0"/>
                <a:ea typeface="+mn-lt"/>
                <a:cs typeface="Arial" pitchFamily="34" charset="0"/>
              </a:rPr>
              <a:t>Summarize </a:t>
            </a:r>
            <a:r>
              <a:rPr lang="en-IN" sz="2000" dirty="0">
                <a:solidFill>
                  <a:srgbClr val="0F0F0F"/>
                </a:solidFill>
                <a:latin typeface="Arial" pitchFamily="34" charset="0"/>
                <a:ea typeface="+mn-lt"/>
                <a:cs typeface="Arial" pitchFamily="34" charset="0"/>
              </a:rPr>
              <a:t>the findings and discuss the effectiveness of the proposed solution. Highlight any challenges encountered during the implementation and potential improvements. Emphasize the importance </a:t>
            </a:r>
            <a:r>
              <a:rPr lang="en-IN" sz="2000" dirty="0" smtClean="0">
                <a:solidFill>
                  <a:srgbClr val="0F0F0F"/>
                </a:solidFill>
                <a:latin typeface="Arial" pitchFamily="34" charset="0"/>
                <a:ea typeface="+mn-lt"/>
                <a:cs typeface="Arial" pitchFamily="34" charset="0"/>
              </a:rPr>
              <a:t>of Use of Machine Learning in the project minimizes errors and saves time and gives clear idea of project.</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latin typeface="Arial" pitchFamily="34" charset="0"/>
              <a:cs typeface="Arial" pitchFamily="34" charset="0"/>
            </a:endParaRPr>
          </a:p>
          <a:p>
            <a:pPr marL="305435" indent="-305435">
              <a:buNone/>
            </a:pPr>
            <a:r>
              <a:rPr lang="en-US" sz="2000" dirty="0" smtClean="0">
                <a:latin typeface="Arial" pitchFamily="34" charset="0"/>
                <a:ea typeface="+mn-lt"/>
                <a:cs typeface="Arial" pitchFamily="34" charset="0"/>
              </a:rPr>
              <a:t>    Discuss </a:t>
            </a:r>
            <a:r>
              <a:rPr lang="en-US" sz="2000" dirty="0">
                <a:latin typeface="Arial" pitchFamily="34" charset="0"/>
                <a:ea typeface="+mn-lt"/>
                <a:cs typeface="Arial" pitchFamily="34" charset="0"/>
              </a:rPr>
              <a:t>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latin typeface="Arial" pitchFamily="34" charset="0"/>
              <a:cs typeface="Arial" pitchFamily="34" charset="0"/>
            </a:endParaRP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733770"/>
          </a:xfrm>
          <a:prstGeom prst="rect">
            <a:avLst/>
          </a:prstGeom>
        </p:spPr>
        <p:txBody>
          <a:bodyPr vert="horz" lIns="91440" tIns="45720" rIns="91440" bIns="45720" rtlCol="0" anchor="b">
            <a:normAutofit fontScale="975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700" b="1" dirty="0">
                <a:solidFill>
                  <a:schemeClr val="accent1"/>
                </a:solidFill>
                <a:latin typeface="Arial"/>
                <a:cs typeface="Arial"/>
              </a:rPr>
              <a:t>Future</a:t>
            </a:r>
            <a:r>
              <a:rPr lang="en-US" sz="4400" b="1" dirty="0">
                <a:solidFill>
                  <a:schemeClr val="accent1"/>
                </a:solidFill>
                <a:latin typeface="Arial"/>
                <a:cs typeface="Arial"/>
              </a:rPr>
              <a:t> </a:t>
            </a:r>
            <a:r>
              <a:rPr lang="en-US" sz="3700" b="1" dirty="0">
                <a:solidFill>
                  <a:schemeClr val="accent1"/>
                </a:solidFill>
                <a:latin typeface="Arial"/>
                <a:cs typeface="Arial"/>
              </a:rPr>
              <a:t>scope</a:t>
            </a:r>
          </a:p>
        </p:txBody>
      </p:sp>
    </p:spTree>
    <p:extLst>
      <p:ext uri="{BB962C8B-B14F-4D97-AF65-F5344CB8AC3E}">
        <p14:creationId xmlns=""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buNone/>
            </a:pPr>
            <a:r>
              <a:rPr lang="en-IN" sz="2000" dirty="0" smtClean="0">
                <a:latin typeface="Arial" pitchFamily="34" charset="0"/>
                <a:cs typeface="Arial" pitchFamily="34" charset="0"/>
              </a:rPr>
              <a:t>    Intelligent Classification of Rural Infrastructure Projects PMGSY dataset was collected from aikosh: </a:t>
            </a:r>
            <a:r>
              <a:rPr lang="en-IN" sz="2000" b="1" dirty="0" smtClean="0">
                <a:latin typeface="Arial" pitchFamily="34" charset="0"/>
                <a:cs typeface="Arial" pitchFamily="34" charset="0"/>
              </a:rPr>
              <a:t>https://aikosh.indiaai.gov.in/web/datasets/details/pradhan_mantri_gram_sadak_yojna_pmgsy.html  </a:t>
            </a:r>
          </a:p>
          <a:p>
            <a:pPr marL="305435" indent="-305435">
              <a:buNone/>
            </a:pPr>
            <a:r>
              <a:rPr lang="en-IN" sz="2000" b="1" dirty="0" smtClean="0">
                <a:solidFill>
                  <a:srgbClr val="0F0F0F"/>
                </a:solidFill>
                <a:latin typeface="Arial" pitchFamily="34" charset="0"/>
                <a:ea typeface="+mn-lt"/>
                <a:cs typeface="Arial" pitchFamily="34" charset="0"/>
              </a:rPr>
              <a:t>    </a:t>
            </a:r>
            <a:r>
              <a:rPr lang="en-IN" sz="2000" dirty="0" smtClean="0">
                <a:solidFill>
                  <a:srgbClr val="0F0F0F"/>
                </a:solidFill>
                <a:latin typeface="Arial" pitchFamily="34" charset="0"/>
                <a:ea typeface="+mn-lt"/>
                <a:cs typeface="Arial" pitchFamily="34" charset="0"/>
              </a:rPr>
              <a:t> IBM cloud, watxonx.ai Studio, machine learning algorithms, best practices in data </a:t>
            </a:r>
            <a:r>
              <a:rPr lang="en-IN" sz="2000" smtClean="0">
                <a:solidFill>
                  <a:srgbClr val="0F0F0F"/>
                </a:solidFill>
                <a:latin typeface="Arial" pitchFamily="34" charset="0"/>
                <a:ea typeface="+mn-lt"/>
                <a:cs typeface="Arial" pitchFamily="34" charset="0"/>
              </a:rPr>
              <a:t>pre-processing, model </a:t>
            </a:r>
            <a:r>
              <a:rPr lang="en-IN" sz="2000" dirty="0" smtClean="0">
                <a:solidFill>
                  <a:srgbClr val="0F0F0F"/>
                </a:solidFill>
                <a:latin typeface="Arial" pitchFamily="34" charset="0"/>
                <a:ea typeface="+mn-lt"/>
                <a:cs typeface="Arial" pitchFamily="34" charset="0"/>
              </a:rPr>
              <a:t>evaluation, </a:t>
            </a:r>
            <a:r>
              <a:rPr lang="en-IN" sz="2000" dirty="0">
                <a:solidFill>
                  <a:srgbClr val="0F0F0F"/>
                </a:solidFill>
                <a:latin typeface="Arial" pitchFamily="34" charset="0"/>
                <a:ea typeface="+mn-lt"/>
                <a:cs typeface="Arial" pitchFamily="34" charset="0"/>
              </a:rPr>
              <a:t>and </a:t>
            </a:r>
            <a:r>
              <a:rPr lang="en-IN" sz="2000" dirty="0" smtClean="0">
                <a:solidFill>
                  <a:srgbClr val="0F0F0F"/>
                </a:solidFill>
                <a:latin typeface="Arial" pitchFamily="34" charset="0"/>
                <a:ea typeface="+mn-lt"/>
                <a:cs typeface="Arial" pitchFamily="34" charset="0"/>
              </a:rPr>
              <a:t>articles </a:t>
            </a:r>
            <a:r>
              <a:rPr lang="en-IN" sz="2000" dirty="0">
                <a:solidFill>
                  <a:srgbClr val="0F0F0F"/>
                </a:solidFill>
                <a:latin typeface="Arial" pitchFamily="34" charset="0"/>
                <a:ea typeface="+mn-lt"/>
                <a:cs typeface="Arial" pitchFamily="34" charset="0"/>
              </a:rPr>
              <a:t>were instrumental in developing the proposed solution. This could include academic papers </a:t>
            </a:r>
            <a:r>
              <a:rPr lang="en-IN" sz="2000" dirty="0" smtClean="0">
                <a:solidFill>
                  <a:srgbClr val="0F0F0F"/>
                </a:solidFill>
                <a:latin typeface="Arial" pitchFamily="34" charset="0"/>
                <a:ea typeface="+mn-lt"/>
                <a:cs typeface="Arial" pitchFamily="34" charset="0"/>
              </a:rPr>
              <a:t>on </a:t>
            </a:r>
            <a:r>
              <a:rPr lang="en-IN" sz="2000" dirty="0" smtClean="0">
                <a:latin typeface="Arial" pitchFamily="34" charset="0"/>
                <a:cs typeface="Arial" pitchFamily="34" charset="0"/>
              </a:rPr>
              <a:t>PMGSY </a:t>
            </a:r>
            <a:r>
              <a:rPr lang="en-IN" sz="2000" dirty="0" smtClean="0">
                <a:solidFill>
                  <a:srgbClr val="0F0F0F"/>
                </a:solidFill>
                <a:latin typeface="Arial" pitchFamily="34" charset="0"/>
                <a:ea typeface="+mn-lt"/>
                <a:cs typeface="Arial" pitchFamily="34" charset="0"/>
              </a:rPr>
              <a:t>prediction</a:t>
            </a:r>
            <a:r>
              <a:rPr lang="en-IN" sz="2000" dirty="0">
                <a:solidFill>
                  <a:srgbClr val="0F0F0F"/>
                </a:solidFill>
                <a:latin typeface="Arial" pitchFamily="34" charset="0"/>
                <a:ea typeface="+mn-lt"/>
                <a:cs typeface="Arial" pitchFamily="34" charset="0"/>
              </a:rPr>
              <a:t>, </a:t>
            </a:r>
            <a:endParaRPr lang="en-IN" sz="2000" dirty="0">
              <a:latin typeface="Arial" pitchFamily="34" charset="0"/>
              <a:cs typeface="Arial" pitchFamily="34" charset="0"/>
            </a:endParaRPr>
          </a:p>
        </p:txBody>
      </p:sp>
    </p:spTree>
    <p:extLst>
      <p:ext uri="{BB962C8B-B14F-4D97-AF65-F5344CB8AC3E}">
        <p14:creationId xmlns=""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AI.jpg"/>
          <p:cNvPicPr>
            <a:picLocks noGrp="1" noChangeAspect="1"/>
          </p:cNvPicPr>
          <p:nvPr>
            <p:ph idx="1"/>
          </p:nvPr>
        </p:nvPicPr>
        <p:blipFill>
          <a:blip r:embed="rId2"/>
          <a:stretch>
            <a:fillRect/>
          </a:stretch>
        </p:blipFill>
        <p:spPr>
          <a:xfrm>
            <a:off x="2152357" y="1287682"/>
            <a:ext cx="7976381" cy="5183456"/>
          </a:xfrm>
        </p:spPr>
      </p:pic>
    </p:spTree>
    <p:extLst>
      <p:ext uri="{BB962C8B-B14F-4D97-AF65-F5344CB8AC3E}">
        <p14:creationId xmlns=""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IBMDesign20250719-25-5pyta6-page-001.jpg"/>
          <p:cNvPicPr>
            <a:picLocks noGrp="1" noChangeAspect="1"/>
          </p:cNvPicPr>
          <p:nvPr>
            <p:ph idx="1"/>
          </p:nvPr>
        </p:nvPicPr>
        <p:blipFill>
          <a:blip r:embed="rId2"/>
          <a:stretch>
            <a:fillRect/>
          </a:stretch>
        </p:blipFill>
        <p:spPr>
          <a:xfrm>
            <a:off x="2096086" y="1301749"/>
            <a:ext cx="8004517" cy="5141253"/>
          </a:xfrm>
        </p:spPr>
      </p:pic>
    </p:spTree>
    <p:extLst>
      <p:ext uri="{BB962C8B-B14F-4D97-AF65-F5344CB8AC3E}">
        <p14:creationId xmlns=""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RAG Completion Certificate _ SkillsBuild-page-001.jpg"/>
          <p:cNvPicPr>
            <a:picLocks noGrp="1" noChangeAspect="1"/>
          </p:cNvPicPr>
          <p:nvPr>
            <p:ph idx="1"/>
          </p:nvPr>
        </p:nvPicPr>
        <p:blipFill>
          <a:blip r:embed="rId2"/>
          <a:stretch>
            <a:fillRect/>
          </a:stretch>
        </p:blipFill>
        <p:spPr>
          <a:xfrm>
            <a:off x="2194560" y="1301750"/>
            <a:ext cx="8229600" cy="5556250"/>
          </a:xfrm>
        </p:spPr>
      </p:pic>
    </p:spTree>
    <p:extLst>
      <p:ext uri="{BB962C8B-B14F-4D97-AF65-F5344CB8AC3E}">
        <p14:creationId xmlns=""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9"/>
            <a:ext cx="10515600" cy="1030846"/>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505243"/>
            <a:ext cx="11029615" cy="4557931"/>
          </a:xfrm>
        </p:spPr>
        <p:txBody>
          <a:bodyPr>
            <a:normAutofit/>
          </a:bodyPr>
          <a:lstStyle/>
          <a:p>
            <a:pPr>
              <a:buNone/>
            </a:pPr>
            <a:r>
              <a:rPr lang="en-IN" sz="2400" dirty="0" smtClean="0"/>
              <a:t>  </a:t>
            </a:r>
            <a:r>
              <a:rPr lang="en-IN" sz="2000" dirty="0" smtClean="0">
                <a:latin typeface="Arial" pitchFamily="34" charset="0"/>
                <a:cs typeface="Arial" pitchFamily="34" charset="0"/>
              </a:rPr>
              <a:t>The Pradhan Mantri Gram Sadak Yojana (PMGSY) is a flagship rural development program in India, initiated to provide all-weather road connectivity to eligible unconnected habitations. Over the years, the program has evolved through different phases or schemes (PMGSY-I, PMGSY-II, RCPLWEA, etc.), each with potentially distinct objectives, funding mechanisms, and project specifications. For government bodies, infrastructure planners, and policy analysts, efficiently categorizing thousands of ongoing and completed projects is crucial for effective monitoring, transparent budget allocation, and assessing the long-term impact of these schemes. Manual classification is time-consuming, prone to errors, and scales poorly. Your specific task is to design, build, and evaluate a machine learning model that can automatically classify a road or bridge construction project into its correct PMGSY_SCHEME based on its physical and financial characteristics. </a:t>
            </a:r>
            <a:endParaRPr lang="en-IN" sz="2000" dirty="0">
              <a:latin typeface="Arial" pitchFamily="34" charset="0"/>
              <a:cs typeface="Arial" pitchFamily="34" charset="0"/>
            </a:endParaRPr>
          </a:p>
          <a:p>
            <a:pPr marL="305435" indent="-305435"/>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02156"/>
            <a:ext cx="11029616" cy="592072"/>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463040"/>
            <a:ext cx="11613485" cy="5188311"/>
          </a:xfrm>
        </p:spPr>
        <p:txBody>
          <a:bodyPr vert="horz" lIns="91440" tIns="45720" rIns="91440" bIns="45720" rtlCol="0" anchor="t">
            <a:noAutofit/>
          </a:bodyPr>
          <a:lstStyle/>
          <a:p>
            <a:pPr marL="305435" indent="-305435">
              <a:buNone/>
            </a:pPr>
            <a:r>
              <a:rPr lang="en-IN" sz="2000" dirty="0" smtClean="0">
                <a:latin typeface="Arial" pitchFamily="34" charset="0"/>
                <a:cs typeface="Arial" pitchFamily="34" charset="0"/>
              </a:rPr>
              <a:t>     Develop a machine learning model that classifies The Pradhan Mantri Gram Sadak Yojana (PMGSY) through different phases or schemes (PMGSY-I, PMGSY-II, RCPLWEA, etc.)using data set provided, the model will process infrastructure planners, and policy analysts, efficiently categorizing thousands of ongoing and completed projects it will classify road or bridge construction project in less time and less error.</a:t>
            </a:r>
          </a:p>
          <a:p>
            <a:pPr marL="305435" indent="-305435" algn="just">
              <a:buFont typeface="Wingdings" pitchFamily="2" charset="2"/>
              <a:buChar char="§"/>
            </a:pPr>
            <a:r>
              <a:rPr lang="en-IN" sz="2400" b="1" dirty="0" smtClean="0">
                <a:latin typeface="Arial" pitchFamily="34" charset="0"/>
                <a:cs typeface="Arial" pitchFamily="34" charset="0"/>
              </a:rPr>
              <a:t>Key components</a:t>
            </a:r>
          </a:p>
          <a:p>
            <a:pPr marL="305435" indent="-305435" algn="just">
              <a:buFont typeface="Arial" pitchFamily="34" charset="0"/>
              <a:buChar char="•"/>
            </a:pPr>
            <a:r>
              <a:rPr lang="en-IN" sz="2000" dirty="0" smtClean="0">
                <a:latin typeface="Arial" pitchFamily="34" charset="0"/>
                <a:cs typeface="Arial" pitchFamily="34" charset="0"/>
              </a:rPr>
              <a:t>Data Collection: AI Kosh dataset .</a:t>
            </a:r>
          </a:p>
          <a:p>
            <a:pPr marL="305435" indent="-305435" algn="just">
              <a:buFont typeface="Arial" pitchFamily="34" charset="0"/>
              <a:buChar char="•"/>
            </a:pPr>
            <a:r>
              <a:rPr lang="en-IN" sz="2000" dirty="0" smtClean="0">
                <a:latin typeface="Arial" pitchFamily="34" charset="0"/>
                <a:cs typeface="Arial" pitchFamily="34" charset="0"/>
              </a:rPr>
              <a:t>Pre-processing: Clean and normalize the data set.</a:t>
            </a:r>
          </a:p>
          <a:p>
            <a:pPr marL="305435" indent="-305435" algn="just">
              <a:buFont typeface="Arial" pitchFamily="34" charset="0"/>
              <a:buChar char="•"/>
            </a:pPr>
            <a:r>
              <a:rPr lang="en-IN" sz="2000" dirty="0" smtClean="0">
                <a:latin typeface="Arial" pitchFamily="34" charset="0"/>
                <a:cs typeface="Arial" pitchFamily="34" charset="0"/>
              </a:rPr>
              <a:t>Machine learning algorithm: Train a classification model using P8-XGB Classifier.</a:t>
            </a:r>
          </a:p>
          <a:p>
            <a:pPr marL="305435" indent="-305435" algn="just">
              <a:buFont typeface="Arial" pitchFamily="34" charset="0"/>
              <a:buChar char="•"/>
            </a:pPr>
            <a:r>
              <a:rPr lang="en-IN" sz="2000" dirty="0" smtClean="0">
                <a:latin typeface="Arial" pitchFamily="34" charset="0"/>
                <a:cs typeface="Arial" pitchFamily="34" charset="0"/>
              </a:rPr>
              <a:t>Deployment: </a:t>
            </a:r>
            <a:r>
              <a:rPr lang="en-IN" sz="2000" dirty="0" smtClean="0">
                <a:latin typeface="Arial" pitchFamily="34" charset="0"/>
                <a:ea typeface="+mn-lt"/>
                <a:cs typeface="Arial" pitchFamily="34" charset="0"/>
              </a:rPr>
              <a:t>Deploy the solution on a scalable and reliable platform IBM Cloud.</a:t>
            </a:r>
            <a:endParaRPr lang="en-IN" sz="2000" dirty="0" smtClean="0">
              <a:latin typeface="Arial" pitchFamily="34" charset="0"/>
              <a:cs typeface="Arial" pitchFamily="34" charset="0"/>
            </a:endParaRPr>
          </a:p>
          <a:p>
            <a:pPr marL="305435" indent="-305435" algn="just">
              <a:buFont typeface="Arial" pitchFamily="34" charset="0"/>
              <a:buChar char="•"/>
            </a:pPr>
            <a:r>
              <a:rPr lang="en-IN" sz="2000" dirty="0" smtClean="0">
                <a:latin typeface="Arial" pitchFamily="34" charset="0"/>
                <a:cs typeface="Arial" pitchFamily="34" charset="0"/>
              </a:rPr>
              <a:t>Evaluation: Validate the model using accuracy and precision.</a:t>
            </a:r>
          </a:p>
          <a:p>
            <a:pPr marL="305435" indent="-305435" algn="just">
              <a:buFont typeface="Arial" pitchFamily="34" charset="0"/>
              <a:buChar char="•"/>
            </a:pPr>
            <a:r>
              <a:rPr lang="en-IN" sz="2000" dirty="0" smtClean="0">
                <a:latin typeface="Arial" pitchFamily="34" charset="0"/>
                <a:cs typeface="Arial" pitchFamily="34" charset="0"/>
              </a:rPr>
              <a:t>Result: Assist government agencies to categorize PMGSY quickly and accurately.</a:t>
            </a:r>
            <a:endParaRPr lang="en-IN" sz="2000" dirty="0">
              <a:latin typeface="Arial" pitchFamily="34" charset="0"/>
              <a:cs typeface="Arial" pitchFamily="34" charset="0"/>
            </a:endParaRPr>
          </a:p>
          <a:p>
            <a:pPr marL="0" indent="0">
              <a:buNone/>
            </a:pPr>
            <a:endParaRPr lang="en-IN"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870806"/>
          </a:xfrm>
        </p:spPr>
        <p:txBody>
          <a:bodyPr>
            <a:normAutofit/>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81192" y="1378634"/>
            <a:ext cx="11029615" cy="5219114"/>
          </a:xfrm>
        </p:spPr>
        <p:txBody>
          <a:bodyPr/>
          <a:lstStyle/>
          <a:p>
            <a:pPr marL="0" indent="0">
              <a:buNone/>
            </a:pPr>
            <a:r>
              <a:rPr lang="en-IN" sz="2000" dirty="0">
                <a:solidFill>
                  <a:srgbClr val="0F0F0F"/>
                </a:solidFill>
                <a:latin typeface="Arial" pitchFamily="34" charset="0"/>
                <a:ea typeface="+mn-lt"/>
                <a:cs typeface="Arial" pitchFamily="34" charset="0"/>
              </a:rPr>
              <a:t>The "System Approach" section outlines the overall strategy and methodology for developing and implementing </a:t>
            </a:r>
            <a:r>
              <a:rPr lang="en-IN" sz="2000" dirty="0" smtClean="0">
                <a:latin typeface="Arial" pitchFamily="34" charset="0"/>
                <a:cs typeface="Arial" pitchFamily="34" charset="0"/>
              </a:rPr>
              <a:t>Intelligent Classification of Rural Infrastructure Projects (PMGSY) .</a:t>
            </a:r>
            <a:r>
              <a:rPr lang="en-IN" sz="2000" dirty="0" smtClean="0">
                <a:solidFill>
                  <a:srgbClr val="0F0F0F"/>
                </a:solidFill>
                <a:latin typeface="Arial" pitchFamily="34" charset="0"/>
                <a:ea typeface="+mn-lt"/>
                <a:cs typeface="Arial" pitchFamily="34" charset="0"/>
              </a:rPr>
              <a:t>Here's </a:t>
            </a:r>
            <a:r>
              <a:rPr lang="en-IN" sz="2000" dirty="0">
                <a:solidFill>
                  <a:srgbClr val="0F0F0F"/>
                </a:solidFill>
                <a:latin typeface="Arial" pitchFamily="34" charset="0"/>
                <a:ea typeface="+mn-lt"/>
                <a:cs typeface="Arial" pitchFamily="34" charset="0"/>
              </a:rPr>
              <a:t>a suggested structure for this section:</a:t>
            </a:r>
            <a:endParaRPr lang="en-US" sz="2000" dirty="0">
              <a:latin typeface="Arial" pitchFamily="34" charset="0"/>
              <a:cs typeface="Arial" pitchFamily="34" charset="0"/>
            </a:endParaRPr>
          </a:p>
          <a:p>
            <a:pPr marL="305435" indent="-305435"/>
            <a:r>
              <a:rPr lang="en-IN" sz="2000" b="1" dirty="0">
                <a:solidFill>
                  <a:srgbClr val="0F0F0F"/>
                </a:solidFill>
                <a:latin typeface="Arial" pitchFamily="34" charset="0"/>
                <a:cs typeface="Arial" pitchFamily="34" charset="0"/>
              </a:rPr>
              <a:t>System </a:t>
            </a:r>
            <a:r>
              <a:rPr lang="en-IN" sz="2000" b="1" dirty="0" smtClean="0">
                <a:solidFill>
                  <a:srgbClr val="0F0F0F"/>
                </a:solidFill>
                <a:latin typeface="Arial" pitchFamily="34" charset="0"/>
                <a:cs typeface="Arial" pitchFamily="34" charset="0"/>
              </a:rPr>
              <a:t>requirements</a:t>
            </a:r>
          </a:p>
          <a:p>
            <a:pPr marL="305435" indent="-305435">
              <a:buFont typeface="Arial" pitchFamily="34" charset="0"/>
              <a:buChar char="•"/>
            </a:pPr>
            <a:r>
              <a:rPr lang="en-IN" sz="2000" dirty="0" smtClean="0">
                <a:solidFill>
                  <a:srgbClr val="0F0F0F"/>
                </a:solidFill>
                <a:latin typeface="Arial" pitchFamily="34" charset="0"/>
                <a:cs typeface="Arial" pitchFamily="34" charset="0"/>
              </a:rPr>
              <a:t>IBM Cloud</a:t>
            </a:r>
          </a:p>
          <a:p>
            <a:pPr marL="305435" indent="-305435">
              <a:buFont typeface="Arial" pitchFamily="34" charset="0"/>
              <a:buChar char="•"/>
            </a:pPr>
            <a:r>
              <a:rPr lang="en-IN" sz="2000" dirty="0" smtClean="0">
                <a:solidFill>
                  <a:srgbClr val="0F0F0F"/>
                </a:solidFill>
                <a:latin typeface="Arial" pitchFamily="34" charset="0"/>
                <a:cs typeface="Arial" pitchFamily="34" charset="0"/>
              </a:rPr>
              <a:t>watsonx.ai studio for model development and deployment.</a:t>
            </a:r>
          </a:p>
          <a:p>
            <a:pPr marL="305435" indent="-305435">
              <a:buFont typeface="Arial" pitchFamily="34" charset="0"/>
              <a:buChar char="•"/>
            </a:pPr>
            <a:r>
              <a:rPr lang="en-IN" sz="2000" dirty="0" smtClean="0">
                <a:solidFill>
                  <a:srgbClr val="0F0F0F"/>
                </a:solidFill>
                <a:latin typeface="Arial" pitchFamily="34" charset="0"/>
                <a:cs typeface="Arial" pitchFamily="34" charset="0"/>
              </a:rPr>
              <a:t>watsonx.ai Runtime </a:t>
            </a:r>
          </a:p>
          <a:p>
            <a:pPr marL="305435" indent="-305435">
              <a:buFont typeface="Arial" pitchFamily="34" charset="0"/>
              <a:buChar char="•"/>
            </a:pPr>
            <a:r>
              <a:rPr lang="en-IN" sz="2000" dirty="0" smtClean="0">
                <a:solidFill>
                  <a:srgbClr val="0F0F0F"/>
                </a:solidFill>
                <a:latin typeface="Arial" pitchFamily="34" charset="0"/>
                <a:cs typeface="Arial" pitchFamily="34" charset="0"/>
              </a:rPr>
              <a:t>Cloud storage object for dataset handling.</a:t>
            </a:r>
            <a:endParaRPr lang="en-IN" sz="2000" dirty="0">
              <a:solidFill>
                <a:srgbClr val="0F0F0F"/>
              </a:solidFill>
              <a:latin typeface="Arial" pitchFamily="34" charset="0"/>
              <a:cs typeface="Arial"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pPr marL="305435" indent="-305435">
              <a:buNone/>
            </a:pPr>
            <a:r>
              <a:rPr lang="en-IN" sz="1600" dirty="0" smtClean="0">
                <a:latin typeface="Arial" pitchFamily="34" charset="0"/>
                <a:ea typeface="+mn-lt"/>
                <a:cs typeface="Arial" pitchFamily="34" charset="0"/>
              </a:rPr>
              <a:t>   </a:t>
            </a:r>
            <a:r>
              <a:rPr lang="en-IN" sz="1400" dirty="0" smtClean="0">
                <a:latin typeface="Arial" pitchFamily="34" charset="0"/>
                <a:ea typeface="+mn-lt"/>
                <a:cs typeface="Arial" pitchFamily="34" charset="0"/>
              </a:rPr>
              <a:t>In </a:t>
            </a:r>
            <a:r>
              <a:rPr lang="en-IN" sz="1400" dirty="0">
                <a:latin typeface="Arial" pitchFamily="34" charset="0"/>
                <a:ea typeface="+mn-lt"/>
                <a:cs typeface="Arial" pitchFamily="34" charset="0"/>
              </a:rPr>
              <a:t>the Algorithm section, </a:t>
            </a:r>
            <a:r>
              <a:rPr lang="en-IN" sz="1400" dirty="0" smtClean="0">
                <a:latin typeface="Arial" pitchFamily="34" charset="0"/>
                <a:ea typeface="+mn-lt"/>
                <a:cs typeface="Arial" pitchFamily="34" charset="0"/>
              </a:rPr>
              <a:t>describes </a:t>
            </a:r>
            <a:r>
              <a:rPr lang="en-IN" sz="1400" dirty="0">
                <a:latin typeface="Arial" pitchFamily="34" charset="0"/>
                <a:ea typeface="+mn-lt"/>
                <a:cs typeface="Arial" pitchFamily="34" charset="0"/>
              </a:rPr>
              <a:t>the machine learning algorithm chosen for predicting </a:t>
            </a:r>
            <a:r>
              <a:rPr lang="en-IN" sz="1400" dirty="0" smtClean="0">
                <a:latin typeface="Arial" pitchFamily="34" charset="0"/>
                <a:ea typeface="+mn-lt"/>
                <a:cs typeface="Arial" pitchFamily="34" charset="0"/>
              </a:rPr>
              <a:t>PMGSY. </a:t>
            </a:r>
            <a:r>
              <a:rPr lang="en-IN" sz="1400" dirty="0">
                <a:latin typeface="Arial" pitchFamily="34" charset="0"/>
                <a:ea typeface="+mn-lt"/>
                <a:cs typeface="Arial" pitchFamily="34" charset="0"/>
              </a:rPr>
              <a:t>Here's an example structure for this section:</a:t>
            </a:r>
            <a:endParaRPr lang="en-IN" sz="1400" dirty="0">
              <a:latin typeface="Arial" pitchFamily="34" charset="0"/>
              <a:cs typeface="Arial" pitchFamily="34" charset="0"/>
            </a:endParaRPr>
          </a:p>
          <a:p>
            <a:pPr marL="305435" indent="-305435">
              <a:buFont typeface="Wingdings" pitchFamily="2" charset="2"/>
              <a:buChar char="§"/>
            </a:pPr>
            <a:r>
              <a:rPr lang="en-IN" sz="1800" b="1" dirty="0" smtClean="0">
                <a:latin typeface="Arial" pitchFamily="34" charset="0"/>
                <a:ea typeface="+mn-lt"/>
                <a:cs typeface="Arial" pitchFamily="34" charset="0"/>
              </a:rPr>
              <a:t>Algorithm </a:t>
            </a:r>
            <a:r>
              <a:rPr lang="en-IN" sz="1800" b="1" dirty="0">
                <a:latin typeface="Arial" pitchFamily="34" charset="0"/>
                <a:ea typeface="+mn-lt"/>
                <a:cs typeface="Arial" pitchFamily="34" charset="0"/>
              </a:rPr>
              <a:t>Selection</a:t>
            </a:r>
            <a:r>
              <a:rPr lang="en-IN" sz="1800" b="1" dirty="0" smtClean="0">
                <a:latin typeface="Arial" pitchFamily="34" charset="0"/>
                <a:ea typeface="+mn-lt"/>
                <a:cs typeface="Arial" pitchFamily="34" charset="0"/>
              </a:rPr>
              <a:t>:</a:t>
            </a:r>
          </a:p>
          <a:p>
            <a:pPr marL="305435" indent="-305435">
              <a:buNone/>
            </a:pPr>
            <a:r>
              <a:rPr lang="en-IN" sz="1400" dirty="0" smtClean="0">
                <a:latin typeface="Arial" pitchFamily="34" charset="0"/>
                <a:cs typeface="Arial" pitchFamily="34" charset="0"/>
              </a:rPr>
              <a:t>           P8-XGB Classifier</a:t>
            </a:r>
            <a:endParaRPr lang="en-IN" sz="1400" dirty="0"/>
          </a:p>
          <a:p>
            <a:pPr marL="305435" indent="-305435">
              <a:buFont typeface="Wingdings" pitchFamily="2" charset="2"/>
              <a:buChar char="§"/>
            </a:pPr>
            <a:r>
              <a:rPr lang="en-IN" sz="1800" b="1" dirty="0" smtClean="0">
                <a:latin typeface="Arial" pitchFamily="34" charset="0"/>
                <a:ea typeface="+mn-lt"/>
                <a:cs typeface="Arial" pitchFamily="34" charset="0"/>
              </a:rPr>
              <a:t> Data </a:t>
            </a:r>
            <a:r>
              <a:rPr lang="en-IN" sz="1800" b="1" dirty="0">
                <a:latin typeface="Arial" pitchFamily="34" charset="0"/>
                <a:ea typeface="+mn-lt"/>
                <a:cs typeface="Arial" pitchFamily="34" charset="0"/>
              </a:rPr>
              <a:t>Input:</a:t>
            </a:r>
            <a:endParaRPr lang="en-IN" sz="1800" dirty="0">
              <a:latin typeface="Arial" pitchFamily="34" charset="0"/>
              <a:cs typeface="Arial" pitchFamily="34" charset="0"/>
            </a:endParaRPr>
          </a:p>
          <a:p>
            <a:pPr marL="629920" lvl="1" indent="-305435">
              <a:buNone/>
            </a:pPr>
            <a:r>
              <a:rPr lang="en-IN" dirty="0" smtClean="0">
                <a:latin typeface="Arial" pitchFamily="34" charset="0"/>
                <a:cs typeface="Arial" pitchFamily="34" charset="0"/>
              </a:rPr>
              <a:t>      State Name, District Name,PMGSY Scheme, No of road worked sanctioned, Length of road worked sanctioned, No of bridges sanctioned, Cost of work sanctioned, No Of road works completed, Length of road work completed, No of bridges completed, Expenditure occurred, No of road works balance, Length of road work balance, No of bridge balance. </a:t>
            </a:r>
            <a:endParaRPr lang="en-IN" dirty="0">
              <a:latin typeface="Arial" pitchFamily="34" charset="0"/>
              <a:cs typeface="Arial" pitchFamily="34" charset="0"/>
            </a:endParaRPr>
          </a:p>
          <a:p>
            <a:pPr marL="305435" indent="-305435"/>
            <a:r>
              <a:rPr lang="en-IN" sz="1600" b="1" dirty="0">
                <a:latin typeface="Arial" pitchFamily="34" charset="0"/>
                <a:ea typeface="+mn-lt"/>
                <a:cs typeface="Arial" pitchFamily="34" charset="0"/>
              </a:rPr>
              <a:t>Training Process</a:t>
            </a:r>
            <a:r>
              <a:rPr lang="en-IN" sz="1600" b="1" dirty="0" smtClean="0">
                <a:latin typeface="Arial" pitchFamily="34" charset="0"/>
                <a:ea typeface="+mn-lt"/>
                <a:cs typeface="Arial" pitchFamily="34" charset="0"/>
              </a:rPr>
              <a:t>:</a:t>
            </a:r>
            <a:endParaRPr lang="en-IN" sz="1600" b="1" dirty="0">
              <a:latin typeface="Arial" pitchFamily="34" charset="0"/>
              <a:ea typeface="+mn-lt"/>
              <a:cs typeface="Arial" pitchFamily="34" charset="0"/>
            </a:endParaRPr>
          </a:p>
          <a:p>
            <a:pPr marL="305435" indent="-305435">
              <a:buNone/>
            </a:pPr>
            <a:r>
              <a:rPr lang="en-IN" sz="1600" dirty="0" smtClean="0">
                <a:latin typeface="Arial" pitchFamily="34" charset="0"/>
                <a:ea typeface="+mn-lt"/>
                <a:cs typeface="Arial" pitchFamily="34" charset="0"/>
              </a:rPr>
              <a:t>           </a:t>
            </a:r>
            <a:r>
              <a:rPr lang="en-IN" sz="1400" dirty="0" smtClean="0">
                <a:latin typeface="Arial" pitchFamily="34" charset="0"/>
                <a:ea typeface="+mn-lt"/>
                <a:cs typeface="Arial" pitchFamily="34" charset="0"/>
              </a:rPr>
              <a:t>Supervised learning using labelled  PMGSY types.</a:t>
            </a:r>
            <a:endParaRPr lang="en-IN" sz="1400" dirty="0"/>
          </a:p>
          <a:p>
            <a:pPr marL="305435" indent="-305435"/>
            <a:r>
              <a:rPr lang="en-IN" sz="1600" b="1" dirty="0">
                <a:latin typeface="Arial" pitchFamily="34" charset="0"/>
                <a:ea typeface="+mn-lt"/>
                <a:cs typeface="Arial" pitchFamily="34" charset="0"/>
              </a:rPr>
              <a:t>Prediction Process:</a:t>
            </a:r>
            <a:endParaRPr lang="en-IN" sz="1600" dirty="0">
              <a:latin typeface="Arial" pitchFamily="34" charset="0"/>
              <a:cs typeface="Arial" pitchFamily="34" charset="0"/>
            </a:endParaRPr>
          </a:p>
          <a:p>
            <a:pPr marL="629920" lvl="1" indent="-305435">
              <a:buNone/>
            </a:pPr>
            <a:r>
              <a:rPr lang="en-IN" dirty="0" smtClean="0">
                <a:latin typeface="Arial" pitchFamily="34" charset="0"/>
                <a:ea typeface="+mn-lt"/>
                <a:cs typeface="Arial" pitchFamily="34" charset="0"/>
              </a:rPr>
              <a:t>      Model deployed on IBM watsonax.ai Studio with API endpoint real-time predictions.</a:t>
            </a:r>
            <a:endParaRPr lang="en-IN" dirty="0">
              <a:latin typeface="Arial" pitchFamily="34" charset="0"/>
              <a:cs typeface="Arial" pitchFamily="34" charset="0"/>
            </a:endParaRPr>
          </a:p>
          <a:p>
            <a:pPr marL="305435" indent="-305435"/>
            <a:endParaRPr lang="en-IN"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progress map</a:t>
            </a:r>
            <a:endParaRPr lang="en-IN" dirty="0"/>
          </a:p>
        </p:txBody>
      </p:sp>
      <p:pic>
        <p:nvPicPr>
          <p:cNvPr id="4" name="Content Placeholder 3" descr="4.jpeg"/>
          <p:cNvPicPr>
            <a:picLocks noGrp="1" noChangeAspect="1"/>
          </p:cNvPicPr>
          <p:nvPr>
            <p:ph idx="1"/>
          </p:nvPr>
        </p:nvPicPr>
        <p:blipFill>
          <a:blip r:embed="rId2"/>
          <a:stretch>
            <a:fillRect/>
          </a:stretch>
        </p:blipFill>
        <p:spPr>
          <a:xfrm>
            <a:off x="1589314" y="1469570"/>
            <a:ext cx="8447316" cy="4549321"/>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relationship map</a:t>
            </a:r>
            <a:endParaRPr lang="en-IN" dirty="0"/>
          </a:p>
        </p:txBody>
      </p:sp>
      <p:pic>
        <p:nvPicPr>
          <p:cNvPr id="4" name="Content Placeholder 3" descr="5.jpeg"/>
          <p:cNvPicPr>
            <a:picLocks noGrp="1" noChangeAspect="1"/>
          </p:cNvPicPr>
          <p:nvPr>
            <p:ph idx="1"/>
          </p:nvPr>
        </p:nvPicPr>
        <p:blipFill>
          <a:blip r:embed="rId2"/>
          <a:stretch>
            <a:fillRect/>
          </a:stretch>
        </p:blipFill>
        <p:spPr>
          <a:xfrm>
            <a:off x="1785258" y="1301749"/>
            <a:ext cx="8088085" cy="3085194"/>
          </a:xfrm>
        </p:spPr>
      </p:pic>
      <p:pic>
        <p:nvPicPr>
          <p:cNvPr id="5" name="Picture 4" descr="7.jpeg"/>
          <p:cNvPicPr>
            <a:picLocks noChangeAspect="1"/>
          </p:cNvPicPr>
          <p:nvPr/>
        </p:nvPicPr>
        <p:blipFill>
          <a:blip r:embed="rId3"/>
          <a:stretch>
            <a:fillRect/>
          </a:stretch>
        </p:blipFill>
        <p:spPr>
          <a:xfrm>
            <a:off x="1915886" y="4441371"/>
            <a:ext cx="8000999" cy="20573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latin typeface="Arial"/>
                <a:ea typeface="+mj-lt"/>
                <a:cs typeface="Arial"/>
              </a:rPr>
              <a:t>Input data </a:t>
            </a:r>
            <a:endParaRPr lang="en-IN" dirty="0"/>
          </a:p>
        </p:txBody>
      </p:sp>
      <p:pic>
        <p:nvPicPr>
          <p:cNvPr id="4" name="Content Placeholder 3" descr="30.jpeg"/>
          <p:cNvPicPr>
            <a:picLocks noGrp="1" noChangeAspect="1"/>
          </p:cNvPicPr>
          <p:nvPr>
            <p:ph idx="1"/>
          </p:nvPr>
        </p:nvPicPr>
        <p:blipFill>
          <a:blip r:embed="rId2"/>
          <a:stretch>
            <a:fillRect/>
          </a:stretch>
        </p:blipFill>
        <p:spPr>
          <a:xfrm>
            <a:off x="1712485" y="1301750"/>
            <a:ext cx="8767029" cy="4673600"/>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299</TotalTime>
  <Words>678</Words>
  <Application>Microsoft Office PowerPoint</Application>
  <PresentationFormat>Custom</PresentationFormat>
  <Paragraphs>58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Intelligent Classification of Rural Infrastructure Projects using machine learning </vt:lpstr>
      <vt:lpstr>OUTLINE</vt:lpstr>
      <vt:lpstr>Problem Statement</vt:lpstr>
      <vt:lpstr>Proposed Solution</vt:lpstr>
      <vt:lpstr>System  Approach</vt:lpstr>
      <vt:lpstr>Algorithm &amp; Deployment</vt:lpstr>
      <vt:lpstr>progress map</vt:lpstr>
      <vt:lpstr>relationship map</vt:lpstr>
      <vt:lpstr>Input data </vt:lpstr>
      <vt:lpstr>Result</vt:lpstr>
      <vt:lpstr>Conclusion</vt:lpstr>
      <vt:lpstr>Slide 12</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Vishesha</cp:lastModifiedBy>
  <cp:revision>69</cp:revision>
  <dcterms:created xsi:type="dcterms:W3CDTF">2021-05-26T16:50:10Z</dcterms:created>
  <dcterms:modified xsi:type="dcterms:W3CDTF">2025-08-02T12:32:26Z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