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4630400" cy="8229600"/>
  <p:notesSz cx="6858000" cy="9144000"/>
  <p:embeddedFontLst>
    <p:embeddedFont>
      <p:font typeface="Calibri (MS)" charset="1" panose="020F0502020204030204"/>
      <p:regular r:id="rId14"/>
    </p:embeddedFont>
    <p:embeddedFont>
      <p:font typeface="IBM Plex Sans" charset="1" panose="020B0503050203000203"/>
      <p:regular r:id="rId15"/>
    </p:embeddedFont>
    <p:embeddedFont>
      <p:font typeface="Open Sans" charset="1" panose="020B0606030504020204"/>
      <p:regular r:id="rId16"/>
    </p:embeddedFont>
    <p:embeddedFont>
      <p:font typeface="IBM Plex Sans Condensed" charset="1" panose="020B0506050203000203"/>
      <p:regular r:id="rId17"/>
    </p:embeddedFont>
    <p:embeddedFont>
      <p:font typeface="IBM Plex Sans Bold" charset="1" panose="020B0803050203000203"/>
      <p:regular r:id="rId18"/>
    </p:embeddedFont>
    <p:embeddedFont>
      <p:font typeface="Montserrat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gamma.app/?utm_source=made-with-gamma" TargetMode="External" Type="http://schemas.openxmlformats.org/officeDocument/2006/relationships/hyperlink"/><Relationship Id="rId11" Target="https://gamma.app/?utm_source=made-with-gamma" TargetMode="External" Type="http://schemas.openxmlformats.org/officeDocument/2006/relationships/hyperlink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jpeg" Type="http://schemas.openxmlformats.org/officeDocument/2006/relationships/image"/><Relationship Id="rId7" Target="https://gamma.app/?utm_source=made-with-gamma" TargetMode="External" Type="http://schemas.openxmlformats.org/officeDocument/2006/relationships/hyperlink"/><Relationship Id="rId8" Target="https://gamma.app/?utm_source=made-with-gamma" TargetMode="External" Type="http://schemas.openxmlformats.org/officeDocument/2006/relationships/hyperlink"/><Relationship Id="rId9" Target="https://gamma.app/?utm_source=made-with-gamma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gamma.app/?utm_source=made-with-gamma" TargetMode="External" Type="http://schemas.openxmlformats.org/officeDocument/2006/relationships/hyperlink"/><Relationship Id="rId11" Target="https://gamma.app/?utm_source=made-with-gamma" TargetMode="External" Type="http://schemas.openxmlformats.org/officeDocument/2006/relationships/hyperlink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6.jpeg" Type="http://schemas.openxmlformats.org/officeDocument/2006/relationships/image"/><Relationship Id="rId7" Target="https://gamma.app/?utm_source=made-with-gamma" TargetMode="External" Type="http://schemas.openxmlformats.org/officeDocument/2006/relationships/hyperlink"/><Relationship Id="rId8" Target="https://gamma.app/?utm_source=made-with-gamma" TargetMode="External" Type="http://schemas.openxmlformats.org/officeDocument/2006/relationships/hyperlink"/><Relationship Id="rId9" Target="https://gamma.app/?utm_source=made-with-gamma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https://gamma.app/?utm_source=made-with-gamma" TargetMode="External" Type="http://schemas.openxmlformats.org/officeDocument/2006/relationships/hyperlink"/><Relationship Id="rId12" Target="https://gamma.app/?utm_source=made-with-gamma" TargetMode="External" Type="http://schemas.openxmlformats.org/officeDocument/2006/relationships/hyperlink"/><Relationship Id="rId13" Target="https://gamma.app/?utm_source=made-with-gamma" TargetMode="External" Type="http://schemas.openxmlformats.org/officeDocument/2006/relationships/hyperlink"/><Relationship Id="rId14" Target="https://gamma.app/?utm_source=made-with-gamma" TargetMode="External" Type="http://schemas.openxmlformats.org/officeDocument/2006/relationships/hyperlink"/><Relationship Id="rId15" Target="https://gamma.app/?utm_source=made-with-gamma" TargetMode="External" Type="http://schemas.openxmlformats.org/officeDocument/2006/relationships/hyperlink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7.jpe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12" Target="../media/image6.jpeg" Type="http://schemas.openxmlformats.org/officeDocument/2006/relationships/image"/><Relationship Id="rId13" Target="https://gamma.app/?utm_source=made-with-gamma" TargetMode="External" Type="http://schemas.openxmlformats.org/officeDocument/2006/relationships/hyperlink"/><Relationship Id="rId14" Target="https://gamma.app/?utm_source=made-with-gamma" TargetMode="External" Type="http://schemas.openxmlformats.org/officeDocument/2006/relationships/hyperlink"/><Relationship Id="rId15" Target="https://gamma.app/?utm_source=made-with-gamma" TargetMode="External" Type="http://schemas.openxmlformats.org/officeDocument/2006/relationships/hyperlink"/><Relationship Id="rId16" Target="https://gamma.app/?utm_source=made-with-gamma" TargetMode="External" Type="http://schemas.openxmlformats.org/officeDocument/2006/relationships/hyperlink"/><Relationship Id="rId17" Target="https://gamma.app/?utm_source=made-with-gamma" TargetMode="External" Type="http://schemas.openxmlformats.org/officeDocument/2006/relationships/hyperlink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gamma.app/?utm_source=made-with-gamma" TargetMode="External" Type="http://schemas.openxmlformats.org/officeDocument/2006/relationships/hyperlink"/><Relationship Id="rId11" Target="https://gamma.app/?utm_source=made-with-gamma" TargetMode="External" Type="http://schemas.openxmlformats.org/officeDocument/2006/relationships/hyperlink"/><Relationship Id="rId12" Target="https://gamma.app/?utm_source=made-with-gamma" TargetMode="External" Type="http://schemas.openxmlformats.org/officeDocument/2006/relationships/hyperlink"/><Relationship Id="rId13" Target="https://gamma.app/?utm_source=made-with-gamma" TargetMode="External" Type="http://schemas.openxmlformats.org/officeDocument/2006/relationships/hyperlink"/><Relationship Id="rId14" Target="https://gamma.app/?utm_source=made-with-gamma" TargetMode="External" Type="http://schemas.openxmlformats.org/officeDocument/2006/relationships/hyperlink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18.jpeg" Type="http://schemas.openxmlformats.org/officeDocument/2006/relationships/image"/><Relationship Id="rId7" Target="../media/image19.png" Type="http://schemas.openxmlformats.org/officeDocument/2006/relationships/image"/><Relationship Id="rId8" Target="../media/image20.pn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gamma.app/?utm_source=made-with-gamma" TargetMode="External" Type="http://schemas.openxmlformats.org/officeDocument/2006/relationships/hyperlink"/><Relationship Id="rId11" Target="https://gamma.app/?utm_source=made-with-gamma" TargetMode="External" Type="http://schemas.openxmlformats.org/officeDocument/2006/relationships/hyperlink"/><Relationship Id="rId12" Target="https://gamma.app/?utm_source=made-with-gamma" TargetMode="External" Type="http://schemas.openxmlformats.org/officeDocument/2006/relationships/hyperlink"/><Relationship Id="rId13" Target="https://gamma.app/?utm_source=made-with-gamma" TargetMode="External" Type="http://schemas.openxmlformats.org/officeDocument/2006/relationships/hyperlink"/><Relationship Id="rId14" Target="https://gamma.app/?utm_source=made-with-gamma" TargetMode="External" Type="http://schemas.openxmlformats.org/officeDocument/2006/relationships/hyperlink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24.jpeg" Type="http://schemas.openxmlformats.org/officeDocument/2006/relationships/image"/><Relationship Id="rId9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gamma.app/?utm_source=made-with-gamma" TargetMode="External" Type="http://schemas.openxmlformats.org/officeDocument/2006/relationships/hyperlink"/><Relationship Id="rId11" Target="https://gamma.app/?utm_source=made-with-gamma" TargetMode="External" Type="http://schemas.openxmlformats.org/officeDocument/2006/relationships/hyperlink"/><Relationship Id="rId12" Target="https://gamma.app/?utm_source=made-with-gamma" TargetMode="External" Type="http://schemas.openxmlformats.org/officeDocument/2006/relationships/hyperlink"/><Relationship Id="rId13" Target="https://gamma.app/?utm_source=made-with-gamma" TargetMode="External" Type="http://schemas.openxmlformats.org/officeDocument/2006/relationships/hyperlink"/><Relationship Id="rId14" Target="https://gamma.app/?utm_source=made-with-gamma" TargetMode="External" Type="http://schemas.openxmlformats.org/officeDocument/2006/relationships/hyperlink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25.jpeg" Type="http://schemas.openxmlformats.org/officeDocument/2006/relationships/image"/><Relationship Id="rId7" Target="../media/image26.png" Type="http://schemas.openxmlformats.org/officeDocument/2006/relationships/image"/><Relationship Id="rId8" Target="../media/image27.png" Type="http://schemas.openxmlformats.org/officeDocument/2006/relationships/image"/><Relationship Id="rId9" Target="../media/image6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11" Target="../media/image33.svg" Type="http://schemas.openxmlformats.org/officeDocument/2006/relationships/image"/><Relationship Id="rId12" Target="../media/image34.png" Type="http://schemas.openxmlformats.org/officeDocument/2006/relationships/image"/><Relationship Id="rId13" Target="../media/image6.jpeg" Type="http://schemas.openxmlformats.org/officeDocument/2006/relationships/image"/><Relationship Id="rId14" Target="https://gamma.app/?utm_source=made-with-gamma" TargetMode="External" Type="http://schemas.openxmlformats.org/officeDocument/2006/relationships/hyperlink"/><Relationship Id="rId15" Target="https://gamma.app/?utm_source=made-with-gamma" TargetMode="External" Type="http://schemas.openxmlformats.org/officeDocument/2006/relationships/hyperlink"/><Relationship Id="rId16" Target="https://gamma.app/?utm_source=made-with-gamma" TargetMode="External" Type="http://schemas.openxmlformats.org/officeDocument/2006/relationships/hyperlink"/><Relationship Id="rId17" Target="https://gamma.app/?utm_source=made-with-gamma" TargetMode="External" Type="http://schemas.openxmlformats.org/officeDocument/2006/relationships/hyperlink"/><Relationship Id="rId18" Target="https://gamma.app/?utm_source=made-with-gamma" TargetMode="External" Type="http://schemas.openxmlformats.org/officeDocument/2006/relationships/hyperlink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28.png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Relationship Id="rId9" Target="../media/image3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4630400" cy="8229600"/>
          </a:xfrm>
          <a:custGeom>
            <a:avLst/>
            <a:gdLst/>
            <a:ahLst/>
            <a:cxnLst/>
            <a:rect r="r" b="b" t="t" l="l"/>
            <a:pathLst>
              <a:path h="8229600" w="14630400">
                <a:moveTo>
                  <a:pt x="0" y="0"/>
                </a:moveTo>
                <a:lnTo>
                  <a:pt x="14630400" y="0"/>
                </a:lnTo>
                <a:lnTo>
                  <a:pt x="146304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1"/>
            <a:ext cx="14630400" cy="8229600"/>
          </a:xfrm>
          <a:custGeom>
            <a:avLst/>
            <a:gdLst/>
            <a:ahLst/>
            <a:cxnLst/>
            <a:rect r="r" b="b" t="t" l="l"/>
            <a:pathLst>
              <a:path h="8229600" w="14630400">
                <a:moveTo>
                  <a:pt x="0" y="0"/>
                </a:moveTo>
                <a:lnTo>
                  <a:pt x="14630400" y="0"/>
                </a:lnTo>
                <a:lnTo>
                  <a:pt x="146304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39195" y="7749540"/>
            <a:ext cx="1722625" cy="411480"/>
          </a:xfrm>
          <a:custGeom>
            <a:avLst/>
            <a:gdLst/>
            <a:ahLst/>
            <a:cxnLst/>
            <a:rect r="r" b="b" t="t" l="l"/>
            <a:pathLst>
              <a:path h="411480" w="1722625">
                <a:moveTo>
                  <a:pt x="0" y="0"/>
                </a:moveTo>
                <a:lnTo>
                  <a:pt x="1722625" y="0"/>
                </a:lnTo>
                <a:lnTo>
                  <a:pt x="1722625" y="411480"/>
                </a:lnTo>
                <a:lnTo>
                  <a:pt x="0" y="4114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0"/>
            <a:ext cx="5486400" cy="8229600"/>
          </a:xfrm>
          <a:custGeom>
            <a:avLst/>
            <a:gdLst/>
            <a:ahLst/>
            <a:cxnLst/>
            <a:rect r="r" b="b" t="t" l="l"/>
            <a:pathLst>
              <a:path h="8229600" w="5486400">
                <a:moveTo>
                  <a:pt x="0" y="0"/>
                </a:moveTo>
                <a:lnTo>
                  <a:pt x="5486400" y="0"/>
                </a:lnTo>
                <a:lnTo>
                  <a:pt x="54864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839443" y="7742682"/>
            <a:ext cx="100555" cy="27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"/>
              </a:lnSpc>
            </a:pP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7" tooltip="https://gamma.app/?utm_source=made-with-gamma"/>
              </a:rPr>
              <a:t>pre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8" tooltip="https://gamma.app/?utm_source=made-with-gamma"/>
              </a:rPr>
              <a:t>e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9" tooltip="https://gamma.app/?utm_source=made-with-gamma"/>
              </a:rPr>
              <a:t>ncode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10" tooltip="https://gamma.app/?utm_source=made-with-gamma"/>
              </a:rPr>
              <a:t>d.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11" tooltip="https://gamma.app/?utm_source=made-with-gamma"/>
              </a:rPr>
              <a:t>png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94004" y="1619621"/>
            <a:ext cx="7230847" cy="1523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sz="4656" spc="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Unlocking Secure User Access with Amazon Cognito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94004" y="4224642"/>
            <a:ext cx="7472239" cy="2306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4"/>
              </a:lnSpc>
            </a:pPr>
            <a:r>
              <a:rPr lang="en-US" sz="1752" spc="14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Amazon Cognito is a fully managed user directory and authentication service that simplifies user management for web and mobile applications.</a:t>
            </a:r>
          </a:p>
          <a:p>
            <a:pPr algn="l">
              <a:lnSpc>
                <a:spcPts val="4380"/>
              </a:lnSpc>
            </a:pPr>
            <a:r>
              <a:rPr lang="en-US" sz="1752" spc="21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By Vishma 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4630400" cy="8229600"/>
          </a:xfrm>
          <a:custGeom>
            <a:avLst/>
            <a:gdLst/>
            <a:ahLst/>
            <a:cxnLst/>
            <a:rect r="r" b="b" t="t" l="l"/>
            <a:pathLst>
              <a:path h="8229600" w="14630400">
                <a:moveTo>
                  <a:pt x="0" y="0"/>
                </a:moveTo>
                <a:lnTo>
                  <a:pt x="14630400" y="0"/>
                </a:lnTo>
                <a:lnTo>
                  <a:pt x="146304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1"/>
            <a:ext cx="14630400" cy="8229600"/>
          </a:xfrm>
          <a:custGeom>
            <a:avLst/>
            <a:gdLst/>
            <a:ahLst/>
            <a:cxnLst/>
            <a:rect r="r" b="b" t="t" l="l"/>
            <a:pathLst>
              <a:path h="8229600" w="14630400">
                <a:moveTo>
                  <a:pt x="0" y="0"/>
                </a:moveTo>
                <a:lnTo>
                  <a:pt x="14630400" y="0"/>
                </a:lnTo>
                <a:lnTo>
                  <a:pt x="146304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39195" y="7749540"/>
            <a:ext cx="1722625" cy="411480"/>
          </a:xfrm>
          <a:custGeom>
            <a:avLst/>
            <a:gdLst/>
            <a:ahLst/>
            <a:cxnLst/>
            <a:rect r="r" b="b" t="t" l="l"/>
            <a:pathLst>
              <a:path h="411480" w="1722625">
                <a:moveTo>
                  <a:pt x="0" y="0"/>
                </a:moveTo>
                <a:lnTo>
                  <a:pt x="1722625" y="0"/>
                </a:lnTo>
                <a:lnTo>
                  <a:pt x="1722625" y="411480"/>
                </a:lnTo>
                <a:lnTo>
                  <a:pt x="0" y="4114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336523" y="7653014"/>
            <a:ext cx="2181482" cy="552526"/>
          </a:xfrm>
          <a:custGeom>
            <a:avLst/>
            <a:gdLst/>
            <a:ahLst/>
            <a:cxnLst/>
            <a:rect r="r" b="b" t="t" l="l"/>
            <a:pathLst>
              <a:path h="552526" w="2181482">
                <a:moveTo>
                  <a:pt x="0" y="0"/>
                </a:moveTo>
                <a:lnTo>
                  <a:pt x="2181482" y="0"/>
                </a:lnTo>
                <a:lnTo>
                  <a:pt x="2181482" y="552526"/>
                </a:lnTo>
                <a:lnTo>
                  <a:pt x="0" y="5525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839443" y="7742682"/>
            <a:ext cx="100555" cy="27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"/>
              </a:lnSpc>
            </a:pP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7" tooltip="https://gamma.app/?utm_source=made-with-gamma"/>
              </a:rPr>
              <a:t>pre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8" tooltip="https://gamma.app/?utm_source=made-with-gamma"/>
              </a:rPr>
              <a:t>e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9" tooltip="https://gamma.app/?utm_source=made-with-gamma"/>
              </a:rPr>
              <a:t>ncode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10" tooltip="https://gamma.app/?utm_source=made-with-gamma"/>
              </a:rPr>
              <a:t>d.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11" tooltip="https://gamma.app/?utm_source=made-with-gamma"/>
              </a:rPr>
              <a:t>png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94004" y="2463079"/>
            <a:ext cx="6237513" cy="3072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sz="4656" spc="-11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What is Amazon Cognito?</a:t>
            </a:r>
          </a:p>
          <a:p>
            <a:pPr algn="l">
              <a:lnSpc>
                <a:spcPts val="3225"/>
              </a:lnSpc>
            </a:pPr>
            <a:r>
              <a:rPr lang="en-US" b="true" sz="2304" spc="-13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Simplifies User Authentication</a:t>
            </a:r>
          </a:p>
          <a:p>
            <a:pPr algn="l">
              <a:lnSpc>
                <a:spcPts val="2456"/>
              </a:lnSpc>
            </a:pPr>
            <a:r>
              <a:rPr lang="en-US" sz="1754" spc="14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Provides a secure and scalable way to authenticate users </a:t>
            </a:r>
          </a:p>
          <a:p>
            <a:pPr algn="l">
              <a:lnSpc>
                <a:spcPts val="2904"/>
              </a:lnSpc>
            </a:pPr>
            <a:r>
              <a:rPr lang="en-US" sz="1752" spc="14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for your applications, eliminating the need for complex backend infrastructure.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600188" y="3819058"/>
            <a:ext cx="5312321" cy="1692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5"/>
              </a:lnSpc>
            </a:pPr>
            <a:r>
              <a:rPr lang="en-US" b="true" sz="2304" spc="-13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Manages User Data</a:t>
            </a:r>
          </a:p>
          <a:p>
            <a:pPr algn="l">
              <a:lnSpc>
                <a:spcPts val="2456"/>
              </a:lnSpc>
            </a:pPr>
            <a:r>
              <a:rPr lang="en-US" sz="1754" spc="14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Handles user registration, sign-in, and account </a:t>
            </a:r>
          </a:p>
          <a:p>
            <a:pPr algn="l">
              <a:lnSpc>
                <a:spcPts val="2904"/>
              </a:lnSpc>
            </a:pPr>
            <a:r>
              <a:rPr lang="en-US" sz="1752" spc="14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management, allowing you to focus on your core application logic.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4630400" cy="8229600"/>
          </a:xfrm>
          <a:custGeom>
            <a:avLst/>
            <a:gdLst/>
            <a:ahLst/>
            <a:cxnLst/>
            <a:rect r="r" b="b" t="t" l="l"/>
            <a:pathLst>
              <a:path h="8229600" w="14630400">
                <a:moveTo>
                  <a:pt x="0" y="0"/>
                </a:moveTo>
                <a:lnTo>
                  <a:pt x="14630400" y="0"/>
                </a:lnTo>
                <a:lnTo>
                  <a:pt x="146304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1"/>
            <a:ext cx="14630400" cy="8229600"/>
          </a:xfrm>
          <a:custGeom>
            <a:avLst/>
            <a:gdLst/>
            <a:ahLst/>
            <a:cxnLst/>
            <a:rect r="r" b="b" t="t" l="l"/>
            <a:pathLst>
              <a:path h="8229600" w="14630400">
                <a:moveTo>
                  <a:pt x="0" y="0"/>
                </a:moveTo>
                <a:lnTo>
                  <a:pt x="14630400" y="0"/>
                </a:lnTo>
                <a:lnTo>
                  <a:pt x="146304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39195" y="7749540"/>
            <a:ext cx="1722625" cy="411480"/>
          </a:xfrm>
          <a:custGeom>
            <a:avLst/>
            <a:gdLst/>
            <a:ahLst/>
            <a:cxnLst/>
            <a:rect r="r" b="b" t="t" l="l"/>
            <a:pathLst>
              <a:path h="411480" w="1722625">
                <a:moveTo>
                  <a:pt x="0" y="0"/>
                </a:moveTo>
                <a:lnTo>
                  <a:pt x="1722625" y="0"/>
                </a:lnTo>
                <a:lnTo>
                  <a:pt x="1722625" y="411480"/>
                </a:lnTo>
                <a:lnTo>
                  <a:pt x="0" y="4114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0"/>
            <a:ext cx="5486400" cy="8229600"/>
          </a:xfrm>
          <a:custGeom>
            <a:avLst/>
            <a:gdLst/>
            <a:ahLst/>
            <a:cxnLst/>
            <a:rect r="r" b="b" t="t" l="l"/>
            <a:pathLst>
              <a:path h="8229600" w="5486400">
                <a:moveTo>
                  <a:pt x="0" y="0"/>
                </a:moveTo>
                <a:lnTo>
                  <a:pt x="5486400" y="0"/>
                </a:lnTo>
                <a:lnTo>
                  <a:pt x="54864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26481" y="3011548"/>
            <a:ext cx="644871" cy="644909"/>
          </a:xfrm>
          <a:custGeom>
            <a:avLst/>
            <a:gdLst/>
            <a:ahLst/>
            <a:cxnLst/>
            <a:rect r="r" b="b" t="t" l="l"/>
            <a:pathLst>
              <a:path h="644909" w="644871">
                <a:moveTo>
                  <a:pt x="0" y="0"/>
                </a:moveTo>
                <a:lnTo>
                  <a:pt x="644871" y="0"/>
                </a:lnTo>
                <a:lnTo>
                  <a:pt x="644871" y="644909"/>
                </a:lnTo>
                <a:lnTo>
                  <a:pt x="0" y="6449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618101" y="3011548"/>
            <a:ext cx="645033" cy="644909"/>
          </a:xfrm>
          <a:custGeom>
            <a:avLst/>
            <a:gdLst/>
            <a:ahLst/>
            <a:cxnLst/>
            <a:rect r="r" b="b" t="t" l="l"/>
            <a:pathLst>
              <a:path h="644909" w="645033">
                <a:moveTo>
                  <a:pt x="0" y="0"/>
                </a:moveTo>
                <a:lnTo>
                  <a:pt x="645033" y="0"/>
                </a:lnTo>
                <a:lnTo>
                  <a:pt x="645033" y="644909"/>
                </a:lnTo>
                <a:lnTo>
                  <a:pt x="0" y="6449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839443" y="7742682"/>
            <a:ext cx="100555" cy="27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"/>
              </a:lnSpc>
            </a:pP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11" tooltip="https://gamma.app/?utm_source=made-with-gamma"/>
              </a:rPr>
              <a:t>pre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12" tooltip="https://gamma.app/?utm_source=made-with-gamma"/>
              </a:rPr>
              <a:t>e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13" tooltip="https://gamma.app/?utm_source=made-with-gamma"/>
              </a:rPr>
              <a:t>ncode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14" tooltip="https://gamma.app/?utm_source=made-with-gamma"/>
              </a:rPr>
              <a:t>d.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15" tooltip="https://gamma.app/?utm_source=made-with-gamma"/>
              </a:rPr>
              <a:t>png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94004" y="1688887"/>
            <a:ext cx="6183373" cy="775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sz="4656" spc="-11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User Pool vs. Identity Pool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80542" y="3060773"/>
            <a:ext cx="139446" cy="467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4"/>
              </a:lnSpc>
            </a:pPr>
            <a:r>
              <a:rPr lang="en-US" sz="2795" spc="-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846320" y="3060773"/>
            <a:ext cx="194862" cy="467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4"/>
              </a:lnSpc>
            </a:pPr>
            <a:r>
              <a:rPr lang="en-US" sz="2795" spc="-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30982" y="3073184"/>
            <a:ext cx="2868797" cy="270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5"/>
              </a:lnSpc>
            </a:pPr>
            <a:r>
              <a:rPr lang="en-US" b="true" sz="2304" spc="-13">
                <a:solidFill>
                  <a:srgbClr val="272525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User Pool</a:t>
            </a:r>
          </a:p>
          <a:p>
            <a:pPr algn="l">
              <a:lnSpc>
                <a:spcPts val="2904"/>
              </a:lnSpc>
            </a:pPr>
            <a:r>
              <a:rPr lang="en-US" sz="1752" spc="14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Creates a custom user directory for your application with features </a:t>
            </a:r>
          </a:p>
          <a:p>
            <a:pPr algn="l">
              <a:lnSpc>
                <a:spcPts val="2456"/>
              </a:lnSpc>
            </a:pPr>
            <a:r>
              <a:rPr lang="en-US" sz="1754" spc="14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like user registration, sign-</a:t>
            </a:r>
          </a:p>
          <a:p>
            <a:pPr algn="l">
              <a:lnSpc>
                <a:spcPts val="4380"/>
              </a:lnSpc>
            </a:pPr>
            <a:r>
              <a:rPr lang="en-US" sz="1752" spc="14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in, and password </a:t>
            </a:r>
          </a:p>
          <a:p>
            <a:pPr algn="l">
              <a:lnSpc>
                <a:spcPts val="1427"/>
              </a:lnSpc>
            </a:pPr>
            <a:r>
              <a:rPr lang="en-US" sz="1752" spc="14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management.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423030" y="3073184"/>
            <a:ext cx="3039142" cy="3074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5"/>
              </a:lnSpc>
            </a:pPr>
            <a:r>
              <a:rPr lang="en-US" b="true" sz="2304" spc="-13">
                <a:solidFill>
                  <a:srgbClr val="272525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Identity Pool</a:t>
            </a:r>
          </a:p>
          <a:p>
            <a:pPr algn="just">
              <a:lnSpc>
                <a:spcPts val="2901"/>
              </a:lnSpc>
            </a:pPr>
            <a:r>
              <a:rPr lang="en-US" sz="1752" spc="14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Provides temporary, limited-time access to AWS resources for authenticated or unauthenticated users, using existing identity providers like Google or Facebook.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4630400" cy="8229600"/>
          </a:xfrm>
          <a:custGeom>
            <a:avLst/>
            <a:gdLst/>
            <a:ahLst/>
            <a:cxnLst/>
            <a:rect r="r" b="b" t="t" l="l"/>
            <a:pathLst>
              <a:path h="8229600" w="14630400">
                <a:moveTo>
                  <a:pt x="0" y="0"/>
                </a:moveTo>
                <a:lnTo>
                  <a:pt x="14630400" y="0"/>
                </a:lnTo>
                <a:lnTo>
                  <a:pt x="146304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1"/>
            <a:ext cx="14630400" cy="8229600"/>
          </a:xfrm>
          <a:custGeom>
            <a:avLst/>
            <a:gdLst/>
            <a:ahLst/>
            <a:cxnLst/>
            <a:rect r="r" b="b" t="t" l="l"/>
            <a:pathLst>
              <a:path h="8229600" w="14630400">
                <a:moveTo>
                  <a:pt x="0" y="0"/>
                </a:moveTo>
                <a:lnTo>
                  <a:pt x="14630400" y="0"/>
                </a:lnTo>
                <a:lnTo>
                  <a:pt x="146304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39195" y="7749540"/>
            <a:ext cx="1722625" cy="411480"/>
          </a:xfrm>
          <a:custGeom>
            <a:avLst/>
            <a:gdLst/>
            <a:ahLst/>
            <a:cxnLst/>
            <a:rect r="r" b="b" t="t" l="l"/>
            <a:pathLst>
              <a:path h="411480" w="1722625">
                <a:moveTo>
                  <a:pt x="0" y="0"/>
                </a:moveTo>
                <a:lnTo>
                  <a:pt x="1722625" y="0"/>
                </a:lnTo>
                <a:lnTo>
                  <a:pt x="1722625" y="411480"/>
                </a:lnTo>
                <a:lnTo>
                  <a:pt x="0" y="4114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025901" y="2517267"/>
            <a:ext cx="3799456" cy="2935348"/>
          </a:xfrm>
          <a:custGeom>
            <a:avLst/>
            <a:gdLst/>
            <a:ahLst/>
            <a:cxnLst/>
            <a:rect r="r" b="b" t="t" l="l"/>
            <a:pathLst>
              <a:path h="2935348" w="3799456">
                <a:moveTo>
                  <a:pt x="0" y="0"/>
                </a:moveTo>
                <a:lnTo>
                  <a:pt x="3799456" y="0"/>
                </a:lnTo>
                <a:lnTo>
                  <a:pt x="3799456" y="2935348"/>
                </a:lnTo>
                <a:lnTo>
                  <a:pt x="0" y="29353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28242" y="5624579"/>
            <a:ext cx="7691123" cy="1837477"/>
          </a:xfrm>
          <a:custGeom>
            <a:avLst/>
            <a:gdLst/>
            <a:ahLst/>
            <a:cxnLst/>
            <a:rect r="r" b="b" t="t" l="l"/>
            <a:pathLst>
              <a:path h="1837477" w="7691123">
                <a:moveTo>
                  <a:pt x="0" y="0"/>
                </a:moveTo>
                <a:lnTo>
                  <a:pt x="7691123" y="0"/>
                </a:lnTo>
                <a:lnTo>
                  <a:pt x="7691123" y="1837477"/>
                </a:lnTo>
                <a:lnTo>
                  <a:pt x="0" y="18374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47887" y="2470909"/>
            <a:ext cx="3799456" cy="2935224"/>
          </a:xfrm>
          <a:custGeom>
            <a:avLst/>
            <a:gdLst/>
            <a:ahLst/>
            <a:cxnLst/>
            <a:rect r="r" b="b" t="t" l="l"/>
            <a:pathLst>
              <a:path h="2935224" w="3799456">
                <a:moveTo>
                  <a:pt x="0" y="0"/>
                </a:moveTo>
                <a:lnTo>
                  <a:pt x="3799456" y="0"/>
                </a:lnTo>
                <a:lnTo>
                  <a:pt x="3799456" y="2935224"/>
                </a:lnTo>
                <a:lnTo>
                  <a:pt x="0" y="29352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445108" y="7628944"/>
            <a:ext cx="2181482" cy="552526"/>
          </a:xfrm>
          <a:custGeom>
            <a:avLst/>
            <a:gdLst/>
            <a:ahLst/>
            <a:cxnLst/>
            <a:rect r="r" b="b" t="t" l="l"/>
            <a:pathLst>
              <a:path h="552526" w="2181482">
                <a:moveTo>
                  <a:pt x="0" y="0"/>
                </a:moveTo>
                <a:lnTo>
                  <a:pt x="2181482" y="0"/>
                </a:lnTo>
                <a:lnTo>
                  <a:pt x="2181482" y="552526"/>
                </a:lnTo>
                <a:lnTo>
                  <a:pt x="0" y="55252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839443" y="7742682"/>
            <a:ext cx="100555" cy="27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"/>
              </a:lnSpc>
            </a:pP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13" tooltip="https://gamma.app/?utm_source=made-with-gamma"/>
              </a:rPr>
              <a:t>pre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14" tooltip="https://gamma.app/?utm_source=made-with-gamma"/>
              </a:rPr>
              <a:t>e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15" tooltip="https://gamma.app/?utm_source=made-with-gamma"/>
              </a:rPr>
              <a:t>ncode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16" tooltip="https://gamma.app/?utm_source=made-with-gamma"/>
              </a:rPr>
              <a:t>d.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17" tooltip="https://gamma.app/?utm_source=made-with-gamma"/>
              </a:rPr>
              <a:t>png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38118" y="563661"/>
            <a:ext cx="8177946" cy="775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21"/>
              </a:lnSpc>
            </a:pPr>
            <a:r>
              <a:rPr lang="en-US" sz="4658" spc="-11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User Pool Features and Capabilities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62482" y="2785796"/>
            <a:ext cx="3032827" cy="754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8"/>
              </a:lnSpc>
            </a:pPr>
            <a:r>
              <a:rPr lang="en-US" b="true" sz="2306" spc="-13">
                <a:solidFill>
                  <a:srgbClr val="272525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User Registration and Sign-In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035296" y="5784523"/>
            <a:ext cx="3291564" cy="385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8"/>
              </a:lnSpc>
            </a:pPr>
            <a:r>
              <a:rPr lang="en-US" b="true" sz="2306" spc="-13">
                <a:solidFill>
                  <a:srgbClr val="272525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Social Login Integration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736081" y="2706291"/>
            <a:ext cx="3173244" cy="385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8"/>
              </a:lnSpc>
            </a:pPr>
            <a:r>
              <a:rPr lang="en-US" b="true" sz="2306" spc="-13">
                <a:solidFill>
                  <a:srgbClr val="272525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Password Management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72185" y="3593544"/>
            <a:ext cx="3033570" cy="140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56"/>
              </a:lnSpc>
            </a:pPr>
            <a:r>
              <a:rPr lang="en-US" sz="1754" spc="14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Provides a secure and user-</a:t>
            </a:r>
          </a:p>
          <a:p>
            <a:pPr algn="l">
              <a:lnSpc>
                <a:spcPts val="2896"/>
              </a:lnSpc>
            </a:pPr>
            <a:r>
              <a:rPr lang="en-US" sz="1752" spc="15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friendly way for users to register and sign in to your application.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537204" y="6272651"/>
            <a:ext cx="6697342" cy="71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4"/>
              </a:lnSpc>
            </a:pPr>
            <a:r>
              <a:rPr lang="en-US" sz="1752" spc="14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Simplifies user sign-in by allowing users to authenticate using existing social media accounts.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784849" y="3238109"/>
            <a:ext cx="3015767" cy="1439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9"/>
              </a:lnSpc>
            </a:pPr>
            <a:r>
              <a:rPr lang="en-US" sz="1752" spc="14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Handles password reset, password strength requirements, and multi- factor authentication (MFA).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4630400" cy="8229600"/>
          </a:xfrm>
          <a:custGeom>
            <a:avLst/>
            <a:gdLst/>
            <a:ahLst/>
            <a:cxnLst/>
            <a:rect r="r" b="b" t="t" l="l"/>
            <a:pathLst>
              <a:path h="8229600" w="14630400">
                <a:moveTo>
                  <a:pt x="0" y="0"/>
                </a:moveTo>
                <a:lnTo>
                  <a:pt x="14630400" y="0"/>
                </a:lnTo>
                <a:lnTo>
                  <a:pt x="146304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1"/>
            <a:ext cx="14630400" cy="8229600"/>
          </a:xfrm>
          <a:custGeom>
            <a:avLst/>
            <a:gdLst/>
            <a:ahLst/>
            <a:cxnLst/>
            <a:rect r="r" b="b" t="t" l="l"/>
            <a:pathLst>
              <a:path h="8229600" w="14630400">
                <a:moveTo>
                  <a:pt x="0" y="0"/>
                </a:moveTo>
                <a:lnTo>
                  <a:pt x="14630400" y="0"/>
                </a:lnTo>
                <a:lnTo>
                  <a:pt x="146304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39195" y="7749540"/>
            <a:ext cx="1722625" cy="411480"/>
          </a:xfrm>
          <a:custGeom>
            <a:avLst/>
            <a:gdLst/>
            <a:ahLst/>
            <a:cxnLst/>
            <a:rect r="r" b="b" t="t" l="l"/>
            <a:pathLst>
              <a:path h="411480" w="1722625">
                <a:moveTo>
                  <a:pt x="0" y="0"/>
                </a:moveTo>
                <a:lnTo>
                  <a:pt x="1722625" y="0"/>
                </a:lnTo>
                <a:lnTo>
                  <a:pt x="1722625" y="411480"/>
                </a:lnTo>
                <a:lnTo>
                  <a:pt x="0" y="4114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0"/>
            <a:ext cx="5486400" cy="8229600"/>
          </a:xfrm>
          <a:custGeom>
            <a:avLst/>
            <a:gdLst/>
            <a:ahLst/>
            <a:cxnLst/>
            <a:rect r="r" b="b" t="t" l="l"/>
            <a:pathLst>
              <a:path h="8229600" w="5486400">
                <a:moveTo>
                  <a:pt x="0" y="0"/>
                </a:moveTo>
                <a:lnTo>
                  <a:pt x="5486400" y="0"/>
                </a:lnTo>
                <a:lnTo>
                  <a:pt x="54864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4025" y="2602763"/>
            <a:ext cx="524227" cy="524227"/>
          </a:xfrm>
          <a:custGeom>
            <a:avLst/>
            <a:gdLst/>
            <a:ahLst/>
            <a:cxnLst/>
            <a:rect r="r" b="b" t="t" l="l"/>
            <a:pathLst>
              <a:path h="524227" w="524227">
                <a:moveTo>
                  <a:pt x="0" y="0"/>
                </a:moveTo>
                <a:lnTo>
                  <a:pt x="524227" y="0"/>
                </a:lnTo>
                <a:lnTo>
                  <a:pt x="524227" y="524228"/>
                </a:lnTo>
                <a:lnTo>
                  <a:pt x="0" y="52422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729229" y="2602763"/>
            <a:ext cx="524227" cy="524227"/>
          </a:xfrm>
          <a:custGeom>
            <a:avLst/>
            <a:gdLst/>
            <a:ahLst/>
            <a:cxnLst/>
            <a:rect r="r" b="b" t="t" l="l"/>
            <a:pathLst>
              <a:path h="524227" w="524227">
                <a:moveTo>
                  <a:pt x="0" y="0"/>
                </a:moveTo>
                <a:lnTo>
                  <a:pt x="524228" y="0"/>
                </a:lnTo>
                <a:lnTo>
                  <a:pt x="524228" y="524228"/>
                </a:lnTo>
                <a:lnTo>
                  <a:pt x="0" y="52422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34025" y="5442614"/>
            <a:ext cx="524227" cy="524227"/>
          </a:xfrm>
          <a:custGeom>
            <a:avLst/>
            <a:gdLst/>
            <a:ahLst/>
            <a:cxnLst/>
            <a:rect r="r" b="b" t="t" l="l"/>
            <a:pathLst>
              <a:path h="524227" w="524227">
                <a:moveTo>
                  <a:pt x="0" y="0"/>
                </a:moveTo>
                <a:lnTo>
                  <a:pt x="524227" y="0"/>
                </a:lnTo>
                <a:lnTo>
                  <a:pt x="524227" y="524227"/>
                </a:lnTo>
                <a:lnTo>
                  <a:pt x="0" y="52422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839443" y="7742682"/>
            <a:ext cx="100555" cy="27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"/>
              </a:lnSpc>
            </a:pP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10" tooltip="https://gamma.app/?utm_source=made-with-gamma"/>
              </a:rPr>
              <a:t>pre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11" tooltip="https://gamma.app/?utm_source=made-with-gamma"/>
              </a:rPr>
              <a:t>e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12" tooltip="https://gamma.app/?utm_source=made-with-gamma"/>
              </a:rPr>
              <a:t>ncode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13" tooltip="https://gamma.app/?utm_source=made-with-gamma"/>
              </a:rPr>
              <a:t>d.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14" tooltip="https://gamma.app/?utm_source=made-with-gamma"/>
              </a:rPr>
              <a:t>png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3958" y="920839"/>
            <a:ext cx="5713619" cy="1341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295" spc="-94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Identity Pool Features and Capabilities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33958" y="3328959"/>
            <a:ext cx="3530327" cy="145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7"/>
              </a:lnSpc>
            </a:pPr>
            <a:r>
              <a:rPr lang="en-US" b="true" sz="2147" spc="-10">
                <a:solidFill>
                  <a:srgbClr val="272525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Federated Identity</a:t>
            </a:r>
          </a:p>
          <a:p>
            <a:pPr algn="l">
              <a:lnSpc>
                <a:spcPts val="2599"/>
              </a:lnSpc>
            </a:pPr>
            <a:r>
              <a:rPr lang="en-US" sz="1655" spc="13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Allows users to authenticate using existing social media accounts or other identity providers.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33958" y="6169066"/>
            <a:ext cx="3547062" cy="112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7"/>
              </a:lnSpc>
            </a:pPr>
            <a:r>
              <a:rPr lang="en-US" b="true" sz="2147" spc="-10">
                <a:solidFill>
                  <a:srgbClr val="272525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Security and Permissions</a:t>
            </a:r>
          </a:p>
          <a:p>
            <a:pPr algn="l">
              <a:lnSpc>
                <a:spcPts val="2591"/>
              </a:lnSpc>
            </a:pPr>
            <a:r>
              <a:rPr lang="en-US" sz="1655" spc="13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Offers granular control over which AWS resources users can access.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729858" y="3328959"/>
            <a:ext cx="3636512" cy="145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7"/>
              </a:lnSpc>
            </a:pPr>
            <a:r>
              <a:rPr lang="en-US" b="true" sz="2147" spc="-12">
                <a:solidFill>
                  <a:srgbClr val="272525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AWS Resource Access</a:t>
            </a:r>
          </a:p>
          <a:p>
            <a:pPr algn="l">
              <a:lnSpc>
                <a:spcPts val="2599"/>
              </a:lnSpc>
            </a:pPr>
            <a:r>
              <a:rPr lang="en-US" sz="1655" spc="13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Provides temporary access to AWS resources like S3, DynamoDB, and Lambda functions.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4630400" cy="8229600"/>
          </a:xfrm>
          <a:custGeom>
            <a:avLst/>
            <a:gdLst/>
            <a:ahLst/>
            <a:cxnLst/>
            <a:rect r="r" b="b" t="t" l="l"/>
            <a:pathLst>
              <a:path h="8229600" w="14630400">
                <a:moveTo>
                  <a:pt x="0" y="0"/>
                </a:moveTo>
                <a:lnTo>
                  <a:pt x="14630400" y="0"/>
                </a:lnTo>
                <a:lnTo>
                  <a:pt x="146304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1"/>
            <a:ext cx="14630400" cy="8229600"/>
          </a:xfrm>
          <a:custGeom>
            <a:avLst/>
            <a:gdLst/>
            <a:ahLst/>
            <a:cxnLst/>
            <a:rect r="r" b="b" t="t" l="l"/>
            <a:pathLst>
              <a:path h="8229600" w="14630400">
                <a:moveTo>
                  <a:pt x="0" y="0"/>
                </a:moveTo>
                <a:lnTo>
                  <a:pt x="14630400" y="0"/>
                </a:lnTo>
                <a:lnTo>
                  <a:pt x="146304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39195" y="7749540"/>
            <a:ext cx="1722625" cy="411480"/>
          </a:xfrm>
          <a:custGeom>
            <a:avLst/>
            <a:gdLst/>
            <a:ahLst/>
            <a:cxnLst/>
            <a:rect r="r" b="b" t="t" l="l"/>
            <a:pathLst>
              <a:path h="411480" w="1722625">
                <a:moveTo>
                  <a:pt x="0" y="0"/>
                </a:moveTo>
                <a:lnTo>
                  <a:pt x="1722625" y="0"/>
                </a:lnTo>
                <a:lnTo>
                  <a:pt x="1722625" y="411480"/>
                </a:lnTo>
                <a:lnTo>
                  <a:pt x="0" y="4114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297930" y="2969638"/>
            <a:ext cx="1404366" cy="4118905"/>
          </a:xfrm>
          <a:custGeom>
            <a:avLst/>
            <a:gdLst/>
            <a:ahLst/>
            <a:cxnLst/>
            <a:rect r="r" b="b" t="t" l="l"/>
            <a:pathLst>
              <a:path h="4118905" w="1404366">
                <a:moveTo>
                  <a:pt x="0" y="0"/>
                </a:moveTo>
                <a:lnTo>
                  <a:pt x="1404366" y="0"/>
                </a:lnTo>
                <a:lnTo>
                  <a:pt x="1404366" y="4118905"/>
                </a:lnTo>
                <a:lnTo>
                  <a:pt x="0" y="41189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0"/>
            <a:ext cx="5486400" cy="8229600"/>
          </a:xfrm>
          <a:custGeom>
            <a:avLst/>
            <a:gdLst/>
            <a:ahLst/>
            <a:cxnLst/>
            <a:rect r="r" b="b" t="t" l="l"/>
            <a:pathLst>
              <a:path h="8229600" w="5486400">
                <a:moveTo>
                  <a:pt x="0" y="0"/>
                </a:moveTo>
                <a:lnTo>
                  <a:pt x="5486400" y="0"/>
                </a:lnTo>
                <a:lnTo>
                  <a:pt x="54864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448918" y="7677074"/>
            <a:ext cx="2181482" cy="552526"/>
          </a:xfrm>
          <a:custGeom>
            <a:avLst/>
            <a:gdLst/>
            <a:ahLst/>
            <a:cxnLst/>
            <a:rect r="r" b="b" t="t" l="l"/>
            <a:pathLst>
              <a:path h="552526" w="2181482">
                <a:moveTo>
                  <a:pt x="0" y="0"/>
                </a:moveTo>
                <a:lnTo>
                  <a:pt x="2181482" y="0"/>
                </a:lnTo>
                <a:lnTo>
                  <a:pt x="2181482" y="552526"/>
                </a:lnTo>
                <a:lnTo>
                  <a:pt x="0" y="55252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839443" y="7742682"/>
            <a:ext cx="100555" cy="27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"/>
              </a:lnSpc>
            </a:pP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10" tooltip="https://gamma.app/?utm_source=made-with-gamma"/>
              </a:rPr>
              <a:t>pre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11" tooltip="https://gamma.app/?utm_source=made-with-gamma"/>
              </a:rPr>
              <a:t>e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12" tooltip="https://gamma.app/?utm_source=made-with-gamma"/>
              </a:rPr>
              <a:t>ncode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13" tooltip="https://gamma.app/?utm_source=made-with-gamma"/>
              </a:rPr>
              <a:t>d.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14" tooltip="https://gamma.app/?utm_source=made-with-gamma"/>
              </a:rPr>
              <a:t>png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80661" y="1153963"/>
            <a:ext cx="7235247" cy="152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sz="4656" spc="-11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Integrating Cognito with Other AWS Services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524882" y="6082846"/>
            <a:ext cx="198291" cy="46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7"/>
              </a:lnSpc>
            </a:pPr>
            <a:r>
              <a:rPr lang="en-US" sz="2798" spc="-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52314" y="3269799"/>
            <a:ext cx="139560" cy="46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7"/>
              </a:lnSpc>
            </a:pPr>
            <a:r>
              <a:rPr lang="en-US" sz="2798" spc="-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868669" y="6058652"/>
            <a:ext cx="5166379" cy="71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4"/>
              </a:lnSpc>
            </a:pPr>
            <a:r>
              <a:rPr lang="en-US" sz="1752" spc="14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Secure your APIs with Cognito and Amazon API Gateway.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868669" y="4652000"/>
            <a:ext cx="5761006" cy="71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4"/>
              </a:lnSpc>
            </a:pPr>
            <a:r>
              <a:rPr lang="en-US" sz="1752" spc="14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Use Cognito with Amazon DynamoDB for user profile management.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868669" y="3245606"/>
            <a:ext cx="5967298" cy="71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4"/>
              </a:lnSpc>
            </a:pPr>
            <a:r>
              <a:rPr lang="en-US" sz="1752" spc="14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Integrate Cognito with Amazon S3 for secure user data storage.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526406" y="4676718"/>
            <a:ext cx="194862" cy="467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4"/>
              </a:lnSpc>
            </a:pPr>
            <a:r>
              <a:rPr lang="en-US" sz="2795" spc="-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4630400" cy="8229600"/>
          </a:xfrm>
          <a:custGeom>
            <a:avLst/>
            <a:gdLst/>
            <a:ahLst/>
            <a:cxnLst/>
            <a:rect r="r" b="b" t="t" l="l"/>
            <a:pathLst>
              <a:path h="8229600" w="14630400">
                <a:moveTo>
                  <a:pt x="0" y="0"/>
                </a:moveTo>
                <a:lnTo>
                  <a:pt x="14630400" y="0"/>
                </a:lnTo>
                <a:lnTo>
                  <a:pt x="146304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1"/>
            <a:ext cx="14630400" cy="8229600"/>
          </a:xfrm>
          <a:custGeom>
            <a:avLst/>
            <a:gdLst/>
            <a:ahLst/>
            <a:cxnLst/>
            <a:rect r="r" b="b" t="t" l="l"/>
            <a:pathLst>
              <a:path h="8229600" w="14630400">
                <a:moveTo>
                  <a:pt x="0" y="0"/>
                </a:moveTo>
                <a:lnTo>
                  <a:pt x="14630400" y="0"/>
                </a:lnTo>
                <a:lnTo>
                  <a:pt x="146304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39195" y="7749540"/>
            <a:ext cx="1722625" cy="411480"/>
          </a:xfrm>
          <a:custGeom>
            <a:avLst/>
            <a:gdLst/>
            <a:ahLst/>
            <a:cxnLst/>
            <a:rect r="r" b="b" t="t" l="l"/>
            <a:pathLst>
              <a:path h="411480" w="1722625">
                <a:moveTo>
                  <a:pt x="0" y="0"/>
                </a:moveTo>
                <a:lnTo>
                  <a:pt x="1722625" y="0"/>
                </a:lnTo>
                <a:lnTo>
                  <a:pt x="1722625" y="411480"/>
                </a:lnTo>
                <a:lnTo>
                  <a:pt x="0" y="4114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67"/>
            <a:ext cx="5486400" cy="8229533"/>
          </a:xfrm>
          <a:custGeom>
            <a:avLst/>
            <a:gdLst/>
            <a:ahLst/>
            <a:cxnLst/>
            <a:rect r="r" b="b" t="t" l="l"/>
            <a:pathLst>
              <a:path h="8229533" w="5486400">
                <a:moveTo>
                  <a:pt x="0" y="0"/>
                </a:moveTo>
                <a:lnTo>
                  <a:pt x="5486400" y="0"/>
                </a:lnTo>
                <a:lnTo>
                  <a:pt x="5486400" y="8229533"/>
                </a:lnTo>
                <a:lnTo>
                  <a:pt x="0" y="82295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11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118603" y="1953130"/>
            <a:ext cx="903208" cy="1445133"/>
          </a:xfrm>
          <a:custGeom>
            <a:avLst/>
            <a:gdLst/>
            <a:ahLst/>
            <a:cxnLst/>
            <a:rect r="r" b="b" t="t" l="l"/>
            <a:pathLst>
              <a:path h="1445133" w="903208">
                <a:moveTo>
                  <a:pt x="0" y="0"/>
                </a:moveTo>
                <a:lnTo>
                  <a:pt x="903208" y="0"/>
                </a:lnTo>
                <a:lnTo>
                  <a:pt x="903208" y="1445133"/>
                </a:lnTo>
                <a:lnTo>
                  <a:pt x="0" y="144513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118603" y="3398263"/>
            <a:ext cx="903208" cy="4335551"/>
          </a:xfrm>
          <a:custGeom>
            <a:avLst/>
            <a:gdLst/>
            <a:ahLst/>
            <a:cxnLst/>
            <a:rect r="r" b="b" t="t" l="l"/>
            <a:pathLst>
              <a:path h="4335551" w="903208">
                <a:moveTo>
                  <a:pt x="0" y="0"/>
                </a:moveTo>
                <a:lnTo>
                  <a:pt x="903208" y="0"/>
                </a:lnTo>
                <a:lnTo>
                  <a:pt x="903208" y="4335551"/>
                </a:lnTo>
                <a:lnTo>
                  <a:pt x="0" y="433555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448918" y="7654271"/>
            <a:ext cx="2181482" cy="552526"/>
          </a:xfrm>
          <a:custGeom>
            <a:avLst/>
            <a:gdLst/>
            <a:ahLst/>
            <a:cxnLst/>
            <a:rect r="r" b="b" t="t" l="l"/>
            <a:pathLst>
              <a:path h="552526" w="2181482">
                <a:moveTo>
                  <a:pt x="0" y="0"/>
                </a:moveTo>
                <a:lnTo>
                  <a:pt x="2181482" y="0"/>
                </a:lnTo>
                <a:lnTo>
                  <a:pt x="2181482" y="552526"/>
                </a:lnTo>
                <a:lnTo>
                  <a:pt x="0" y="55252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839443" y="7742682"/>
            <a:ext cx="100555" cy="27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"/>
              </a:lnSpc>
            </a:pP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10" tooltip="https://gamma.app/?utm_source=made-with-gamma"/>
              </a:rPr>
              <a:t>pre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11" tooltip="https://gamma.app/?utm_source=made-with-gamma"/>
              </a:rPr>
              <a:t>e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12" tooltip="https://gamma.app/?utm_source=made-with-gamma"/>
              </a:rPr>
              <a:t>ncode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13" tooltip="https://gamma.app/?utm_source=made-with-gamma"/>
              </a:rPr>
              <a:t>d.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14" tooltip="https://gamma.app/?utm_source=made-with-gamma"/>
              </a:rPr>
              <a:t>png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19117" y="466754"/>
            <a:ext cx="7302789" cy="606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7"/>
              </a:lnSpc>
            </a:pPr>
            <a:r>
              <a:rPr lang="en-US" sz="3698" spc="-88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Authentication and Authorization Flows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293607" y="3582495"/>
            <a:ext cx="5127222" cy="680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7"/>
              </a:lnSpc>
            </a:pPr>
            <a:r>
              <a:rPr lang="en-US" b="true" sz="1847" spc="-11">
                <a:solidFill>
                  <a:srgbClr val="272525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Sign-In</a:t>
            </a:r>
          </a:p>
          <a:p>
            <a:pPr algn="l">
              <a:lnSpc>
                <a:spcPts val="1965"/>
              </a:lnSpc>
            </a:pPr>
            <a:r>
              <a:rPr lang="en-US" sz="1403" spc="11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Users authenticate with their credentials or social accounts.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293607" y="6473523"/>
            <a:ext cx="6049870" cy="680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7"/>
              </a:lnSpc>
            </a:pPr>
            <a:r>
              <a:rPr lang="en-US" b="true" sz="1847" spc="-11">
                <a:solidFill>
                  <a:srgbClr val="272525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Authorization</a:t>
            </a:r>
          </a:p>
          <a:p>
            <a:pPr algn="l">
              <a:lnSpc>
                <a:spcPts val="1965"/>
              </a:lnSpc>
            </a:pPr>
            <a:r>
              <a:rPr lang="en-US" sz="1403" spc="11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Your application verifies user permissions based on the issued tokens.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293607" y="2137105"/>
            <a:ext cx="6257392" cy="680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7"/>
              </a:lnSpc>
            </a:pPr>
            <a:r>
              <a:rPr lang="en-US" b="true" sz="1847" spc="-11">
                <a:solidFill>
                  <a:srgbClr val="272525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User Registration</a:t>
            </a:r>
          </a:p>
          <a:p>
            <a:pPr algn="l">
              <a:lnSpc>
                <a:spcPts val="1965"/>
              </a:lnSpc>
            </a:pPr>
            <a:r>
              <a:rPr lang="en-US" sz="1403" spc="11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New users register with their email and password or through social login.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293607" y="5448786"/>
            <a:ext cx="6441805" cy="242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5"/>
              </a:lnSpc>
            </a:pPr>
            <a:r>
              <a:rPr lang="en-US" sz="1403" spc="11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Cognito issues access and ID tokens for secure access to your application.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293607" y="5027514"/>
            <a:ext cx="1977533" cy="299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0"/>
              </a:lnSpc>
            </a:pPr>
            <a:r>
              <a:rPr lang="en-US" b="true" sz="1850" spc="-11">
                <a:solidFill>
                  <a:srgbClr val="272525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Token Generation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4630400" cy="8229600"/>
          </a:xfrm>
          <a:custGeom>
            <a:avLst/>
            <a:gdLst/>
            <a:ahLst/>
            <a:cxnLst/>
            <a:rect r="r" b="b" t="t" l="l"/>
            <a:pathLst>
              <a:path h="8229600" w="14630400">
                <a:moveTo>
                  <a:pt x="0" y="0"/>
                </a:moveTo>
                <a:lnTo>
                  <a:pt x="14630400" y="0"/>
                </a:lnTo>
                <a:lnTo>
                  <a:pt x="146304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1"/>
            <a:ext cx="14630400" cy="8229600"/>
          </a:xfrm>
          <a:custGeom>
            <a:avLst/>
            <a:gdLst/>
            <a:ahLst/>
            <a:cxnLst/>
            <a:rect r="r" b="b" t="t" l="l"/>
            <a:pathLst>
              <a:path h="8229600" w="14630400">
                <a:moveTo>
                  <a:pt x="0" y="0"/>
                </a:moveTo>
                <a:lnTo>
                  <a:pt x="14630400" y="0"/>
                </a:lnTo>
                <a:lnTo>
                  <a:pt x="146304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39195" y="7749540"/>
            <a:ext cx="1722625" cy="411480"/>
          </a:xfrm>
          <a:custGeom>
            <a:avLst/>
            <a:gdLst/>
            <a:ahLst/>
            <a:cxnLst/>
            <a:rect r="r" b="b" t="t" l="l"/>
            <a:pathLst>
              <a:path h="411480" w="1722625">
                <a:moveTo>
                  <a:pt x="0" y="0"/>
                </a:moveTo>
                <a:lnTo>
                  <a:pt x="1722625" y="0"/>
                </a:lnTo>
                <a:lnTo>
                  <a:pt x="1722625" y="411480"/>
                </a:lnTo>
                <a:lnTo>
                  <a:pt x="0" y="4114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78401" y="2928033"/>
            <a:ext cx="2152012" cy="825703"/>
          </a:xfrm>
          <a:custGeom>
            <a:avLst/>
            <a:gdLst/>
            <a:ahLst/>
            <a:cxnLst/>
            <a:rect r="r" b="b" t="t" l="l"/>
            <a:pathLst>
              <a:path h="825703" w="2152012">
                <a:moveTo>
                  <a:pt x="0" y="0"/>
                </a:moveTo>
                <a:lnTo>
                  <a:pt x="2152012" y="0"/>
                </a:lnTo>
                <a:lnTo>
                  <a:pt x="2152012" y="825703"/>
                </a:lnTo>
                <a:lnTo>
                  <a:pt x="0" y="8257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187058" y="3766823"/>
            <a:ext cx="8592817" cy="15240"/>
          </a:xfrm>
          <a:custGeom>
            <a:avLst/>
            <a:gdLst/>
            <a:ahLst/>
            <a:cxnLst/>
            <a:rect r="r" b="b" t="t" l="l"/>
            <a:pathLst>
              <a:path h="15240" w="8592817">
                <a:moveTo>
                  <a:pt x="0" y="0"/>
                </a:moveTo>
                <a:lnTo>
                  <a:pt x="8592817" y="0"/>
                </a:lnTo>
                <a:lnTo>
                  <a:pt x="8592817" y="15240"/>
                </a:lnTo>
                <a:lnTo>
                  <a:pt x="0" y="1524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902333" y="3810305"/>
            <a:ext cx="4304157" cy="825703"/>
          </a:xfrm>
          <a:custGeom>
            <a:avLst/>
            <a:gdLst/>
            <a:ahLst/>
            <a:cxnLst/>
            <a:rect r="r" b="b" t="t" l="l"/>
            <a:pathLst>
              <a:path h="825703" w="4304157">
                <a:moveTo>
                  <a:pt x="0" y="0"/>
                </a:moveTo>
                <a:lnTo>
                  <a:pt x="4304157" y="0"/>
                </a:lnTo>
                <a:lnTo>
                  <a:pt x="4304157" y="825703"/>
                </a:lnTo>
                <a:lnTo>
                  <a:pt x="0" y="82570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263135" y="4649219"/>
            <a:ext cx="7516749" cy="15240"/>
          </a:xfrm>
          <a:custGeom>
            <a:avLst/>
            <a:gdLst/>
            <a:ahLst/>
            <a:cxnLst/>
            <a:rect r="r" b="b" t="t" l="l"/>
            <a:pathLst>
              <a:path h="15240" w="7516749">
                <a:moveTo>
                  <a:pt x="0" y="0"/>
                </a:moveTo>
                <a:lnTo>
                  <a:pt x="7516749" y="0"/>
                </a:lnTo>
                <a:lnTo>
                  <a:pt x="7516749" y="15240"/>
                </a:lnTo>
                <a:lnTo>
                  <a:pt x="0" y="152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26303" y="4692701"/>
            <a:ext cx="6456169" cy="825703"/>
          </a:xfrm>
          <a:custGeom>
            <a:avLst/>
            <a:gdLst/>
            <a:ahLst/>
            <a:cxnLst/>
            <a:rect r="r" b="b" t="t" l="l"/>
            <a:pathLst>
              <a:path h="825703" w="6456169">
                <a:moveTo>
                  <a:pt x="0" y="0"/>
                </a:moveTo>
                <a:lnTo>
                  <a:pt x="6456169" y="0"/>
                </a:lnTo>
                <a:lnTo>
                  <a:pt x="6456169" y="825703"/>
                </a:lnTo>
                <a:lnTo>
                  <a:pt x="0" y="82570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324464" y="7608570"/>
            <a:ext cx="2181482" cy="552526"/>
          </a:xfrm>
          <a:custGeom>
            <a:avLst/>
            <a:gdLst/>
            <a:ahLst/>
            <a:cxnLst/>
            <a:rect r="r" b="b" t="t" l="l"/>
            <a:pathLst>
              <a:path h="552526" w="2181482">
                <a:moveTo>
                  <a:pt x="0" y="0"/>
                </a:moveTo>
                <a:lnTo>
                  <a:pt x="2181482" y="0"/>
                </a:lnTo>
                <a:lnTo>
                  <a:pt x="2181482" y="552526"/>
                </a:lnTo>
                <a:lnTo>
                  <a:pt x="0" y="55252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839443" y="7742682"/>
            <a:ext cx="100555" cy="27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"/>
              </a:lnSpc>
            </a:pP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14" tooltip="https://gamma.app/?utm_source=made-with-gamma"/>
              </a:rPr>
              <a:t>pre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15" tooltip="https://gamma.app/?utm_source=made-with-gamma"/>
              </a:rPr>
              <a:t>e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16" tooltip="https://gamma.app/?utm_source=made-with-gamma"/>
              </a:rPr>
              <a:t>ncode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17" tooltip="https://gamma.app/?utm_source=made-with-gamma"/>
              </a:rPr>
              <a:t>d.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12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18" tooltip="https://gamma.app/?utm_source=made-with-gamma"/>
              </a:rPr>
              <a:t>png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94004" y="1679743"/>
            <a:ext cx="7358291" cy="775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sz="4656" spc="-11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Conclusion and Key Takeaways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979164" y="4937827"/>
            <a:ext cx="155600" cy="367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4"/>
              </a:lnSpc>
            </a:pPr>
            <a:r>
              <a:rPr lang="en-US" sz="2195" spc="-6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000500" y="3262703"/>
            <a:ext cx="109518" cy="367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4"/>
              </a:lnSpc>
            </a:pPr>
            <a:r>
              <a:rPr lang="en-US" sz="2195" spc="-6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357746" y="2911259"/>
            <a:ext cx="4039657" cy="62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0"/>
              </a:lnSpc>
            </a:pPr>
            <a:r>
              <a:rPr lang="en-US" b="true" sz="2304" spc="-13">
                <a:solidFill>
                  <a:srgbClr val="272525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Simplified User Management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434071" y="3793655"/>
            <a:ext cx="3035941" cy="62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0"/>
              </a:lnSpc>
            </a:pPr>
            <a:r>
              <a:rPr lang="en-US" b="true" sz="2304" spc="-13">
                <a:solidFill>
                  <a:srgbClr val="272525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Secure Authentication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979164" y="4054907"/>
            <a:ext cx="153210" cy="368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7"/>
              </a:lnSpc>
            </a:pPr>
            <a:r>
              <a:rPr lang="en-US" sz="2198" spc="-6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510015" y="4913938"/>
            <a:ext cx="2691327" cy="385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8"/>
              </a:lnSpc>
            </a:pPr>
            <a:r>
              <a:rPr lang="en-US" b="true" sz="2306" spc="-13">
                <a:solidFill>
                  <a:srgbClr val="272525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Flexible Integration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94004" y="5759567"/>
            <a:ext cx="12201049" cy="71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4"/>
              </a:lnSpc>
            </a:pPr>
            <a:r>
              <a:rPr lang="en-US" sz="1752" spc="14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Amazon Cognito is a powerful tool for securely managing user access and authentication in your web and mobile applications, boosting efficiency and enhancing user experience.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DAGczRSyQds</dc:identifier>
  <dcterms:modified xsi:type="dcterms:W3CDTF">2011-08-01T06:04:30Z</dcterms:modified>
  <cp:revision>1</cp:revision>
  <dc:title>Amazon_Cognito.pdf</dc:title>
</cp:coreProperties>
</file>