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2364A54-0D0B-4BAC-9CD3-6A3DD4777071}" type="datetimeFigureOut">
              <a:rPr lang="en-IN" smtClean="0"/>
              <a:t>09-02-2023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1A837383-DC59-4A18-BDD3-4A8F69EEFED9}" type="slidenum">
              <a:rPr lang="en-IN" smtClean="0"/>
              <a:t>‹#›</a:t>
            </a:fld>
            <a:endParaRPr lang="en-IN"/>
          </a:p>
        </p:txBody>
      </p:sp>
    </p:spTree>
    <p:extLst>
      <p:ext uri="{BB962C8B-B14F-4D97-AF65-F5344CB8AC3E}">
        <p14:creationId xmlns:p14="http://schemas.microsoft.com/office/powerpoint/2010/main" val="190822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364A54-0D0B-4BAC-9CD3-6A3DD4777071}"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837383-DC59-4A18-BDD3-4A8F69EEFED9}" type="slidenum">
              <a:rPr lang="en-IN" smtClean="0"/>
              <a:t>‹#›</a:t>
            </a:fld>
            <a:endParaRPr lang="en-IN"/>
          </a:p>
        </p:txBody>
      </p:sp>
    </p:spTree>
    <p:extLst>
      <p:ext uri="{BB962C8B-B14F-4D97-AF65-F5344CB8AC3E}">
        <p14:creationId xmlns:p14="http://schemas.microsoft.com/office/powerpoint/2010/main" val="92465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364A54-0D0B-4BAC-9CD3-6A3DD4777071}"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837383-DC59-4A18-BDD3-4A8F69EEFED9}" type="slidenum">
              <a:rPr lang="en-IN" smtClean="0"/>
              <a:t>‹#›</a:t>
            </a:fld>
            <a:endParaRPr lang="en-IN"/>
          </a:p>
        </p:txBody>
      </p:sp>
    </p:spTree>
    <p:extLst>
      <p:ext uri="{BB962C8B-B14F-4D97-AF65-F5344CB8AC3E}">
        <p14:creationId xmlns:p14="http://schemas.microsoft.com/office/powerpoint/2010/main" val="133608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364A54-0D0B-4BAC-9CD3-6A3DD4777071}"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837383-DC59-4A18-BDD3-4A8F69EEFED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201197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364A54-0D0B-4BAC-9CD3-6A3DD4777071}"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837383-DC59-4A18-BDD3-4A8F69EEFED9}" type="slidenum">
              <a:rPr lang="en-IN" smtClean="0"/>
              <a:t>‹#›</a:t>
            </a:fld>
            <a:endParaRPr lang="en-IN"/>
          </a:p>
        </p:txBody>
      </p:sp>
    </p:spTree>
    <p:extLst>
      <p:ext uri="{BB962C8B-B14F-4D97-AF65-F5344CB8AC3E}">
        <p14:creationId xmlns:p14="http://schemas.microsoft.com/office/powerpoint/2010/main" val="1990229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2364A54-0D0B-4BAC-9CD3-6A3DD4777071}" type="datetimeFigureOut">
              <a:rPr lang="en-IN" smtClean="0"/>
              <a:t>09-02-2023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837383-DC59-4A18-BDD3-4A8F69EEFED9}" type="slidenum">
              <a:rPr lang="en-IN" smtClean="0"/>
              <a:t>‹#›</a:t>
            </a:fld>
            <a:endParaRPr lang="en-IN"/>
          </a:p>
        </p:txBody>
      </p:sp>
    </p:spTree>
    <p:extLst>
      <p:ext uri="{BB962C8B-B14F-4D97-AF65-F5344CB8AC3E}">
        <p14:creationId xmlns:p14="http://schemas.microsoft.com/office/powerpoint/2010/main" val="1814789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2364A54-0D0B-4BAC-9CD3-6A3DD4777071}" type="datetimeFigureOut">
              <a:rPr lang="en-IN" smtClean="0"/>
              <a:t>09-02-2023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837383-DC59-4A18-BDD3-4A8F69EEFED9}" type="slidenum">
              <a:rPr lang="en-IN" smtClean="0"/>
              <a:t>‹#›</a:t>
            </a:fld>
            <a:endParaRPr lang="en-IN"/>
          </a:p>
        </p:txBody>
      </p:sp>
    </p:spTree>
    <p:extLst>
      <p:ext uri="{BB962C8B-B14F-4D97-AF65-F5344CB8AC3E}">
        <p14:creationId xmlns:p14="http://schemas.microsoft.com/office/powerpoint/2010/main" val="1883776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64A54-0D0B-4BAC-9CD3-6A3DD4777071}"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837383-DC59-4A18-BDD3-4A8F69EEFED9}" type="slidenum">
              <a:rPr lang="en-IN" smtClean="0"/>
              <a:t>‹#›</a:t>
            </a:fld>
            <a:endParaRPr lang="en-IN"/>
          </a:p>
        </p:txBody>
      </p:sp>
    </p:spTree>
    <p:extLst>
      <p:ext uri="{BB962C8B-B14F-4D97-AF65-F5344CB8AC3E}">
        <p14:creationId xmlns:p14="http://schemas.microsoft.com/office/powerpoint/2010/main" val="3985438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64A54-0D0B-4BAC-9CD3-6A3DD4777071}"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837383-DC59-4A18-BDD3-4A8F69EEFED9}" type="slidenum">
              <a:rPr lang="en-IN" smtClean="0"/>
              <a:t>‹#›</a:t>
            </a:fld>
            <a:endParaRPr lang="en-IN"/>
          </a:p>
        </p:txBody>
      </p:sp>
    </p:spTree>
    <p:extLst>
      <p:ext uri="{BB962C8B-B14F-4D97-AF65-F5344CB8AC3E}">
        <p14:creationId xmlns:p14="http://schemas.microsoft.com/office/powerpoint/2010/main" val="177982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64A54-0D0B-4BAC-9CD3-6A3DD4777071}"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837383-DC59-4A18-BDD3-4A8F69EEFED9}" type="slidenum">
              <a:rPr lang="en-IN" smtClean="0"/>
              <a:t>‹#›</a:t>
            </a:fld>
            <a:endParaRPr lang="en-IN"/>
          </a:p>
        </p:txBody>
      </p:sp>
    </p:spTree>
    <p:extLst>
      <p:ext uri="{BB962C8B-B14F-4D97-AF65-F5344CB8AC3E}">
        <p14:creationId xmlns:p14="http://schemas.microsoft.com/office/powerpoint/2010/main" val="190329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364A54-0D0B-4BAC-9CD3-6A3DD4777071}"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837383-DC59-4A18-BDD3-4A8F69EEFED9}" type="slidenum">
              <a:rPr lang="en-IN" smtClean="0"/>
              <a:t>‹#›</a:t>
            </a:fld>
            <a:endParaRPr lang="en-IN"/>
          </a:p>
        </p:txBody>
      </p:sp>
    </p:spTree>
    <p:extLst>
      <p:ext uri="{BB962C8B-B14F-4D97-AF65-F5344CB8AC3E}">
        <p14:creationId xmlns:p14="http://schemas.microsoft.com/office/powerpoint/2010/main" val="3463605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364A54-0D0B-4BAC-9CD3-6A3DD4777071}"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837383-DC59-4A18-BDD3-4A8F69EEFED9}" type="slidenum">
              <a:rPr lang="en-IN" smtClean="0"/>
              <a:t>‹#›</a:t>
            </a:fld>
            <a:endParaRPr lang="en-IN"/>
          </a:p>
        </p:txBody>
      </p:sp>
    </p:spTree>
    <p:extLst>
      <p:ext uri="{BB962C8B-B14F-4D97-AF65-F5344CB8AC3E}">
        <p14:creationId xmlns:p14="http://schemas.microsoft.com/office/powerpoint/2010/main" val="1487252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364A54-0D0B-4BAC-9CD3-6A3DD4777071}" type="datetimeFigureOut">
              <a:rPr lang="en-IN" smtClean="0"/>
              <a:t>09-02-2023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837383-DC59-4A18-BDD3-4A8F69EEFED9}" type="slidenum">
              <a:rPr lang="en-IN" smtClean="0"/>
              <a:t>‹#›</a:t>
            </a:fld>
            <a:endParaRPr lang="en-IN"/>
          </a:p>
        </p:txBody>
      </p:sp>
    </p:spTree>
    <p:extLst>
      <p:ext uri="{BB962C8B-B14F-4D97-AF65-F5344CB8AC3E}">
        <p14:creationId xmlns:p14="http://schemas.microsoft.com/office/powerpoint/2010/main" val="3812249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364A54-0D0B-4BAC-9CD3-6A3DD4777071}" type="datetimeFigureOut">
              <a:rPr lang="en-IN" smtClean="0"/>
              <a:t>09-02-2023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837383-DC59-4A18-BDD3-4A8F69EEFED9}" type="slidenum">
              <a:rPr lang="en-IN" smtClean="0"/>
              <a:t>‹#›</a:t>
            </a:fld>
            <a:endParaRPr lang="en-IN"/>
          </a:p>
        </p:txBody>
      </p:sp>
    </p:spTree>
    <p:extLst>
      <p:ext uri="{BB962C8B-B14F-4D97-AF65-F5344CB8AC3E}">
        <p14:creationId xmlns:p14="http://schemas.microsoft.com/office/powerpoint/2010/main" val="1389806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364A54-0D0B-4BAC-9CD3-6A3DD4777071}" type="datetimeFigureOut">
              <a:rPr lang="en-IN" smtClean="0"/>
              <a:t>09-02-2023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837383-DC59-4A18-BDD3-4A8F69EEFED9}" type="slidenum">
              <a:rPr lang="en-IN" smtClean="0"/>
              <a:t>‹#›</a:t>
            </a:fld>
            <a:endParaRPr lang="en-IN"/>
          </a:p>
        </p:txBody>
      </p:sp>
    </p:spTree>
    <p:extLst>
      <p:ext uri="{BB962C8B-B14F-4D97-AF65-F5344CB8AC3E}">
        <p14:creationId xmlns:p14="http://schemas.microsoft.com/office/powerpoint/2010/main" val="318734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364A54-0D0B-4BAC-9CD3-6A3DD4777071}"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837383-DC59-4A18-BDD3-4A8F69EEFED9}" type="slidenum">
              <a:rPr lang="en-IN" smtClean="0"/>
              <a:t>‹#›</a:t>
            </a:fld>
            <a:endParaRPr lang="en-IN"/>
          </a:p>
        </p:txBody>
      </p:sp>
    </p:spTree>
    <p:extLst>
      <p:ext uri="{BB962C8B-B14F-4D97-AF65-F5344CB8AC3E}">
        <p14:creationId xmlns:p14="http://schemas.microsoft.com/office/powerpoint/2010/main" val="124636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364A54-0D0B-4BAC-9CD3-6A3DD4777071}"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837383-DC59-4A18-BDD3-4A8F69EEFED9}" type="slidenum">
              <a:rPr lang="en-IN" smtClean="0"/>
              <a:t>‹#›</a:t>
            </a:fld>
            <a:endParaRPr lang="en-IN"/>
          </a:p>
        </p:txBody>
      </p:sp>
    </p:spTree>
    <p:extLst>
      <p:ext uri="{BB962C8B-B14F-4D97-AF65-F5344CB8AC3E}">
        <p14:creationId xmlns:p14="http://schemas.microsoft.com/office/powerpoint/2010/main" val="1873959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364A54-0D0B-4BAC-9CD3-6A3DD4777071}" type="datetimeFigureOut">
              <a:rPr lang="en-IN" smtClean="0"/>
              <a:t>09-02-2023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A837383-DC59-4A18-BDD3-4A8F69EEFED9}" type="slidenum">
              <a:rPr lang="en-IN" smtClean="0"/>
              <a:t>‹#›</a:t>
            </a:fld>
            <a:endParaRPr lang="en-IN"/>
          </a:p>
        </p:txBody>
      </p:sp>
    </p:spTree>
    <p:extLst>
      <p:ext uri="{BB962C8B-B14F-4D97-AF65-F5344CB8AC3E}">
        <p14:creationId xmlns:p14="http://schemas.microsoft.com/office/powerpoint/2010/main" val="6566743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AC29-4757-4A0E-AA3E-DB34AF309C1E}"/>
              </a:ext>
            </a:extLst>
          </p:cNvPr>
          <p:cNvSpPr>
            <a:spLocks noGrp="1"/>
          </p:cNvSpPr>
          <p:nvPr>
            <p:ph type="ctrTitle"/>
          </p:nvPr>
        </p:nvSpPr>
        <p:spPr>
          <a:xfrm>
            <a:off x="924011" y="123874"/>
            <a:ext cx="8791575" cy="1655762"/>
          </a:xfrm>
        </p:spPr>
        <p:txBody>
          <a:bodyPr>
            <a:noAutofit/>
          </a:bodyPr>
          <a:lstStyle/>
          <a:p>
            <a:pPr algn="ctr"/>
            <a:r>
              <a:rPr lang="en-IN" sz="3600">
                <a:latin typeface="Times New Roman" panose="02020603050405020304" pitchFamily="18" charset="0"/>
                <a:cs typeface="Times New Roman" panose="02020603050405020304" pitchFamily="18" charset="0"/>
              </a:rPr>
              <a:t>BCSE421L</a:t>
            </a:r>
            <a:br>
              <a:rPr lang="en-IN" sz="3600">
                <a:latin typeface="Times New Roman" panose="02020603050405020304" pitchFamily="18" charset="0"/>
                <a:cs typeface="Times New Roman" panose="02020603050405020304" pitchFamily="18" charset="0"/>
              </a:rPr>
            </a:br>
            <a:r>
              <a:rPr lang="en-IN" sz="3600">
                <a:latin typeface="Times New Roman" panose="02020603050405020304" pitchFamily="18" charset="0"/>
                <a:cs typeface="Times New Roman" panose="02020603050405020304" pitchFamily="18" charset="0"/>
              </a:rPr>
              <a:t>ROBOTICS: KINEMATICS, DYNAMICS AND MOTION CONTROL</a:t>
            </a:r>
          </a:p>
        </p:txBody>
      </p:sp>
      <p:sp>
        <p:nvSpPr>
          <p:cNvPr id="3" name="Subtitle 2">
            <a:extLst>
              <a:ext uri="{FF2B5EF4-FFF2-40B4-BE49-F238E27FC236}">
                <a16:creationId xmlns:a16="http://schemas.microsoft.com/office/drawing/2014/main" id="{65525C79-688D-4ABA-A865-BEDD320EFFFC}"/>
              </a:ext>
            </a:extLst>
          </p:cNvPr>
          <p:cNvSpPr>
            <a:spLocks noGrp="1"/>
          </p:cNvSpPr>
          <p:nvPr>
            <p:ph type="subTitle" idx="1"/>
          </p:nvPr>
        </p:nvSpPr>
        <p:spPr>
          <a:xfrm>
            <a:off x="1244412" y="1779636"/>
            <a:ext cx="8791575" cy="1655762"/>
          </a:xfrm>
        </p:spPr>
        <p:txBody>
          <a:bodyPr>
            <a:normAutofit/>
          </a:bodyPr>
          <a:lstStyle/>
          <a:p>
            <a:pPr algn="ctr"/>
            <a:r>
              <a:rPr lang="en-IN" sz="4000" b="1">
                <a:solidFill>
                  <a:srgbClr val="002060"/>
                </a:solidFill>
                <a:latin typeface="Times New Roman" panose="02020603050405020304" pitchFamily="18" charset="0"/>
                <a:cs typeface="Times New Roman" panose="02020603050405020304" pitchFamily="18" charset="0"/>
              </a:rPr>
              <a:t>HAND GESTURE CONTROLLED ROBOT</a:t>
            </a:r>
          </a:p>
        </p:txBody>
      </p:sp>
      <p:sp>
        <p:nvSpPr>
          <p:cNvPr id="4" name="TextBox 3">
            <a:extLst>
              <a:ext uri="{FF2B5EF4-FFF2-40B4-BE49-F238E27FC236}">
                <a16:creationId xmlns:a16="http://schemas.microsoft.com/office/drawing/2014/main" id="{6CA1FB8B-8095-451D-8816-F1F3C1DAA45A}"/>
              </a:ext>
            </a:extLst>
          </p:cNvPr>
          <p:cNvSpPr txBox="1"/>
          <p:nvPr/>
        </p:nvSpPr>
        <p:spPr>
          <a:xfrm>
            <a:off x="8334934" y="4442994"/>
            <a:ext cx="3402106" cy="1477328"/>
          </a:xfrm>
          <a:prstGeom prst="rect">
            <a:avLst/>
          </a:prstGeom>
          <a:noFill/>
        </p:spPr>
        <p:txBody>
          <a:bodyPr wrap="square" rtlCol="0">
            <a:spAutoFit/>
          </a:bodyPr>
          <a:lstStyle/>
          <a:p>
            <a:r>
              <a:rPr lang="en-IN">
                <a:latin typeface="Times New Roman" panose="02020603050405020304" pitchFamily="18" charset="0"/>
                <a:cs typeface="Times New Roman" panose="02020603050405020304" pitchFamily="18" charset="0"/>
              </a:rPr>
              <a:t>RAHUL K 21BRS1619</a:t>
            </a:r>
          </a:p>
          <a:p>
            <a:r>
              <a:rPr lang="en-IN">
                <a:latin typeface="Times New Roman" panose="02020603050405020304" pitchFamily="18" charset="0"/>
                <a:cs typeface="Times New Roman" panose="02020603050405020304" pitchFamily="18" charset="0"/>
              </a:rPr>
              <a:t>NAGAVISHNESH 21BRS1312</a:t>
            </a:r>
          </a:p>
          <a:p>
            <a:r>
              <a:rPr lang="en-IN">
                <a:latin typeface="Times New Roman" panose="02020603050405020304" pitchFamily="18" charset="0"/>
                <a:cs typeface="Times New Roman" panose="02020603050405020304" pitchFamily="18" charset="0"/>
              </a:rPr>
              <a:t>SUMANTH MN 21BRS1504</a:t>
            </a:r>
          </a:p>
          <a:p>
            <a:r>
              <a:rPr lang="en-IN">
                <a:latin typeface="Times New Roman" panose="02020603050405020304" pitchFamily="18" charset="0"/>
                <a:cs typeface="Times New Roman" panose="02020603050405020304" pitchFamily="18" charset="0"/>
              </a:rPr>
              <a:t>SIYAMALA  21BRS1710</a:t>
            </a:r>
          </a:p>
          <a:p>
            <a:r>
              <a:rPr lang="en-IN">
                <a:latin typeface="Times New Roman" panose="02020603050405020304" pitchFamily="18" charset="0"/>
                <a:cs typeface="Times New Roman" panose="02020603050405020304" pitchFamily="18" charset="0"/>
              </a:rPr>
              <a:t>LAVANYA 21BRS1187</a:t>
            </a:r>
          </a:p>
        </p:txBody>
      </p:sp>
      <p:pic>
        <p:nvPicPr>
          <p:cNvPr id="5" name="Picture 4">
            <a:extLst>
              <a:ext uri="{FF2B5EF4-FFF2-40B4-BE49-F238E27FC236}">
                <a16:creationId xmlns:a16="http://schemas.microsoft.com/office/drawing/2014/main" id="{AA659D07-7D49-44F4-899F-D15722B692B0}"/>
              </a:ext>
            </a:extLst>
          </p:cNvPr>
          <p:cNvPicPr>
            <a:picLocks noChangeAspect="1"/>
          </p:cNvPicPr>
          <p:nvPr/>
        </p:nvPicPr>
        <p:blipFill>
          <a:blip r:embed="rId2"/>
          <a:stretch>
            <a:fillRect/>
          </a:stretch>
        </p:blipFill>
        <p:spPr>
          <a:xfrm>
            <a:off x="9664601" y="639308"/>
            <a:ext cx="1872975" cy="1694835"/>
          </a:xfrm>
          <a:prstGeom prst="rect">
            <a:avLst/>
          </a:prstGeom>
        </p:spPr>
      </p:pic>
      <p:pic>
        <p:nvPicPr>
          <p:cNvPr id="6" name="Picture 5">
            <a:extLst>
              <a:ext uri="{FF2B5EF4-FFF2-40B4-BE49-F238E27FC236}">
                <a16:creationId xmlns:a16="http://schemas.microsoft.com/office/drawing/2014/main" id="{18F20932-DEEB-4D89-8C93-BB77AFF8D7BD}"/>
              </a:ext>
            </a:extLst>
          </p:cNvPr>
          <p:cNvPicPr>
            <a:picLocks noChangeAspect="1"/>
          </p:cNvPicPr>
          <p:nvPr/>
        </p:nvPicPr>
        <p:blipFill>
          <a:blip r:embed="rId3"/>
          <a:stretch>
            <a:fillRect/>
          </a:stretch>
        </p:blipFill>
        <p:spPr>
          <a:xfrm>
            <a:off x="699247" y="3311524"/>
            <a:ext cx="5668166" cy="3422602"/>
          </a:xfrm>
          <a:prstGeom prst="rect">
            <a:avLst/>
          </a:prstGeom>
        </p:spPr>
      </p:pic>
    </p:spTree>
    <p:extLst>
      <p:ext uri="{BB962C8B-B14F-4D97-AF65-F5344CB8AC3E}">
        <p14:creationId xmlns:p14="http://schemas.microsoft.com/office/powerpoint/2010/main" val="520023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1161F1-9942-4F6E-86F1-90E40E0CEE4F}"/>
              </a:ext>
            </a:extLst>
          </p:cNvPr>
          <p:cNvSpPr txBox="1"/>
          <p:nvPr/>
        </p:nvSpPr>
        <p:spPr>
          <a:xfrm>
            <a:off x="628549" y="766732"/>
            <a:ext cx="10665961" cy="5324535"/>
          </a:xfrm>
          <a:prstGeom prst="rect">
            <a:avLst/>
          </a:prstGeom>
          <a:noFill/>
        </p:spPr>
        <p:txBody>
          <a:bodyPr wrap="square" rtlCol="0">
            <a:spAutoFit/>
          </a:bodyPr>
          <a:lstStyle/>
          <a:p>
            <a:pPr algn="just"/>
            <a:r>
              <a:rPr lang="en-IN" sz="2800" b="1">
                <a:solidFill>
                  <a:schemeClr val="bg1"/>
                </a:solidFill>
                <a:latin typeface="Times New Roman" panose="02020603050405020304" pitchFamily="18" charset="0"/>
                <a:cs typeface="Times New Roman" panose="02020603050405020304" pitchFamily="18" charset="0"/>
              </a:rPr>
              <a:t>INTRODUCTION:</a:t>
            </a:r>
          </a:p>
          <a:p>
            <a:pPr algn="just"/>
            <a:endParaRPr lang="en-US" sz="2400"/>
          </a:p>
          <a:p>
            <a:pPr algn="just"/>
            <a:r>
              <a:rPr lang="en-US" sz="2400"/>
              <a:t>Robots are playing an important role in automation across all the sectors like construction, military, medical, manufacturing, etc. After making some basic robots like</a:t>
            </a:r>
            <a:r>
              <a:rPr lang="en-US" sz="2400" u="sng"/>
              <a:t> </a:t>
            </a:r>
            <a:r>
              <a:rPr lang="en-US" sz="2400"/>
              <a:t>line follower robot,computer controlled robot etc, we have developed this accelerometer based gesture controlled robot by using arduino uno. In this project we have used hand motion to drive the robot. For this purpose we have used accelerometer which works on acceleration. A robot is a machines specially one programmable by a computer capable of carrying out a complex series of actions automatically. A robot can be guided by an external control device, or the control may be embedded within. Robots may be constructed to evoke human form, but most robots are task-performing machines, designed with an emphasis on stark functionality, rather than expressive aesthetics.</a:t>
            </a:r>
          </a:p>
          <a:p>
            <a:pPr algn="just"/>
            <a:endParaRPr lang="en-US" sz="2400"/>
          </a:p>
        </p:txBody>
      </p:sp>
    </p:spTree>
    <p:extLst>
      <p:ext uri="{BB962C8B-B14F-4D97-AF65-F5344CB8AC3E}">
        <p14:creationId xmlns:p14="http://schemas.microsoft.com/office/powerpoint/2010/main" val="3005182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C1FAC5-088B-467F-BFDB-36988BA6BFB5}"/>
              </a:ext>
            </a:extLst>
          </p:cNvPr>
          <p:cNvSpPr txBox="1"/>
          <p:nvPr/>
        </p:nvSpPr>
        <p:spPr>
          <a:xfrm>
            <a:off x="2124635" y="282388"/>
            <a:ext cx="9712240" cy="4062651"/>
          </a:xfrm>
          <a:prstGeom prst="rect">
            <a:avLst/>
          </a:prstGeom>
          <a:noFill/>
        </p:spPr>
        <p:txBody>
          <a:bodyPr wrap="square" rtlCol="0">
            <a:spAutoFit/>
          </a:bodyPr>
          <a:lstStyle/>
          <a:p>
            <a:pPr algn="just"/>
            <a:r>
              <a:rPr lang="en-US" sz="2400"/>
              <a:t>Robots can be autonomous or semi-autonomous and range from humanoids such as Honda's Advanced Step in Innovative Mobility (ASIMO) and TOSY's TOSY Ping Pong Playing Robot (TOPIO) to industrial robots, medical operating robots, patient assist robots, dog therapy robots, </a:t>
            </a:r>
            <a:r>
              <a:rPr lang="en-US" sz="2400">
                <a:latin typeface="Times New Roman" panose="02020603050405020304" pitchFamily="18" charset="0"/>
                <a:cs typeface="Times New Roman" panose="02020603050405020304" pitchFamily="18" charset="0"/>
              </a:rPr>
              <a:t>collectively</a:t>
            </a:r>
            <a:r>
              <a:rPr lang="en-US" sz="2400"/>
              <a:t> programmed swarm robots, UAV drones such as General Atomics MQ-1 Predator, and even microscopic nano robots. By mimicking a lifelike appearance or automating movements, a robot may convey a sense of intelligence or thought of its own. Autonomous things are expected to proliferate in the future, with home robotics and the autonomous car as some of the main drivers</a:t>
            </a:r>
          </a:p>
          <a:p>
            <a:endParaRPr lang="en-IN"/>
          </a:p>
        </p:txBody>
      </p:sp>
      <p:pic>
        <p:nvPicPr>
          <p:cNvPr id="3" name="Picture 2">
            <a:extLst>
              <a:ext uri="{FF2B5EF4-FFF2-40B4-BE49-F238E27FC236}">
                <a16:creationId xmlns:a16="http://schemas.microsoft.com/office/drawing/2014/main" id="{42AEB6CD-B3FA-484F-B8E5-9BB7D55423C2}"/>
              </a:ext>
            </a:extLst>
          </p:cNvPr>
          <p:cNvPicPr>
            <a:picLocks noChangeAspect="1"/>
          </p:cNvPicPr>
          <p:nvPr/>
        </p:nvPicPr>
        <p:blipFill>
          <a:blip r:embed="rId2"/>
          <a:stretch>
            <a:fillRect/>
          </a:stretch>
        </p:blipFill>
        <p:spPr>
          <a:xfrm>
            <a:off x="0" y="4019154"/>
            <a:ext cx="3810532" cy="2838846"/>
          </a:xfrm>
          <a:prstGeom prst="rect">
            <a:avLst/>
          </a:prstGeom>
        </p:spPr>
      </p:pic>
    </p:spTree>
    <p:extLst>
      <p:ext uri="{BB962C8B-B14F-4D97-AF65-F5344CB8AC3E}">
        <p14:creationId xmlns:p14="http://schemas.microsoft.com/office/powerpoint/2010/main" val="1576327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BD6E4C-2CA7-4486-BF74-C38032FAD4FB}"/>
              </a:ext>
            </a:extLst>
          </p:cNvPr>
          <p:cNvSpPr txBox="1"/>
          <p:nvPr/>
        </p:nvSpPr>
        <p:spPr>
          <a:xfrm>
            <a:off x="812392" y="394692"/>
            <a:ext cx="10567215" cy="5324535"/>
          </a:xfrm>
          <a:prstGeom prst="rect">
            <a:avLst/>
          </a:prstGeom>
          <a:noFill/>
        </p:spPr>
        <p:txBody>
          <a:bodyPr wrap="square" rtlCol="0">
            <a:spAutoFit/>
          </a:bodyPr>
          <a:lstStyle/>
          <a:p>
            <a:pPr algn="just"/>
            <a:r>
              <a:rPr lang="en-US" sz="2800" b="1">
                <a:solidFill>
                  <a:schemeClr val="bg1"/>
                </a:solidFill>
                <a:latin typeface="Times New Roman" panose="02020603050405020304" pitchFamily="18" charset="0"/>
                <a:cs typeface="Times New Roman" panose="02020603050405020304" pitchFamily="18" charset="0"/>
              </a:rPr>
              <a:t>ABSTRACT:</a:t>
            </a:r>
          </a:p>
          <a:p>
            <a:pPr algn="just"/>
            <a:r>
              <a:rPr lang="en-US" sz="2400">
                <a:latin typeface="Times New Roman" panose="02020603050405020304" pitchFamily="18" charset="0"/>
                <a:cs typeface="Times New Roman" panose="02020603050405020304" pitchFamily="18" charset="0"/>
              </a:rPr>
              <a:t>A hand gesture robot is a robotic system that can recognize and respond to hand gestures made by a human user. </a:t>
            </a:r>
          </a:p>
          <a:p>
            <a:pPr algn="just"/>
            <a:r>
              <a:rPr lang="en-US" sz="2400">
                <a:latin typeface="Times New Roman" panose="02020603050405020304" pitchFamily="18" charset="0"/>
                <a:cs typeface="Times New Roman" panose="02020603050405020304" pitchFamily="18" charset="0"/>
              </a:rPr>
              <a:t>The robot typically uses sensors, such as cameras or depth sensors, to detect and track the user's hand movements. </a:t>
            </a:r>
          </a:p>
          <a:p>
            <a:pPr algn="just"/>
            <a:r>
              <a:rPr lang="en-US" sz="2400">
                <a:latin typeface="Times New Roman" panose="02020603050405020304" pitchFamily="18" charset="0"/>
                <a:cs typeface="Times New Roman" panose="02020603050405020304" pitchFamily="18" charset="0"/>
              </a:rPr>
              <a:t>The system then interprets these movements as commands and performs specific actions in response, such as moving </a:t>
            </a:r>
          </a:p>
          <a:p>
            <a:pPr algn="just"/>
            <a:r>
              <a:rPr lang="en-US" sz="2400">
                <a:latin typeface="Times New Roman" panose="02020603050405020304" pitchFamily="18" charset="0"/>
                <a:cs typeface="Times New Roman" panose="02020603050405020304" pitchFamily="18" charset="0"/>
              </a:rPr>
              <a:t>in a certain direction or performing a specific task. Hand gesture robots can be used in a variety of applications, </a:t>
            </a:r>
          </a:p>
          <a:p>
            <a:pPr algn="just"/>
            <a:r>
              <a:rPr lang="en-US" sz="2400">
                <a:latin typeface="Times New Roman" panose="02020603050405020304" pitchFamily="18" charset="0"/>
                <a:cs typeface="Times New Roman" panose="02020603050405020304" pitchFamily="18" charset="0"/>
              </a:rPr>
              <a:t>including industrial automation, human-robot interaction, and gaming. In industrial settings, hand gesture robots can be used to control and manipulate heavy machinery, reducing the need for manual labor. In human-robot interaction, hand gestures can be used to provide a natural and intuitive way for users to control and interact with robots. </a:t>
            </a:r>
            <a:endParaRPr lang="en-IN" sz="2400"/>
          </a:p>
        </p:txBody>
      </p:sp>
    </p:spTree>
    <p:extLst>
      <p:ext uri="{BB962C8B-B14F-4D97-AF65-F5344CB8AC3E}">
        <p14:creationId xmlns:p14="http://schemas.microsoft.com/office/powerpoint/2010/main" val="791799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E367E2-8B5F-44E8-A36F-C9887D635354}"/>
              </a:ext>
            </a:extLst>
          </p:cNvPr>
          <p:cNvSpPr txBox="1"/>
          <p:nvPr/>
        </p:nvSpPr>
        <p:spPr>
          <a:xfrm>
            <a:off x="795210" y="1327718"/>
            <a:ext cx="10601580" cy="3416320"/>
          </a:xfrm>
          <a:prstGeom prst="rect">
            <a:avLst/>
          </a:prstGeom>
          <a:noFill/>
        </p:spPr>
        <p:txBody>
          <a:bodyPr wrap="square" rtlCol="0">
            <a:spAutoFit/>
          </a:bodyPr>
          <a:lstStyle/>
          <a:p>
            <a:pPr algn="just"/>
            <a:r>
              <a:rPr lang="en-US" sz="2400">
                <a:latin typeface="Times New Roman" panose="02020603050405020304" pitchFamily="18" charset="0"/>
                <a:cs typeface="Times New Roman" panose="02020603050405020304" pitchFamily="18" charset="0"/>
              </a:rPr>
              <a:t>In gaming, hand gestures can be used to control the actions of virtual characters or </a:t>
            </a:r>
            <a:r>
              <a:rPr lang="en-US" sz="2400" err="1">
                <a:latin typeface="Times New Roman" panose="02020603050405020304" pitchFamily="18" charset="0"/>
                <a:cs typeface="Times New Roman" panose="02020603050405020304" pitchFamily="18" charset="0"/>
              </a:rPr>
              <a:t>objects.The</a:t>
            </a:r>
            <a:r>
              <a:rPr lang="en-US" sz="2400">
                <a:latin typeface="Times New Roman" panose="02020603050405020304" pitchFamily="18" charset="0"/>
                <a:cs typeface="Times New Roman" panose="02020603050405020304" pitchFamily="18" charset="0"/>
              </a:rPr>
              <a:t> development of hand gesture robots involves a combination of computer vision, machine learning, and robotics techniques. Machine learning algorithms are </a:t>
            </a:r>
          </a:p>
          <a:p>
            <a:pPr algn="just"/>
            <a:r>
              <a:rPr lang="en-US" sz="2400">
                <a:latin typeface="Times New Roman" panose="02020603050405020304" pitchFamily="18" charset="0"/>
                <a:cs typeface="Times New Roman" panose="02020603050405020304" pitchFamily="18" charset="0"/>
              </a:rPr>
              <a:t>trained to recognize specific hand gestures and associate them with specific actions. Robotics technologies are used to physically implement the actions, such as moving the robot's arms or executing </a:t>
            </a:r>
            <a:r>
              <a:rPr lang="en-US" sz="2400" err="1">
                <a:latin typeface="Times New Roman" panose="02020603050405020304" pitchFamily="18" charset="0"/>
                <a:cs typeface="Times New Roman" panose="02020603050405020304" pitchFamily="18" charset="0"/>
              </a:rPr>
              <a:t>tasks.In</a:t>
            </a:r>
            <a:r>
              <a:rPr lang="en-US" sz="2400">
                <a:latin typeface="Times New Roman" panose="02020603050405020304" pitchFamily="18" charset="0"/>
                <a:cs typeface="Times New Roman" panose="02020603050405020304" pitchFamily="18" charset="0"/>
              </a:rPr>
              <a:t> conclusion, hand gesture robots have the potential to revolutionize the way we interact with technology and perform tasks. By providing a natural and intuitive interface, they can make technology more accessible and increase efficiency in a variety of industries.</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1381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2A7EE5-F2CE-44D9-B3BF-BE5C0AB0E69B}"/>
              </a:ext>
            </a:extLst>
          </p:cNvPr>
          <p:cNvSpPr txBox="1"/>
          <p:nvPr/>
        </p:nvSpPr>
        <p:spPr>
          <a:xfrm>
            <a:off x="1031755" y="366623"/>
            <a:ext cx="9850582" cy="5016758"/>
          </a:xfrm>
          <a:prstGeom prst="rect">
            <a:avLst/>
          </a:prstGeom>
          <a:noFill/>
        </p:spPr>
        <p:txBody>
          <a:bodyPr wrap="square" rtlCol="0">
            <a:spAutoFit/>
          </a:bodyPr>
          <a:lstStyle/>
          <a:p>
            <a:pPr algn="just"/>
            <a:r>
              <a:rPr lang="en-US" sz="3200" b="1">
                <a:solidFill>
                  <a:schemeClr val="bg1"/>
                </a:solidFill>
                <a:latin typeface="Times New Roman" panose="02020603050405020304" pitchFamily="18" charset="0"/>
                <a:cs typeface="Times New Roman" panose="02020603050405020304" pitchFamily="18" charset="0"/>
              </a:rPr>
              <a:t>Application of hand gestures control robot:</a:t>
            </a:r>
            <a:endParaRPr lang="en-US">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Hand gesture control of robots refers to the use of hand motions or signals to control the actions of a robot. This type of control can be achieved through the use of various technologies, including computer vision, motion tracking, and gesture recognition algorithms. Some common applications of hand gesture control in robots include:</a:t>
            </a:r>
          </a:p>
          <a:p>
            <a:pPr algn="just"/>
            <a:r>
              <a:rPr lang="en-US" sz="2400" b="1">
                <a:solidFill>
                  <a:schemeClr val="accent2">
                    <a:lumMod val="75000"/>
                  </a:schemeClr>
                </a:solidFill>
                <a:latin typeface="Times New Roman" panose="02020603050405020304" pitchFamily="18" charset="0"/>
                <a:cs typeface="Times New Roman" panose="02020603050405020304" pitchFamily="18" charset="0"/>
              </a:rPr>
              <a:t>Human-robot interaction</a:t>
            </a:r>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Hand gestures can be used as a natural and intuitive way for people to interact with robots, allowing them to control the robot's movements and actions without the need for buttons or touchscreens.</a:t>
            </a:r>
          </a:p>
          <a:p>
            <a:pPr algn="just"/>
            <a:r>
              <a:rPr lang="en-US" sz="2400" b="1">
                <a:solidFill>
                  <a:schemeClr val="accent2">
                    <a:lumMod val="75000"/>
                  </a:schemeClr>
                </a:solidFill>
                <a:latin typeface="Times New Roman" panose="02020603050405020304" pitchFamily="18" charset="0"/>
                <a:cs typeface="Times New Roman" panose="02020603050405020304" pitchFamily="18" charset="0"/>
              </a:rPr>
              <a:t>Industrial automation</a:t>
            </a:r>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In industrial settings, hand gestures can be used to control robots for tasks such as welding, painting, or assembly. The use of hand gestures can increase safety and efficiency by reducing the need for physical contact with the robot.</a:t>
            </a:r>
          </a:p>
        </p:txBody>
      </p:sp>
    </p:spTree>
    <p:extLst>
      <p:ext uri="{BB962C8B-B14F-4D97-AF65-F5344CB8AC3E}">
        <p14:creationId xmlns:p14="http://schemas.microsoft.com/office/powerpoint/2010/main" val="230196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9EBF54-0154-43B8-ADCF-B895D320EF87}"/>
              </a:ext>
            </a:extLst>
          </p:cNvPr>
          <p:cNvSpPr txBox="1"/>
          <p:nvPr/>
        </p:nvSpPr>
        <p:spPr>
          <a:xfrm>
            <a:off x="1385049" y="1166842"/>
            <a:ext cx="9651320" cy="4524315"/>
          </a:xfrm>
          <a:prstGeom prst="rect">
            <a:avLst/>
          </a:prstGeom>
          <a:noFill/>
        </p:spPr>
        <p:txBody>
          <a:bodyPr wrap="square" rtlCol="0">
            <a:spAutoFit/>
          </a:bodyPr>
          <a:lstStyle/>
          <a:p>
            <a:r>
              <a:rPr lang="en-US" sz="2400" b="1">
                <a:solidFill>
                  <a:schemeClr val="accent2">
                    <a:lumMod val="75000"/>
                  </a:schemeClr>
                </a:solidFill>
                <a:latin typeface="Times New Roman" panose="02020603050405020304" pitchFamily="18" charset="0"/>
                <a:cs typeface="Times New Roman" panose="02020603050405020304" pitchFamily="18" charset="0"/>
              </a:rPr>
              <a:t>Gaming and entertainment</a:t>
            </a:r>
            <a:r>
              <a:rPr lang="en-US" sz="2400">
                <a:latin typeface="Times New Roman" panose="02020603050405020304" pitchFamily="18" charset="0"/>
                <a:cs typeface="Times New Roman" panose="02020603050405020304" pitchFamily="18" charset="0"/>
              </a:rPr>
              <a:t>: Hand gestures can be used to control robots in gaming and entertainment applications, such as allowing players to control the movements of robots in video games.</a:t>
            </a:r>
            <a:endParaRPr lang="en-IN" sz="2400">
              <a:latin typeface="Times New Roman" panose="02020603050405020304" pitchFamily="18" charset="0"/>
              <a:cs typeface="Times New Roman" panose="02020603050405020304" pitchFamily="18" charset="0"/>
            </a:endParaRPr>
          </a:p>
          <a:p>
            <a:r>
              <a:rPr lang="en-US" sz="2400" b="1">
                <a:solidFill>
                  <a:schemeClr val="accent2">
                    <a:lumMod val="75000"/>
                  </a:schemeClr>
                </a:solidFill>
                <a:latin typeface="Times New Roman" panose="02020603050405020304" pitchFamily="18" charset="0"/>
                <a:cs typeface="Times New Roman" panose="02020603050405020304" pitchFamily="18" charset="0"/>
              </a:rPr>
              <a:t>Medical applications</a:t>
            </a:r>
            <a:r>
              <a:rPr lang="en-US" sz="2400">
                <a:solidFill>
                  <a:schemeClr val="accent2">
                    <a:lumMod val="75000"/>
                  </a:schemeClr>
                </a:solidFill>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 In medical settings, hand gestures can be used to control robots for tasks such as surgical assistance or rehabilitation exercises.There are a number of challenges associated with hand gesture control of robots, including the need for robust gesture recognition algorithms, the requirement for accurate motion tracking, and the need to ensure safety in situations where robots are operating near people. </a:t>
            </a:r>
          </a:p>
          <a:p>
            <a:r>
              <a:rPr lang="en-US" sz="2400">
                <a:latin typeface="Times New Roman" panose="02020603050405020304" pitchFamily="18" charset="0"/>
                <a:cs typeface="Times New Roman" panose="02020603050405020304" pitchFamily="18" charset="0"/>
              </a:rPr>
              <a:t>Nevertheless, hand gesture control is a promising area of research and development with the potential to revolutionize the way we interact with robots.</a:t>
            </a:r>
            <a:endParaRPr lang="en-IN" sz="2400"/>
          </a:p>
        </p:txBody>
      </p:sp>
    </p:spTree>
    <p:extLst>
      <p:ext uri="{BB962C8B-B14F-4D97-AF65-F5344CB8AC3E}">
        <p14:creationId xmlns:p14="http://schemas.microsoft.com/office/powerpoint/2010/main" val="2723330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11D118-7487-4AC4-9C84-D13EFE62FA02}"/>
              </a:ext>
            </a:extLst>
          </p:cNvPr>
          <p:cNvSpPr txBox="1"/>
          <p:nvPr/>
        </p:nvSpPr>
        <p:spPr>
          <a:xfrm>
            <a:off x="1048872" y="1048871"/>
            <a:ext cx="9735670" cy="5016758"/>
          </a:xfrm>
          <a:prstGeom prst="rect">
            <a:avLst/>
          </a:prstGeom>
          <a:noFill/>
        </p:spPr>
        <p:txBody>
          <a:bodyPr wrap="square" rtlCol="0">
            <a:spAutoFit/>
          </a:bodyPr>
          <a:lstStyle/>
          <a:p>
            <a:r>
              <a:rPr lang="en-US" sz="3200" b="1">
                <a:solidFill>
                  <a:schemeClr val="bg1"/>
                </a:solidFill>
                <a:latin typeface="Times New Roman" panose="02020603050405020304" pitchFamily="18" charset="0"/>
                <a:cs typeface="Times New Roman" panose="02020603050405020304" pitchFamily="18" charset="0"/>
              </a:rPr>
              <a:t>FUTURE SCOPE:</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In future we can design a wireless robot which can sense hand gesture by using wireless technologies.</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It can be used in military applications as a robotic vehicle which can be handled by a soldier to avoid casualties.</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Our system has shown the possibility that interaction with machines through gestures is a feasible task and the set of detected gestures could be enhanced to more commands by implementing a more complex model of an advanced vehicle for not only in limited space while also in the broader area as in the roads too.</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In the future, service robot executing many different tasks from private movement to a full-fledged advanced automotive that can make disabled to able in all sense.</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488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774187-3A8A-43B0-BADD-9A93CDF89926}"/>
              </a:ext>
            </a:extLst>
          </p:cNvPr>
          <p:cNvPicPr>
            <a:picLocks noChangeAspect="1"/>
          </p:cNvPicPr>
          <p:nvPr/>
        </p:nvPicPr>
        <p:blipFill>
          <a:blip r:embed="rId2"/>
          <a:stretch>
            <a:fillRect/>
          </a:stretch>
        </p:blipFill>
        <p:spPr>
          <a:xfrm>
            <a:off x="1896035" y="840442"/>
            <a:ext cx="8041341" cy="5177116"/>
          </a:xfrm>
          <a:prstGeom prst="rect">
            <a:avLst/>
          </a:prstGeom>
        </p:spPr>
      </p:pic>
    </p:spTree>
    <p:extLst>
      <p:ext uri="{BB962C8B-B14F-4D97-AF65-F5344CB8AC3E}">
        <p14:creationId xmlns:p14="http://schemas.microsoft.com/office/powerpoint/2010/main" val="3291654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Organic</Template>
  <TotalTime>62</TotalTime>
  <Words>993</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Tw Cen MT</vt:lpstr>
      <vt:lpstr>Circuit</vt:lpstr>
      <vt:lpstr>BCSE421L ROBOTICS: KINEMATICS, DYNAMICS AND MOTION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BCSE421L ROBOTICS: KINEMATICS, DYNAMICS AND MOTION CONTROL</dc:title>
  <dc:creator>ADMIN</dc:creator>
  <cp:lastModifiedBy>ADMIN</cp:lastModifiedBy>
  <cp:revision>8</cp:revision>
  <dcterms:created xsi:type="dcterms:W3CDTF">2023-02-09T17:06:33Z</dcterms:created>
  <dcterms:modified xsi:type="dcterms:W3CDTF">2023-02-09T18:09:31Z</dcterms:modified>
</cp:coreProperties>
</file>