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9"/>
  </p:notesMasterIdLst>
  <p:sldIdLst>
    <p:sldId id="256" r:id="rId2"/>
    <p:sldId id="257" r:id="rId3"/>
    <p:sldId id="258" r:id="rId4"/>
    <p:sldId id="275" r:id="rId5"/>
    <p:sldId id="260" r:id="rId6"/>
    <p:sldId id="265" r:id="rId7"/>
    <p:sldId id="273" r:id="rId8"/>
    <p:sldId id="263" r:id="rId9"/>
    <p:sldId id="276" r:id="rId10"/>
    <p:sldId id="259" r:id="rId11"/>
    <p:sldId id="264" r:id="rId12"/>
    <p:sldId id="266" r:id="rId13"/>
    <p:sldId id="274" r:id="rId14"/>
    <p:sldId id="278" r:id="rId15"/>
    <p:sldId id="262" r:id="rId16"/>
    <p:sldId id="269"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93" autoAdjust="0"/>
  </p:normalViewPr>
  <p:slideViewPr>
    <p:cSldViewPr snapToGrid="0">
      <p:cViewPr varScale="1">
        <p:scale>
          <a:sx n="64" d="100"/>
          <a:sy n="64" d="100"/>
        </p:scale>
        <p:origin x="156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6C8D5-7FB0-4A78-9F5E-20B5BA350090}" type="datetimeFigureOut">
              <a:rPr lang="en-IN" smtClean="0"/>
              <a:t>26-03-2023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F393C-5060-4F1F-922C-B2109EC5AAAC}" type="slidenum">
              <a:rPr lang="en-IN" smtClean="0"/>
              <a:t>‹#›</a:t>
            </a:fld>
            <a:endParaRPr lang="en-IN"/>
          </a:p>
        </p:txBody>
      </p:sp>
    </p:spTree>
    <p:extLst>
      <p:ext uri="{BB962C8B-B14F-4D97-AF65-F5344CB8AC3E}">
        <p14:creationId xmlns:p14="http://schemas.microsoft.com/office/powerpoint/2010/main" val="12608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a:t>Click to edit Master title style</a:t>
            </a:r>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B8282547-EB17-4026-9A2A-55C9ABE305E0}" type="datetime1">
              <a:rPr lang="en-US" smtClean="0"/>
              <a:t>3/26/2023</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r>
              <a:rPr lang="en-IN"/>
              <a:t>ECE 3009 NEURAL NETWORKS  AND FUZZY CONTROL</a:t>
            </a:r>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14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DEE59-3188-4D5C-ACCB-47ABB1B737F2}" type="datetime1">
              <a:rPr lang="en-US" smtClean="0"/>
              <a:t>3/26/2023</a:t>
            </a:fld>
            <a:endParaRPr lang="en-US"/>
          </a:p>
        </p:txBody>
      </p:sp>
      <p:sp>
        <p:nvSpPr>
          <p:cNvPr id="6" name="Footer Placeholder 5"/>
          <p:cNvSpPr>
            <a:spLocks noGrp="1"/>
          </p:cNvSpPr>
          <p:nvPr>
            <p:ph type="ftr" sz="quarter" idx="11"/>
          </p:nvPr>
        </p:nvSpPr>
        <p:spPr/>
        <p:txBody>
          <a:bodyPr/>
          <a:lstStyle/>
          <a:p>
            <a:r>
              <a:rPr lang="en-IN"/>
              <a:t>ECE 3009 NEURAL NETWORKS  AND FUZZY CONTROL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9626978"/>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a:t>Click to edit Master title style</a:t>
            </a:r>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4DEE59-3188-4D5C-ACCB-47ABB1B737F2}" type="datetime1">
              <a:rPr lang="en-US" smtClean="0"/>
              <a:t>3/26/2023</a:t>
            </a:fld>
            <a:endParaRPr lang="en-US"/>
          </a:p>
        </p:txBody>
      </p:sp>
      <p:sp>
        <p:nvSpPr>
          <p:cNvPr id="5" name="Footer Placeholder 4"/>
          <p:cNvSpPr>
            <a:spLocks noGrp="1"/>
          </p:cNvSpPr>
          <p:nvPr>
            <p:ph type="ftr" sz="quarter" idx="11"/>
          </p:nvPr>
        </p:nvSpPr>
        <p:spPr/>
        <p:txBody>
          <a:bodyPr/>
          <a:lstStyle/>
          <a:p>
            <a:r>
              <a:rPr lang="en-IN"/>
              <a:t>ECE 3009 NEURAL NETWORKS  AND FUZZY CONTROL</a:t>
            </a:r>
            <a:endParaRPr lang="en-US"/>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8513999"/>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a:t>Click to edit Master title style</a:t>
            </a:r>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sz="900"/>
            </a:lvl1pPr>
          </a:lstStyle>
          <a:p>
            <a:fld id="{F34DEE59-3188-4D5C-ACCB-47ABB1B737F2}" type="datetime1">
              <a:rPr lang="en-US" smtClean="0"/>
              <a:t>3/26/2023</a:t>
            </a:fld>
            <a:endParaRPr lang="en-US"/>
          </a:p>
        </p:txBody>
      </p:sp>
      <p:sp>
        <p:nvSpPr>
          <p:cNvPr id="5" name="Footer Placeholder 4"/>
          <p:cNvSpPr>
            <a:spLocks noGrp="1"/>
          </p:cNvSpPr>
          <p:nvPr>
            <p:ph type="ftr" sz="quarter" idx="11"/>
          </p:nvPr>
        </p:nvSpPr>
        <p:spPr/>
        <p:txBody>
          <a:bodyPr/>
          <a:lstStyle>
            <a:lvl1pPr>
              <a:defRPr sz="900"/>
            </a:lvl1pPr>
          </a:lstStyle>
          <a:p>
            <a:r>
              <a:rPr lang="en-IN"/>
              <a:t>ECE 3009 NEURAL NETWORKS  AND FUZZY CONTROL</a:t>
            </a:r>
            <a:endParaRPr lang="en-US"/>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6102063"/>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DEE59-3188-4D5C-ACCB-47ABB1B737F2}" type="datetime1">
              <a:rPr lang="en-US" smtClean="0"/>
              <a:t>3/26/2023</a:t>
            </a:fld>
            <a:endParaRPr lang="en-US"/>
          </a:p>
        </p:txBody>
      </p:sp>
      <p:sp>
        <p:nvSpPr>
          <p:cNvPr id="5" name="Footer Placeholder 4"/>
          <p:cNvSpPr>
            <a:spLocks noGrp="1"/>
          </p:cNvSpPr>
          <p:nvPr>
            <p:ph type="ftr" sz="quarter" idx="11"/>
          </p:nvPr>
        </p:nvSpPr>
        <p:spPr/>
        <p:txBody>
          <a:bodyPr/>
          <a:lstStyle/>
          <a:p>
            <a:r>
              <a:rPr lang="en-IN"/>
              <a:t>ECE 3009 NEURAL NETWORKS  AND FUZZY CONTROL</a:t>
            </a:r>
            <a:endParaRPr lang="en-US"/>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4735277"/>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4DEE59-3188-4D5C-ACCB-47ABB1B737F2}" type="datetime1">
              <a:rPr lang="en-US" smtClean="0"/>
              <a:t>3/26/2023</a:t>
            </a:fld>
            <a:endParaRPr lang="en-US"/>
          </a:p>
        </p:txBody>
      </p:sp>
      <p:sp>
        <p:nvSpPr>
          <p:cNvPr id="8" name="Footer Placeholder 7"/>
          <p:cNvSpPr>
            <a:spLocks noGrp="1"/>
          </p:cNvSpPr>
          <p:nvPr>
            <p:ph type="ftr" sz="quarter" idx="11"/>
          </p:nvPr>
        </p:nvSpPr>
        <p:spPr/>
        <p:txBody>
          <a:bodyPr/>
          <a:lstStyle/>
          <a:p>
            <a:r>
              <a:rPr lang="en-IN"/>
              <a:t>ECE 3009 NEURAL NETWORKS  AND FUZZY CONTROL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5033182"/>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4DEE59-3188-4D5C-ACCB-47ABB1B737F2}" type="datetime1">
              <a:rPr lang="en-US" smtClean="0"/>
              <a:t>3/26/2023</a:t>
            </a:fld>
            <a:endParaRPr lang="en-US"/>
          </a:p>
        </p:txBody>
      </p:sp>
      <p:sp>
        <p:nvSpPr>
          <p:cNvPr id="8" name="Footer Placeholder 7"/>
          <p:cNvSpPr>
            <a:spLocks noGrp="1"/>
          </p:cNvSpPr>
          <p:nvPr>
            <p:ph type="ftr" sz="quarter" idx="11"/>
          </p:nvPr>
        </p:nvSpPr>
        <p:spPr/>
        <p:txBody>
          <a:bodyPr/>
          <a:lstStyle/>
          <a:p>
            <a:r>
              <a:rPr lang="en-IN"/>
              <a:t>ECE 3009 NEURAL NETWORKS  AND FUZZY CONTROL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8836442"/>
      </p:ext>
    </p:extLst>
  </p:cSld>
  <p:clrMapOvr>
    <a:masterClrMapping/>
  </p:clrMapOvr>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6B9BD2-1D74-4339-AE97-5480A75346FD}" type="datetime1">
              <a:rPr lang="en-US" smtClean="0"/>
              <a:t>3/26/2023</a:t>
            </a:fld>
            <a:endParaRPr lang="en-US"/>
          </a:p>
        </p:txBody>
      </p:sp>
      <p:sp>
        <p:nvSpPr>
          <p:cNvPr id="5" name="Footer Placeholder 4"/>
          <p:cNvSpPr>
            <a:spLocks noGrp="1"/>
          </p:cNvSpPr>
          <p:nvPr>
            <p:ph type="ftr" sz="quarter" idx="11"/>
          </p:nvPr>
        </p:nvSpPr>
        <p:spPr/>
        <p:txBody>
          <a:bodyPr/>
          <a:lstStyle>
            <a:lvl1pPr>
              <a:defRPr sz="900"/>
            </a:lvl1pPr>
          </a:lstStyle>
          <a:p>
            <a:r>
              <a:rPr lang="en-IN"/>
              <a:t>ECE 3009 NEURAL NETWORKS  AND FUZZY CONTROL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385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4A197-62DB-47D7-A7B4-CF2C699958AE}" type="datetime1">
              <a:rPr lang="en-US" smtClean="0"/>
              <a:t>3/26/2023</a:t>
            </a:fld>
            <a:endParaRPr lang="en-US"/>
          </a:p>
        </p:txBody>
      </p:sp>
      <p:sp>
        <p:nvSpPr>
          <p:cNvPr id="5" name="Footer Placeholder 4"/>
          <p:cNvSpPr>
            <a:spLocks noGrp="1"/>
          </p:cNvSpPr>
          <p:nvPr>
            <p:ph type="ftr" sz="quarter" idx="11"/>
          </p:nvPr>
        </p:nvSpPr>
        <p:spPr/>
        <p:txBody>
          <a:bodyPr/>
          <a:lstStyle/>
          <a:p>
            <a:r>
              <a:rPr lang="en-IN"/>
              <a:t>ECE 3009 NEURAL NETWORKS  AND FUZZY CONTROL</a:t>
            </a:r>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882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C1AB6F-AA3E-4805-A64C-B3145DF7B4F6}" type="datetime1">
              <a:rPr lang="en-US" smtClean="0"/>
              <a:t>3/26/2023</a:t>
            </a:fld>
            <a:endParaRPr lang="en-US"/>
          </a:p>
        </p:txBody>
      </p:sp>
      <p:sp>
        <p:nvSpPr>
          <p:cNvPr id="5" name="Footer Placeholder 4"/>
          <p:cNvSpPr>
            <a:spLocks noGrp="1"/>
          </p:cNvSpPr>
          <p:nvPr>
            <p:ph type="ftr" sz="quarter" idx="11"/>
          </p:nvPr>
        </p:nvSpPr>
        <p:spPr/>
        <p:txBody>
          <a:bodyPr/>
          <a:lstStyle>
            <a:lvl1pPr>
              <a:defRPr sz="900"/>
            </a:lvl1pPr>
          </a:lstStyle>
          <a:p>
            <a:r>
              <a:rPr lang="en-IN"/>
              <a:t>ECE 3009 NEURAL NETWORKS  AND FUZZY CONTROL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9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6E92D0-8D4B-407D-B098-350F3710DD24}" type="datetime1">
              <a:rPr lang="en-US" smtClean="0"/>
              <a:t>3/26/2023</a:t>
            </a:fld>
            <a:endParaRPr lang="en-US"/>
          </a:p>
        </p:txBody>
      </p:sp>
      <p:sp>
        <p:nvSpPr>
          <p:cNvPr id="5" name="Footer Placeholder 4"/>
          <p:cNvSpPr>
            <a:spLocks noGrp="1"/>
          </p:cNvSpPr>
          <p:nvPr>
            <p:ph type="ftr" sz="quarter" idx="11"/>
          </p:nvPr>
        </p:nvSpPr>
        <p:spPr/>
        <p:txBody>
          <a:bodyPr/>
          <a:lstStyle/>
          <a:p>
            <a:r>
              <a:rPr lang="en-IN"/>
              <a:t>ECE 3009 NEURAL NETWORKS  AND FUZZY CONTROL</a:t>
            </a:r>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848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A0C8D8-E8D1-4FAB-B4C0-F58D9030992B}" type="datetime1">
              <a:rPr lang="en-US" smtClean="0"/>
              <a:t>3/26/2023</a:t>
            </a:fld>
            <a:endParaRPr lang="en-US"/>
          </a:p>
        </p:txBody>
      </p:sp>
      <p:sp>
        <p:nvSpPr>
          <p:cNvPr id="6" name="Footer Placeholder 5"/>
          <p:cNvSpPr>
            <a:spLocks noGrp="1"/>
          </p:cNvSpPr>
          <p:nvPr>
            <p:ph type="ftr" sz="quarter" idx="11"/>
          </p:nvPr>
        </p:nvSpPr>
        <p:spPr/>
        <p:txBody>
          <a:bodyPr/>
          <a:lstStyle/>
          <a:p>
            <a:r>
              <a:rPr lang="en-IN"/>
              <a:t>ECE 3009 NEURAL NETWORKS  AND FUZZY CONTROL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4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460F02-6D3B-40AC-8250-93A5D4F5F25F}" type="datetime1">
              <a:rPr lang="en-US" smtClean="0"/>
              <a:t>3/26/2023</a:t>
            </a:fld>
            <a:endParaRPr lang="en-US"/>
          </a:p>
        </p:txBody>
      </p:sp>
      <p:sp>
        <p:nvSpPr>
          <p:cNvPr id="8" name="Footer Placeholder 7"/>
          <p:cNvSpPr>
            <a:spLocks noGrp="1"/>
          </p:cNvSpPr>
          <p:nvPr>
            <p:ph type="ftr" sz="quarter" idx="11"/>
          </p:nvPr>
        </p:nvSpPr>
        <p:spPr/>
        <p:txBody>
          <a:bodyPr/>
          <a:lstStyle/>
          <a:p>
            <a:r>
              <a:rPr lang="en-IN"/>
              <a:t>ECE 3009 NEURAL NETWORKS  AND FUZZY CONTROL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1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3" name="Date Placeholder 2"/>
          <p:cNvSpPr>
            <a:spLocks noGrp="1"/>
          </p:cNvSpPr>
          <p:nvPr>
            <p:ph type="dt" sz="half" idx="10"/>
          </p:nvPr>
        </p:nvSpPr>
        <p:spPr/>
        <p:txBody>
          <a:bodyPr/>
          <a:lstStyle/>
          <a:p>
            <a:fld id="{3CCE75FB-28E9-415B-AD58-FC68B9F4DC27}" type="datetime1">
              <a:rPr lang="en-US" smtClean="0"/>
              <a:t>3/26/2023</a:t>
            </a:fld>
            <a:endParaRPr lang="en-US"/>
          </a:p>
        </p:txBody>
      </p:sp>
      <p:sp>
        <p:nvSpPr>
          <p:cNvPr id="4" name="Footer Placeholder 3"/>
          <p:cNvSpPr>
            <a:spLocks noGrp="1"/>
          </p:cNvSpPr>
          <p:nvPr>
            <p:ph type="ftr" sz="quarter" idx="11"/>
          </p:nvPr>
        </p:nvSpPr>
        <p:spPr/>
        <p:txBody>
          <a:bodyPr/>
          <a:lstStyle/>
          <a:p>
            <a:r>
              <a:rPr lang="en-IN"/>
              <a:t>ECE 3009 NEURAL NETWORKS  AND FUZZY CONTROL</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794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p:cNvSpPr>
            <a:spLocks noGrp="1"/>
          </p:cNvSpPr>
          <p:nvPr>
            <p:ph type="ftr" sz="quarter" idx="11"/>
          </p:nvPr>
        </p:nvSpPr>
        <p:spPr/>
        <p:txBody>
          <a:bodyPr/>
          <a:lstStyle/>
          <a:p>
            <a:r>
              <a:rPr lang="en-IN"/>
              <a:t>ECE 3009 NEURAL NETWORKS  AND FUZZY CONTROL</a:t>
            </a:r>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37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45D9BF-FA31-427F-B4ED-2BFB1F791499}" type="datetime1">
              <a:rPr lang="en-US" smtClean="0"/>
              <a:t>3/26/2023</a:t>
            </a:fld>
            <a:endParaRPr lang="en-US"/>
          </a:p>
        </p:txBody>
      </p:sp>
      <p:sp>
        <p:nvSpPr>
          <p:cNvPr id="6" name="Footer Placeholder 5"/>
          <p:cNvSpPr>
            <a:spLocks noGrp="1"/>
          </p:cNvSpPr>
          <p:nvPr>
            <p:ph type="ftr" sz="quarter" idx="11"/>
          </p:nvPr>
        </p:nvSpPr>
        <p:spPr/>
        <p:txBody>
          <a:bodyPr/>
          <a:lstStyle/>
          <a:p>
            <a:r>
              <a:rPr lang="en-IN"/>
              <a:t>ECE 3009 NEURAL NETWORKS  AND FUZZY CONTROL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896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50B0AF-5628-4EBD-A4FD-99D8CF0B7CF7}" type="datetime1">
              <a:rPr lang="en-US" smtClean="0"/>
              <a:t>3/26/2023</a:t>
            </a:fld>
            <a:endParaRPr lang="en-US"/>
          </a:p>
        </p:txBody>
      </p:sp>
      <p:sp>
        <p:nvSpPr>
          <p:cNvPr id="6" name="Footer Placeholder 5"/>
          <p:cNvSpPr>
            <a:spLocks noGrp="1"/>
          </p:cNvSpPr>
          <p:nvPr>
            <p:ph type="ftr" sz="quarter" idx="11"/>
          </p:nvPr>
        </p:nvSpPr>
        <p:spPr/>
        <p:txBody>
          <a:bodyPr/>
          <a:lstStyle/>
          <a:p>
            <a:r>
              <a:rPr lang="en-IN"/>
              <a:t>ECE 3009 NEURAL NETWORKS  AND FUZZY CONTROL</a:t>
            </a:r>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06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r>
              <a:rPr lang="en-IN"/>
              <a:t>ECE 3009 NEURAL NETWORKS  AND FUZZY CONTROL</a:t>
            </a:r>
            <a:endParaRPr lang="en-US"/>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F34DEE59-3188-4D5C-ACCB-47ABB1B737F2}" type="datetime1">
              <a:rPr lang="en-US" smtClean="0"/>
              <a:t>3/26/2023</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7286385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hf sldNum="0" hdr="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338917767_Design_of_Ultrasonic_Sensor_and_Ultraviolet_Sensor_Implemented_on_a_Fire_Fighter_Robot_Using_AT89S5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dpi.com/2673-4591/24/1/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2130"/>
            <a:ext cx="7772400" cy="990599"/>
          </a:xfrm>
        </p:spPr>
        <p:txBody>
          <a:bodyPr>
            <a:normAutofit fontScale="90000"/>
          </a:bodyPr>
          <a:lstStyle/>
          <a:p>
            <a:r>
              <a:rPr lang="en-IN">
                <a:latin typeface="Garamond" panose="02020404030301010803" pitchFamily="18" charset="0"/>
              </a:rPr>
              <a:t>Radar –Security Monitoring System</a:t>
            </a:r>
          </a:p>
        </p:txBody>
      </p:sp>
      <p:sp>
        <p:nvSpPr>
          <p:cNvPr id="3" name="Subtitle 2"/>
          <p:cNvSpPr>
            <a:spLocks noGrp="1"/>
          </p:cNvSpPr>
          <p:nvPr>
            <p:ph type="subTitle" idx="1"/>
          </p:nvPr>
        </p:nvSpPr>
        <p:spPr>
          <a:xfrm>
            <a:off x="5598344" y="4950511"/>
            <a:ext cx="3886200" cy="1752600"/>
          </a:xfrm>
        </p:spPr>
        <p:txBody>
          <a:bodyPr/>
          <a:lstStyle/>
          <a:p>
            <a:pPr algn="just"/>
            <a:r>
              <a:rPr lang="en-IN">
                <a:latin typeface="Garamond" panose="02020404030301010803" pitchFamily="18" charset="0"/>
              </a:rPr>
              <a:t>Nagavishnesh 21BRS1312</a:t>
            </a:r>
          </a:p>
          <a:p>
            <a:pPr algn="just"/>
            <a:r>
              <a:rPr lang="en-IN">
                <a:latin typeface="Garamond" panose="02020404030301010803" pitchFamily="18" charset="0"/>
              </a:rPr>
              <a:t>Indrasish M 21BRS1233</a:t>
            </a:r>
          </a:p>
          <a:p>
            <a:pPr algn="just"/>
            <a:r>
              <a:rPr lang="en-IN">
                <a:latin typeface="Garamond" panose="02020404030301010803" pitchFamily="18" charset="0"/>
              </a:rPr>
              <a:t>Rahul K 21BRS1619</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589140" y="6327748"/>
            <a:ext cx="4800600" cy="365125"/>
          </a:xfrm>
        </p:spPr>
        <p:txBody>
          <a:bodyPr/>
          <a:lstStyle/>
          <a:p>
            <a:pPr algn="l"/>
            <a:r>
              <a:rPr lang="en-IN" sz="1200" dirty="0">
                <a:solidFill>
                  <a:srgbClr val="7030A0"/>
                </a:solidFill>
                <a:latin typeface="Garamond" panose="02020404030301010803" pitchFamily="18" charset="0"/>
              </a:rPr>
              <a:t>BCSE420L Sensors, Actuators and Signal Conditioning</a:t>
            </a:r>
            <a:endParaRPr lang="en-US" dirty="0"/>
          </a:p>
        </p:txBody>
      </p:sp>
      <p:pic>
        <p:nvPicPr>
          <p:cNvPr id="6" name="Picture 2" descr="Vellore Institute of Technology - Wikipedia">
            <a:extLst>
              <a:ext uri="{FF2B5EF4-FFF2-40B4-BE49-F238E27FC236}">
                <a16:creationId xmlns:a16="http://schemas.microsoft.com/office/drawing/2014/main" id="{E71B9256-6420-2949-70EE-1CBAE1246C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4208" y="737720"/>
            <a:ext cx="1603148" cy="1692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0719740-7F24-5C1A-C14C-606CF6BC7EFD}"/>
              </a:ext>
            </a:extLst>
          </p:cNvPr>
          <p:cNvSpPr txBox="1"/>
          <p:nvPr/>
        </p:nvSpPr>
        <p:spPr>
          <a:xfrm>
            <a:off x="2506705" y="680970"/>
            <a:ext cx="3328155" cy="2246769"/>
          </a:xfrm>
          <a:prstGeom prst="rect">
            <a:avLst/>
          </a:prstGeom>
          <a:noFill/>
        </p:spPr>
        <p:txBody>
          <a:bodyPr wrap="none" rtlCol="0">
            <a:spAutoFit/>
          </a:bodyPr>
          <a:lstStyle/>
          <a:p>
            <a:pPr algn="ctr"/>
            <a:endParaRPr lang="en-IN" sz="2800" b="1" dirty="0">
              <a:solidFill>
                <a:srgbClr val="7030A0"/>
              </a:solidFill>
              <a:latin typeface="Garamond" panose="02020404030301010803" pitchFamily="18" charset="0"/>
            </a:endParaRPr>
          </a:p>
          <a:p>
            <a:pPr algn="ctr"/>
            <a:r>
              <a:rPr lang="en-IN" sz="2800" b="1" dirty="0">
                <a:solidFill>
                  <a:srgbClr val="7030A0"/>
                </a:solidFill>
                <a:latin typeface="Garamond" panose="02020404030301010803" pitchFamily="18" charset="0"/>
              </a:rPr>
              <a:t>BCSE420L</a:t>
            </a:r>
          </a:p>
          <a:p>
            <a:pPr algn="ctr"/>
            <a:r>
              <a:rPr lang="en-IN" sz="2800" b="1" dirty="0">
                <a:solidFill>
                  <a:srgbClr val="7030A0"/>
                </a:solidFill>
                <a:latin typeface="Garamond" panose="02020404030301010803" pitchFamily="18" charset="0"/>
              </a:rPr>
              <a:t>Sensors, Actuators </a:t>
            </a:r>
          </a:p>
          <a:p>
            <a:pPr algn="ctr"/>
            <a:r>
              <a:rPr lang="en-IN" sz="2800" b="1" dirty="0">
                <a:solidFill>
                  <a:srgbClr val="7030A0"/>
                </a:solidFill>
                <a:latin typeface="Garamond" panose="02020404030301010803" pitchFamily="18" charset="0"/>
              </a:rPr>
              <a:t>And</a:t>
            </a:r>
          </a:p>
          <a:p>
            <a:pPr algn="ctr"/>
            <a:r>
              <a:rPr lang="en-IN" sz="2800" b="1" dirty="0">
                <a:solidFill>
                  <a:srgbClr val="7030A0"/>
                </a:solidFill>
                <a:latin typeface="Garamond" panose="02020404030301010803" pitchFamily="18" charset="0"/>
              </a:rPr>
              <a:t> Signal Conditioning</a:t>
            </a:r>
          </a:p>
        </p:txBody>
      </p:sp>
      <p:sp>
        <p:nvSpPr>
          <p:cNvPr id="10" name="TextBox 9">
            <a:extLst>
              <a:ext uri="{FF2B5EF4-FFF2-40B4-BE49-F238E27FC236}">
                <a16:creationId xmlns:a16="http://schemas.microsoft.com/office/drawing/2014/main" id="{4D9BED3F-F18A-5E78-F2B6-D9CE88DDA413}"/>
              </a:ext>
            </a:extLst>
          </p:cNvPr>
          <p:cNvSpPr txBox="1"/>
          <p:nvPr/>
        </p:nvSpPr>
        <p:spPr>
          <a:xfrm>
            <a:off x="2706115" y="2899074"/>
            <a:ext cx="3223959" cy="461665"/>
          </a:xfrm>
          <a:prstGeom prst="rect">
            <a:avLst/>
          </a:prstGeom>
          <a:noFill/>
        </p:spPr>
        <p:txBody>
          <a:bodyPr wrap="none" rtlCol="0">
            <a:spAutoFit/>
          </a:bodyPr>
          <a:lstStyle/>
          <a:p>
            <a:pPr algn="ctr"/>
            <a:r>
              <a:rPr lang="en-IN" sz="2400" b="1" dirty="0">
                <a:solidFill>
                  <a:srgbClr val="00B0F0"/>
                </a:solidFill>
                <a:latin typeface="Garamond" panose="02020404030301010803" pitchFamily="18" charset="0"/>
              </a:rPr>
              <a:t>Digital Assignment – 1 </a:t>
            </a:r>
          </a:p>
        </p:txBody>
      </p:sp>
      <p:sp>
        <p:nvSpPr>
          <p:cNvPr id="7" name="Rectangle 6">
            <a:extLst>
              <a:ext uri="{FF2B5EF4-FFF2-40B4-BE49-F238E27FC236}">
                <a16:creationId xmlns:a16="http://schemas.microsoft.com/office/drawing/2014/main" id="{B33ECDA7-C794-84B1-0C1F-04D1D7FFE302}"/>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086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Garamond" panose="02020404030301010803" pitchFamily="18" charset="0"/>
              </a:rPr>
              <a:t>Block Diagram/Methodology</a:t>
            </a:r>
          </a:p>
        </p:txBody>
      </p:sp>
      <p:sp>
        <p:nvSpPr>
          <p:cNvPr id="4" name="Date Placeholder 3"/>
          <p:cNvSpPr>
            <a:spLocks noGrp="1"/>
          </p:cNvSpPr>
          <p:nvPr>
            <p:ph type="dt" sz="half" idx="10"/>
          </p:nvPr>
        </p:nvSpPr>
        <p:spPr/>
        <p:txBody>
          <a:bodyPr/>
          <a:lstStyle/>
          <a:p>
            <a:fld id="{AE72720F-80AB-4725-8C27-4CBEF722178F}" type="datetime1">
              <a:rPr lang="en-US" smtClean="0"/>
              <a:t>3/26/2023</a:t>
            </a:fld>
            <a:endParaRPr lang="en-US"/>
          </a:p>
        </p:txBody>
      </p:sp>
      <p:sp>
        <p:nvSpPr>
          <p:cNvPr id="5" name="Footer Placeholder 4"/>
          <p:cNvSpPr>
            <a:spLocks noGrp="1"/>
          </p:cNvSpPr>
          <p:nvPr>
            <p:ph type="ftr" sz="quarter" idx="11"/>
          </p:nvPr>
        </p:nvSpPr>
        <p:spPr/>
        <p:txBody>
          <a:bodyPr/>
          <a:lstStyle/>
          <a:p>
            <a:r>
              <a:rPr lang="en-IN" sz="1200">
                <a:solidFill>
                  <a:srgbClr val="7030A0"/>
                </a:solidFill>
                <a:latin typeface="Garamond" panose="02020404030301010803" pitchFamily="18" charset="0"/>
              </a:rPr>
              <a:t>BCSE420L Sensors, Actuators and Signal Conditioning</a:t>
            </a:r>
            <a:endParaRPr lang="en-US"/>
          </a:p>
        </p:txBody>
      </p:sp>
      <p:sp>
        <p:nvSpPr>
          <p:cNvPr id="6" name="Rectangle 5">
            <a:extLst>
              <a:ext uri="{FF2B5EF4-FFF2-40B4-BE49-F238E27FC236}">
                <a16:creationId xmlns:a16="http://schemas.microsoft.com/office/drawing/2014/main" id="{54FFDFF4-181E-0F0D-8422-C8602B2DFF7E}"/>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6">
            <a:extLst>
              <a:ext uri="{FF2B5EF4-FFF2-40B4-BE49-F238E27FC236}">
                <a16:creationId xmlns:a16="http://schemas.microsoft.com/office/drawing/2014/main" id="{F71AA5F6-9199-4014-AADD-5A04E9BDF9AC}"/>
              </a:ext>
            </a:extLst>
          </p:cNvPr>
          <p:cNvSpPr>
            <a:spLocks noGrp="1"/>
          </p:cNvSpPr>
          <p:nvPr>
            <p:ph idx="1"/>
          </p:nvPr>
        </p:nvSpPr>
        <p:spPr/>
        <p:txBody>
          <a:bodyPr/>
          <a:lstStyle/>
          <a:p>
            <a:endParaRPr lang="en-IN"/>
          </a:p>
        </p:txBody>
      </p:sp>
      <p:pic>
        <p:nvPicPr>
          <p:cNvPr id="9" name="Content Placeholder 2">
            <a:extLst>
              <a:ext uri="{FF2B5EF4-FFF2-40B4-BE49-F238E27FC236}">
                <a16:creationId xmlns:a16="http://schemas.microsoft.com/office/drawing/2014/main" id="{A9AD46B8-69EA-42C6-9DE6-026E9E6F7B22}"/>
              </a:ext>
            </a:extLst>
          </p:cNvPr>
          <p:cNvPicPr>
            <a:picLocks noChangeAspect="1"/>
          </p:cNvPicPr>
          <p:nvPr/>
        </p:nvPicPr>
        <p:blipFill>
          <a:blip r:embed="rId2"/>
          <a:stretch>
            <a:fillRect/>
          </a:stretch>
        </p:blipFill>
        <p:spPr>
          <a:xfrm>
            <a:off x="512164" y="2180342"/>
            <a:ext cx="8555636" cy="4148316"/>
          </a:xfrm>
          <a:prstGeom prst="rect">
            <a:avLst/>
          </a:prstGeom>
        </p:spPr>
      </p:pic>
    </p:spTree>
    <p:extLst>
      <p:ext uri="{BB962C8B-B14F-4D97-AF65-F5344CB8AC3E}">
        <p14:creationId xmlns:p14="http://schemas.microsoft.com/office/powerpoint/2010/main" val="36631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23783-D5F9-4C0C-8597-279188690E7E}"/>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358691C5-E8B5-4FFC-809E-CC77B5C70A47}"/>
              </a:ext>
            </a:extLst>
          </p:cNvPr>
          <p:cNvSpPr>
            <a:spLocks noGrp="1"/>
          </p:cNvSpPr>
          <p:nvPr>
            <p:ph type="ftr" sz="quarter" idx="11"/>
          </p:nvPr>
        </p:nvSpPr>
        <p:spPr>
          <a:xfrm>
            <a:off x="228600" y="6356352"/>
            <a:ext cx="2895600" cy="365125"/>
          </a:xfrm>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8" name="Rectangle 7">
            <a:extLst>
              <a:ext uri="{FF2B5EF4-FFF2-40B4-BE49-F238E27FC236}">
                <a16:creationId xmlns:a16="http://schemas.microsoft.com/office/drawing/2014/main" id="{CA62560F-06DE-48B3-AAF6-93CFB08AFC0D}"/>
              </a:ext>
            </a:extLst>
          </p:cNvPr>
          <p:cNvSpPr/>
          <p:nvPr/>
        </p:nvSpPr>
        <p:spPr>
          <a:xfrm>
            <a:off x="427219" y="891120"/>
            <a:ext cx="8289561" cy="4801314"/>
          </a:xfrm>
          <a:prstGeom prst="rect">
            <a:avLst/>
          </a:prstGeom>
        </p:spPr>
        <p:txBody>
          <a:bodyPr wrap="square">
            <a:spAutoFit/>
          </a:bodyPr>
          <a:lstStyle/>
          <a:p>
            <a:r>
              <a:rPr lang="en-IN"/>
              <a:t>1. Gather your materials:</a:t>
            </a:r>
          </a:p>
          <a:p>
            <a:r>
              <a:rPr lang="en-IN"/>
              <a:t>Arduino board</a:t>
            </a:r>
          </a:p>
          <a:p>
            <a:r>
              <a:rPr lang="en-IN"/>
              <a:t>Ultrasonic sensor</a:t>
            </a:r>
          </a:p>
          <a:p>
            <a:r>
              <a:rPr lang="en-IN"/>
              <a:t>Servo motor</a:t>
            </a:r>
          </a:p>
          <a:p>
            <a:r>
              <a:rPr lang="en-IN"/>
              <a:t>Jumper wires</a:t>
            </a:r>
          </a:p>
          <a:p>
            <a:r>
              <a:rPr lang="en-IN"/>
              <a:t>Breadboard</a:t>
            </a:r>
          </a:p>
          <a:p>
            <a:r>
              <a:rPr lang="en-IN"/>
              <a:t>USB cable</a:t>
            </a:r>
          </a:p>
          <a:p>
            <a:r>
              <a:rPr lang="en-IN"/>
              <a:t>Computer</a:t>
            </a:r>
          </a:p>
          <a:p>
            <a:r>
              <a:rPr lang="en-IN"/>
              <a:t>2. Connect the ultrasonic sensor to the Arduino board:</a:t>
            </a:r>
          </a:p>
          <a:p>
            <a:r>
              <a:rPr lang="en-IN"/>
              <a:t>Connect the sensor's VCC pin to the Arduino's 5V pin.</a:t>
            </a:r>
          </a:p>
          <a:p>
            <a:r>
              <a:rPr lang="en-IN"/>
              <a:t>Connect the sensor's GND pin to the Arduino's GND pin.</a:t>
            </a:r>
          </a:p>
          <a:p>
            <a:r>
              <a:rPr lang="en-IN"/>
              <a:t>Connect the sensor's TRIG pin to the Arduino's digital pin 9.</a:t>
            </a:r>
          </a:p>
          <a:p>
            <a:r>
              <a:rPr lang="en-IN"/>
              <a:t>Connect the sensor's ECHO pin to the Arduino's digital pin 10.</a:t>
            </a:r>
          </a:p>
          <a:p>
            <a:r>
              <a:rPr lang="en-IN"/>
              <a:t>3. Connect the servo motor to the Arduino board:</a:t>
            </a:r>
          </a:p>
          <a:p>
            <a:r>
              <a:rPr lang="en-IN"/>
              <a:t>Connect the servo motor's power wire to the Arduino's 5V pin.</a:t>
            </a:r>
          </a:p>
          <a:p>
            <a:r>
              <a:rPr lang="en-IN"/>
              <a:t>Connect the servo motor's ground wire to the Arduino's GND pin.</a:t>
            </a:r>
          </a:p>
          <a:p>
            <a:r>
              <a:rPr lang="en-IN"/>
              <a:t>Connect the servo motor's signal wire to the Arduino's digital pin 3.</a:t>
            </a:r>
          </a:p>
        </p:txBody>
      </p:sp>
      <p:sp>
        <p:nvSpPr>
          <p:cNvPr id="9" name="Rectangle 8">
            <a:extLst>
              <a:ext uri="{FF2B5EF4-FFF2-40B4-BE49-F238E27FC236}">
                <a16:creationId xmlns:a16="http://schemas.microsoft.com/office/drawing/2014/main" id="{C9CF586A-3200-4DDA-8F7A-31CF88DFBF70}"/>
              </a:ext>
            </a:extLst>
          </p:cNvPr>
          <p:cNvSpPr/>
          <p:nvPr/>
        </p:nvSpPr>
        <p:spPr>
          <a:xfrm>
            <a:off x="3124199" y="374495"/>
            <a:ext cx="2257269" cy="523220"/>
          </a:xfrm>
          <a:prstGeom prst="rect">
            <a:avLst/>
          </a:prstGeom>
        </p:spPr>
        <p:txBody>
          <a:bodyPr wrap="square">
            <a:spAutoFit/>
          </a:bodyPr>
          <a:lstStyle/>
          <a:p>
            <a:r>
              <a:rPr lang="en-IN" sz="2800" b="1">
                <a:latin typeface="Garamond" panose="02020404030301010803" pitchFamily="18" charset="0"/>
              </a:rPr>
              <a:t>Methodology</a:t>
            </a:r>
            <a:endParaRPr lang="en-IN" sz="2800" b="1"/>
          </a:p>
        </p:txBody>
      </p:sp>
    </p:spTree>
    <p:extLst>
      <p:ext uri="{BB962C8B-B14F-4D97-AF65-F5344CB8AC3E}">
        <p14:creationId xmlns:p14="http://schemas.microsoft.com/office/powerpoint/2010/main" val="291499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0923C-7909-4872-A807-A3AE55395E9B}"/>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E76D48EF-693E-4C9D-B49E-0ECCC4DB3493}"/>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4" name="Rectangle 3">
            <a:extLst>
              <a:ext uri="{FF2B5EF4-FFF2-40B4-BE49-F238E27FC236}">
                <a16:creationId xmlns:a16="http://schemas.microsoft.com/office/drawing/2014/main" id="{81ED53F8-2C72-47E2-8338-025B7A9BDEE8}"/>
              </a:ext>
            </a:extLst>
          </p:cNvPr>
          <p:cNvSpPr/>
          <p:nvPr/>
        </p:nvSpPr>
        <p:spPr>
          <a:xfrm>
            <a:off x="266700" y="376296"/>
            <a:ext cx="8610600" cy="923330"/>
          </a:xfrm>
          <a:prstGeom prst="rect">
            <a:avLst/>
          </a:prstGeom>
        </p:spPr>
        <p:txBody>
          <a:bodyPr wrap="square">
            <a:spAutoFit/>
          </a:bodyPr>
          <a:lstStyle/>
          <a:p>
            <a:r>
              <a:rPr lang="en-US"/>
              <a:t>•</a:t>
            </a:r>
            <a:endParaRPr lang="en-US" sz="3600" b="1"/>
          </a:p>
          <a:p>
            <a:endParaRPr lang="en-US"/>
          </a:p>
          <a:p>
            <a:r>
              <a:rPr lang="en-US"/>
              <a:t> </a:t>
            </a:r>
            <a:endParaRPr lang="en-IN"/>
          </a:p>
        </p:txBody>
      </p:sp>
      <p:sp>
        <p:nvSpPr>
          <p:cNvPr id="6" name="Rectangle 5">
            <a:extLst>
              <a:ext uri="{FF2B5EF4-FFF2-40B4-BE49-F238E27FC236}">
                <a16:creationId xmlns:a16="http://schemas.microsoft.com/office/drawing/2014/main" id="{9D1E3B0B-345B-40CD-87B7-5CA97EF70330}"/>
              </a:ext>
            </a:extLst>
          </p:cNvPr>
          <p:cNvSpPr/>
          <p:nvPr/>
        </p:nvSpPr>
        <p:spPr>
          <a:xfrm>
            <a:off x="947503" y="1299626"/>
            <a:ext cx="7929797" cy="4801314"/>
          </a:xfrm>
          <a:prstGeom prst="rect">
            <a:avLst/>
          </a:prstGeom>
        </p:spPr>
        <p:txBody>
          <a:bodyPr wrap="square">
            <a:spAutoFit/>
          </a:bodyPr>
          <a:lstStyle/>
          <a:p>
            <a:r>
              <a:rPr lang="en-IN"/>
              <a:t>4. Install the Servo library on your Arduino IDE:</a:t>
            </a:r>
          </a:p>
          <a:p>
            <a:r>
              <a:rPr lang="en-IN"/>
              <a:t>Open the Arduino IDE software on your computer.</a:t>
            </a:r>
          </a:p>
          <a:p>
            <a:r>
              <a:rPr lang="en-IN"/>
              <a:t>Go to "Sketch" &gt; "Include Library" &gt; "Manage Libraries".</a:t>
            </a:r>
          </a:p>
          <a:p>
            <a:r>
              <a:rPr lang="en-IN"/>
              <a:t>Search for "Servo" library and click on "Install".</a:t>
            </a:r>
          </a:p>
          <a:p>
            <a:r>
              <a:rPr lang="en-IN"/>
              <a:t>5. Write the code to control the radar system:</a:t>
            </a:r>
          </a:p>
          <a:p>
            <a:r>
              <a:rPr lang="en-IN"/>
              <a:t>Open a new sketch in the Arduino IDE.</a:t>
            </a:r>
          </a:p>
          <a:p>
            <a:r>
              <a:rPr lang="en-IN"/>
              <a:t>Copy and paste the aappropriate code:</a:t>
            </a:r>
          </a:p>
          <a:p>
            <a:r>
              <a:rPr lang="en-US"/>
              <a:t>6. Upload the code to your Arduino board:</a:t>
            </a:r>
          </a:p>
          <a:p>
            <a:r>
              <a:rPr lang="en-US"/>
              <a:t>Connect your Arduino board to your computer using the USB cable.</a:t>
            </a:r>
          </a:p>
          <a:p>
            <a:r>
              <a:rPr lang="en-US"/>
              <a:t>Select your board type and serial port in the Arduino IDE.</a:t>
            </a:r>
          </a:p>
          <a:p>
            <a:r>
              <a:rPr lang="en-US"/>
              <a:t>Click on the "Upload" button.</a:t>
            </a:r>
          </a:p>
          <a:p>
            <a:r>
              <a:rPr lang="en-US"/>
              <a:t>7. Test your radar system:</a:t>
            </a:r>
          </a:p>
          <a:p>
            <a:r>
              <a:rPr lang="en-US"/>
              <a:t>Open the Serial Monitor in the Arduino IDE.</a:t>
            </a:r>
          </a:p>
          <a:p>
            <a:r>
              <a:rPr lang="en-US"/>
              <a:t>The servo motor should start rotating back and forth.</a:t>
            </a:r>
          </a:p>
          <a:p>
            <a:r>
              <a:rPr lang="en-US"/>
              <a:t>The ultrasonic sensor should measure the distance to an object in front of it and display it in the Serial Monitor.</a:t>
            </a:r>
          </a:p>
          <a:p>
            <a:endParaRPr lang="en-IN"/>
          </a:p>
        </p:txBody>
      </p:sp>
    </p:spTree>
    <p:extLst>
      <p:ext uri="{BB962C8B-B14F-4D97-AF65-F5344CB8AC3E}">
        <p14:creationId xmlns:p14="http://schemas.microsoft.com/office/powerpoint/2010/main" val="300819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4016-BC34-45A4-B30C-C8852DE36A59}"/>
              </a:ext>
            </a:extLst>
          </p:cNvPr>
          <p:cNvSpPr>
            <a:spLocks noGrp="1"/>
          </p:cNvSpPr>
          <p:nvPr>
            <p:ph type="title"/>
          </p:nvPr>
        </p:nvSpPr>
        <p:spPr>
          <a:xfrm>
            <a:off x="863564" y="925605"/>
            <a:ext cx="7701478" cy="979395"/>
          </a:xfrm>
        </p:spPr>
        <p:txBody>
          <a:bodyPr/>
          <a:lstStyle/>
          <a:p>
            <a:r>
              <a:rPr lang="en-IN" sz="3600" dirty="0"/>
              <a:t>Why this : The Customer Question!</a:t>
            </a:r>
          </a:p>
        </p:txBody>
      </p:sp>
      <p:sp>
        <p:nvSpPr>
          <p:cNvPr id="3" name="Date Placeholder 2">
            <a:extLst>
              <a:ext uri="{FF2B5EF4-FFF2-40B4-BE49-F238E27FC236}">
                <a16:creationId xmlns:a16="http://schemas.microsoft.com/office/drawing/2014/main" id="{A006FD09-8BDA-4ADF-A857-EDFA096F96C0}"/>
              </a:ext>
            </a:extLst>
          </p:cNvPr>
          <p:cNvSpPr>
            <a:spLocks noGrp="1"/>
          </p:cNvSpPr>
          <p:nvPr>
            <p:ph type="dt" sz="half" idx="10"/>
          </p:nvPr>
        </p:nvSpPr>
        <p:spPr/>
        <p:txBody>
          <a:bodyPr/>
          <a:lstStyle/>
          <a:p>
            <a:fld id="{3CCE75FB-28E9-415B-AD58-FC68B9F4DC27}" type="datetime1">
              <a:rPr lang="en-US" smtClean="0"/>
              <a:t>3/26/2023</a:t>
            </a:fld>
            <a:endParaRPr lang="en-US"/>
          </a:p>
        </p:txBody>
      </p:sp>
      <p:sp>
        <p:nvSpPr>
          <p:cNvPr id="4" name="Footer Placeholder 3">
            <a:extLst>
              <a:ext uri="{FF2B5EF4-FFF2-40B4-BE49-F238E27FC236}">
                <a16:creationId xmlns:a16="http://schemas.microsoft.com/office/drawing/2014/main" id="{1EB88586-737A-4506-9185-C6F0E91CFDB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19D56CF1-0B3A-440A-97D1-54A25806E1A8}"/>
              </a:ext>
            </a:extLst>
          </p:cNvPr>
          <p:cNvSpPr/>
          <p:nvPr/>
        </p:nvSpPr>
        <p:spPr>
          <a:xfrm>
            <a:off x="314794" y="2140434"/>
            <a:ext cx="8514412" cy="5078313"/>
          </a:xfrm>
          <a:prstGeom prst="rect">
            <a:avLst/>
          </a:prstGeom>
        </p:spPr>
        <p:txBody>
          <a:bodyPr wrap="square">
            <a:spAutoFit/>
          </a:bodyPr>
          <a:lstStyle/>
          <a:p>
            <a:r>
              <a:rPr lang="en-IN"/>
              <a:t>Accurate Detection: One of the main advantages of using a radar system with ultrasonic sensors, Arduino, and a servo motor is that it provides highly accurate detection of objects in its range.</a:t>
            </a:r>
          </a:p>
          <a:p>
            <a:endParaRPr lang="en-IN"/>
          </a:p>
          <a:p>
            <a:r>
              <a:rPr lang="en-IN"/>
              <a:t>Cost-Effective: Compared to other radar systems, a system using ultrasonic sensors and Arduino is relatively cost-effective, making it an ideal solution for various applications.</a:t>
            </a:r>
          </a:p>
          <a:p>
            <a:endParaRPr lang="en-IN"/>
          </a:p>
          <a:p>
            <a:r>
              <a:rPr lang="en-IN"/>
              <a:t>Compact Size: The use of ultrasonic sensors and Arduino makes it possible to build a compact and lightweight radar system that can be easily mounted in a variety of settings.</a:t>
            </a:r>
          </a:p>
          <a:p>
            <a:endParaRPr lang="en-IN"/>
          </a:p>
          <a:p>
            <a:r>
              <a:rPr lang="en-IN"/>
              <a:t>Easy to Install: Since the system is based on an Arduino, it is relatively easy to install and configure, even for those without a lot of technical experience.</a:t>
            </a:r>
          </a:p>
          <a:p>
            <a:endParaRPr lang="en-IN"/>
          </a:p>
          <a:p>
            <a:endParaRPr lang="en-IN"/>
          </a:p>
          <a:p>
            <a:endParaRPr lang="en-IN"/>
          </a:p>
        </p:txBody>
      </p:sp>
    </p:spTree>
    <p:extLst>
      <p:ext uri="{BB962C8B-B14F-4D97-AF65-F5344CB8AC3E}">
        <p14:creationId xmlns:p14="http://schemas.microsoft.com/office/powerpoint/2010/main" val="1914904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1C30D-9703-4B61-83B0-3479CDCD5C78}"/>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A26C6547-ECA7-4E02-A993-7D5D5F45397C}"/>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4" name="Rectangle 3">
            <a:extLst>
              <a:ext uri="{FF2B5EF4-FFF2-40B4-BE49-F238E27FC236}">
                <a16:creationId xmlns:a16="http://schemas.microsoft.com/office/drawing/2014/main" id="{CB74F79E-2BC5-48C5-8FCC-426ED66CAC0C}"/>
              </a:ext>
            </a:extLst>
          </p:cNvPr>
          <p:cNvSpPr/>
          <p:nvPr/>
        </p:nvSpPr>
        <p:spPr>
          <a:xfrm>
            <a:off x="734518" y="889843"/>
            <a:ext cx="8102184" cy="5078313"/>
          </a:xfrm>
          <a:prstGeom prst="rect">
            <a:avLst/>
          </a:prstGeom>
        </p:spPr>
        <p:txBody>
          <a:bodyPr wrap="square">
            <a:spAutoFit/>
          </a:bodyPr>
          <a:lstStyle/>
          <a:p>
            <a:r>
              <a:rPr lang="en-IN"/>
              <a:t>Easy to Program: The Arduino platform offers a user-friendly programming interface, which makes it easy to program the radar system to suit a variety of applications.</a:t>
            </a:r>
          </a:p>
          <a:p>
            <a:r>
              <a:rPr lang="en-US"/>
              <a:t>Low Power Consumption: The use of ultrasonic sensors and Arduino allows the system to operate on low power, which can extend the life of the system and reduce energy costs.</a:t>
            </a:r>
          </a:p>
          <a:p>
            <a:r>
              <a:rPr lang="en-US"/>
              <a:t>High Range: With the ability to rotate the ultrasonic sensor through 180 degrees using a servo motor, the system can cover a wide range, making it ideal for use in large areas.</a:t>
            </a:r>
          </a:p>
          <a:p>
            <a:r>
              <a:rPr lang="en-US"/>
              <a:t>Fast Response Time: The use of ultrasonic sensors and Arduino allows for fast response times, which is important in applications where quick detection is essential.</a:t>
            </a:r>
          </a:p>
          <a:p>
            <a:r>
              <a:rPr lang="en-US"/>
              <a:t>Flexibility: The radar system can be customized to suit a variety of applications, making it a flexible solution for a range of uses.</a:t>
            </a:r>
          </a:p>
          <a:p>
            <a:r>
              <a:rPr lang="en-US"/>
              <a:t>Real-Time Data: The system can provide real-time data on the location of objects within its range, making it useful for tracking and monitoring applications.</a:t>
            </a:r>
          </a:p>
          <a:p>
            <a:endParaRPr lang="en-IN"/>
          </a:p>
        </p:txBody>
      </p:sp>
    </p:spTree>
    <p:extLst>
      <p:ext uri="{BB962C8B-B14F-4D97-AF65-F5344CB8AC3E}">
        <p14:creationId xmlns:p14="http://schemas.microsoft.com/office/powerpoint/2010/main" val="186129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atin typeface="Garamond" panose="02020404030301010803" pitchFamily="18" charset="0"/>
              </a:rPr>
              <a:t>References (Links, Books, Journals, Conference Papers)</a:t>
            </a:r>
          </a:p>
        </p:txBody>
      </p:sp>
      <p:sp>
        <p:nvSpPr>
          <p:cNvPr id="3" name="Content Placeholder 2"/>
          <p:cNvSpPr>
            <a:spLocks noGrp="1"/>
          </p:cNvSpPr>
          <p:nvPr>
            <p:ph idx="1"/>
          </p:nvPr>
        </p:nvSpPr>
        <p:spPr/>
        <p:txBody>
          <a:bodyPr>
            <a:normAutofit/>
          </a:bodyPr>
          <a:lstStyle/>
          <a:p>
            <a:r>
              <a:rPr lang="en-IN" sz="4300" b="1" u="sng">
                <a:hlinkClick r:id="rId2"/>
              </a:rPr>
              <a:t>Journals:</a:t>
            </a:r>
          </a:p>
          <a:p>
            <a:endParaRPr lang="en-IN"/>
          </a:p>
        </p:txBody>
      </p:sp>
      <p:sp>
        <p:nvSpPr>
          <p:cNvPr id="4" name="Date Placeholder 3"/>
          <p:cNvSpPr>
            <a:spLocks noGrp="1"/>
          </p:cNvSpPr>
          <p:nvPr>
            <p:ph type="dt" sz="half" idx="10"/>
          </p:nvPr>
        </p:nvSpPr>
        <p:spPr/>
        <p:txBody>
          <a:bodyPr/>
          <a:lstStyle/>
          <a:p>
            <a:fld id="{EAD5C9CF-BBB3-4153-850D-B75ECF6A1AA8}" type="datetime1">
              <a:rPr lang="en-US" smtClean="0"/>
              <a:t>3/26/2023</a:t>
            </a:fld>
            <a:endParaRPr lang="en-US"/>
          </a:p>
        </p:txBody>
      </p:sp>
      <p:sp>
        <p:nvSpPr>
          <p:cNvPr id="5" name="Footer Placeholder 4"/>
          <p:cNvSpPr>
            <a:spLocks noGrp="1"/>
          </p:cNvSpPr>
          <p:nvPr>
            <p:ph type="ftr" sz="quarter" idx="11"/>
          </p:nvPr>
        </p:nvSpPr>
        <p:spPr/>
        <p:txBody>
          <a:bodyPr/>
          <a:lstStyle/>
          <a:p>
            <a:r>
              <a:rPr lang="en-IN" sz="1200">
                <a:solidFill>
                  <a:srgbClr val="7030A0"/>
                </a:solidFill>
                <a:latin typeface="Garamond" panose="02020404030301010803" pitchFamily="18" charset="0"/>
              </a:rPr>
              <a:t>BCSE420L Sensors, Actuators and Signal Conditioning</a:t>
            </a:r>
            <a:endParaRPr lang="en-US"/>
          </a:p>
        </p:txBody>
      </p:sp>
      <p:sp>
        <p:nvSpPr>
          <p:cNvPr id="6" name="Rectangle 5">
            <a:extLst>
              <a:ext uri="{FF2B5EF4-FFF2-40B4-BE49-F238E27FC236}">
                <a16:creationId xmlns:a16="http://schemas.microsoft.com/office/drawing/2014/main" id="{D27F79C9-D377-4A86-39DF-C4F332752788}"/>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2670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D10D1-DD42-4F8B-BC5E-FD12B66268AF}"/>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4FD8F961-D2C4-47DC-8FB7-A9F0E8AA20E8}"/>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4" name="Rectangle 3">
            <a:extLst>
              <a:ext uri="{FF2B5EF4-FFF2-40B4-BE49-F238E27FC236}">
                <a16:creationId xmlns:a16="http://schemas.microsoft.com/office/drawing/2014/main" id="{8C690201-82ED-42FE-8767-0581FC9EB68D}"/>
              </a:ext>
            </a:extLst>
          </p:cNvPr>
          <p:cNvSpPr/>
          <p:nvPr/>
        </p:nvSpPr>
        <p:spPr>
          <a:xfrm>
            <a:off x="371475" y="1462089"/>
            <a:ext cx="4572000" cy="400110"/>
          </a:xfrm>
          <a:prstGeom prst="rect">
            <a:avLst/>
          </a:prstGeom>
        </p:spPr>
        <p:txBody>
          <a:bodyPr>
            <a:spAutoFit/>
          </a:bodyPr>
          <a:lstStyle/>
          <a:p>
            <a:r>
              <a:rPr lang="en-IN" sz="2000"/>
              <a:t>opyright Year 2011</a:t>
            </a:r>
          </a:p>
        </p:txBody>
      </p:sp>
      <p:sp>
        <p:nvSpPr>
          <p:cNvPr id="5" name="Rectangle 4">
            <a:extLst>
              <a:ext uri="{FF2B5EF4-FFF2-40B4-BE49-F238E27FC236}">
                <a16:creationId xmlns:a16="http://schemas.microsoft.com/office/drawing/2014/main" id="{86CB2CCF-9BE0-4BA3-93A1-E6BE48B17842}"/>
              </a:ext>
            </a:extLst>
          </p:cNvPr>
          <p:cNvSpPr/>
          <p:nvPr/>
        </p:nvSpPr>
        <p:spPr>
          <a:xfrm>
            <a:off x="371475" y="4194451"/>
            <a:ext cx="6862763" cy="646331"/>
          </a:xfrm>
          <a:prstGeom prst="rect">
            <a:avLst/>
          </a:prstGeom>
        </p:spPr>
        <p:txBody>
          <a:bodyPr wrap="square">
            <a:spAutoFit/>
          </a:bodyPr>
          <a:lstStyle/>
          <a:p>
            <a:r>
              <a:rPr lang="en-IN">
                <a:hlinkClick r:id="rId2"/>
              </a:rPr>
              <a:t>ttps://www.mdpi.com/2673-4591/24/1/8</a:t>
            </a:r>
            <a:endParaRPr lang="en-IN"/>
          </a:p>
          <a:p>
            <a:endParaRPr lang="en-IN"/>
          </a:p>
        </p:txBody>
      </p:sp>
    </p:spTree>
    <p:extLst>
      <p:ext uri="{BB962C8B-B14F-4D97-AF65-F5344CB8AC3E}">
        <p14:creationId xmlns:p14="http://schemas.microsoft.com/office/powerpoint/2010/main" val="112955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482D7-2020-46F7-8B6E-97B5E8751C3B}"/>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70B90D18-82F6-49A6-8B22-9B11FF72EADF}"/>
              </a:ext>
            </a:extLst>
          </p:cNvPr>
          <p:cNvSpPr>
            <a:spLocks noGrp="1"/>
          </p:cNvSpPr>
          <p:nvPr>
            <p:ph type="ftr" sz="quarter" idx="11"/>
          </p:nvPr>
        </p:nvSpPr>
        <p:spPr>
          <a:xfrm>
            <a:off x="304800" y="6371446"/>
            <a:ext cx="3859795" cy="228660"/>
          </a:xfrm>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5" name="Rectangle 4">
            <a:extLst>
              <a:ext uri="{FF2B5EF4-FFF2-40B4-BE49-F238E27FC236}">
                <a16:creationId xmlns:a16="http://schemas.microsoft.com/office/drawing/2014/main" id="{E955C87B-8982-45DF-A7C0-A32DD4A86B1F}"/>
              </a:ext>
            </a:extLst>
          </p:cNvPr>
          <p:cNvSpPr/>
          <p:nvPr/>
        </p:nvSpPr>
        <p:spPr>
          <a:xfrm>
            <a:off x="2098031" y="2738674"/>
            <a:ext cx="5481174" cy="1323439"/>
          </a:xfrm>
          <a:prstGeom prst="rect">
            <a:avLst/>
          </a:prstGeom>
          <a:noFill/>
        </p:spPr>
        <p:txBody>
          <a:bodyPr wrap="square" lIns="91440" tIns="45720" rIns="91440" bIns="45720">
            <a:spAutoFit/>
          </a:bodyPr>
          <a:lstStyle/>
          <a:p>
            <a:pPr algn="ctr"/>
            <a:r>
              <a:rPr lang="en-US" sz="8000" b="1" cap="none" spc="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142995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Garamond" panose="02020404030301010803" pitchFamily="18" charset="0"/>
              </a:rPr>
              <a:t>Problem Statement</a:t>
            </a:r>
          </a:p>
        </p:txBody>
      </p:sp>
      <p:sp>
        <p:nvSpPr>
          <p:cNvPr id="3" name="Content Placeholder 2"/>
          <p:cNvSpPr>
            <a:spLocks noGrp="1"/>
          </p:cNvSpPr>
          <p:nvPr>
            <p:ph idx="1"/>
          </p:nvPr>
        </p:nvSpPr>
        <p:spPr>
          <a:xfrm>
            <a:off x="1537954" y="2401795"/>
            <a:ext cx="6343201" cy="3530600"/>
          </a:xfrm>
        </p:spPr>
        <p:txBody>
          <a:bodyPr>
            <a:normAutofit fontScale="92500" lnSpcReduction="20000"/>
          </a:bodyPr>
          <a:lstStyle/>
          <a:p>
            <a:r>
              <a:rPr lang="en-US"/>
              <a:t>The goal of this project is to design and build a radar system that uses ultrasonic sensors and a servo motor to detect and track objects within a 180-degree field of view. The system should be able to accurately determine the distance and position of objects within this field and display this information in a user-friendly way. The servo motor should be able to rotate the sensors through 180 degrees, allowing the system to cover a wide area. The system should be cost-effective, reliable, and easy to operate, making it suitable for a range of applications, such as security, surveillance, and monitoring. The key challenges that must be addressed in this project include sensor calibration, signal processing, and motor control, as well as the design of a suitable user interface.</a:t>
            </a:r>
            <a:endParaRPr lang="en-IN"/>
          </a:p>
        </p:txBody>
      </p:sp>
      <p:sp>
        <p:nvSpPr>
          <p:cNvPr id="4" name="Date Placeholder 3"/>
          <p:cNvSpPr>
            <a:spLocks noGrp="1"/>
          </p:cNvSpPr>
          <p:nvPr>
            <p:ph type="dt" sz="half" idx="10"/>
          </p:nvPr>
        </p:nvSpPr>
        <p:spPr/>
        <p:txBody>
          <a:bodyPr/>
          <a:lstStyle/>
          <a:p>
            <a:fld id="{9041E13A-E84E-4769-8BB6-1C6EE79B2988}" type="datetime1">
              <a:rPr lang="en-US" smtClean="0"/>
              <a:t>3/26/2023</a:t>
            </a:fld>
            <a:endParaRPr lang="en-US"/>
          </a:p>
        </p:txBody>
      </p:sp>
      <p:sp>
        <p:nvSpPr>
          <p:cNvPr id="7" name="Footer Placeholder 6">
            <a:extLst>
              <a:ext uri="{FF2B5EF4-FFF2-40B4-BE49-F238E27FC236}">
                <a16:creationId xmlns:a16="http://schemas.microsoft.com/office/drawing/2014/main" id="{25D80BE5-1885-85B6-FFCC-B5E82DD5ECD2}"/>
              </a:ext>
            </a:extLst>
          </p:cNvPr>
          <p:cNvSpPr>
            <a:spLocks noGrp="1"/>
          </p:cNvSpPr>
          <p:nvPr>
            <p:ph type="ftr" sz="quarter" idx="11"/>
          </p:nvPr>
        </p:nvSpPr>
        <p:spPr/>
        <p:txBody>
          <a:bodyPr/>
          <a:lstStyle/>
          <a:p>
            <a:r>
              <a:rPr lang="en-IN" sz="1200">
                <a:solidFill>
                  <a:srgbClr val="7030A0"/>
                </a:solidFill>
                <a:latin typeface="Garamond" panose="02020404030301010803" pitchFamily="18" charset="0"/>
              </a:rPr>
              <a:t>BCSE420L Sensors, Actuators and Signal Conditioning</a:t>
            </a:r>
            <a:endParaRPr lang="en-US"/>
          </a:p>
        </p:txBody>
      </p:sp>
      <p:sp>
        <p:nvSpPr>
          <p:cNvPr id="5" name="Rectangle 4">
            <a:extLst>
              <a:ext uri="{FF2B5EF4-FFF2-40B4-BE49-F238E27FC236}">
                <a16:creationId xmlns:a16="http://schemas.microsoft.com/office/drawing/2014/main" id="{43872AB0-4EC2-931F-7194-81C4DD0887E9}"/>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250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Garamond" panose="02020404030301010803" pitchFamily="18" charset="0"/>
              </a:rPr>
              <a:t>Objectives/Motivation	</a:t>
            </a:r>
          </a:p>
        </p:txBody>
      </p:sp>
      <p:sp>
        <p:nvSpPr>
          <p:cNvPr id="3" name="Content Placeholder 2"/>
          <p:cNvSpPr>
            <a:spLocks noGrp="1"/>
          </p:cNvSpPr>
          <p:nvPr>
            <p:ph idx="1"/>
          </p:nvPr>
        </p:nvSpPr>
        <p:spPr>
          <a:xfrm>
            <a:off x="866441" y="2489199"/>
            <a:ext cx="7520322" cy="4232277"/>
          </a:xfrm>
        </p:spPr>
        <p:txBody>
          <a:bodyPr>
            <a:normAutofit fontScale="85000" lnSpcReduction="10000"/>
          </a:bodyPr>
          <a:lstStyle/>
          <a:p>
            <a:r>
              <a:rPr lang="en-US"/>
              <a:t>Detection: The primary objective of the radar system is to accurately detect objects within a certain range. This could include detecting the presence of people, animals, or other objects.</a:t>
            </a:r>
          </a:p>
          <a:p>
            <a:r>
              <a:rPr lang="en-US"/>
              <a:t>Tracking: In addition to detecting objects, the radar system could be designed to track their movements over time. This could be useful for monitoring the movements of wildlife or tracking the progress of vehicles or other moving objects.</a:t>
            </a:r>
          </a:p>
          <a:p>
            <a:r>
              <a:rPr lang="en-US"/>
              <a:t>Range: Another objective of the radar system could be to accurately measure the distance to detected objects. This could be important for applications such as parking assistance, where it is necessary to determine how far away an object is from the vehicle.</a:t>
            </a:r>
          </a:p>
          <a:p>
            <a:r>
              <a:rPr lang="en-US"/>
              <a:t>Accuracy: The radar system could be designed with the goal of achieving a high degree of accuracy in both detection and tracking. This could involve optimizing the design of the ultrasonic sensors and servo motor, as well as using advanced signal processing techniques to filter out noise and other sources of interference.</a:t>
            </a:r>
          </a:p>
          <a:p>
            <a:endParaRPr lang="en-US" dirty="0"/>
          </a:p>
        </p:txBody>
      </p:sp>
      <p:sp>
        <p:nvSpPr>
          <p:cNvPr id="4" name="Date Placeholder 3"/>
          <p:cNvSpPr>
            <a:spLocks noGrp="1"/>
          </p:cNvSpPr>
          <p:nvPr>
            <p:ph type="dt" sz="half" idx="10"/>
          </p:nvPr>
        </p:nvSpPr>
        <p:spPr/>
        <p:txBody>
          <a:bodyPr/>
          <a:lstStyle/>
          <a:p>
            <a:fld id="{E31DB44A-0D02-46E0-ADD5-7606617DE2FF}" type="datetime1">
              <a:rPr lang="en-US" smtClean="0"/>
              <a:t>3/26/2023</a:t>
            </a:fld>
            <a:endParaRPr lang="en-US"/>
          </a:p>
        </p:txBody>
      </p:sp>
      <p:sp>
        <p:nvSpPr>
          <p:cNvPr id="5" name="Footer Placeholder 4"/>
          <p:cNvSpPr>
            <a:spLocks noGrp="1"/>
          </p:cNvSpPr>
          <p:nvPr>
            <p:ph type="ftr" sz="quarter" idx="11"/>
          </p:nvPr>
        </p:nvSpPr>
        <p:spPr/>
        <p:txBody>
          <a:bodyPr/>
          <a:lstStyle/>
          <a:p>
            <a:r>
              <a:rPr lang="en-IN" sz="1200" dirty="0">
                <a:solidFill>
                  <a:srgbClr val="7030A0"/>
                </a:solidFill>
                <a:latin typeface="Garamond" panose="02020404030301010803" pitchFamily="18" charset="0"/>
              </a:rPr>
              <a:t>BCSE420L Sensors, Actuators and Signal Conditioning</a:t>
            </a:r>
            <a:endParaRPr lang="en-US" dirty="0"/>
          </a:p>
        </p:txBody>
      </p:sp>
      <p:sp>
        <p:nvSpPr>
          <p:cNvPr id="6" name="Rectangle 5">
            <a:extLst>
              <a:ext uri="{FF2B5EF4-FFF2-40B4-BE49-F238E27FC236}">
                <a16:creationId xmlns:a16="http://schemas.microsoft.com/office/drawing/2014/main" id="{B2050A64-8211-F3C7-53A5-AF7D56C62D65}"/>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542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79BF-ED2B-4C44-9AE8-AFDB230B7411}"/>
              </a:ext>
            </a:extLst>
          </p:cNvPr>
          <p:cNvSpPr>
            <a:spLocks noGrp="1"/>
          </p:cNvSpPr>
          <p:nvPr>
            <p:ph type="title"/>
          </p:nvPr>
        </p:nvSpPr>
        <p:spPr/>
        <p:txBody>
          <a:bodyPr/>
          <a:lstStyle/>
          <a:p>
            <a:r>
              <a:rPr lang="en-IN" dirty="0"/>
              <a:t>Contd…</a:t>
            </a:r>
          </a:p>
        </p:txBody>
      </p:sp>
      <p:sp>
        <p:nvSpPr>
          <p:cNvPr id="3" name="Date Placeholder 2">
            <a:extLst>
              <a:ext uri="{FF2B5EF4-FFF2-40B4-BE49-F238E27FC236}">
                <a16:creationId xmlns:a16="http://schemas.microsoft.com/office/drawing/2014/main" id="{F539FA0A-2FCE-4CB2-A733-F0AEEA79F85F}"/>
              </a:ext>
            </a:extLst>
          </p:cNvPr>
          <p:cNvSpPr>
            <a:spLocks noGrp="1"/>
          </p:cNvSpPr>
          <p:nvPr>
            <p:ph type="dt" sz="half" idx="10"/>
          </p:nvPr>
        </p:nvSpPr>
        <p:spPr/>
        <p:txBody>
          <a:bodyPr/>
          <a:lstStyle/>
          <a:p>
            <a:fld id="{3CCE75FB-28E9-415B-AD58-FC68B9F4DC27}" type="datetime1">
              <a:rPr lang="en-US" smtClean="0"/>
              <a:t>3/26/2023</a:t>
            </a:fld>
            <a:endParaRPr lang="en-US"/>
          </a:p>
        </p:txBody>
      </p:sp>
      <p:sp>
        <p:nvSpPr>
          <p:cNvPr id="4" name="Footer Placeholder 3">
            <a:extLst>
              <a:ext uri="{FF2B5EF4-FFF2-40B4-BE49-F238E27FC236}">
                <a16:creationId xmlns:a16="http://schemas.microsoft.com/office/drawing/2014/main" id="{DDC73D7C-12F3-4A20-B00C-CC68569A559B}"/>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6" name="Rectangle 5">
            <a:extLst>
              <a:ext uri="{FF2B5EF4-FFF2-40B4-BE49-F238E27FC236}">
                <a16:creationId xmlns:a16="http://schemas.microsoft.com/office/drawing/2014/main" id="{FE9077BC-6E59-4974-96BA-127A455B4696}"/>
              </a:ext>
            </a:extLst>
          </p:cNvPr>
          <p:cNvSpPr/>
          <p:nvPr/>
        </p:nvSpPr>
        <p:spPr>
          <a:xfrm>
            <a:off x="728663" y="2300288"/>
            <a:ext cx="8058150" cy="3970318"/>
          </a:xfrm>
          <a:prstGeom prst="rect">
            <a:avLst/>
          </a:prstGeom>
        </p:spPr>
        <p:txBody>
          <a:bodyPr wrap="square">
            <a:spAutoFit/>
          </a:bodyPr>
          <a:lstStyle/>
          <a:p>
            <a:r>
              <a:rPr lang="en-US"/>
              <a:t>Robustness: Another objective of the radar system could be to ensure that it is robust and reliable, even in challenging environmental conditions. This could involve designing the system to withstand extreme temperatures, moisture, and other factors that could affect its performance.</a:t>
            </a:r>
          </a:p>
          <a:p>
            <a:r>
              <a:rPr lang="en-US"/>
              <a:t>Speed: Depending on the application, the radar system may need to operate at a high speed in order to detect and track objects in real time. Achieving a high speed could be a key objective for the design of the system.</a:t>
            </a:r>
          </a:p>
          <a:p>
            <a:r>
              <a:rPr lang="en-US"/>
              <a:t>Integration: Finally, the radar system could be designed with the goal of being easily integrated into other systems or platforms. This could involve designing the system to be compatible with a wide range of software and hardware platforms, or making it easy to install and operate.</a:t>
            </a:r>
          </a:p>
        </p:txBody>
      </p:sp>
    </p:spTree>
    <p:extLst>
      <p:ext uri="{BB962C8B-B14F-4D97-AF65-F5344CB8AC3E}">
        <p14:creationId xmlns:p14="http://schemas.microsoft.com/office/powerpoint/2010/main" val="20233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atin typeface="Garamond" panose="02020404030301010803" pitchFamily="18" charset="0"/>
              </a:rPr>
              <a:t>Literature Survey/Related Work(minimum of 7 research articles)</a:t>
            </a:r>
          </a:p>
        </p:txBody>
      </p:sp>
      <p:sp>
        <p:nvSpPr>
          <p:cNvPr id="4" name="Date Placeholder 3"/>
          <p:cNvSpPr>
            <a:spLocks noGrp="1"/>
          </p:cNvSpPr>
          <p:nvPr>
            <p:ph type="dt" sz="half" idx="10"/>
          </p:nvPr>
        </p:nvSpPr>
        <p:spPr/>
        <p:txBody>
          <a:bodyPr/>
          <a:lstStyle/>
          <a:p>
            <a:fld id="{A08A3F20-2988-4F5A-BFD1-78C3A68B3F9F}" type="datetime1">
              <a:rPr lang="en-US" smtClean="0"/>
              <a:t>3/26/2023</a:t>
            </a:fld>
            <a:endParaRPr lang="en-US"/>
          </a:p>
        </p:txBody>
      </p:sp>
      <p:sp>
        <p:nvSpPr>
          <p:cNvPr id="5" name="Footer Placeholder 4"/>
          <p:cNvSpPr>
            <a:spLocks noGrp="1"/>
          </p:cNvSpPr>
          <p:nvPr>
            <p:ph type="ftr" sz="quarter" idx="11"/>
          </p:nvPr>
        </p:nvSpPr>
        <p:spPr/>
        <p:txBody>
          <a:bodyPr/>
          <a:lstStyle/>
          <a:p>
            <a:r>
              <a:rPr lang="en-IN" sz="1200">
                <a:solidFill>
                  <a:srgbClr val="7030A0"/>
                </a:solidFill>
                <a:latin typeface="Garamond" panose="02020404030301010803" pitchFamily="18" charset="0"/>
              </a:rPr>
              <a:t>BCSE420L Sensors, Actuators and Signal Conditioning</a:t>
            </a:r>
            <a:endParaRPr lang="en-US"/>
          </a:p>
        </p:txBody>
      </p:sp>
      <p:graphicFrame>
        <p:nvGraphicFramePr>
          <p:cNvPr id="6" name="Content Placeholder 3">
            <a:extLst>
              <a:ext uri="{FF2B5EF4-FFF2-40B4-BE49-F238E27FC236}">
                <a16:creationId xmlns:a16="http://schemas.microsoft.com/office/drawing/2014/main" id="{A2855BAA-C3EE-4809-F478-C82FE8C4C89C}"/>
              </a:ext>
            </a:extLst>
          </p:cNvPr>
          <p:cNvGraphicFramePr>
            <a:graphicFrameLocks/>
          </p:cNvGraphicFramePr>
          <p:nvPr>
            <p:extLst>
              <p:ext uri="{D42A27DB-BD31-4B8C-83A1-F6EECF244321}">
                <p14:modId xmlns:p14="http://schemas.microsoft.com/office/powerpoint/2010/main" val="1303868058"/>
              </p:ext>
            </p:extLst>
          </p:nvPr>
        </p:nvGraphicFramePr>
        <p:xfrm>
          <a:off x="456029" y="1981200"/>
          <a:ext cx="8077200" cy="4655798"/>
        </p:xfrm>
        <a:graphic>
          <a:graphicData uri="http://schemas.openxmlformats.org/drawingml/2006/table">
            <a:tbl>
              <a:tblPr firstRow="1" bandRow="1">
                <a:tableStyleId>{5C22544A-7EE6-4342-B048-85BDC9FD1C3A}</a:tableStyleId>
              </a:tblPr>
              <a:tblGrid>
                <a:gridCol w="458370">
                  <a:extLst>
                    <a:ext uri="{9D8B030D-6E8A-4147-A177-3AD203B41FA5}">
                      <a16:colId xmlns:a16="http://schemas.microsoft.com/office/drawing/2014/main" val="2713514681"/>
                    </a:ext>
                  </a:extLst>
                </a:gridCol>
                <a:gridCol w="1219200">
                  <a:extLst>
                    <a:ext uri="{9D8B030D-6E8A-4147-A177-3AD203B41FA5}">
                      <a16:colId xmlns:a16="http://schemas.microsoft.com/office/drawing/2014/main" val="20000"/>
                    </a:ext>
                  </a:extLst>
                </a:gridCol>
                <a:gridCol w="1106128">
                  <a:extLst>
                    <a:ext uri="{9D8B030D-6E8A-4147-A177-3AD203B41FA5}">
                      <a16:colId xmlns:a16="http://schemas.microsoft.com/office/drawing/2014/main" val="20001"/>
                    </a:ext>
                  </a:extLst>
                </a:gridCol>
                <a:gridCol w="1076632">
                  <a:extLst>
                    <a:ext uri="{9D8B030D-6E8A-4147-A177-3AD203B41FA5}">
                      <a16:colId xmlns:a16="http://schemas.microsoft.com/office/drawing/2014/main" val="20002"/>
                    </a:ext>
                  </a:extLst>
                </a:gridCol>
                <a:gridCol w="1955496">
                  <a:extLst>
                    <a:ext uri="{9D8B030D-6E8A-4147-A177-3AD203B41FA5}">
                      <a16:colId xmlns:a16="http://schemas.microsoft.com/office/drawing/2014/main" val="20003"/>
                    </a:ext>
                  </a:extLst>
                </a:gridCol>
                <a:gridCol w="1075211">
                  <a:extLst>
                    <a:ext uri="{9D8B030D-6E8A-4147-A177-3AD203B41FA5}">
                      <a16:colId xmlns:a16="http://schemas.microsoft.com/office/drawing/2014/main" val="20004"/>
                    </a:ext>
                  </a:extLst>
                </a:gridCol>
                <a:gridCol w="1186163">
                  <a:extLst>
                    <a:ext uri="{9D8B030D-6E8A-4147-A177-3AD203B41FA5}">
                      <a16:colId xmlns:a16="http://schemas.microsoft.com/office/drawing/2014/main" val="20005"/>
                    </a:ext>
                  </a:extLst>
                </a:gridCol>
              </a:tblGrid>
              <a:tr h="637098">
                <a:tc>
                  <a:txBody>
                    <a:bodyPr/>
                    <a:lstStyle/>
                    <a:p>
                      <a:r>
                        <a:rPr lang="en-US" sz="1500" err="1">
                          <a:solidFill>
                            <a:schemeClr val="tx1"/>
                          </a:solidFill>
                          <a:latin typeface="Gabriola"/>
                          <a:cs typeface="Times New Roman"/>
                        </a:rPr>
                        <a:t>S.No</a:t>
                      </a:r>
                      <a:r>
                        <a:rPr lang="en-US" sz="1500">
                          <a:solidFill>
                            <a:schemeClr val="tx1"/>
                          </a:solidFill>
                          <a:latin typeface="Gabriola"/>
                          <a:cs typeface="Times New Roman"/>
                        </a:rPr>
                        <a:t>.</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Title /Publisher</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Authors</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Year of Publication</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Methodology</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Advantage</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sz="1500">
                          <a:solidFill>
                            <a:schemeClr val="tx1"/>
                          </a:solidFill>
                          <a:latin typeface="Gabriola"/>
                          <a:cs typeface="Times New Roman"/>
                        </a:rPr>
                        <a:t>Drawbacks</a:t>
                      </a:r>
                    </a:p>
                  </a:txBody>
                  <a:tcPr marL="68580" marR="68580" marT="34291" marB="34291">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0"/>
                  </a:ext>
                </a:extLst>
              </a:tr>
              <a:tr h="1028698">
                <a:tc>
                  <a:txBody>
                    <a:bodyPr/>
                    <a:lstStyle/>
                    <a:p>
                      <a:pPr algn="l"/>
                      <a:r>
                        <a:rPr lang="en-US" sz="1500">
                          <a:latin typeface="Gabriola"/>
                          <a:cs typeface="Times New Roman"/>
                        </a:rPr>
                        <a:t>1</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Ultrasonic sensor without </a:t>
                      </a:r>
                      <a:r>
                        <a:rPr lang="en-US" sz="1500" err="1">
                          <a:latin typeface="Gabriola"/>
                          <a:cs typeface="Times New Roman"/>
                        </a:rPr>
                        <a:t>arduino</a:t>
                      </a:r>
                      <a:r>
                        <a:rPr lang="en-US" sz="1500">
                          <a:latin typeface="Gabriola"/>
                          <a:cs typeface="Times New Roman"/>
                        </a:rPr>
                        <a:t> using 555 timer.</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Abhishek Singh</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2021</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555 </a:t>
                      </a:r>
                      <a:r>
                        <a:rPr lang="en-US" sz="1500" b="0" i="0" u="none" strike="noStrike" noProof="0">
                          <a:latin typeface="Gabriola"/>
                        </a:rPr>
                        <a:t>generates continuous trigger pulses which are given to the sensor which creates output voltage at echo pin that turns on the transistor and is proportional to distance from object.</a:t>
                      </a:r>
                      <a:endParaRPr lang="en-US" sz="1500" err="1">
                        <a:latin typeface="Gabriola"/>
                        <a:cs typeface="Times New Roman"/>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Cheaper</a:t>
                      </a:r>
                    </a:p>
                    <a:p>
                      <a:pPr lvl="0" algn="l">
                        <a:buNone/>
                      </a:pPr>
                      <a:endParaRPr lang="en-US" sz="1500">
                        <a:latin typeface="Gabriola"/>
                        <a:cs typeface="Times New Roman"/>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500">
                          <a:latin typeface="Gabriola"/>
                          <a:cs typeface="Times New Roman"/>
                        </a:rPr>
                        <a:t>More components and lower accuracy.</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138336">
                <a:tc>
                  <a:txBody>
                    <a:bodyPr/>
                    <a:lstStyle/>
                    <a:p>
                      <a:pPr marL="0" algn="l" defTabSz="914400" rtl="0" eaLnBrk="1" latinLnBrk="0" hangingPunct="1"/>
                      <a:r>
                        <a:rPr lang="en-US" sz="1500" kern="1200">
                          <a:solidFill>
                            <a:schemeClr val="dk1"/>
                          </a:solidFill>
                          <a:latin typeface="Gabriola"/>
                          <a:ea typeface="+mn-ea"/>
                          <a:cs typeface="Times New Roman"/>
                        </a:rPr>
                        <a:t>2</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Interfacing ultrasonic sensor with PIC</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Ashwinth Raj</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500" kern="1200">
                          <a:solidFill>
                            <a:schemeClr val="dk1"/>
                          </a:solidFill>
                          <a:latin typeface="Gabriola"/>
                          <a:ea typeface="+mn-ea"/>
                          <a:cs typeface="Times New Roman"/>
                        </a:rPr>
                        <a:t>2017</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PIC microcontroller is used instead of </a:t>
                      </a:r>
                      <a:r>
                        <a:rPr lang="en-US" sz="1500" kern="1200" err="1">
                          <a:solidFill>
                            <a:schemeClr val="dk1"/>
                          </a:solidFill>
                          <a:latin typeface="Gabriola"/>
                          <a:ea typeface="+mn-ea"/>
                          <a:cs typeface="Times New Roman"/>
                        </a:rPr>
                        <a:t>arduino</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Simpler str.</a:t>
                      </a:r>
                    </a:p>
                    <a:p>
                      <a:pPr marL="0" lvl="0" algn="l">
                        <a:buNone/>
                      </a:pPr>
                      <a:r>
                        <a:rPr lang="en-US" sz="1500" kern="1200">
                          <a:solidFill>
                            <a:schemeClr val="dk1"/>
                          </a:solidFill>
                          <a:latin typeface="Gabriola"/>
                          <a:ea typeface="+mn-ea"/>
                          <a:cs typeface="Times New Roman"/>
                        </a:rPr>
                        <a:t>Less power consumption</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Only for simpler systems.</a:t>
                      </a:r>
                    </a:p>
                    <a:p>
                      <a:pPr marL="0" lvl="0" algn="l">
                        <a:buNone/>
                      </a:pPr>
                      <a:r>
                        <a:rPr lang="en-US" sz="1500" kern="1200">
                          <a:solidFill>
                            <a:schemeClr val="dk1"/>
                          </a:solidFill>
                          <a:latin typeface="Gabriola"/>
                          <a:ea typeface="+mn-ea"/>
                          <a:cs typeface="Times New Roman"/>
                        </a:rPr>
                        <a:t>Lengthy code.</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9152">
                <a:tc>
                  <a:txBody>
                    <a:bodyPr/>
                    <a:lstStyle/>
                    <a:p>
                      <a:pPr marL="0" algn="l" defTabSz="914400" rtl="0" eaLnBrk="1" latinLnBrk="0" hangingPunct="1"/>
                      <a:r>
                        <a:rPr lang="en-US" sz="1500" kern="1200">
                          <a:solidFill>
                            <a:schemeClr val="dk1"/>
                          </a:solidFill>
                          <a:latin typeface="Gabriola"/>
                          <a:ea typeface="+mn-ea"/>
                          <a:cs typeface="Times New Roman"/>
                        </a:rPr>
                        <a:t>3</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IR obstacle sensor without </a:t>
                      </a:r>
                      <a:r>
                        <a:rPr lang="en-US" sz="1500" kern="1200" err="1">
                          <a:solidFill>
                            <a:schemeClr val="dk1"/>
                          </a:solidFill>
                          <a:latin typeface="Gabriola"/>
                          <a:ea typeface="+mn-ea"/>
                          <a:cs typeface="Times New Roman"/>
                        </a:rPr>
                        <a:t>arduino</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500" kern="1200" err="1">
                          <a:solidFill>
                            <a:schemeClr val="dk1"/>
                          </a:solidFill>
                          <a:latin typeface="Gabriola"/>
                          <a:ea typeface="+mn-ea"/>
                          <a:cs typeface="Times New Roman"/>
                        </a:rPr>
                        <a:t>Vats_prashant</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500" kern="1200">
                          <a:solidFill>
                            <a:schemeClr val="dk1"/>
                          </a:solidFill>
                          <a:latin typeface="Gabriola"/>
                          <a:ea typeface="+mn-ea"/>
                          <a:cs typeface="Times New Roman"/>
                        </a:rPr>
                        <a:t>2017</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Voltage which turns on the transistor is proportional to temp.</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Low cost</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Low accuracy more prone to damage due to more components.</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343964"/>
                  </a:ext>
                </a:extLst>
              </a:tr>
            </a:tbl>
          </a:graphicData>
        </a:graphic>
      </p:graphicFrame>
      <p:sp>
        <p:nvSpPr>
          <p:cNvPr id="7" name="Rectangle 6">
            <a:extLst>
              <a:ext uri="{FF2B5EF4-FFF2-40B4-BE49-F238E27FC236}">
                <a16:creationId xmlns:a16="http://schemas.microsoft.com/office/drawing/2014/main" id="{5471EB84-29F0-F37F-FD0B-226FE1984EF2}"/>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997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3E991-017F-40A7-9D40-FD4080520A92}"/>
              </a:ext>
            </a:extLst>
          </p:cNvPr>
          <p:cNvSpPr>
            <a:spLocks noGrp="1"/>
          </p:cNvSpPr>
          <p:nvPr>
            <p:ph type="dt" sz="half" idx="10"/>
          </p:nvPr>
        </p:nvSpPr>
        <p:spPr/>
        <p:txBody>
          <a:bodyPr/>
          <a:lstStyle/>
          <a:p>
            <a:fld id="{6D0ED1C2-EC91-4278-99F8-2183429DDB2B}" type="datetime1">
              <a:rPr lang="en-US" smtClean="0"/>
              <a:t>3/26/2023</a:t>
            </a:fld>
            <a:endParaRPr lang="en-US"/>
          </a:p>
        </p:txBody>
      </p:sp>
      <p:sp>
        <p:nvSpPr>
          <p:cNvPr id="3" name="Footer Placeholder 2">
            <a:extLst>
              <a:ext uri="{FF2B5EF4-FFF2-40B4-BE49-F238E27FC236}">
                <a16:creationId xmlns:a16="http://schemas.microsoft.com/office/drawing/2014/main" id="{58BC9BF3-52AD-4EC4-9873-F371C92F8F82}"/>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graphicFrame>
        <p:nvGraphicFramePr>
          <p:cNvPr id="4" name="Table 3">
            <a:extLst>
              <a:ext uri="{FF2B5EF4-FFF2-40B4-BE49-F238E27FC236}">
                <a16:creationId xmlns:a16="http://schemas.microsoft.com/office/drawing/2014/main" id="{D1875AB9-8667-42A1-AFBA-0B093AE30DAA}"/>
              </a:ext>
            </a:extLst>
          </p:cNvPr>
          <p:cNvGraphicFramePr>
            <a:graphicFrameLocks noGrp="1"/>
          </p:cNvGraphicFramePr>
          <p:nvPr>
            <p:extLst>
              <p:ext uri="{D42A27DB-BD31-4B8C-83A1-F6EECF244321}">
                <p14:modId xmlns:p14="http://schemas.microsoft.com/office/powerpoint/2010/main" val="3891343734"/>
              </p:ext>
            </p:extLst>
          </p:nvPr>
        </p:nvGraphicFramePr>
        <p:xfrm>
          <a:off x="477006" y="1595744"/>
          <a:ext cx="7947262" cy="3666512"/>
        </p:xfrm>
        <a:graphic>
          <a:graphicData uri="http://schemas.openxmlformats.org/drawingml/2006/table">
            <a:tbl>
              <a:tblPr firstRow="1" bandRow="1">
                <a:tableStyleId>{5C22544A-7EE6-4342-B048-85BDC9FD1C3A}</a:tableStyleId>
              </a:tblPr>
              <a:tblGrid>
                <a:gridCol w="491626">
                  <a:extLst>
                    <a:ext uri="{9D8B030D-6E8A-4147-A177-3AD203B41FA5}">
                      <a16:colId xmlns:a16="http://schemas.microsoft.com/office/drawing/2014/main" val="4054451569"/>
                    </a:ext>
                  </a:extLst>
                </a:gridCol>
                <a:gridCol w="1135625">
                  <a:extLst>
                    <a:ext uri="{9D8B030D-6E8A-4147-A177-3AD203B41FA5}">
                      <a16:colId xmlns:a16="http://schemas.microsoft.com/office/drawing/2014/main" val="474361775"/>
                    </a:ext>
                  </a:extLst>
                </a:gridCol>
                <a:gridCol w="988140">
                  <a:extLst>
                    <a:ext uri="{9D8B030D-6E8A-4147-A177-3AD203B41FA5}">
                      <a16:colId xmlns:a16="http://schemas.microsoft.com/office/drawing/2014/main" val="3159139614"/>
                    </a:ext>
                  </a:extLst>
                </a:gridCol>
                <a:gridCol w="856472">
                  <a:extLst>
                    <a:ext uri="{9D8B030D-6E8A-4147-A177-3AD203B41FA5}">
                      <a16:colId xmlns:a16="http://schemas.microsoft.com/office/drawing/2014/main" val="2027697188"/>
                    </a:ext>
                  </a:extLst>
                </a:gridCol>
                <a:gridCol w="2057014">
                  <a:extLst>
                    <a:ext uri="{9D8B030D-6E8A-4147-A177-3AD203B41FA5}">
                      <a16:colId xmlns:a16="http://schemas.microsoft.com/office/drawing/2014/main" val="4221735376"/>
                    </a:ext>
                  </a:extLst>
                </a:gridCol>
                <a:gridCol w="1149866">
                  <a:extLst>
                    <a:ext uri="{9D8B030D-6E8A-4147-A177-3AD203B41FA5}">
                      <a16:colId xmlns:a16="http://schemas.microsoft.com/office/drawing/2014/main" val="3107508485"/>
                    </a:ext>
                  </a:extLst>
                </a:gridCol>
                <a:gridCol w="1268519">
                  <a:extLst>
                    <a:ext uri="{9D8B030D-6E8A-4147-A177-3AD203B41FA5}">
                      <a16:colId xmlns:a16="http://schemas.microsoft.com/office/drawing/2014/main" val="4224480764"/>
                    </a:ext>
                  </a:extLst>
                </a:gridCol>
              </a:tblGrid>
              <a:tr h="2006787">
                <a:tc>
                  <a:txBody>
                    <a:bodyPr/>
                    <a:lstStyle/>
                    <a:p>
                      <a:pPr marL="0" algn="l" defTabSz="914400" rtl="0" eaLnBrk="1" latinLnBrk="0" hangingPunct="1"/>
                      <a:r>
                        <a:rPr lang="en-US" sz="1900" kern="1200">
                          <a:solidFill>
                            <a:schemeClr val="dk1"/>
                          </a:solidFill>
                          <a:latin typeface="Gabriola"/>
                          <a:ea typeface="+mn-ea"/>
                          <a:cs typeface="Times New Roman"/>
                        </a:rPr>
                        <a:t>4</a:t>
                      </a:r>
                      <a:endParaRPr lang="en-US" sz="1900" kern="120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500" b="0">
                          <a:latin typeface="Gabriola"/>
                        </a:rPr>
                        <a:t>Motion Controlled LED Using HC-SR501 PIR Sensor and BC547 Transistor</a:t>
                      </a:r>
                    </a:p>
                    <a:p>
                      <a:pPr marL="0" lvl="0" algn="l" defTabSz="914400">
                        <a:buNone/>
                      </a:pPr>
                      <a:endParaRPr lang="en-US" sz="1900" kern="1200">
                        <a:solidFill>
                          <a:schemeClr val="dk1"/>
                        </a:solidFill>
                        <a:latin typeface="Gabriola"/>
                        <a:ea typeface="+mn-ea"/>
                        <a:cs typeface="Times New Roman"/>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defTabSz="914400">
                        <a:buNone/>
                      </a:pPr>
                      <a:r>
                        <a:rPr lang="en-US" sz="1900" kern="1200" err="1">
                          <a:solidFill>
                            <a:schemeClr val="dk1"/>
                          </a:solidFill>
                          <a:latin typeface="Gabriola"/>
                          <a:ea typeface="+mn-ea"/>
                          <a:cs typeface="Times New Roman"/>
                        </a:rPr>
                        <a:t>lindevs</a:t>
                      </a:r>
                      <a:endParaRPr lang="en-US" err="1"/>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900" kern="1200">
                          <a:solidFill>
                            <a:schemeClr val="dk1"/>
                          </a:solidFill>
                          <a:latin typeface="Gabriola"/>
                          <a:ea typeface="+mn-ea"/>
                          <a:cs typeface="Times New Roman"/>
                        </a:rPr>
                        <a:t>2022</a:t>
                      </a:r>
                      <a:endParaRPr lang="en-US" sz="1900" kern="120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a:buNone/>
                      </a:pPr>
                      <a:r>
                        <a:rPr lang="en-US" sz="1500" b="0" i="0" u="none" strike="noStrike" kern="1200" noProof="0" dirty="0">
                          <a:latin typeface="Gabriola"/>
                        </a:rPr>
                        <a:t>When HC-SR501 PIR </a:t>
                      </a:r>
                      <a:r>
                        <a:rPr lang="en-US" sz="1500" b="0" i="0" u="none" strike="noStrike" kern="1200" noProof="0" dirty="0" err="1">
                          <a:latin typeface="Gabriola"/>
                        </a:rPr>
                        <a:t>sensordetects</a:t>
                      </a:r>
                      <a:r>
                        <a:rPr lang="en-US" sz="1500" b="0" i="0" u="none" strike="noStrike" kern="1200" noProof="0" dirty="0">
                          <a:latin typeface="Gabriola"/>
                        </a:rPr>
                        <a:t> motion, the voltage of output pin increases to 3.3V and current triggers BC547 transistor. It acts as a switch which opens circuit and turns ON an LED.</a:t>
                      </a:r>
                      <a:endParaRPr lang="en-US" sz="1500" dirty="0">
                        <a:latin typeface="Gabriola"/>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a:solidFill>
                            <a:schemeClr val="dk1"/>
                          </a:solidFill>
                          <a:latin typeface="Gabriola"/>
                          <a:ea typeface="+mn-ea"/>
                          <a:cs typeface="Times New Roman"/>
                        </a:rPr>
                        <a:t>More compact design</a:t>
                      </a:r>
                      <a:endParaRPr lang="en-US" sz="1900" kern="120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500" kern="1200">
                          <a:solidFill>
                            <a:schemeClr val="dk1"/>
                          </a:solidFill>
                          <a:latin typeface="Gabriola"/>
                          <a:ea typeface="+mn-ea"/>
                          <a:cs typeface="Times New Roman"/>
                        </a:rPr>
                        <a:t>Less accurate.</a:t>
                      </a:r>
                    </a:p>
                    <a:p>
                      <a:pPr marL="0" lvl="0" algn="l">
                        <a:buNone/>
                      </a:pPr>
                      <a:r>
                        <a:rPr lang="en-US" sz="1500" kern="1200">
                          <a:solidFill>
                            <a:schemeClr val="dk1"/>
                          </a:solidFill>
                          <a:latin typeface="Gabriola"/>
                          <a:ea typeface="+mn-ea"/>
                          <a:cs typeface="Times New Roman"/>
                        </a:rPr>
                        <a:t>Temp. dependency and low power dissipation of transistor</a:t>
                      </a:r>
                      <a:endParaRPr lang="en-US" sz="1500"/>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717524"/>
                  </a:ext>
                </a:extLst>
              </a:tr>
              <a:tr h="1659725">
                <a:tc>
                  <a:txBody>
                    <a:bodyPr/>
                    <a:lstStyle/>
                    <a:p>
                      <a:pPr marL="0" algn="l" defTabSz="914400" rtl="0" eaLnBrk="1" latinLnBrk="0" hangingPunct="1"/>
                      <a:r>
                        <a:rPr lang="en-US" sz="1900" kern="1200">
                          <a:solidFill>
                            <a:schemeClr val="dk1"/>
                          </a:solidFill>
                          <a:latin typeface="Gabriola"/>
                          <a:ea typeface="+mn-ea"/>
                          <a:cs typeface="Times New Roman"/>
                        </a:rPr>
                        <a:t>5</a:t>
                      </a:r>
                      <a:endParaRPr lang="en-US" sz="1900" kern="120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400">
                          <a:latin typeface="Gabriola"/>
                        </a:rPr>
                        <a:t>Battery-less NFC Bicycle Tire Pressure Sensor Based on a Force-Sensing Resistor</a:t>
                      </a:r>
                    </a:p>
                    <a:p>
                      <a:pPr marL="0" lvl="0" algn="l" defTabSz="914400">
                        <a:buNone/>
                      </a:pPr>
                      <a:endParaRPr lang="en-US" sz="1900" kern="1200">
                        <a:solidFill>
                          <a:schemeClr val="dk1"/>
                        </a:solidFill>
                        <a:latin typeface="Gabriola"/>
                        <a:ea typeface="+mn-ea"/>
                        <a:cs typeface="Times New Roman"/>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a:solidFill>
                            <a:schemeClr val="dk1"/>
                          </a:solidFill>
                          <a:latin typeface="Gabriola"/>
                          <a:ea typeface="+mn-ea"/>
                          <a:cs typeface="Times New Roman"/>
                        </a:rPr>
                        <a:t>Marti B</a:t>
                      </a:r>
                    </a:p>
                    <a:p>
                      <a:pPr marL="0" lvl="0" algn="l">
                        <a:buNone/>
                      </a:pPr>
                      <a:r>
                        <a:rPr lang="en-US" sz="1900" kern="1200">
                          <a:solidFill>
                            <a:schemeClr val="dk1"/>
                          </a:solidFill>
                          <a:latin typeface="Gabriola"/>
                          <a:ea typeface="+mn-ea"/>
                          <a:cs typeface="Times New Roman"/>
                        </a:rPr>
                        <a:t>Antonio L G</a:t>
                      </a:r>
                    </a:p>
                    <a:p>
                      <a:pPr marL="0" lvl="0" algn="l">
                        <a:buNone/>
                      </a:pPr>
                      <a:r>
                        <a:rPr lang="en-US" sz="1900" kern="1200">
                          <a:solidFill>
                            <a:schemeClr val="dk1"/>
                          </a:solidFill>
                          <a:latin typeface="Gabriola"/>
                          <a:ea typeface="+mn-ea"/>
                          <a:cs typeface="Times New Roman"/>
                        </a:rPr>
                        <a:t>R Villarino</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900" kern="1200">
                          <a:solidFill>
                            <a:schemeClr val="dk1"/>
                          </a:solidFill>
                          <a:latin typeface="Gabriola"/>
                          <a:ea typeface="+mn-ea"/>
                          <a:cs typeface="Times New Roman"/>
                        </a:rPr>
                        <a:t>2021</a:t>
                      </a:r>
                      <a:endParaRPr lang="en-US" sz="1900" kern="120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a:buNone/>
                      </a:pPr>
                      <a:r>
                        <a:rPr lang="en-US" sz="1400" b="0" i="0" u="none" strike="noStrike" kern="1200" noProof="0">
                          <a:latin typeface="Gabriola"/>
                        </a:rPr>
                        <a:t>Low-cost tire pressure monitoring system (TPMS) for bicycles. The system is based on a battery-less near field communication (NFC) tag that integrates a pressure sensor.</a:t>
                      </a:r>
                      <a:endParaRPr lang="en-US" sz="1400">
                        <a:latin typeface="Gabriola"/>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dk1"/>
                          </a:solidFill>
                          <a:latin typeface="Gabriola"/>
                          <a:ea typeface="+mn-ea"/>
                          <a:cs typeface="Times New Roman"/>
                        </a:rPr>
                        <a:t>Durable and compact. Heavily researched.</a:t>
                      </a:r>
                      <a:endParaRPr lang="en-US" sz="1900" kern="1200" dirty="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dk1"/>
                          </a:solidFill>
                          <a:latin typeface="Gabriola"/>
                          <a:ea typeface="+mn-ea"/>
                          <a:cs typeface="Times New Roman"/>
                        </a:rPr>
                        <a:t>Complicated circuit.</a:t>
                      </a:r>
                      <a:endParaRPr lang="en-US" sz="1900" kern="1200" dirty="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905265"/>
                  </a:ext>
                </a:extLst>
              </a:tr>
            </a:tbl>
          </a:graphicData>
        </a:graphic>
      </p:graphicFrame>
    </p:spTree>
    <p:extLst>
      <p:ext uri="{BB962C8B-B14F-4D97-AF65-F5344CB8AC3E}">
        <p14:creationId xmlns:p14="http://schemas.microsoft.com/office/powerpoint/2010/main" val="138998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4318D9-1C88-465D-9C37-87E8A5034A2E}"/>
              </a:ext>
            </a:extLst>
          </p:cNvPr>
          <p:cNvSpPr>
            <a:spLocks noGrp="1"/>
          </p:cNvSpPr>
          <p:nvPr>
            <p:ph type="dt" sz="half" idx="10"/>
          </p:nvPr>
        </p:nvSpPr>
        <p:spPr/>
        <p:txBody>
          <a:bodyPr/>
          <a:lstStyle/>
          <a:p>
            <a:fld id="{6D0ED1C2-EC91-4278-99F8-2183429DDB2B}" type="datetime1">
              <a:rPr lang="en-US" smtClean="0"/>
              <a:t>3/26/2023</a:t>
            </a:fld>
            <a:endParaRPr lang="en-US"/>
          </a:p>
        </p:txBody>
      </p:sp>
      <p:graphicFrame>
        <p:nvGraphicFramePr>
          <p:cNvPr id="7" name="Table 6">
            <a:extLst>
              <a:ext uri="{FF2B5EF4-FFF2-40B4-BE49-F238E27FC236}">
                <a16:creationId xmlns:a16="http://schemas.microsoft.com/office/drawing/2014/main" id="{429F2F20-B9C9-4744-BCFC-FD992DE46995}"/>
              </a:ext>
            </a:extLst>
          </p:cNvPr>
          <p:cNvGraphicFramePr>
            <a:graphicFrameLocks noGrp="1"/>
          </p:cNvGraphicFramePr>
          <p:nvPr>
            <p:extLst>
              <p:ext uri="{D42A27DB-BD31-4B8C-83A1-F6EECF244321}">
                <p14:modId xmlns:p14="http://schemas.microsoft.com/office/powerpoint/2010/main" val="3100693954"/>
              </p:ext>
            </p:extLst>
          </p:nvPr>
        </p:nvGraphicFramePr>
        <p:xfrm>
          <a:off x="590842" y="167030"/>
          <a:ext cx="8072438" cy="6198467"/>
        </p:xfrm>
        <a:graphic>
          <a:graphicData uri="http://schemas.openxmlformats.org/drawingml/2006/table">
            <a:tbl>
              <a:tblPr firstRow="1" bandRow="1">
                <a:tableStyleId>{5C22544A-7EE6-4342-B048-85BDC9FD1C3A}</a:tableStyleId>
              </a:tblPr>
              <a:tblGrid>
                <a:gridCol w="516079">
                  <a:extLst>
                    <a:ext uri="{9D8B030D-6E8A-4147-A177-3AD203B41FA5}">
                      <a16:colId xmlns:a16="http://schemas.microsoft.com/office/drawing/2014/main" val="344369310"/>
                    </a:ext>
                  </a:extLst>
                </a:gridCol>
                <a:gridCol w="1192110">
                  <a:extLst>
                    <a:ext uri="{9D8B030D-6E8A-4147-A177-3AD203B41FA5}">
                      <a16:colId xmlns:a16="http://schemas.microsoft.com/office/drawing/2014/main" val="2307912523"/>
                    </a:ext>
                  </a:extLst>
                </a:gridCol>
                <a:gridCol w="1037289">
                  <a:extLst>
                    <a:ext uri="{9D8B030D-6E8A-4147-A177-3AD203B41FA5}">
                      <a16:colId xmlns:a16="http://schemas.microsoft.com/office/drawing/2014/main" val="2833774429"/>
                    </a:ext>
                  </a:extLst>
                </a:gridCol>
                <a:gridCol w="959881">
                  <a:extLst>
                    <a:ext uri="{9D8B030D-6E8A-4147-A177-3AD203B41FA5}">
                      <a16:colId xmlns:a16="http://schemas.microsoft.com/office/drawing/2014/main" val="2227103784"/>
                    </a:ext>
                  </a:extLst>
                </a:gridCol>
                <a:gridCol w="2098518">
                  <a:extLst>
                    <a:ext uri="{9D8B030D-6E8A-4147-A177-3AD203B41FA5}">
                      <a16:colId xmlns:a16="http://schemas.microsoft.com/office/drawing/2014/main" val="1744440702"/>
                    </a:ext>
                  </a:extLst>
                </a:gridCol>
                <a:gridCol w="1207059">
                  <a:extLst>
                    <a:ext uri="{9D8B030D-6E8A-4147-A177-3AD203B41FA5}">
                      <a16:colId xmlns:a16="http://schemas.microsoft.com/office/drawing/2014/main" val="3730063858"/>
                    </a:ext>
                  </a:extLst>
                </a:gridCol>
                <a:gridCol w="1061502">
                  <a:extLst>
                    <a:ext uri="{9D8B030D-6E8A-4147-A177-3AD203B41FA5}">
                      <a16:colId xmlns:a16="http://schemas.microsoft.com/office/drawing/2014/main" val="1508564893"/>
                    </a:ext>
                  </a:extLst>
                </a:gridCol>
              </a:tblGrid>
              <a:tr h="3196552">
                <a:tc>
                  <a:txBody>
                    <a:bodyPr/>
                    <a:lstStyle/>
                    <a:p>
                      <a:pPr marL="0" algn="l" defTabSz="914400" rtl="0" eaLnBrk="1" latinLnBrk="0" hangingPunct="1"/>
                      <a:r>
                        <a:rPr lang="en-US" sz="1900" kern="1200" dirty="0">
                          <a:solidFill>
                            <a:schemeClr val="dk1"/>
                          </a:solidFill>
                          <a:latin typeface="Gabriola" panose="04040605051002020D02" pitchFamily="82" charset="0"/>
                          <a:ea typeface="+mn-ea"/>
                          <a:cs typeface="Times New Roman" pitchFamily="18" charset="0"/>
                        </a:rPr>
                        <a:t>6</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AN ULTRASONIC SENSOR FOR HUMAN PRESENCE DETECTION TO ASSIST RESCUE WORK IN LARGE BUILDINGS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Bahnschrift" panose="020B0502040204020203" pitchFamily="34" charset="0"/>
                        <a:ea typeface="+mn-ea"/>
                        <a:cs typeface="+mn-cs"/>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dk1"/>
                          </a:solidFill>
                          <a:latin typeface="Gabriola"/>
                          <a:ea typeface="+mn-ea"/>
                          <a:cs typeface="Times New Roman"/>
                        </a:rPr>
                        <a:t>Robert </a:t>
                      </a:r>
                      <a:r>
                        <a:rPr lang="en-US" sz="1900" kern="1200" dirty="0" err="1">
                          <a:solidFill>
                            <a:schemeClr val="dk1"/>
                          </a:solidFill>
                          <a:latin typeface="Gabriola"/>
                          <a:ea typeface="+mn-ea"/>
                          <a:cs typeface="Times New Roman"/>
                        </a:rPr>
                        <a:t>Voute</a:t>
                      </a:r>
                      <a:endParaRPr lang="en-US" sz="1900" kern="1200" dirty="0">
                        <a:solidFill>
                          <a:schemeClr val="dk1"/>
                        </a:solidFill>
                        <a:latin typeface="Gabriola"/>
                        <a:ea typeface="+mn-ea"/>
                        <a:cs typeface="Times New Roman"/>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900" kern="1200" dirty="0">
                          <a:solidFill>
                            <a:schemeClr val="dk1"/>
                          </a:solidFill>
                          <a:latin typeface="Gabriola" panose="04040605051002020D02" pitchFamily="82" charset="0"/>
                          <a:ea typeface="+mn-ea"/>
                          <a:cs typeface="Times New Roman" pitchFamily="18" charset="0"/>
                        </a:rPr>
                        <a:t>2018</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a:buNone/>
                      </a:pPr>
                      <a:r>
                        <a:rPr lang="en-US" sz="1400" b="0" i="0" kern="1200" dirty="0">
                          <a:solidFill>
                            <a:schemeClr val="dk1"/>
                          </a:solidFill>
                          <a:effectLst/>
                          <a:latin typeface="+mn-lt"/>
                          <a:ea typeface="+mn-ea"/>
                          <a:cs typeface="+mn-cs"/>
                        </a:rPr>
                        <a:t>In this research both a preliminary ultrasound measuring device and signal processing algorithm have been designed. </a:t>
                      </a:r>
                      <a:endParaRPr lang="en-US" sz="1100" dirty="0">
                        <a:latin typeface="Gabriola"/>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100" b="0" i="0" kern="1200" dirty="0">
                          <a:solidFill>
                            <a:schemeClr val="dk1"/>
                          </a:solidFill>
                          <a:effectLst/>
                          <a:latin typeface="+mn-lt"/>
                          <a:ea typeface="+mn-ea"/>
                          <a:cs typeface="+mn-cs"/>
                        </a:rPr>
                        <a:t>The advantage of ultrasonic sound over other sensors or cameras is that its signal is able to pierce through smoke, does not require badges or other wearable devices and introduces little privacy and security risks.</a:t>
                      </a:r>
                      <a:endParaRPr lang="en-US" sz="1200" kern="1200" dirty="0">
                        <a:solidFill>
                          <a:schemeClr val="dk1"/>
                        </a:solidFill>
                        <a:latin typeface="Gabriola" panose="04040605051002020D02" pitchFamily="82"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dk1"/>
                          </a:solidFill>
                          <a:latin typeface="Gabriola" panose="04040605051002020D02" pitchFamily="82" charset="0"/>
                          <a:ea typeface="+mn-ea"/>
                          <a:cs typeface="Times New Roman" pitchFamily="18" charset="0"/>
                        </a:rPr>
                        <a:t>Limited capabilities,</a:t>
                      </a:r>
                    </a:p>
                    <a:p>
                      <a:pPr marL="0" algn="l" rtl="0" eaLnBrk="1" latinLnBrk="0" hangingPunct="1"/>
                      <a:r>
                        <a:rPr lang="en-US" sz="1900" kern="1200" dirty="0">
                          <a:solidFill>
                            <a:schemeClr val="dk1"/>
                          </a:solidFill>
                          <a:latin typeface="Gabriola" panose="04040605051002020D02" pitchFamily="82" charset="0"/>
                          <a:ea typeface="+mn-ea"/>
                          <a:cs typeface="Times New Roman" pitchFamily="18" charset="0"/>
                        </a:rPr>
                        <a:t>Not that accurate.</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690334"/>
                  </a:ext>
                </a:extLst>
              </a:tr>
              <a:tr h="3001915">
                <a:tc>
                  <a:txBody>
                    <a:bodyPr/>
                    <a:lstStyle/>
                    <a:p>
                      <a:pPr marL="0" algn="l" defTabSz="914400" rtl="0" eaLnBrk="1" latinLnBrk="0" hangingPunct="1"/>
                      <a:r>
                        <a:rPr lang="en-US" sz="1900" kern="1200" dirty="0">
                          <a:solidFill>
                            <a:schemeClr val="tx1"/>
                          </a:solidFill>
                          <a:latin typeface="Book Antiqua" panose="02040602050305030304" pitchFamily="18" charset="0"/>
                          <a:ea typeface="+mn-ea"/>
                          <a:cs typeface="Times New Roman" pitchFamily="18" charset="0"/>
                        </a:rPr>
                        <a:t>7</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a:buNone/>
                      </a:pPr>
                      <a:r>
                        <a:rPr lang="en-US" sz="1900" b="0" i="0" u="none" strike="noStrike" kern="1200" noProof="0" dirty="0">
                          <a:solidFill>
                            <a:schemeClr val="tx1"/>
                          </a:solidFill>
                          <a:latin typeface="Book Antiqua" panose="02040602050305030304" pitchFamily="18" charset="0"/>
                        </a:rPr>
                        <a:t>PGA460-Q1 in Ultrasonic Park Assist (UPA)</a:t>
                      </a:r>
                      <a:endParaRPr lang="en-US" dirty="0">
                        <a:solidFill>
                          <a:schemeClr val="tx1"/>
                        </a:solidFill>
                        <a:latin typeface="Book Antiqua" panose="02040602050305030304"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tx1"/>
                          </a:solidFill>
                          <a:latin typeface="Book Antiqua" panose="02040602050305030304" pitchFamily="18" charset="0"/>
                          <a:ea typeface="+mn-ea"/>
                          <a:cs typeface="Times New Roman"/>
                        </a:rPr>
                        <a:t>Brian </a:t>
                      </a:r>
                      <a:r>
                        <a:rPr lang="en-US" sz="1900" kern="1200" dirty="0" err="1">
                          <a:solidFill>
                            <a:schemeClr val="tx1"/>
                          </a:solidFill>
                          <a:latin typeface="Book Antiqua" panose="02040602050305030304" pitchFamily="18" charset="0"/>
                          <a:ea typeface="+mn-ea"/>
                          <a:cs typeface="Times New Roman"/>
                        </a:rPr>
                        <a:t>Rodrigueg</a:t>
                      </a:r>
                      <a:endParaRPr lang="en-US" sz="1900" kern="1200" dirty="0">
                        <a:solidFill>
                          <a:schemeClr val="tx1"/>
                        </a:solidFill>
                        <a:latin typeface="Book Antiqua" panose="02040602050305030304" pitchFamily="18" charset="0"/>
                        <a:ea typeface="+mn-ea"/>
                        <a:cs typeface="Times New Roman"/>
                      </a:endParaRPr>
                    </a:p>
                    <a:p>
                      <a:pPr marL="0" lvl="0" algn="l">
                        <a:buNone/>
                      </a:pPr>
                      <a:r>
                        <a:rPr lang="en-US" sz="1900" kern="1200" dirty="0">
                          <a:solidFill>
                            <a:schemeClr val="tx1"/>
                          </a:solidFill>
                          <a:latin typeface="Book Antiqua" panose="02040602050305030304" pitchFamily="18" charset="0"/>
                          <a:ea typeface="+mn-ea"/>
                          <a:cs typeface="Times New Roman"/>
                        </a:rPr>
                        <a:t>Akeem Whitehead</a:t>
                      </a: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900" kern="1200" dirty="0">
                          <a:solidFill>
                            <a:schemeClr val="tx1"/>
                          </a:solidFill>
                          <a:latin typeface="Book Antiqua" panose="02040602050305030304" pitchFamily="18" charset="0"/>
                          <a:ea typeface="+mn-ea"/>
                          <a:cs typeface="Times New Roman"/>
                        </a:rPr>
                        <a:t>2018</a:t>
                      </a:r>
                      <a:endParaRPr lang="en-US" sz="1900" kern="1200" dirty="0">
                        <a:solidFill>
                          <a:schemeClr val="tx1"/>
                        </a:solidFill>
                        <a:latin typeface="Book Antiqua" panose="02040602050305030304" pitchFamily="18"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a:buNone/>
                      </a:pPr>
                      <a:r>
                        <a:rPr lang="en-US" sz="1400" b="0" i="0" u="none" strike="noStrike" kern="1200" noProof="0" dirty="0">
                          <a:solidFill>
                            <a:schemeClr val="tx1"/>
                          </a:solidFill>
                          <a:latin typeface="Book Antiqua" panose="02040602050305030304" pitchFamily="18" charset="0"/>
                        </a:rPr>
                        <a:t>Ultrasonic park assist is also known as a parking assist system, parking guidance system and reverse park assist. These systems vary from simply detecting an object’s presence and alerting the driver with a noise to autonomously parking the car with little to </a:t>
                      </a:r>
                      <a:r>
                        <a:rPr lang="en-US" sz="1400" b="0" i="0" u="none" strike="noStrike" kern="1200" noProof="0" dirty="0" err="1">
                          <a:solidFill>
                            <a:schemeClr val="tx1"/>
                          </a:solidFill>
                          <a:latin typeface="Book Antiqua" panose="02040602050305030304" pitchFamily="18" charset="0"/>
                        </a:rPr>
                        <a:t>nodriver</a:t>
                      </a:r>
                      <a:r>
                        <a:rPr lang="en-US" sz="1400" b="0" i="0" u="none" strike="noStrike" kern="1200" noProof="0" dirty="0">
                          <a:solidFill>
                            <a:schemeClr val="tx1"/>
                          </a:solidFill>
                          <a:latin typeface="Book Antiqua" panose="02040602050305030304" pitchFamily="18" charset="0"/>
                        </a:rPr>
                        <a:t> interaction</a:t>
                      </a:r>
                      <a:endParaRPr lang="en-US" sz="1400" dirty="0">
                        <a:solidFill>
                          <a:schemeClr val="tx1"/>
                        </a:solidFill>
                        <a:latin typeface="Book Antiqua" panose="02040602050305030304"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tx1"/>
                          </a:solidFill>
                          <a:latin typeface="Book Antiqua" panose="02040602050305030304" pitchFamily="18" charset="0"/>
                          <a:ea typeface="+mn-ea"/>
                          <a:cs typeface="Times New Roman"/>
                        </a:rPr>
                        <a:t>Researched and verified by Texas Instruments.</a:t>
                      </a:r>
                      <a:endParaRPr lang="en-US" sz="1900" kern="1200" dirty="0">
                        <a:solidFill>
                          <a:schemeClr val="tx1"/>
                        </a:solidFill>
                        <a:latin typeface="Book Antiqua" panose="02040602050305030304" pitchFamily="18"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rtl="0" eaLnBrk="1" latinLnBrk="0" hangingPunct="1"/>
                      <a:r>
                        <a:rPr lang="en-US" sz="1900" kern="1200" dirty="0">
                          <a:solidFill>
                            <a:schemeClr val="tx1"/>
                          </a:solidFill>
                          <a:latin typeface="Book Antiqua" panose="02040602050305030304" pitchFamily="18" charset="0"/>
                          <a:ea typeface="+mn-ea"/>
                          <a:cs typeface="Times New Roman"/>
                        </a:rPr>
                        <a:t>Ultrasonic sensor ability depends on external factors.</a:t>
                      </a:r>
                      <a:endParaRPr lang="en-US" sz="1900" kern="1200" dirty="0">
                        <a:solidFill>
                          <a:schemeClr val="tx1"/>
                        </a:solidFill>
                        <a:latin typeface="Book Antiqua" panose="02040602050305030304" pitchFamily="18" charset="0"/>
                        <a:ea typeface="+mn-ea"/>
                        <a:cs typeface="Times New Roman" pitchFamily="18" charset="0"/>
                      </a:endParaRPr>
                    </a:p>
                  </a:txBody>
                  <a:tcPr marL="68580" marR="68580" marT="34291" marB="342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499880"/>
                  </a:ext>
                </a:extLst>
              </a:tr>
            </a:tbl>
          </a:graphicData>
        </a:graphic>
      </p:graphicFrame>
    </p:spTree>
    <p:extLst>
      <p:ext uri="{BB962C8B-B14F-4D97-AF65-F5344CB8AC3E}">
        <p14:creationId xmlns:p14="http://schemas.microsoft.com/office/powerpoint/2010/main" val="165596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6E2C-818E-AC6D-2F8D-8CBBC24789CC}"/>
              </a:ext>
            </a:extLst>
          </p:cNvPr>
          <p:cNvSpPr>
            <a:spLocks noGrp="1"/>
          </p:cNvSpPr>
          <p:nvPr>
            <p:ph type="title"/>
          </p:nvPr>
        </p:nvSpPr>
        <p:spPr/>
        <p:txBody>
          <a:bodyPr/>
          <a:lstStyle/>
          <a:p>
            <a:r>
              <a:rPr lang="en-IN">
                <a:latin typeface="Garamond" panose="02020404030301010803" pitchFamily="18" charset="0"/>
              </a:rPr>
              <a:t>Research Gap</a:t>
            </a:r>
            <a:endParaRPr lang="en-IN"/>
          </a:p>
        </p:txBody>
      </p:sp>
      <p:sp>
        <p:nvSpPr>
          <p:cNvPr id="3" name="Content Placeholder 2">
            <a:extLst>
              <a:ext uri="{FF2B5EF4-FFF2-40B4-BE49-F238E27FC236}">
                <a16:creationId xmlns:a16="http://schemas.microsoft.com/office/drawing/2014/main" id="{DB6DA189-4B63-7BA1-2177-6B7B79553ED2}"/>
              </a:ext>
            </a:extLst>
          </p:cNvPr>
          <p:cNvSpPr>
            <a:spLocks noGrp="1"/>
          </p:cNvSpPr>
          <p:nvPr>
            <p:ph idx="1"/>
          </p:nvPr>
        </p:nvSpPr>
        <p:spPr>
          <a:xfrm>
            <a:off x="863564" y="2425784"/>
            <a:ext cx="7899435" cy="3646404"/>
          </a:xfrm>
        </p:spPr>
        <p:txBody>
          <a:bodyPr>
            <a:normAutofit fontScale="85000" lnSpcReduction="20000"/>
          </a:bodyPr>
          <a:lstStyle/>
          <a:p>
            <a:r>
              <a:rPr lang="en-US"/>
              <a:t>Performance evaluation: There is a need to evaluate the performance of the radar system using ultrasonic technology and servo motors. This can be done by measuring the accuracy, precision, and reliability of the system in detecting and tracking targets at various distances and angles.</a:t>
            </a:r>
          </a:p>
          <a:p>
            <a:r>
              <a:rPr lang="en-US"/>
              <a:t>Noise reduction: Ultrasonic technology is susceptible to noise interference from various sources, such as wind and other environmental factors. There is a need to investigate methods to reduce noise interference and improve the signal-to-noise ratio of the system.</a:t>
            </a:r>
          </a:p>
          <a:p>
            <a:r>
              <a:rPr lang="en-US"/>
              <a:t>Control system optimization: The servo motors used to rotate the ultrasonic sensor need to be precisely controlled to ensure accurate and timely data acquisition. Research could focus on developing optimized control algorithms for the servo motors to improve the accuracy and speed of the system.</a:t>
            </a:r>
          </a:p>
          <a:p>
            <a:r>
              <a:rPr lang="en-US"/>
              <a:t>System integration: The integration of the ultrasonic sensor, servo motors, and control system is critical to the success of the radar system. Research could focus on optimizing the integration process to improve the overall performance of the system.</a:t>
            </a:r>
          </a:p>
          <a:p>
            <a:endParaRPr lang="en-IN"/>
          </a:p>
        </p:txBody>
      </p:sp>
      <p:sp>
        <p:nvSpPr>
          <p:cNvPr id="4" name="Date Placeholder 3">
            <a:extLst>
              <a:ext uri="{FF2B5EF4-FFF2-40B4-BE49-F238E27FC236}">
                <a16:creationId xmlns:a16="http://schemas.microsoft.com/office/drawing/2014/main" id="{5C35078D-D8D2-C2F6-7323-DF1066408C95}"/>
              </a:ext>
            </a:extLst>
          </p:cNvPr>
          <p:cNvSpPr>
            <a:spLocks noGrp="1"/>
          </p:cNvSpPr>
          <p:nvPr>
            <p:ph type="dt" sz="half" idx="10"/>
          </p:nvPr>
        </p:nvSpPr>
        <p:spPr/>
        <p:txBody>
          <a:bodyPr/>
          <a:lstStyle/>
          <a:p>
            <a:fld id="{7BC1AB6F-AA3E-4805-A64C-B3145DF7B4F6}" type="datetime1">
              <a:rPr lang="en-US" smtClean="0"/>
              <a:t>3/26/2023</a:t>
            </a:fld>
            <a:endParaRPr lang="en-US"/>
          </a:p>
        </p:txBody>
      </p:sp>
      <p:sp>
        <p:nvSpPr>
          <p:cNvPr id="5" name="Footer Placeholder 4">
            <a:extLst>
              <a:ext uri="{FF2B5EF4-FFF2-40B4-BE49-F238E27FC236}">
                <a16:creationId xmlns:a16="http://schemas.microsoft.com/office/drawing/2014/main" id="{8322E4F1-FD30-F1D7-D0CE-A36B6BF754BC}"/>
              </a:ext>
            </a:extLst>
          </p:cNvPr>
          <p:cNvSpPr>
            <a:spLocks noGrp="1"/>
          </p:cNvSpPr>
          <p:nvPr>
            <p:ph type="ftr" sz="quarter" idx="11"/>
          </p:nvPr>
        </p:nvSpPr>
        <p:spPr>
          <a:xfrm>
            <a:off x="676800" y="6371443"/>
            <a:ext cx="3859795" cy="228660"/>
          </a:xfrm>
        </p:spPr>
        <p:txBody>
          <a:bodyPr/>
          <a:lstStyle/>
          <a:p>
            <a:r>
              <a:rPr lang="en-IN" sz="1200" dirty="0">
                <a:solidFill>
                  <a:srgbClr val="7030A0"/>
                </a:solidFill>
                <a:latin typeface="Garamond" panose="02020404030301010803" pitchFamily="18" charset="0"/>
              </a:rPr>
              <a:t>BCSE420L Sensors, Actuators and Signal Conditioning</a:t>
            </a:r>
            <a:endParaRPr lang="en-US" dirty="0"/>
          </a:p>
        </p:txBody>
      </p:sp>
      <p:sp>
        <p:nvSpPr>
          <p:cNvPr id="6" name="Rectangle 5">
            <a:extLst>
              <a:ext uri="{FF2B5EF4-FFF2-40B4-BE49-F238E27FC236}">
                <a16:creationId xmlns:a16="http://schemas.microsoft.com/office/drawing/2014/main" id="{96909F4F-A367-800B-03C1-F6F1778A541B}"/>
              </a:ext>
            </a:extLst>
          </p:cNvPr>
          <p:cNvSpPr/>
          <p:nvPr/>
        </p:nvSpPr>
        <p:spPr>
          <a:xfrm>
            <a:off x="76200" y="2"/>
            <a:ext cx="8991600" cy="6721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721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6D81-5802-42EA-8445-05BFE48F12E0}"/>
              </a:ext>
            </a:extLst>
          </p:cNvPr>
          <p:cNvSpPr>
            <a:spLocks noGrp="1"/>
          </p:cNvSpPr>
          <p:nvPr>
            <p:ph type="title"/>
          </p:nvPr>
        </p:nvSpPr>
        <p:spPr/>
        <p:txBody>
          <a:bodyPr/>
          <a:lstStyle/>
          <a:p>
            <a:r>
              <a:rPr lang="en-IN" dirty="0"/>
              <a:t>Contd…</a:t>
            </a:r>
          </a:p>
        </p:txBody>
      </p:sp>
      <p:sp>
        <p:nvSpPr>
          <p:cNvPr id="3" name="Date Placeholder 2">
            <a:extLst>
              <a:ext uri="{FF2B5EF4-FFF2-40B4-BE49-F238E27FC236}">
                <a16:creationId xmlns:a16="http://schemas.microsoft.com/office/drawing/2014/main" id="{CF7D9B0E-1745-4A3E-9314-55034D486346}"/>
              </a:ext>
            </a:extLst>
          </p:cNvPr>
          <p:cNvSpPr>
            <a:spLocks noGrp="1"/>
          </p:cNvSpPr>
          <p:nvPr>
            <p:ph type="dt" sz="half" idx="10"/>
          </p:nvPr>
        </p:nvSpPr>
        <p:spPr/>
        <p:txBody>
          <a:bodyPr/>
          <a:lstStyle/>
          <a:p>
            <a:fld id="{3CCE75FB-28E9-415B-AD58-FC68B9F4DC27}" type="datetime1">
              <a:rPr lang="en-US" smtClean="0"/>
              <a:t>3/26/2023</a:t>
            </a:fld>
            <a:endParaRPr lang="en-US"/>
          </a:p>
        </p:txBody>
      </p:sp>
      <p:sp>
        <p:nvSpPr>
          <p:cNvPr id="4" name="Footer Placeholder 3">
            <a:extLst>
              <a:ext uri="{FF2B5EF4-FFF2-40B4-BE49-F238E27FC236}">
                <a16:creationId xmlns:a16="http://schemas.microsoft.com/office/drawing/2014/main" id="{D4D26657-4EA0-4ED4-8391-366201F880BA}"/>
              </a:ext>
            </a:extLst>
          </p:cNvPr>
          <p:cNvSpPr>
            <a:spLocks noGrp="1"/>
          </p:cNvSpPr>
          <p:nvPr>
            <p:ph type="ftr" sz="quarter" idx="11"/>
          </p:nvPr>
        </p:nvSpPr>
        <p:spPr/>
        <p:txBody>
          <a:bodyPr/>
          <a:lstStyle/>
          <a:p>
            <a:r>
              <a:rPr lang="en-IN" dirty="0">
                <a:solidFill>
                  <a:srgbClr val="7030A0"/>
                </a:solidFill>
                <a:latin typeface="Garamond" panose="02020404030301010803" pitchFamily="18" charset="0"/>
              </a:rPr>
              <a:t>BCSE420L Sensors, Actuators and Signal Conditioning</a:t>
            </a:r>
            <a:endParaRPr lang="en-US" dirty="0"/>
          </a:p>
          <a:p>
            <a:endParaRPr lang="en-US" dirty="0"/>
          </a:p>
        </p:txBody>
      </p:sp>
      <p:sp>
        <p:nvSpPr>
          <p:cNvPr id="8" name="TextBox 7">
            <a:extLst>
              <a:ext uri="{FF2B5EF4-FFF2-40B4-BE49-F238E27FC236}">
                <a16:creationId xmlns:a16="http://schemas.microsoft.com/office/drawing/2014/main" id="{E0C6C46B-B665-4973-ACA8-8E7E727483DB}"/>
              </a:ext>
            </a:extLst>
          </p:cNvPr>
          <p:cNvSpPr txBox="1"/>
          <p:nvPr/>
        </p:nvSpPr>
        <p:spPr>
          <a:xfrm>
            <a:off x="471220" y="2232510"/>
            <a:ext cx="8444290" cy="4247317"/>
          </a:xfrm>
          <a:prstGeom prst="rect">
            <a:avLst/>
          </a:prstGeom>
          <a:noFill/>
        </p:spPr>
        <p:txBody>
          <a:bodyPr wrap="square" rtlCol="0">
            <a:spAutoFit/>
          </a:bodyPr>
          <a:lstStyle/>
          <a:p>
            <a:r>
              <a:rPr lang="en-US"/>
              <a:t>Power consumption: The radar system using ultrasonic technology and servo motors requires a significant amount of power. Research could focus on developing power-efficient designs and optimizing power management strategies to reduce power consumption and extend battery life.</a:t>
            </a:r>
          </a:p>
          <a:p>
            <a:r>
              <a:rPr lang="en-US"/>
              <a:t>Environmental factors: The performance of the radar system can be affected by various environmental factors, such as temperature, humidity, and atmospheric pressure. Research could focus on investigating the effects of these factors on the system and developing methods to compensate for them.</a:t>
            </a:r>
          </a:p>
          <a:p>
            <a:r>
              <a:rPr lang="en-US"/>
              <a:t>Range extension: Ultrasonic technology is limited in range compared to other radar technologies, such as microwave and millimeter-wave radar. Research could focus on developing methods to extend the range of the ultrasonic radar system without sacrificing accuracy or speed.</a:t>
            </a:r>
          </a:p>
          <a:p>
            <a:endParaRPr lang="en-IN"/>
          </a:p>
        </p:txBody>
      </p:sp>
    </p:spTree>
    <p:extLst>
      <p:ext uri="{BB962C8B-B14F-4D97-AF65-F5344CB8AC3E}">
        <p14:creationId xmlns:p14="http://schemas.microsoft.com/office/powerpoint/2010/main" val="627092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1742</TotalTime>
  <Words>1991</Words>
  <Application>Microsoft Office PowerPoint</Application>
  <PresentationFormat>On-screen Show (4:3)</PresentationFormat>
  <Paragraphs>182</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Bahnschrift</vt:lpstr>
      <vt:lpstr>Book Antiqua</vt:lpstr>
      <vt:lpstr>Calibri</vt:lpstr>
      <vt:lpstr>Century Gothic</vt:lpstr>
      <vt:lpstr>Gabriola</vt:lpstr>
      <vt:lpstr>Garamond</vt:lpstr>
      <vt:lpstr>Times New Roman</vt:lpstr>
      <vt:lpstr>Wingdings 3</vt:lpstr>
      <vt:lpstr>Ion Boardroom</vt:lpstr>
      <vt:lpstr>Radar –Security Monitoring System</vt:lpstr>
      <vt:lpstr>Problem Statement</vt:lpstr>
      <vt:lpstr>Objectives/Motivation </vt:lpstr>
      <vt:lpstr>Contd…</vt:lpstr>
      <vt:lpstr>Literature Survey/Related Work(minimum of 7 research articles)</vt:lpstr>
      <vt:lpstr>PowerPoint Presentation</vt:lpstr>
      <vt:lpstr>PowerPoint Presentation</vt:lpstr>
      <vt:lpstr>Research Gap</vt:lpstr>
      <vt:lpstr>Contd…</vt:lpstr>
      <vt:lpstr>Block Diagram/Methodology</vt:lpstr>
      <vt:lpstr>PowerPoint Presentation</vt:lpstr>
      <vt:lpstr>PowerPoint Presentation</vt:lpstr>
      <vt:lpstr>Why this : The Customer Question!</vt:lpstr>
      <vt:lpstr>PowerPoint Presentation</vt:lpstr>
      <vt:lpstr>References (Links, Books, Journals, Conference Papers)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dc:creator>
  <cp:lastModifiedBy>ADMIN</cp:lastModifiedBy>
  <cp:revision>13</cp:revision>
  <dcterms:created xsi:type="dcterms:W3CDTF">2006-08-16T00:00:00Z</dcterms:created>
  <dcterms:modified xsi:type="dcterms:W3CDTF">2023-03-26T16:02:48Z</dcterms:modified>
</cp:coreProperties>
</file>