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Title Slide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Project Name: The title of the AWS-based project.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Team Members: Names and roles of all team members.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Date: Presentation date.</a:t>
            </a:r>
            <a:endParaRPr sz="1100">
              <a:latin typeface="Arial"/>
              <a:ea typeface="Arial"/>
              <a:cs typeface="Arial"/>
              <a:sym typeface="Arial"/>
            </a:endParaRPr>
          </a:p>
        </p:txBody>
      </p:sp>
      <p:sp>
        <p:nvSpPr>
          <p:cNvPr id="113" name="Google Shape;11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ceb41713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5ceb417138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195" name="Google Shape;195;g25ceb417138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ceb41713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5ceb417138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04" name="Google Shape;204;g25ceb417138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9197220ddd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9197220ddd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Future Scope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Improvements: Potential updates or add-ons.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Next Steps: Future phases or expansions.</a:t>
            </a:r>
            <a:endParaRPr sz="1300" b="1">
              <a:latin typeface="Arial"/>
              <a:ea typeface="Arial"/>
              <a:cs typeface="Arial"/>
              <a:sym typeface="Arial"/>
            </a:endParaRPr>
          </a:p>
        </p:txBody>
      </p:sp>
      <p:sp>
        <p:nvSpPr>
          <p:cNvPr id="213" name="Google Shape;213;g29197220ddd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Thank You</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Acknowledgments: Thanks to those who contributed.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Contact Info: How to reach the team for further queries.</a:t>
            </a:r>
            <a:endParaRPr sz="1300" b="1">
              <a:latin typeface="Arial"/>
              <a:ea typeface="Arial"/>
              <a:cs typeface="Arial"/>
              <a:sym typeface="Arial"/>
            </a:endParaRPr>
          </a:p>
          <a:p>
            <a:pPr marL="0" lvl="0" indent="0" algn="l" rtl="0">
              <a:spcBef>
                <a:spcPts val="1200"/>
              </a:spcBef>
              <a:spcAft>
                <a:spcPts val="0"/>
              </a:spcAft>
              <a:buNone/>
            </a:pPr>
            <a:endParaRPr/>
          </a:p>
        </p:txBody>
      </p:sp>
      <p:sp>
        <p:nvSpPr>
          <p:cNvPr id="231" name="Google Shape;23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Introduction</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Brief Outline: A summary of what the project is about.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Objectives: High-level goals to be covered in the presentation.</a:t>
            </a:r>
            <a:endParaRPr sz="1100">
              <a:latin typeface="Arial"/>
              <a:ea typeface="Arial"/>
              <a:cs typeface="Arial"/>
              <a:sym typeface="Arial"/>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197220ddd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29197220ddd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Project Objectives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Goals: Specific milestones or deliverables.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Expected Outcomes: What the project aims to achieve.</a:t>
            </a:r>
            <a:endParaRPr sz="1100">
              <a:latin typeface="Arial"/>
              <a:ea typeface="Arial"/>
              <a:cs typeface="Arial"/>
              <a:sym typeface="Arial"/>
            </a:endParaRPr>
          </a:p>
        </p:txBody>
      </p:sp>
      <p:sp>
        <p:nvSpPr>
          <p:cNvPr id="132" name="Google Shape;132;g29197220ddd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197220ddd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29197220ddd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Project Scope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Statement: The project statement as provided by the instructor.</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Scope Boundaries: What is and isn't covered by the project.</a:t>
            </a:r>
            <a:endParaRPr sz="1300" b="1">
              <a:latin typeface="Arial"/>
              <a:ea typeface="Arial"/>
              <a:cs typeface="Arial"/>
              <a:sym typeface="Arial"/>
            </a:endParaRPr>
          </a:p>
        </p:txBody>
      </p:sp>
      <p:sp>
        <p:nvSpPr>
          <p:cNvPr id="141" name="Google Shape;141;g29197220ddd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197220ddd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9197220ddd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Individual Contributions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Member 1: Specific role and tasks performed.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Member 2: Specific role and tasks performed.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Member 3: Specific role and tasks performed.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Member 4: Specific role and tasks performed.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a:t>
            </a:r>
            <a:endParaRPr sz="1100">
              <a:latin typeface="Arial"/>
              <a:ea typeface="Arial"/>
              <a:cs typeface="Arial"/>
              <a:sym typeface="Arial"/>
            </a:endParaRPr>
          </a:p>
        </p:txBody>
      </p:sp>
      <p:sp>
        <p:nvSpPr>
          <p:cNvPr id="150" name="Google Shape;150;g29197220ddd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197220ddd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9197220ddd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Key Concepts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Features: Important AWS features utilized.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Services: Key AWS services employed and their significance.</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159" name="Google Shape;159;g29197220ddd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197220ddd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9197220ddd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Challenges and Solutions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Problem 1: Description and resolution.</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Problem 2: Description and resolution.</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168" name="Google Shape;168;g29197220ddd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197220d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29197220ddd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Lessons Learned</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Technical Insights: What was learned technically.</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Process Insights: What was learned about team collaboration.</a:t>
            </a:r>
            <a:endParaRPr sz="1300" b="1">
              <a:latin typeface="Arial"/>
              <a:ea typeface="Arial"/>
              <a:cs typeface="Arial"/>
              <a:sym typeface="Arial"/>
            </a:endParaRPr>
          </a:p>
        </p:txBody>
      </p:sp>
      <p:sp>
        <p:nvSpPr>
          <p:cNvPr id="177" name="Google Shape;177;g29197220ddd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ceb41713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5ceb41713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186" name="Google Shape;186;g25ceb417138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584579" y="0"/>
            <a:ext cx="7820167" cy="1787856"/>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a:spLocks noGrp="1"/>
          </p:cNvSpPr>
          <p:nvPr>
            <p:ph type="pic" idx="3"/>
          </p:nvPr>
        </p:nvSpPr>
        <p:spPr>
          <a:xfrm>
            <a:off x="4494664" y="4237630"/>
            <a:ext cx="7697336" cy="262037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2" name="Google Shape;22;p3"/>
          <p:cNvGrpSpPr/>
          <p:nvPr/>
        </p:nvGrpSpPr>
        <p:grpSpPr>
          <a:xfrm>
            <a:off x="-491" y="105"/>
            <a:ext cx="12191606" cy="6858056"/>
            <a:chOff x="15811498" y="12560299"/>
            <a:chExt cx="12250408" cy="6889749"/>
          </a:xfrm>
        </p:grpSpPr>
        <p:sp>
          <p:nvSpPr>
            <p:cNvPr id="23" name="Google Shape;23;p3"/>
            <p:cNvSpPr/>
            <p:nvPr/>
          </p:nvSpPr>
          <p:spPr>
            <a:xfrm>
              <a:off x="15811498" y="14681200"/>
              <a:ext cx="12247902" cy="4768848"/>
            </a:xfrm>
            <a:custGeom>
              <a:avLst/>
              <a:gdLst/>
              <a:ahLst/>
              <a:cxnLst/>
              <a:rect l="l" t="t" r="r" b="b"/>
              <a:pathLst>
                <a:path w="21600" h="21600" extrusionOk="0">
                  <a:moveTo>
                    <a:pt x="21600" y="8404"/>
                  </a:moveTo>
                  <a:lnTo>
                    <a:pt x="21600" y="0"/>
                  </a:lnTo>
                  <a:lnTo>
                    <a:pt x="19719" y="15882"/>
                  </a:lnTo>
                  <a:cubicBezTo>
                    <a:pt x="19674" y="16262"/>
                    <a:pt x="19533" y="16515"/>
                    <a:pt x="19378" y="16498"/>
                  </a:cubicBezTo>
                  <a:lnTo>
                    <a:pt x="2806" y="14369"/>
                  </a:lnTo>
                  <a:cubicBezTo>
                    <a:pt x="2730" y="14358"/>
                    <a:pt x="2659" y="14283"/>
                    <a:pt x="2600" y="14156"/>
                  </a:cubicBezTo>
                  <a:lnTo>
                    <a:pt x="0" y="8318"/>
                  </a:lnTo>
                  <a:lnTo>
                    <a:pt x="0" y="11568"/>
                  </a:lnTo>
                  <a:lnTo>
                    <a:pt x="423" y="12517"/>
                  </a:lnTo>
                  <a:cubicBezTo>
                    <a:pt x="665" y="13058"/>
                    <a:pt x="504" y="14076"/>
                    <a:pt x="184" y="14036"/>
                  </a:cubicBezTo>
                  <a:lnTo>
                    <a:pt x="0" y="14013"/>
                  </a:lnTo>
                  <a:lnTo>
                    <a:pt x="0" y="16463"/>
                  </a:lnTo>
                  <a:lnTo>
                    <a:pt x="2193" y="16745"/>
                  </a:lnTo>
                  <a:cubicBezTo>
                    <a:pt x="2269" y="16757"/>
                    <a:pt x="2341" y="16831"/>
                    <a:pt x="2399" y="16958"/>
                  </a:cubicBezTo>
                  <a:lnTo>
                    <a:pt x="4466" y="21600"/>
                  </a:lnTo>
                  <a:lnTo>
                    <a:pt x="5913" y="21600"/>
                  </a:lnTo>
                  <a:lnTo>
                    <a:pt x="4576" y="18597"/>
                  </a:lnTo>
                  <a:cubicBezTo>
                    <a:pt x="4334" y="18057"/>
                    <a:pt x="4495" y="17038"/>
                    <a:pt x="4815" y="17079"/>
                  </a:cubicBezTo>
                  <a:lnTo>
                    <a:pt x="18924" y="18891"/>
                  </a:lnTo>
                  <a:cubicBezTo>
                    <a:pt x="19143" y="18919"/>
                    <a:pt x="19293" y="19472"/>
                    <a:pt x="19230" y="20007"/>
                  </a:cubicBezTo>
                  <a:lnTo>
                    <a:pt x="19042" y="21594"/>
                  </a:lnTo>
                  <a:lnTo>
                    <a:pt x="20037" y="21594"/>
                  </a:lnTo>
                  <a:lnTo>
                    <a:pt x="20258" y="19719"/>
                  </a:lnTo>
                  <a:cubicBezTo>
                    <a:pt x="20303" y="19339"/>
                    <a:pt x="20444" y="19086"/>
                    <a:pt x="20599" y="19103"/>
                  </a:cubicBezTo>
                  <a:lnTo>
                    <a:pt x="21598" y="19230"/>
                  </a:lnTo>
                  <a:lnTo>
                    <a:pt x="21598" y="16780"/>
                  </a:lnTo>
                  <a:lnTo>
                    <a:pt x="21054" y="16711"/>
                  </a:lnTo>
                  <a:cubicBezTo>
                    <a:pt x="20834" y="16682"/>
                    <a:pt x="20684" y="16130"/>
                    <a:pt x="20747" y="15595"/>
                  </a:cubicBezTo>
                  <a:lnTo>
                    <a:pt x="21600" y="8404"/>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3"/>
            <p:cNvSpPr/>
            <p:nvPr/>
          </p:nvSpPr>
          <p:spPr>
            <a:xfrm>
              <a:off x="25920698" y="12560299"/>
              <a:ext cx="2141208" cy="1497312"/>
            </a:xfrm>
            <a:custGeom>
              <a:avLst/>
              <a:gdLst/>
              <a:ahLst/>
              <a:cxnLst/>
              <a:rect l="l" t="t" r="r" b="b"/>
              <a:pathLst>
                <a:path w="21600" h="21600" extrusionOk="0">
                  <a:moveTo>
                    <a:pt x="0" y="0"/>
                  </a:moveTo>
                  <a:lnTo>
                    <a:pt x="21600" y="21600"/>
                  </a:lnTo>
                  <a:lnTo>
                    <a:pt x="21600" y="12092"/>
                  </a:lnTo>
                  <a:lnTo>
                    <a:pt x="9506" y="0"/>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 name="Google Shape;25;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200"/>
              </a:spcBef>
              <a:spcAft>
                <a:spcPts val="0"/>
              </a:spcAft>
              <a:buClr>
                <a:schemeClr val="lt1"/>
              </a:buClr>
              <a:buSzPts val="180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42900" algn="l" rtl="0">
              <a:lnSpc>
                <a:spcPct val="90000"/>
              </a:lnSpc>
              <a:spcBef>
                <a:spcPts val="1200"/>
              </a:spcBef>
              <a:spcAft>
                <a:spcPts val="0"/>
              </a:spcAft>
              <a:buClr>
                <a:schemeClr val="lt1"/>
              </a:buClr>
              <a:buSzPts val="180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8200" y="1825625"/>
            <a:ext cx="8316549"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sldNum" idx="12"/>
          </p:nvPr>
        </p:nvSpPr>
        <p:spPr>
          <a:xfrm>
            <a:off x="8271850" y="6356350"/>
            <a:ext cx="54414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txBox="1">
            <a:spLocks noGrp="1"/>
          </p:cNvSpPr>
          <p:nvPr>
            <p:ph type="body" idx="2"/>
          </p:nvPr>
        </p:nvSpPr>
        <p:spPr>
          <a:xfrm>
            <a:off x="6785500" y="1690700"/>
            <a:ext cx="5406600" cy="5132700"/>
          </a:xfrm>
          <a:prstGeom prst="rect">
            <a:avLst/>
          </a:prstGeom>
        </p:spPr>
        <p:txBody>
          <a:bodyPr spcFirstLastPara="1" wrap="square" lIns="91425" tIns="45700" rIns="91425" bIns="45700" anchor="t" anchorCtr="0">
            <a:noAutofit/>
          </a:bodyPr>
          <a:lstStyle>
            <a:lvl1pPr marL="457200" lvl="0" indent="-406400">
              <a:spcBef>
                <a:spcPts val="1000"/>
              </a:spcBef>
              <a:spcAft>
                <a:spcPts val="0"/>
              </a:spcAft>
              <a:buSzPts val="2800"/>
              <a:buChar char="•"/>
              <a:defRPr/>
            </a:lvl1pPr>
            <a:lvl2pPr marL="914400" lvl="1" indent="-381000">
              <a:spcBef>
                <a:spcPts val="1200"/>
              </a:spcBef>
              <a:spcAft>
                <a:spcPts val="0"/>
              </a:spcAft>
              <a:buSzPts val="2400"/>
              <a:buChar char="•"/>
              <a:defRPr/>
            </a:lvl2pPr>
            <a:lvl3pPr marL="1371600" lvl="2" indent="-355600">
              <a:spcBef>
                <a:spcPts val="1200"/>
              </a:spcBef>
              <a:spcAft>
                <a:spcPts val="0"/>
              </a:spcAft>
              <a:buSzPts val="2000"/>
              <a:buChar char="•"/>
              <a:defRPr/>
            </a:lvl3pPr>
            <a:lvl4pPr marL="1828800" lvl="3" indent="-342900">
              <a:spcBef>
                <a:spcPts val="1200"/>
              </a:spcBef>
              <a:spcAft>
                <a:spcPts val="0"/>
              </a:spcAft>
              <a:buSzPts val="1800"/>
              <a:buChar char="•"/>
              <a:defRPr/>
            </a:lvl4pPr>
            <a:lvl5pPr marL="2286000" lvl="4" indent="-342900">
              <a:spcBef>
                <a:spcPts val="1200"/>
              </a:spcBef>
              <a:spcAft>
                <a:spcPts val="0"/>
              </a:spcAft>
              <a:buSzPts val="1800"/>
              <a:buChar char="•"/>
              <a:defRPr/>
            </a:lvl5pPr>
            <a:lvl6pPr marL="2743200" lvl="5" indent="-342900">
              <a:spcBef>
                <a:spcPts val="1200"/>
              </a:spcBef>
              <a:spcAft>
                <a:spcPts val="0"/>
              </a:spcAft>
              <a:buSzPts val="1800"/>
              <a:buChar char="•"/>
              <a:defRPr/>
            </a:lvl6pPr>
            <a:lvl7pPr marL="3200400" lvl="6" indent="-342900">
              <a:spcBef>
                <a:spcPts val="500"/>
              </a:spcBef>
              <a:spcAft>
                <a:spcPts val="0"/>
              </a:spcAft>
              <a:buSzPts val="1800"/>
              <a:buChar char="•"/>
              <a:defRPr/>
            </a:lvl7pPr>
            <a:lvl8pPr marL="3657600" lvl="7" indent="-342900">
              <a:spcBef>
                <a:spcPts val="500"/>
              </a:spcBef>
              <a:spcAft>
                <a:spcPts val="0"/>
              </a:spcAft>
              <a:buSzPts val="1800"/>
              <a:buChar char="•"/>
              <a:defRPr/>
            </a:lvl8pPr>
            <a:lvl9pPr marL="4114800" lvl="8" indent="-342900">
              <a:spcBef>
                <a:spcPts val="50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1" name="Shape 34"/>
        <p:cNvGrpSpPr/>
        <p:nvPr/>
      </p:nvGrpSpPr>
      <p:grpSpPr>
        <a:xfrm>
          <a:off x="0" y="0"/>
          <a:ext cx="0" cy="0"/>
          <a:chOff x="0" y="0"/>
          <a:chExt cx="0" cy="0"/>
        </a:xfrm>
      </p:grpSpPr>
      <p:sp>
        <p:nvSpPr>
          <p:cNvPr id="35" name="Google Shape;35;p5"/>
          <p:cNvSpPr>
            <a:spLocks noGrp="1"/>
          </p:cNvSpPr>
          <p:nvPr>
            <p:ph type="pic" idx="2"/>
          </p:nvPr>
        </p:nvSpPr>
        <p:spPr>
          <a:xfrm>
            <a:off x="7538114" y="515203"/>
            <a:ext cx="4653886" cy="5827594"/>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title"/>
          </p:nvPr>
        </p:nvSpPr>
        <p:spPr>
          <a:xfrm>
            <a:off x="831850" y="1075899"/>
            <a:ext cx="6442500" cy="1924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1850" y="3098517"/>
            <a:ext cx="6442500" cy="10071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39"/>
        <p:cNvGrpSpPr/>
        <p:nvPr/>
      </p:nvGrpSpPr>
      <p:grpSpPr>
        <a:xfrm>
          <a:off x="0" y="0"/>
          <a:ext cx="0" cy="0"/>
          <a:chOff x="0" y="0"/>
          <a:chExt cx="0" cy="0"/>
        </a:xfrm>
      </p:grpSpPr>
      <p:sp>
        <p:nvSpPr>
          <p:cNvPr id="40" name="Google Shape;40;p6"/>
          <p:cNvSpPr>
            <a:spLocks noGrp="1"/>
          </p:cNvSpPr>
          <p:nvPr>
            <p:ph type="pic" idx="2"/>
          </p:nvPr>
        </p:nvSpPr>
        <p:spPr>
          <a:xfrm>
            <a:off x="0" y="-2901"/>
            <a:ext cx="11546006" cy="3398293"/>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title"/>
          </p:nvPr>
        </p:nvSpPr>
        <p:spPr>
          <a:xfrm>
            <a:off x="838200" y="3598400"/>
            <a:ext cx="7602600" cy="1992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2688608" y="2762250"/>
            <a:ext cx="5855317" cy="21832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24163"/>
            </a:gs>
            <a:gs pos="50000">
              <a:srgbClr val="1482AB"/>
            </a:gs>
            <a:gs pos="100000">
              <a:srgbClr val="124163"/>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D8D8D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D8D8D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D8D8D8"/>
                </a:solidFill>
                <a:latin typeface="Calibri"/>
                <a:ea typeface="Calibri"/>
                <a:cs typeface="Calibri"/>
                <a:sym typeface="Calibri"/>
              </a:defRPr>
            </a:lvl1pPr>
            <a:lvl2pPr marL="0" marR="0" lvl="1" indent="0" algn="r" rtl="0">
              <a:spcBef>
                <a:spcPts val="0"/>
              </a:spcBef>
              <a:buNone/>
              <a:defRPr sz="1200" b="0" i="0" u="none" strike="noStrike" cap="none">
                <a:solidFill>
                  <a:srgbClr val="D8D8D8"/>
                </a:solidFill>
                <a:latin typeface="Calibri"/>
                <a:ea typeface="Calibri"/>
                <a:cs typeface="Calibri"/>
                <a:sym typeface="Calibri"/>
              </a:defRPr>
            </a:lvl2pPr>
            <a:lvl3pPr marL="0" marR="0" lvl="2" indent="0" algn="r" rtl="0">
              <a:spcBef>
                <a:spcPts val="0"/>
              </a:spcBef>
              <a:buNone/>
              <a:defRPr sz="1200" b="0" i="0" u="none" strike="noStrike" cap="none">
                <a:solidFill>
                  <a:srgbClr val="D8D8D8"/>
                </a:solidFill>
                <a:latin typeface="Calibri"/>
                <a:ea typeface="Calibri"/>
                <a:cs typeface="Calibri"/>
                <a:sym typeface="Calibri"/>
              </a:defRPr>
            </a:lvl3pPr>
            <a:lvl4pPr marL="0" marR="0" lvl="3" indent="0" algn="r" rtl="0">
              <a:spcBef>
                <a:spcPts val="0"/>
              </a:spcBef>
              <a:buNone/>
              <a:defRPr sz="1200" b="0" i="0" u="none" strike="noStrike" cap="none">
                <a:solidFill>
                  <a:srgbClr val="D8D8D8"/>
                </a:solidFill>
                <a:latin typeface="Calibri"/>
                <a:ea typeface="Calibri"/>
                <a:cs typeface="Calibri"/>
                <a:sym typeface="Calibri"/>
              </a:defRPr>
            </a:lvl4pPr>
            <a:lvl5pPr marL="0" marR="0" lvl="4" indent="0" algn="r" rtl="0">
              <a:spcBef>
                <a:spcPts val="0"/>
              </a:spcBef>
              <a:buNone/>
              <a:defRPr sz="1200" b="0" i="0" u="none" strike="noStrike" cap="none">
                <a:solidFill>
                  <a:srgbClr val="D8D8D8"/>
                </a:solidFill>
                <a:latin typeface="Calibri"/>
                <a:ea typeface="Calibri"/>
                <a:cs typeface="Calibri"/>
                <a:sym typeface="Calibri"/>
              </a:defRPr>
            </a:lvl5pPr>
            <a:lvl6pPr marL="0" marR="0" lvl="5" indent="0" algn="r" rtl="0">
              <a:spcBef>
                <a:spcPts val="0"/>
              </a:spcBef>
              <a:buNone/>
              <a:defRPr sz="1200" b="0" i="0" u="none" strike="noStrike" cap="none">
                <a:solidFill>
                  <a:srgbClr val="D8D8D8"/>
                </a:solidFill>
                <a:latin typeface="Calibri"/>
                <a:ea typeface="Calibri"/>
                <a:cs typeface="Calibri"/>
                <a:sym typeface="Calibri"/>
              </a:defRPr>
            </a:lvl6pPr>
            <a:lvl7pPr marL="0" marR="0" lvl="6" indent="0" algn="r" rtl="0">
              <a:spcBef>
                <a:spcPts val="0"/>
              </a:spcBef>
              <a:buNone/>
              <a:defRPr sz="1200" b="0" i="0" u="none" strike="noStrike" cap="none">
                <a:solidFill>
                  <a:srgbClr val="D8D8D8"/>
                </a:solidFill>
                <a:latin typeface="Calibri"/>
                <a:ea typeface="Calibri"/>
                <a:cs typeface="Calibri"/>
                <a:sym typeface="Calibri"/>
              </a:defRPr>
            </a:lvl7pPr>
            <a:lvl8pPr marL="0" marR="0" lvl="7" indent="0" algn="r" rtl="0">
              <a:spcBef>
                <a:spcPts val="0"/>
              </a:spcBef>
              <a:buNone/>
              <a:defRPr sz="1200" b="0" i="0" u="none" strike="noStrike" cap="none">
                <a:solidFill>
                  <a:srgbClr val="D8D8D8"/>
                </a:solidFill>
                <a:latin typeface="Calibri"/>
                <a:ea typeface="Calibri"/>
                <a:cs typeface="Calibri"/>
                <a:sym typeface="Calibri"/>
              </a:defRPr>
            </a:lvl8pPr>
            <a:lvl9pPr marL="0" marR="0" lvl="8" indent="0" algn="r" rtl="0">
              <a:spcBef>
                <a:spcPts val="0"/>
              </a:spcBef>
              <a:buNone/>
              <a:defRPr sz="1200" b="0" i="0" u="none" strike="noStrike" cap="none">
                <a:solidFill>
                  <a:srgbClr val="D8D8D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0"/>
          <p:cNvSpPr txBox="1">
            <a:spLocks noGrp="1"/>
          </p:cNvSpPr>
          <p:nvPr>
            <p:ph type="ctrTitle"/>
          </p:nvPr>
        </p:nvSpPr>
        <p:spPr>
          <a:xfrm>
            <a:off x="1287140" y="1552189"/>
            <a:ext cx="9199662" cy="131049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Calibri"/>
              <a:buNone/>
            </a:pPr>
            <a:r>
              <a:rPr lang="en-US" sz="4800" dirty="0"/>
              <a:t>Travel agency booking system</a:t>
            </a:r>
            <a:endParaRPr sz="4800" dirty="0"/>
          </a:p>
        </p:txBody>
      </p:sp>
      <p:sp>
        <p:nvSpPr>
          <p:cNvPr id="116" name="Google Shape;116;p10"/>
          <p:cNvSpPr/>
          <p:nvPr/>
        </p:nvSpPr>
        <p:spPr>
          <a:xfrm>
            <a:off x="-12" y="22775"/>
            <a:ext cx="12192012" cy="6858000"/>
          </a:xfrm>
          <a:custGeom>
            <a:avLst/>
            <a:gdLst/>
            <a:ahLst/>
            <a:cxnLst/>
            <a:rect l="l" t="t" r="r" b="b"/>
            <a:pathLst>
              <a:path w="21600" h="21600" extrusionOk="0">
                <a:moveTo>
                  <a:pt x="21600" y="12537"/>
                </a:moveTo>
                <a:lnTo>
                  <a:pt x="20240" y="12808"/>
                </a:lnTo>
                <a:cubicBezTo>
                  <a:pt x="19936" y="12868"/>
                  <a:pt x="19696" y="12354"/>
                  <a:pt x="19785" y="11833"/>
                </a:cubicBezTo>
                <a:lnTo>
                  <a:pt x="20393" y="8287"/>
                </a:lnTo>
                <a:cubicBezTo>
                  <a:pt x="20451" y="7940"/>
                  <a:pt x="20641" y="7717"/>
                  <a:pt x="20843" y="7753"/>
                </a:cubicBezTo>
                <a:lnTo>
                  <a:pt x="21472" y="7865"/>
                </a:lnTo>
                <a:cubicBezTo>
                  <a:pt x="21517" y="7873"/>
                  <a:pt x="21560" y="7869"/>
                  <a:pt x="21600" y="7853"/>
                </a:cubicBezTo>
                <a:lnTo>
                  <a:pt x="21600" y="6189"/>
                </a:lnTo>
                <a:cubicBezTo>
                  <a:pt x="21589" y="6185"/>
                  <a:pt x="21580" y="6181"/>
                  <a:pt x="21569" y="6181"/>
                </a:cubicBezTo>
                <a:lnTo>
                  <a:pt x="21293" y="6133"/>
                </a:lnTo>
                <a:cubicBezTo>
                  <a:pt x="21027" y="6086"/>
                  <a:pt x="20850" y="5616"/>
                  <a:pt x="20928" y="5158"/>
                </a:cubicBezTo>
                <a:lnTo>
                  <a:pt x="21600" y="1230"/>
                </a:lnTo>
                <a:lnTo>
                  <a:pt x="21600" y="0"/>
                </a:lnTo>
                <a:lnTo>
                  <a:pt x="20816" y="0"/>
                </a:lnTo>
                <a:lnTo>
                  <a:pt x="19913" y="5270"/>
                </a:lnTo>
                <a:cubicBezTo>
                  <a:pt x="19855" y="5616"/>
                  <a:pt x="19664" y="5839"/>
                  <a:pt x="19463" y="5803"/>
                </a:cubicBezTo>
                <a:lnTo>
                  <a:pt x="15619" y="5114"/>
                </a:lnTo>
                <a:cubicBezTo>
                  <a:pt x="15444" y="5083"/>
                  <a:pt x="15298" y="4864"/>
                  <a:pt x="15251" y="4565"/>
                </a:cubicBezTo>
                <a:lnTo>
                  <a:pt x="14534" y="0"/>
                </a:lnTo>
                <a:lnTo>
                  <a:pt x="13546" y="0"/>
                </a:lnTo>
                <a:lnTo>
                  <a:pt x="14145" y="3809"/>
                </a:lnTo>
                <a:cubicBezTo>
                  <a:pt x="14225" y="4322"/>
                  <a:pt x="13990" y="4820"/>
                  <a:pt x="13692" y="4768"/>
                </a:cubicBezTo>
                <a:lnTo>
                  <a:pt x="6591" y="3495"/>
                </a:lnTo>
                <a:cubicBezTo>
                  <a:pt x="6237" y="3431"/>
                  <a:pt x="6080" y="2671"/>
                  <a:pt x="6326" y="2217"/>
                </a:cubicBezTo>
                <a:lnTo>
                  <a:pt x="7523" y="0"/>
                </a:lnTo>
                <a:lnTo>
                  <a:pt x="6199" y="0"/>
                </a:lnTo>
                <a:lnTo>
                  <a:pt x="4657" y="2854"/>
                </a:lnTo>
                <a:cubicBezTo>
                  <a:pt x="4566" y="3021"/>
                  <a:pt x="4438" y="3108"/>
                  <a:pt x="4306" y="3085"/>
                </a:cubicBezTo>
                <a:lnTo>
                  <a:pt x="2198" y="2706"/>
                </a:lnTo>
                <a:cubicBezTo>
                  <a:pt x="2023" y="2675"/>
                  <a:pt x="1877" y="2456"/>
                  <a:pt x="1830" y="2157"/>
                </a:cubicBezTo>
                <a:lnTo>
                  <a:pt x="1492" y="0"/>
                </a:lnTo>
                <a:lnTo>
                  <a:pt x="504" y="0"/>
                </a:lnTo>
                <a:lnTo>
                  <a:pt x="724" y="1401"/>
                </a:lnTo>
                <a:cubicBezTo>
                  <a:pt x="804" y="1914"/>
                  <a:pt x="569" y="2412"/>
                  <a:pt x="271" y="2360"/>
                </a:cubicBezTo>
                <a:lnTo>
                  <a:pt x="0" y="2312"/>
                </a:lnTo>
                <a:lnTo>
                  <a:pt x="0" y="4012"/>
                </a:lnTo>
                <a:lnTo>
                  <a:pt x="880" y="4171"/>
                </a:lnTo>
                <a:cubicBezTo>
                  <a:pt x="1055" y="4203"/>
                  <a:pt x="1201" y="4422"/>
                  <a:pt x="1248" y="4720"/>
                </a:cubicBezTo>
                <a:lnTo>
                  <a:pt x="1725" y="7753"/>
                </a:lnTo>
                <a:cubicBezTo>
                  <a:pt x="1765" y="8012"/>
                  <a:pt x="1727" y="8287"/>
                  <a:pt x="1622" y="8482"/>
                </a:cubicBezTo>
                <a:lnTo>
                  <a:pt x="0" y="11487"/>
                </a:lnTo>
                <a:lnTo>
                  <a:pt x="0" y="13930"/>
                </a:lnTo>
                <a:lnTo>
                  <a:pt x="1570" y="11021"/>
                </a:lnTo>
                <a:cubicBezTo>
                  <a:pt x="1799" y="10599"/>
                  <a:pt x="2200" y="10778"/>
                  <a:pt x="2289" y="11343"/>
                </a:cubicBezTo>
                <a:lnTo>
                  <a:pt x="2919" y="15347"/>
                </a:lnTo>
                <a:cubicBezTo>
                  <a:pt x="2991" y="15797"/>
                  <a:pt x="2816" y="16251"/>
                  <a:pt x="2556" y="16302"/>
                </a:cubicBezTo>
                <a:lnTo>
                  <a:pt x="0" y="16808"/>
                </a:lnTo>
                <a:lnTo>
                  <a:pt x="0" y="18511"/>
                </a:lnTo>
                <a:lnTo>
                  <a:pt x="2953" y="17926"/>
                </a:lnTo>
                <a:cubicBezTo>
                  <a:pt x="3161" y="17887"/>
                  <a:pt x="3354" y="18117"/>
                  <a:pt x="3410" y="18476"/>
                </a:cubicBezTo>
                <a:lnTo>
                  <a:pt x="3900" y="21592"/>
                </a:lnTo>
                <a:lnTo>
                  <a:pt x="4888" y="21592"/>
                </a:lnTo>
                <a:lnTo>
                  <a:pt x="4406" y="18523"/>
                </a:lnTo>
                <a:cubicBezTo>
                  <a:pt x="4335" y="18074"/>
                  <a:pt x="4510" y="17620"/>
                  <a:pt x="4769" y="17568"/>
                </a:cubicBezTo>
                <a:lnTo>
                  <a:pt x="7265" y="17075"/>
                </a:lnTo>
                <a:cubicBezTo>
                  <a:pt x="7538" y="17019"/>
                  <a:pt x="7769" y="17437"/>
                  <a:pt x="7735" y="17922"/>
                </a:cubicBezTo>
                <a:lnTo>
                  <a:pt x="7491" y="21357"/>
                </a:lnTo>
                <a:cubicBezTo>
                  <a:pt x="7485" y="21441"/>
                  <a:pt x="7487" y="21520"/>
                  <a:pt x="7496" y="21596"/>
                </a:cubicBezTo>
                <a:lnTo>
                  <a:pt x="8434" y="21596"/>
                </a:lnTo>
                <a:cubicBezTo>
                  <a:pt x="8434" y="21588"/>
                  <a:pt x="8437" y="21580"/>
                  <a:pt x="8437" y="21568"/>
                </a:cubicBezTo>
                <a:lnTo>
                  <a:pt x="8737" y="17365"/>
                </a:lnTo>
                <a:cubicBezTo>
                  <a:pt x="8761" y="17019"/>
                  <a:pt x="8916" y="16748"/>
                  <a:pt x="9113" y="16708"/>
                </a:cubicBezTo>
                <a:lnTo>
                  <a:pt x="17624" y="15025"/>
                </a:lnTo>
                <a:cubicBezTo>
                  <a:pt x="17928" y="14965"/>
                  <a:pt x="18168" y="15479"/>
                  <a:pt x="18078" y="16000"/>
                </a:cubicBezTo>
                <a:lnTo>
                  <a:pt x="17133" y="21520"/>
                </a:lnTo>
                <a:cubicBezTo>
                  <a:pt x="17129" y="21548"/>
                  <a:pt x="17124" y="21572"/>
                  <a:pt x="17122" y="21600"/>
                </a:cubicBezTo>
                <a:lnTo>
                  <a:pt x="18114" y="21600"/>
                </a:lnTo>
                <a:lnTo>
                  <a:pt x="19214" y="15176"/>
                </a:lnTo>
                <a:cubicBezTo>
                  <a:pt x="19263" y="14886"/>
                  <a:pt x="19405" y="14679"/>
                  <a:pt x="19575" y="14643"/>
                </a:cubicBezTo>
                <a:lnTo>
                  <a:pt x="21600" y="14241"/>
                </a:lnTo>
                <a:lnTo>
                  <a:pt x="21600" y="12537"/>
                </a:lnTo>
                <a:close/>
                <a:moveTo>
                  <a:pt x="2354" y="5473"/>
                </a:moveTo>
                <a:lnTo>
                  <a:pt x="2354" y="5473"/>
                </a:lnTo>
                <a:cubicBezTo>
                  <a:pt x="2274" y="4959"/>
                  <a:pt x="2509" y="4462"/>
                  <a:pt x="2807" y="4513"/>
                </a:cubicBezTo>
                <a:lnTo>
                  <a:pt x="2807" y="4513"/>
                </a:lnTo>
                <a:cubicBezTo>
                  <a:pt x="3161" y="4577"/>
                  <a:pt x="3318" y="5337"/>
                  <a:pt x="3071" y="5791"/>
                </a:cubicBezTo>
                <a:lnTo>
                  <a:pt x="3071" y="5791"/>
                </a:lnTo>
                <a:cubicBezTo>
                  <a:pt x="2843" y="6217"/>
                  <a:pt x="2442" y="6038"/>
                  <a:pt x="2354" y="5473"/>
                </a:cubicBezTo>
                <a:close/>
                <a:moveTo>
                  <a:pt x="19378" y="8398"/>
                </a:moveTo>
                <a:lnTo>
                  <a:pt x="18650" y="12657"/>
                </a:lnTo>
                <a:cubicBezTo>
                  <a:pt x="18600" y="12947"/>
                  <a:pt x="18459" y="13154"/>
                  <a:pt x="18289" y="13190"/>
                </a:cubicBezTo>
                <a:lnTo>
                  <a:pt x="4373" y="15944"/>
                </a:lnTo>
                <a:cubicBezTo>
                  <a:pt x="4165" y="15984"/>
                  <a:pt x="3972" y="15753"/>
                  <a:pt x="3916" y="15395"/>
                </a:cubicBezTo>
                <a:lnTo>
                  <a:pt x="2919" y="9059"/>
                </a:lnTo>
                <a:cubicBezTo>
                  <a:pt x="2879" y="8800"/>
                  <a:pt x="2917" y="8525"/>
                  <a:pt x="3022" y="8330"/>
                </a:cubicBezTo>
                <a:lnTo>
                  <a:pt x="4738" y="5150"/>
                </a:lnTo>
                <a:cubicBezTo>
                  <a:pt x="4830" y="4983"/>
                  <a:pt x="4958" y="4896"/>
                  <a:pt x="5090" y="4919"/>
                </a:cubicBezTo>
                <a:lnTo>
                  <a:pt x="19017" y="7419"/>
                </a:lnTo>
                <a:cubicBezTo>
                  <a:pt x="19281" y="7475"/>
                  <a:pt x="19456" y="7944"/>
                  <a:pt x="19378" y="8398"/>
                </a:cubicBez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0"/>
          <p:cNvSpPr txBox="1">
            <a:spLocks noGrp="1"/>
          </p:cNvSpPr>
          <p:nvPr>
            <p:ph type="body" idx="4294967295"/>
          </p:nvPr>
        </p:nvSpPr>
        <p:spPr>
          <a:xfrm>
            <a:off x="1971399" y="2510375"/>
            <a:ext cx="7588500" cy="9414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50800" indent="0">
              <a:buNone/>
            </a:pPr>
            <a:r>
              <a:rPr lang="en-IN" sz="2400" dirty="0"/>
              <a:t>TEAM  - 344​​</a:t>
            </a:r>
          </a:p>
        </p:txBody>
      </p:sp>
      <p:sp>
        <p:nvSpPr>
          <p:cNvPr id="118" name="Google Shape;118;p10"/>
          <p:cNvSpPr txBox="1">
            <a:spLocks noGrp="1"/>
          </p:cNvSpPr>
          <p:nvPr>
            <p:ph type="body" idx="4294967295"/>
          </p:nvPr>
        </p:nvSpPr>
        <p:spPr>
          <a:xfrm>
            <a:off x="6653105" y="4529762"/>
            <a:ext cx="5647881" cy="2194138"/>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r>
              <a:rPr lang="en-US" sz="2400" dirty="0"/>
              <a:t>G Komal Suryanarayana (21BRS1280)</a:t>
            </a:r>
          </a:p>
          <a:p>
            <a:r>
              <a:rPr lang="en-US" sz="2400" dirty="0"/>
              <a:t>KS NAGAVISHNESH (21BRS1312)</a:t>
            </a:r>
          </a:p>
          <a:p>
            <a:r>
              <a:rPr lang="en-US" sz="2400" dirty="0"/>
              <a:t>Manohar Reddy(21BRS1177)</a:t>
            </a:r>
          </a:p>
          <a:p>
            <a:pPr indent="-361950">
              <a:spcBef>
                <a:spcPts val="0"/>
              </a:spcBef>
              <a:buSzPts val="2100"/>
            </a:pPr>
            <a:r>
              <a:rPr lang="en-US" sz="2400" dirty="0"/>
              <a:t>K Siva Naga Raju(</a:t>
            </a:r>
            <a:r>
              <a:rPr lang="en-US" sz="1200" dirty="0"/>
              <a:t>​​</a:t>
            </a:r>
            <a:r>
              <a:rPr lang="en-US" sz="2400" dirty="0"/>
              <a:t>21BRS1389</a:t>
            </a:r>
            <a:r>
              <a:rPr lang="en-US" sz="2000" dirty="0"/>
              <a:t>)</a:t>
            </a:r>
            <a:endParaRPr sz="2400" dirty="0"/>
          </a:p>
          <a:p>
            <a:pPr indent="-361950">
              <a:spcBef>
                <a:spcPts val="0"/>
              </a:spcBef>
              <a:buSzPts val="2100"/>
            </a:pPr>
            <a:r>
              <a:rPr lang="en-US" sz="2400" dirty="0"/>
              <a:t>Kaushal Francis </a:t>
            </a:r>
            <a:r>
              <a:rPr lang="en-IN" sz="2400" dirty="0"/>
              <a:t>(</a:t>
            </a:r>
            <a:r>
              <a:rPr lang="en-US" sz="2400" dirty="0"/>
              <a:t>21BPS1438​ )</a:t>
            </a:r>
          </a:p>
        </p:txBody>
      </p:sp>
      <p:sp>
        <p:nvSpPr>
          <p:cNvPr id="119" name="Google Shape;119;p10"/>
          <p:cNvSpPr txBox="1">
            <a:spLocks noGrp="1"/>
          </p:cNvSpPr>
          <p:nvPr>
            <p:ph type="body" idx="4294967295"/>
          </p:nvPr>
        </p:nvSpPr>
        <p:spPr>
          <a:xfrm>
            <a:off x="108974" y="6168300"/>
            <a:ext cx="2210019" cy="555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b" anchorCtr="0">
            <a:noAutofit/>
          </a:bodyPr>
          <a:lstStyle/>
          <a:p>
            <a:pPr marL="0" lvl="0" indent="0" algn="l" rtl="0">
              <a:spcBef>
                <a:spcPts val="0"/>
              </a:spcBef>
              <a:spcAft>
                <a:spcPts val="0"/>
              </a:spcAft>
              <a:buNone/>
            </a:pPr>
            <a:r>
              <a:rPr lang="en-US" sz="2100" dirty="0"/>
              <a:t>Date: 23/11/2023</a:t>
            </a:r>
            <a:endParaRPr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spcBef>
                <a:spcPts val="2200"/>
              </a:spcBef>
              <a:spcAft>
                <a:spcPts val="0"/>
              </a:spcAft>
              <a:buSzPts val="1800"/>
              <a:buChar char="•"/>
            </a:pPr>
            <a:r>
              <a:rPr lang="en-US" dirty="0"/>
              <a:t>.</a:t>
            </a:r>
            <a:endParaRPr dirty="0"/>
          </a:p>
        </p:txBody>
      </p:sp>
      <p:sp>
        <p:nvSpPr>
          <p:cNvPr id="198" name="Google Shape;198;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199" name="Google Shape;199;p19"/>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0" name="Google Shape;200;p19"/>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Screenshots</a:t>
            </a:r>
            <a:endParaRPr/>
          </a:p>
        </p:txBody>
      </p:sp>
      <p:pic>
        <p:nvPicPr>
          <p:cNvPr id="3" name="Picture 2">
            <a:extLst>
              <a:ext uri="{FF2B5EF4-FFF2-40B4-BE49-F238E27FC236}">
                <a16:creationId xmlns:a16="http://schemas.microsoft.com/office/drawing/2014/main" id="{D981EF0F-4F13-FB3F-F96A-0852BE878CE1}"/>
              </a:ext>
            </a:extLst>
          </p:cNvPr>
          <p:cNvPicPr>
            <a:picLocks noChangeAspect="1"/>
          </p:cNvPicPr>
          <p:nvPr/>
        </p:nvPicPr>
        <p:blipFill>
          <a:blip r:embed="rId3"/>
          <a:stretch>
            <a:fillRect/>
          </a:stretch>
        </p:blipFill>
        <p:spPr>
          <a:xfrm>
            <a:off x="98856" y="1065657"/>
            <a:ext cx="11934648" cy="6153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spcBef>
                <a:spcPts val="2200"/>
              </a:spcBef>
              <a:spcAft>
                <a:spcPts val="0"/>
              </a:spcAft>
              <a:buSzPts val="1800"/>
              <a:buChar char="•"/>
            </a:pPr>
            <a:endParaRPr dirty="0"/>
          </a:p>
        </p:txBody>
      </p:sp>
      <p:sp>
        <p:nvSpPr>
          <p:cNvPr id="207" name="Google Shape;20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208" name="Google Shape;208;p20"/>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20"/>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Screenshots</a:t>
            </a:r>
            <a:endParaRPr/>
          </a:p>
        </p:txBody>
      </p:sp>
      <p:pic>
        <p:nvPicPr>
          <p:cNvPr id="3" name="Picture 2">
            <a:extLst>
              <a:ext uri="{FF2B5EF4-FFF2-40B4-BE49-F238E27FC236}">
                <a16:creationId xmlns:a16="http://schemas.microsoft.com/office/drawing/2014/main" id="{835DC39D-5E58-F8CE-C638-8E86D492A159}"/>
              </a:ext>
            </a:extLst>
          </p:cNvPr>
          <p:cNvPicPr>
            <a:picLocks noChangeAspect="1"/>
          </p:cNvPicPr>
          <p:nvPr/>
        </p:nvPicPr>
        <p:blipFill>
          <a:blip r:embed="rId3"/>
          <a:stretch>
            <a:fillRect/>
          </a:stretch>
        </p:blipFill>
        <p:spPr>
          <a:xfrm>
            <a:off x="141020" y="1024098"/>
            <a:ext cx="3003704" cy="6089963"/>
          </a:xfrm>
          <a:prstGeom prst="rect">
            <a:avLst/>
          </a:prstGeom>
        </p:spPr>
      </p:pic>
      <p:pic>
        <p:nvPicPr>
          <p:cNvPr id="5" name="Picture 4">
            <a:extLst>
              <a:ext uri="{FF2B5EF4-FFF2-40B4-BE49-F238E27FC236}">
                <a16:creationId xmlns:a16="http://schemas.microsoft.com/office/drawing/2014/main" id="{741A25C4-D271-2B06-AA46-7E41ADEE8FE9}"/>
              </a:ext>
            </a:extLst>
          </p:cNvPr>
          <p:cNvPicPr>
            <a:picLocks noChangeAspect="1"/>
          </p:cNvPicPr>
          <p:nvPr/>
        </p:nvPicPr>
        <p:blipFill>
          <a:blip r:embed="rId4"/>
          <a:stretch>
            <a:fillRect/>
          </a:stretch>
        </p:blipFill>
        <p:spPr>
          <a:xfrm>
            <a:off x="4394132" y="1024098"/>
            <a:ext cx="2641736" cy="6286823"/>
          </a:xfrm>
          <a:prstGeom prst="rect">
            <a:avLst/>
          </a:prstGeom>
        </p:spPr>
      </p:pic>
      <p:pic>
        <p:nvPicPr>
          <p:cNvPr id="7" name="Picture 6">
            <a:extLst>
              <a:ext uri="{FF2B5EF4-FFF2-40B4-BE49-F238E27FC236}">
                <a16:creationId xmlns:a16="http://schemas.microsoft.com/office/drawing/2014/main" id="{DC451532-505B-7C26-CFE9-1F471A3228A2}"/>
              </a:ext>
            </a:extLst>
          </p:cNvPr>
          <p:cNvPicPr>
            <a:picLocks noChangeAspect="1"/>
          </p:cNvPicPr>
          <p:nvPr/>
        </p:nvPicPr>
        <p:blipFill>
          <a:blip r:embed="rId5"/>
          <a:stretch>
            <a:fillRect/>
          </a:stretch>
        </p:blipFill>
        <p:spPr>
          <a:xfrm>
            <a:off x="8534275" y="850591"/>
            <a:ext cx="2438525" cy="60074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body" idx="1"/>
          </p:nvPr>
        </p:nvSpPr>
        <p:spPr>
          <a:xfrm>
            <a:off x="838200" y="1080908"/>
            <a:ext cx="10515600" cy="4351200"/>
          </a:xfrm>
          <a:prstGeom prst="rect">
            <a:avLst/>
          </a:prstGeom>
          <a:noFill/>
          <a:ln>
            <a:noFill/>
          </a:ln>
        </p:spPr>
        <p:txBody>
          <a:bodyPr spcFirstLastPara="1" wrap="square" lIns="91425" tIns="45700" rIns="91425" bIns="45700" anchor="t" anchorCtr="0">
            <a:noAutofit/>
          </a:bodyPr>
          <a:lstStyle/>
          <a:p>
            <a:pPr algn="l"/>
            <a:r>
              <a:rPr lang="en-US" sz="1400" b="1" i="0" dirty="0">
                <a:effectLst/>
                <a:latin typeface="Söhne"/>
              </a:rPr>
              <a:t>Future Scope Improvements: Potential Updates or Add-ons</a:t>
            </a:r>
            <a:endParaRPr lang="en-US" sz="1400" b="0" i="0" dirty="0">
              <a:effectLst/>
              <a:latin typeface="Söhne"/>
            </a:endParaRPr>
          </a:p>
          <a:p>
            <a:pPr algn="l"/>
            <a:r>
              <a:rPr lang="en-US" sz="1400" b="0" i="0" dirty="0">
                <a:effectLst/>
                <a:latin typeface="Söhne"/>
              </a:rPr>
              <a:t>As we progress beyond the front-end development phase scheduled for completion by this upcoming Friday, our focus shifts towards augmenting and refining the functionality of our travel agency website built on the MERN stack. We are dedicated to advancing our backend infrastructure while continuously enhancing database management, server performance, and fortifying data security measures.</a:t>
            </a:r>
          </a:p>
          <a:p>
            <a:pPr algn="l"/>
            <a:r>
              <a:rPr lang="en-US" sz="1400" b="1" i="0" dirty="0">
                <a:effectLst/>
                <a:latin typeface="Söhne"/>
              </a:rPr>
              <a:t>Next Steps: Future Phases or Expansions</a:t>
            </a:r>
            <a:endParaRPr lang="en-US" sz="1400" b="0" i="0" dirty="0">
              <a:effectLst/>
              <a:latin typeface="Söhne"/>
            </a:endParaRPr>
          </a:p>
          <a:p>
            <a:pPr algn="l">
              <a:buFont typeface="+mj-lt"/>
              <a:buAutoNum type="arabicPeriod"/>
            </a:pPr>
            <a:r>
              <a:rPr lang="en-US" sz="1400" b="1" i="0" dirty="0">
                <a:effectLst/>
                <a:latin typeface="Söhne"/>
              </a:rPr>
              <a:t>Enhanced Booking Features:</a:t>
            </a:r>
            <a:r>
              <a:rPr lang="en-US" sz="1400" b="0" i="0" dirty="0">
                <a:effectLst/>
                <a:latin typeface="Söhne"/>
              </a:rPr>
              <a:t> Expand our booking capabilities to include a wider array of travel services such as car rentals, activities, and comprehensive vacation packages. Implement advanced search filters and personalized recommendations for a tailored booking experience.</a:t>
            </a:r>
          </a:p>
          <a:p>
            <a:pPr algn="l">
              <a:buFont typeface="+mj-lt"/>
              <a:buAutoNum type="arabicPeriod"/>
            </a:pPr>
            <a:r>
              <a:rPr lang="en-US" sz="1400" b="1" i="0" dirty="0">
                <a:effectLst/>
                <a:latin typeface="Söhne"/>
              </a:rPr>
              <a:t>Mobile Application Development:</a:t>
            </a:r>
            <a:r>
              <a:rPr lang="en-US" sz="1400" b="0" i="0" dirty="0">
                <a:effectLst/>
                <a:latin typeface="Söhne"/>
              </a:rPr>
              <a:t> Initiate the development of a companion mobile application compatible with both iOS and Android platforms. Offer users the convenience of planning and booking their trips on-the-go, ensuring a seamless cross-platform experience.</a:t>
            </a:r>
          </a:p>
          <a:p>
            <a:pPr algn="l">
              <a:buFont typeface="+mj-lt"/>
              <a:buAutoNum type="arabicPeriod"/>
            </a:pPr>
            <a:r>
              <a:rPr lang="en-US" sz="1400" b="1" i="0" dirty="0">
                <a:effectLst/>
                <a:latin typeface="Söhne"/>
              </a:rPr>
              <a:t>Integration of AI and Machine Learning:</a:t>
            </a:r>
            <a:r>
              <a:rPr lang="en-US" sz="1400" b="0" i="0" dirty="0">
                <a:effectLst/>
                <a:latin typeface="Söhne"/>
              </a:rPr>
              <a:t> Explore the integration of AI and machine learning algorithms to analyze user preferences and behavior. Utilize this data to provide personalized recommendations and optimize the user journey throughout the booking process.</a:t>
            </a:r>
          </a:p>
          <a:p>
            <a:pPr algn="l">
              <a:buFont typeface="+mj-lt"/>
              <a:buAutoNum type="arabicPeriod"/>
            </a:pPr>
            <a:r>
              <a:rPr lang="en-US" sz="1400" b="1" i="0" dirty="0">
                <a:effectLst/>
                <a:latin typeface="Söhne"/>
              </a:rPr>
              <a:t>Geolocation and Mapping Services:</a:t>
            </a:r>
            <a:r>
              <a:rPr lang="en-US" sz="1400" b="0" i="0" dirty="0">
                <a:effectLst/>
                <a:latin typeface="Söhne"/>
              </a:rPr>
              <a:t> Implement geolocation features and mapping services to assist users in visualizing destinations, nearby attractions, and navigation assistance during their travel planning.</a:t>
            </a:r>
          </a:p>
          <a:p>
            <a:pPr algn="l">
              <a:buFont typeface="+mj-lt"/>
              <a:buAutoNum type="arabicPeriod"/>
            </a:pPr>
            <a:r>
              <a:rPr lang="en-US" sz="1400" b="1" i="0" dirty="0">
                <a:effectLst/>
                <a:latin typeface="Söhne"/>
              </a:rPr>
              <a:t>Community and User Engagement:</a:t>
            </a:r>
            <a:r>
              <a:rPr lang="en-US" sz="1400" b="0" i="0" dirty="0">
                <a:effectLst/>
                <a:latin typeface="Söhne"/>
              </a:rPr>
              <a:t> Introduce community-driven features such as user reviews, ratings, and forums to foster interaction among travelers. Encourage user-generated content to enrich the platform and build a vibrant travel community.</a:t>
            </a:r>
          </a:p>
          <a:p>
            <a:pPr algn="l">
              <a:buFont typeface="+mj-lt"/>
              <a:buAutoNum type="arabicPeriod"/>
            </a:pPr>
            <a:r>
              <a:rPr lang="en-US" sz="1400" b="1" i="0" dirty="0">
                <a:effectLst/>
                <a:latin typeface="Söhne"/>
              </a:rPr>
              <a:t>Multi-language Support and Global Expansion:</a:t>
            </a:r>
            <a:r>
              <a:rPr lang="en-US" sz="1400" b="0" i="0" dirty="0">
                <a:effectLst/>
                <a:latin typeface="Söhne"/>
              </a:rPr>
              <a:t> Incorporate multi-language support to cater to a diverse global audience, facilitating access for users worldwide. Plan for expansion into new markets and regions to broaden our reach and services.</a:t>
            </a:r>
          </a:p>
          <a:p>
            <a:pPr marL="114300" lvl="0" indent="0" algn="l" rtl="0">
              <a:lnSpc>
                <a:spcPct val="90000"/>
              </a:lnSpc>
              <a:spcBef>
                <a:spcPts val="2200"/>
              </a:spcBef>
              <a:spcAft>
                <a:spcPts val="0"/>
              </a:spcAft>
              <a:buSzPts val="1800"/>
              <a:buNone/>
            </a:pPr>
            <a:endParaRPr sz="1400" dirty="0"/>
          </a:p>
        </p:txBody>
      </p:sp>
      <p:sp>
        <p:nvSpPr>
          <p:cNvPr id="216" name="Google Shape;216;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217" name="Google Shape;217;p21"/>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18" name="Google Shape;218;p2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Future Scope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1621800" y="704850"/>
            <a:ext cx="5855400" cy="9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Calibri"/>
              <a:buNone/>
            </a:pPr>
            <a:r>
              <a:rPr lang="en-US" dirty="0"/>
              <a:t>Thank You!</a:t>
            </a:r>
            <a:endParaRPr dirty="0"/>
          </a:p>
        </p:txBody>
      </p:sp>
      <p:sp>
        <p:nvSpPr>
          <p:cNvPr id="234" name="Google Shape;23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5" name="Google Shape;235;p23"/>
          <p:cNvSpPr/>
          <p:nvPr/>
        </p:nvSpPr>
        <p:spPr>
          <a:xfrm>
            <a:off x="0" y="0"/>
            <a:ext cx="12192001" cy="6858000"/>
          </a:xfrm>
          <a:custGeom>
            <a:avLst/>
            <a:gdLst/>
            <a:ahLst/>
            <a:cxnLst/>
            <a:rect l="l" t="t" r="r" b="b"/>
            <a:pathLst>
              <a:path w="21600" h="21600" extrusionOk="0">
                <a:moveTo>
                  <a:pt x="21598" y="14626"/>
                </a:moveTo>
                <a:cubicBezTo>
                  <a:pt x="21593" y="14630"/>
                  <a:pt x="21591" y="14630"/>
                  <a:pt x="21587" y="14634"/>
                </a:cubicBezTo>
                <a:lnTo>
                  <a:pt x="17103" y="17452"/>
                </a:lnTo>
                <a:cubicBezTo>
                  <a:pt x="16767" y="17663"/>
                  <a:pt x="16424" y="17165"/>
                  <a:pt x="16473" y="16540"/>
                </a:cubicBezTo>
                <a:lnTo>
                  <a:pt x="16865" y="11449"/>
                </a:lnTo>
                <a:cubicBezTo>
                  <a:pt x="16899" y="11011"/>
                  <a:pt x="17118" y="10693"/>
                  <a:pt x="17367" y="10720"/>
                </a:cubicBezTo>
                <a:lnTo>
                  <a:pt x="21600" y="11198"/>
                </a:lnTo>
                <a:lnTo>
                  <a:pt x="21600" y="9502"/>
                </a:lnTo>
                <a:lnTo>
                  <a:pt x="17566" y="9048"/>
                </a:lnTo>
                <a:cubicBezTo>
                  <a:pt x="17291" y="9017"/>
                  <a:pt x="17087" y="8575"/>
                  <a:pt x="17125" y="8089"/>
                </a:cubicBezTo>
                <a:lnTo>
                  <a:pt x="17710" y="498"/>
                </a:lnTo>
                <a:cubicBezTo>
                  <a:pt x="17723" y="322"/>
                  <a:pt x="17705" y="151"/>
                  <a:pt x="17663" y="4"/>
                </a:cubicBezTo>
                <a:lnTo>
                  <a:pt x="16811" y="4"/>
                </a:lnTo>
                <a:cubicBezTo>
                  <a:pt x="16789" y="84"/>
                  <a:pt x="16773" y="175"/>
                  <a:pt x="16764" y="267"/>
                </a:cubicBezTo>
                <a:lnTo>
                  <a:pt x="16160" y="8105"/>
                </a:lnTo>
                <a:cubicBezTo>
                  <a:pt x="16126" y="8543"/>
                  <a:pt x="15907" y="8861"/>
                  <a:pt x="15658" y="8833"/>
                </a:cubicBezTo>
                <a:lnTo>
                  <a:pt x="3055" y="7412"/>
                </a:lnTo>
                <a:cubicBezTo>
                  <a:pt x="2853" y="7388"/>
                  <a:pt x="2681" y="7142"/>
                  <a:pt x="2627" y="6795"/>
                </a:cubicBezTo>
                <a:lnTo>
                  <a:pt x="1559" y="0"/>
                </a:lnTo>
                <a:lnTo>
                  <a:pt x="641" y="0"/>
                </a:lnTo>
                <a:cubicBezTo>
                  <a:pt x="618" y="143"/>
                  <a:pt x="618" y="299"/>
                  <a:pt x="641" y="450"/>
                </a:cubicBezTo>
                <a:lnTo>
                  <a:pt x="1530" y="6115"/>
                </a:lnTo>
                <a:cubicBezTo>
                  <a:pt x="1617" y="6676"/>
                  <a:pt x="1368" y="7225"/>
                  <a:pt x="1041" y="7185"/>
                </a:cubicBezTo>
                <a:lnTo>
                  <a:pt x="0" y="7066"/>
                </a:lnTo>
                <a:lnTo>
                  <a:pt x="0" y="8762"/>
                </a:lnTo>
                <a:lnTo>
                  <a:pt x="1646" y="8949"/>
                </a:lnTo>
                <a:cubicBezTo>
                  <a:pt x="1848" y="8973"/>
                  <a:pt x="2020" y="9220"/>
                  <a:pt x="2074" y="9566"/>
                </a:cubicBezTo>
                <a:lnTo>
                  <a:pt x="3964" y="21600"/>
                </a:lnTo>
                <a:lnTo>
                  <a:pt x="4894" y="21600"/>
                </a:lnTo>
                <a:cubicBezTo>
                  <a:pt x="4910" y="21469"/>
                  <a:pt x="4910" y="21325"/>
                  <a:pt x="4887" y="21186"/>
                </a:cubicBezTo>
                <a:lnTo>
                  <a:pt x="3169" y="10247"/>
                </a:lnTo>
                <a:cubicBezTo>
                  <a:pt x="3082" y="9685"/>
                  <a:pt x="3330" y="9136"/>
                  <a:pt x="3657" y="9176"/>
                </a:cubicBezTo>
                <a:lnTo>
                  <a:pt x="15459" y="10505"/>
                </a:lnTo>
                <a:cubicBezTo>
                  <a:pt x="15734" y="10537"/>
                  <a:pt x="15938" y="10979"/>
                  <a:pt x="15900" y="11465"/>
                </a:cubicBezTo>
                <a:lnTo>
                  <a:pt x="15394" y="18037"/>
                </a:lnTo>
                <a:cubicBezTo>
                  <a:pt x="15369" y="18352"/>
                  <a:pt x="15248" y="18614"/>
                  <a:pt x="15080" y="18722"/>
                </a:cubicBezTo>
                <a:lnTo>
                  <a:pt x="10502" y="21600"/>
                </a:lnTo>
                <a:lnTo>
                  <a:pt x="13358" y="21600"/>
                </a:lnTo>
                <a:lnTo>
                  <a:pt x="14471" y="20899"/>
                </a:lnTo>
                <a:cubicBezTo>
                  <a:pt x="14769" y="20712"/>
                  <a:pt x="15069" y="21079"/>
                  <a:pt x="15103" y="21600"/>
                </a:cubicBezTo>
                <a:lnTo>
                  <a:pt x="16079" y="21600"/>
                </a:lnTo>
                <a:lnTo>
                  <a:pt x="16178" y="20314"/>
                </a:lnTo>
                <a:cubicBezTo>
                  <a:pt x="16202" y="20000"/>
                  <a:pt x="16323" y="19737"/>
                  <a:pt x="16491" y="19629"/>
                </a:cubicBezTo>
                <a:lnTo>
                  <a:pt x="21596" y="16421"/>
                </a:lnTo>
                <a:lnTo>
                  <a:pt x="21596" y="14626"/>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23"/>
          <p:cNvSpPr txBox="1">
            <a:spLocks noGrp="1"/>
          </p:cNvSpPr>
          <p:nvPr>
            <p:ph type="body" idx="4294967295"/>
          </p:nvPr>
        </p:nvSpPr>
        <p:spPr>
          <a:xfrm>
            <a:off x="2489750" y="1646250"/>
            <a:ext cx="7588500" cy="941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200"/>
              <a:buNone/>
            </a:pPr>
            <a:r>
              <a:rPr lang="en-US" sz="3800" dirty="0"/>
              <a:t>Our Team : 344 </a:t>
            </a:r>
            <a:endParaRPr sz="3800" dirty="0"/>
          </a:p>
        </p:txBody>
      </p:sp>
      <p:sp>
        <p:nvSpPr>
          <p:cNvPr id="237" name="Google Shape;237;p23"/>
          <p:cNvSpPr txBox="1">
            <a:spLocks noGrp="1"/>
          </p:cNvSpPr>
          <p:nvPr>
            <p:ph type="body" idx="4294967295"/>
          </p:nvPr>
        </p:nvSpPr>
        <p:spPr>
          <a:xfrm>
            <a:off x="2574590" y="4405050"/>
            <a:ext cx="7229285" cy="1613400"/>
          </a:xfrm>
          <a:prstGeom prst="rect">
            <a:avLst/>
          </a:prstGeom>
          <a:noFill/>
          <a:ln>
            <a:noFill/>
          </a:ln>
        </p:spPr>
        <p:txBody>
          <a:bodyPr spcFirstLastPara="1" wrap="square" lIns="91425" tIns="45700" rIns="91425" bIns="45700" anchor="t" anchorCtr="0">
            <a:noAutofit/>
          </a:bodyPr>
          <a:lstStyle/>
          <a:p>
            <a:r>
              <a:rPr lang="en-US" sz="2000" dirty="0"/>
              <a:t>G Komal Suryanarayana (21BRS1280)</a:t>
            </a:r>
          </a:p>
          <a:p>
            <a:r>
              <a:rPr lang="en-US" sz="2000" dirty="0"/>
              <a:t>KS NAGAVISHNESH (21BRS1312)</a:t>
            </a:r>
          </a:p>
          <a:p>
            <a:r>
              <a:rPr lang="en-US" sz="2000" dirty="0"/>
              <a:t>Manohar Reddy(21BRS1177)</a:t>
            </a:r>
          </a:p>
          <a:p>
            <a:pPr indent="-361950">
              <a:spcBef>
                <a:spcPts val="0"/>
              </a:spcBef>
              <a:buSzPts val="2100"/>
            </a:pPr>
            <a:r>
              <a:rPr lang="en-US" sz="2000" dirty="0"/>
              <a:t>K Siva Naga Raju(</a:t>
            </a:r>
            <a:r>
              <a:rPr lang="en-US" sz="1100" dirty="0"/>
              <a:t>​​</a:t>
            </a:r>
            <a:r>
              <a:rPr lang="en-US" sz="2000" dirty="0"/>
              <a:t>21BRS1389</a:t>
            </a:r>
            <a:r>
              <a:rPr lang="en-US" sz="1800" dirty="0"/>
              <a:t>)</a:t>
            </a:r>
            <a:endParaRPr lang="en-US" sz="2000" dirty="0"/>
          </a:p>
          <a:p>
            <a:pPr indent="-361950">
              <a:spcBef>
                <a:spcPts val="0"/>
              </a:spcBef>
              <a:buSzPts val="2100"/>
            </a:pPr>
            <a:r>
              <a:rPr lang="en-US" sz="2000" dirty="0"/>
              <a:t>Kaushal Francis (21BPS1438​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1"/>
          <p:cNvSpPr txBox="1">
            <a:spLocks noGrp="1"/>
          </p:cNvSpPr>
          <p:nvPr>
            <p:ph type="body" idx="1"/>
          </p:nvPr>
        </p:nvSpPr>
        <p:spPr>
          <a:xfrm>
            <a:off x="319727" y="518041"/>
            <a:ext cx="10515600"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2200"/>
              </a:spcBef>
              <a:spcAft>
                <a:spcPts val="0"/>
              </a:spcAft>
              <a:buSzPts val="1800"/>
              <a:buChar char="•"/>
            </a:pPr>
            <a:r>
              <a:rPr lang="en-US" sz="1600" dirty="0"/>
              <a:t>Brief outline of the project and its objectives.</a:t>
            </a:r>
            <a:br>
              <a:rPr lang="en-US" sz="1050" dirty="0"/>
            </a:br>
            <a:br>
              <a:rPr lang="en-US" sz="1200" dirty="0"/>
            </a:br>
            <a:r>
              <a:rPr lang="en-US" sz="1200" b="1" i="0" dirty="0">
                <a:effectLst/>
                <a:latin typeface="Söhne"/>
              </a:rPr>
              <a:t>Objective:</a:t>
            </a:r>
            <a:r>
              <a:rPr lang="en-US" sz="1200" b="0" i="0" dirty="0">
                <a:effectLst/>
                <a:latin typeface="Söhne"/>
              </a:rPr>
              <a:t> Develop a comprehensive platform for streamlined travel bookings, enhancing user experience for customers and administrators while showcasing the system's value and potential impact.</a:t>
            </a:r>
          </a:p>
          <a:p>
            <a:pPr algn="l"/>
            <a:r>
              <a:rPr lang="en-US" sz="1200" b="1" i="0" dirty="0">
                <a:effectLst/>
                <a:latin typeface="Söhne"/>
              </a:rPr>
              <a:t>Key Features:</a:t>
            </a:r>
            <a:endParaRPr lang="en-US" sz="1200" b="0" i="0" dirty="0">
              <a:effectLst/>
              <a:latin typeface="Söhne"/>
            </a:endParaRPr>
          </a:p>
          <a:p>
            <a:pPr algn="l">
              <a:buFont typeface="+mj-lt"/>
              <a:buAutoNum type="arabicPeriod"/>
            </a:pPr>
            <a:r>
              <a:rPr lang="en-US" sz="1200" b="1" i="0" dirty="0">
                <a:effectLst/>
                <a:latin typeface="Söhne"/>
              </a:rPr>
              <a:t>User-friendly Interface:</a:t>
            </a:r>
            <a:endParaRPr lang="en-US" sz="1200" b="0" i="0" dirty="0">
              <a:effectLst/>
              <a:latin typeface="Söhne"/>
            </a:endParaRPr>
          </a:p>
          <a:p>
            <a:pPr marL="742950" lvl="1" indent="-285750" algn="l">
              <a:buFont typeface="+mj-lt"/>
              <a:buAutoNum type="arabicPeriod"/>
            </a:pPr>
            <a:r>
              <a:rPr lang="en-US" sz="1100" b="0" i="0" dirty="0">
                <a:effectLst/>
                <a:latin typeface="Söhne"/>
              </a:rPr>
              <a:t>Intuitive and responsive design for easy navigation.</a:t>
            </a:r>
          </a:p>
          <a:p>
            <a:pPr marL="742950" lvl="1" indent="-285750" algn="l">
              <a:buFont typeface="+mj-lt"/>
              <a:buAutoNum type="arabicPeriod"/>
            </a:pPr>
            <a:r>
              <a:rPr lang="en-US" sz="1100" b="0" i="0" dirty="0">
                <a:effectLst/>
                <a:latin typeface="Söhne"/>
              </a:rPr>
              <a:t>Customizable user profiles for customers with preferences and history tracking.</a:t>
            </a:r>
          </a:p>
          <a:p>
            <a:pPr algn="l">
              <a:buFont typeface="+mj-lt"/>
              <a:buAutoNum type="arabicPeriod"/>
            </a:pPr>
            <a:r>
              <a:rPr lang="en-US" sz="1200" b="1" i="0" dirty="0">
                <a:effectLst/>
                <a:latin typeface="Söhne"/>
              </a:rPr>
              <a:t>Booking Capabilities:</a:t>
            </a:r>
            <a:endParaRPr lang="en-US" sz="1200" b="0" i="0" dirty="0">
              <a:effectLst/>
              <a:latin typeface="Söhne"/>
            </a:endParaRPr>
          </a:p>
          <a:p>
            <a:pPr marL="742950" lvl="1" indent="-285750" algn="l">
              <a:buFont typeface="+mj-lt"/>
              <a:buAutoNum type="arabicPeriod"/>
            </a:pPr>
            <a:r>
              <a:rPr lang="en-US" sz="1100" b="0" i="0" dirty="0">
                <a:effectLst/>
                <a:latin typeface="Söhne"/>
              </a:rPr>
              <a:t>Seamless booking process for flights, accommodations, tours, and transportation.</a:t>
            </a:r>
          </a:p>
          <a:p>
            <a:pPr marL="742950" lvl="1" indent="-285750" algn="l">
              <a:buFont typeface="+mj-lt"/>
              <a:buAutoNum type="arabicPeriod"/>
            </a:pPr>
            <a:r>
              <a:rPr lang="en-US" sz="1100" b="0" i="0" dirty="0">
                <a:effectLst/>
                <a:latin typeface="Söhne"/>
              </a:rPr>
              <a:t>Real-time availability checks and instant confirmation for bookings.</a:t>
            </a:r>
          </a:p>
          <a:p>
            <a:pPr algn="l">
              <a:buFont typeface="+mj-lt"/>
              <a:buAutoNum type="arabicPeriod"/>
            </a:pPr>
            <a:r>
              <a:rPr lang="en-US" sz="1200" b="1" i="0" dirty="0">
                <a:effectLst/>
                <a:latin typeface="Söhne"/>
              </a:rPr>
              <a:t>Admin Dashboard:</a:t>
            </a:r>
            <a:endParaRPr lang="en-US" sz="1200" b="0" i="0" dirty="0">
              <a:effectLst/>
              <a:latin typeface="Söhne"/>
            </a:endParaRPr>
          </a:p>
          <a:p>
            <a:pPr marL="742950" lvl="1" indent="-285750" algn="l">
              <a:buFont typeface="+mj-lt"/>
              <a:buAutoNum type="arabicPeriod"/>
            </a:pPr>
            <a:r>
              <a:rPr lang="en-US" sz="1100" b="0" i="0" dirty="0">
                <a:effectLst/>
                <a:latin typeface="Söhne"/>
              </a:rPr>
              <a:t>Comprehensive control panel for administrators to manage bookings, listings, and user data.</a:t>
            </a:r>
          </a:p>
          <a:p>
            <a:pPr marL="742950" lvl="1" indent="-285750" algn="l">
              <a:buFont typeface="+mj-lt"/>
              <a:buAutoNum type="arabicPeriod"/>
            </a:pPr>
            <a:r>
              <a:rPr lang="en-US" sz="1100" b="0" i="0" dirty="0">
                <a:effectLst/>
                <a:latin typeface="Söhne"/>
              </a:rPr>
              <a:t>Analytics and reporting tools for performance tracking and business insights.</a:t>
            </a:r>
          </a:p>
          <a:p>
            <a:pPr algn="l">
              <a:buFont typeface="+mj-lt"/>
              <a:buAutoNum type="arabicPeriod"/>
            </a:pPr>
            <a:r>
              <a:rPr lang="en-US" sz="1200" b="1" i="0" dirty="0">
                <a:effectLst/>
                <a:latin typeface="Söhne"/>
              </a:rPr>
              <a:t>Integrated Payment System:</a:t>
            </a:r>
            <a:endParaRPr lang="en-US" sz="1200" b="0" i="0" dirty="0">
              <a:effectLst/>
              <a:latin typeface="Söhne"/>
            </a:endParaRPr>
          </a:p>
          <a:p>
            <a:pPr marL="742950" lvl="1" indent="-285750" algn="l">
              <a:buFont typeface="+mj-lt"/>
              <a:buAutoNum type="arabicPeriod"/>
            </a:pPr>
            <a:r>
              <a:rPr lang="en-US" sz="1100" b="0" i="0" dirty="0">
                <a:effectLst/>
                <a:latin typeface="Söhne"/>
              </a:rPr>
              <a:t>Secure payment gateway integration for seamless and safe transactions.</a:t>
            </a:r>
          </a:p>
          <a:p>
            <a:pPr marL="742950" lvl="1" indent="-285750" algn="l">
              <a:buFont typeface="+mj-lt"/>
              <a:buAutoNum type="arabicPeriod"/>
            </a:pPr>
            <a:r>
              <a:rPr lang="en-US" sz="1100" b="0" i="0" dirty="0">
                <a:effectLst/>
                <a:latin typeface="Söhne"/>
              </a:rPr>
              <a:t>Support for various payment methods to accommodate diverse customer preferences.</a:t>
            </a:r>
          </a:p>
          <a:p>
            <a:pPr algn="l">
              <a:buFont typeface="+mj-lt"/>
              <a:buAutoNum type="arabicPeriod"/>
            </a:pPr>
            <a:r>
              <a:rPr lang="en-US" sz="1200" b="1" i="0" dirty="0">
                <a:effectLst/>
                <a:latin typeface="Söhne"/>
              </a:rPr>
              <a:t>Communication and Notifications:</a:t>
            </a:r>
            <a:endParaRPr lang="en-US" sz="1200" b="0" i="0" dirty="0">
              <a:effectLst/>
              <a:latin typeface="Söhne"/>
            </a:endParaRPr>
          </a:p>
          <a:p>
            <a:pPr marL="742950" lvl="1" indent="-285750" algn="l">
              <a:buFont typeface="+mj-lt"/>
              <a:buAutoNum type="arabicPeriod"/>
            </a:pPr>
            <a:r>
              <a:rPr lang="en-US" sz="1100" b="0" i="0" dirty="0">
                <a:effectLst/>
                <a:latin typeface="Söhne"/>
              </a:rPr>
              <a:t>Automated notifications for booking confirmations, updates, and reminders.</a:t>
            </a:r>
          </a:p>
          <a:p>
            <a:pPr marL="742950" lvl="1" indent="-285750" algn="l">
              <a:buFont typeface="+mj-lt"/>
              <a:buAutoNum type="arabicPeriod"/>
            </a:pPr>
            <a:r>
              <a:rPr lang="en-US" sz="1100" b="0" i="0" dirty="0">
                <a:effectLst/>
                <a:latin typeface="Söhne"/>
              </a:rPr>
              <a:t>In-platform communication channels for users and administrators.</a:t>
            </a:r>
          </a:p>
          <a:p>
            <a:pPr marL="457200" lvl="0" indent="-342900" algn="l" rtl="0">
              <a:lnSpc>
                <a:spcPct val="90000"/>
              </a:lnSpc>
              <a:spcBef>
                <a:spcPts val="2200"/>
              </a:spcBef>
              <a:spcAft>
                <a:spcPts val="0"/>
              </a:spcAft>
              <a:buSzPts val="1800"/>
              <a:buChar char="•"/>
            </a:pPr>
            <a:endParaRPr lang="en-US" sz="600" dirty="0"/>
          </a:p>
        </p:txBody>
      </p:sp>
      <p:sp>
        <p:nvSpPr>
          <p:cNvPr id="126" name="Google Shape;126;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127" name="Google Shape;127;p11"/>
          <p:cNvSpPr txBox="1">
            <a:spLocks noGrp="1"/>
          </p:cNvSpPr>
          <p:nvPr>
            <p:ph type="sldNum" idx="12"/>
          </p:nvPr>
        </p:nvSpPr>
        <p:spPr>
          <a:xfrm>
            <a:off x="8610600" y="6356350"/>
            <a:ext cx="20892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8" name="Google Shape;128;p11"/>
          <p:cNvSpPr txBox="1">
            <a:spLocks noGrp="1"/>
          </p:cNvSpPr>
          <p:nvPr>
            <p:ph type="title"/>
          </p:nvPr>
        </p:nvSpPr>
        <p:spPr>
          <a:xfrm>
            <a:off x="457200" y="-23784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body" idx="1"/>
          </p:nvPr>
        </p:nvSpPr>
        <p:spPr>
          <a:xfrm>
            <a:off x="259237" y="4592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2200"/>
              </a:spcBef>
              <a:spcAft>
                <a:spcPts val="0"/>
              </a:spcAft>
              <a:buSzPts val="1800"/>
              <a:buChar char="•"/>
            </a:pPr>
            <a:r>
              <a:rPr lang="en-US" dirty="0"/>
              <a:t>Specific goals and outcomes expected.</a:t>
            </a:r>
            <a:endParaRPr dirty="0"/>
          </a:p>
        </p:txBody>
      </p:sp>
      <p:sp>
        <p:nvSpPr>
          <p:cNvPr id="135" name="Google Shape;135;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lang="en-US" dirty="0"/>
          </a:p>
        </p:txBody>
      </p:sp>
      <p:sp>
        <p:nvSpPr>
          <p:cNvPr id="136" name="Google Shape;136;p12"/>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7" name="Google Shape;137;p12"/>
          <p:cNvSpPr txBox="1">
            <a:spLocks noGrp="1"/>
          </p:cNvSpPr>
          <p:nvPr>
            <p:ph type="title"/>
          </p:nvPr>
        </p:nvSpPr>
        <p:spPr>
          <a:xfrm>
            <a:off x="344078" y="-2036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Project Objectives</a:t>
            </a:r>
            <a:endParaRPr dirty="0"/>
          </a:p>
        </p:txBody>
      </p:sp>
      <p:sp>
        <p:nvSpPr>
          <p:cNvPr id="2" name="TextBox 1">
            <a:extLst>
              <a:ext uri="{FF2B5EF4-FFF2-40B4-BE49-F238E27FC236}">
                <a16:creationId xmlns:a16="http://schemas.microsoft.com/office/drawing/2014/main" id="{CA608A50-1E16-6768-388D-109B426750F0}"/>
              </a:ext>
            </a:extLst>
          </p:cNvPr>
          <p:cNvSpPr txBox="1"/>
          <p:nvPr/>
        </p:nvSpPr>
        <p:spPr>
          <a:xfrm>
            <a:off x="1074655" y="1451728"/>
            <a:ext cx="9916999" cy="3539430"/>
          </a:xfrm>
          <a:prstGeom prst="rect">
            <a:avLst/>
          </a:prstGeom>
          <a:noFill/>
        </p:spPr>
        <p:txBody>
          <a:bodyPr wrap="square" rtlCol="0">
            <a:spAutoFit/>
          </a:bodyPr>
          <a:lstStyle/>
          <a:p>
            <a:pPr algn="l">
              <a:buFont typeface="+mj-lt"/>
              <a:buAutoNum type="arabicPeriod"/>
            </a:pPr>
            <a:r>
              <a:rPr lang="en-US" sz="1600" b="1" i="0" dirty="0">
                <a:effectLst/>
                <a:latin typeface="Söhne"/>
              </a:rPr>
              <a:t>Customer-Centric Experience:</a:t>
            </a:r>
            <a:endParaRPr lang="en-US" sz="1600" b="0" i="0" dirty="0">
              <a:effectLst/>
              <a:latin typeface="Söhne"/>
            </a:endParaRPr>
          </a:p>
          <a:p>
            <a:pPr marL="742950" lvl="1" indent="-285750" algn="l">
              <a:buFont typeface="+mj-lt"/>
              <a:buAutoNum type="arabicPeriod"/>
            </a:pPr>
            <a:r>
              <a:rPr lang="en-US" sz="1600" b="0" i="0" dirty="0">
                <a:effectLst/>
                <a:latin typeface="Söhne"/>
              </a:rPr>
              <a:t>Enhance the travel booking experience with a user-friendly interface and efficient booking process.</a:t>
            </a:r>
          </a:p>
          <a:p>
            <a:pPr marL="742950" lvl="1" indent="-285750" algn="l">
              <a:buFont typeface="+mj-lt"/>
              <a:buAutoNum type="arabicPeriod"/>
            </a:pPr>
            <a:r>
              <a:rPr lang="en-US" sz="1600" b="0" i="0" dirty="0">
                <a:effectLst/>
                <a:latin typeface="Söhne"/>
              </a:rPr>
              <a:t>Personalization options to cater to individual preferences, ensuring a tailored experience for users.</a:t>
            </a:r>
          </a:p>
          <a:p>
            <a:pPr algn="l">
              <a:buFont typeface="+mj-lt"/>
              <a:buAutoNum type="arabicPeriod"/>
            </a:pPr>
            <a:r>
              <a:rPr lang="en-US" sz="1600" b="1" i="0" dirty="0">
                <a:effectLst/>
                <a:latin typeface="Söhne"/>
              </a:rPr>
              <a:t>Efficient Administrative Tools:</a:t>
            </a:r>
            <a:endParaRPr lang="en-US" sz="1600" b="0" i="0" dirty="0">
              <a:effectLst/>
              <a:latin typeface="Söhne"/>
            </a:endParaRPr>
          </a:p>
          <a:p>
            <a:pPr marL="742950" lvl="1" indent="-285750" algn="l">
              <a:buFont typeface="+mj-lt"/>
              <a:buAutoNum type="arabicPeriod"/>
            </a:pPr>
            <a:r>
              <a:rPr lang="en-US" sz="1600" b="0" i="0" dirty="0">
                <a:effectLst/>
                <a:latin typeface="Söhne"/>
              </a:rPr>
              <a:t>Provide administrators with robust management tools to streamline operations and improve productivity.</a:t>
            </a:r>
          </a:p>
          <a:p>
            <a:pPr marL="742950" lvl="1" indent="-285750" algn="l">
              <a:buFont typeface="+mj-lt"/>
              <a:buAutoNum type="arabicPeriod"/>
            </a:pPr>
            <a:r>
              <a:rPr lang="en-US" sz="1600" b="0" i="0" dirty="0">
                <a:effectLst/>
                <a:latin typeface="Söhne"/>
              </a:rPr>
              <a:t>Access to comprehensive analytics for informed decision-making and optimization of services.</a:t>
            </a:r>
          </a:p>
          <a:p>
            <a:pPr algn="l">
              <a:buFont typeface="+mj-lt"/>
              <a:buAutoNum type="arabicPeriod"/>
            </a:pPr>
            <a:r>
              <a:rPr lang="en-US" sz="1600" b="1" i="0" dirty="0">
                <a:effectLst/>
                <a:latin typeface="Söhne"/>
              </a:rPr>
              <a:t>Demonstrate Value and Impact:</a:t>
            </a:r>
            <a:endParaRPr lang="en-US" sz="1600" b="0" i="0" dirty="0">
              <a:effectLst/>
              <a:latin typeface="Söhne"/>
            </a:endParaRPr>
          </a:p>
          <a:p>
            <a:pPr marL="742950" lvl="1" indent="-285750" algn="l">
              <a:buFont typeface="+mj-lt"/>
              <a:buAutoNum type="arabicPeriod"/>
            </a:pPr>
            <a:r>
              <a:rPr lang="en-US" sz="1600" b="0" i="0" dirty="0">
                <a:effectLst/>
                <a:latin typeface="Söhne"/>
              </a:rPr>
              <a:t>Showcase the system's capabilities to stakeholders, emphasizing its potential to revolutionize travel bookings.</a:t>
            </a:r>
          </a:p>
          <a:p>
            <a:pPr marL="742950" lvl="1" indent="-285750" algn="l">
              <a:buFont typeface="+mj-lt"/>
              <a:buAutoNum type="arabicPeriod"/>
            </a:pPr>
            <a:r>
              <a:rPr lang="en-US" sz="1600" b="0" i="0" dirty="0">
                <a:effectLst/>
                <a:latin typeface="Söhne"/>
              </a:rPr>
              <a:t>Inspire confidence by highlighting how the system contributes to a seamless and enjoyable travel experience for customers while improving operational efficiency for the agency.</a:t>
            </a:r>
          </a:p>
          <a:p>
            <a:pPr algn="l"/>
            <a:r>
              <a:rPr lang="en-US" sz="1600" b="0" i="0" dirty="0">
                <a:effectLst/>
                <a:latin typeface="Söhne"/>
              </a:rPr>
              <a:t>The MERN-based Travel Agency Booking System aims to revolutionize the travel industry by offering a user-centric platform that optimizes the booking process, empowers administrators, and demonstrates significant potential for positive impact and growth within the market.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a:spLocks noGrp="1"/>
          </p:cNvSpPr>
          <p:nvPr>
            <p:ph type="body" idx="1"/>
          </p:nvPr>
        </p:nvSpPr>
        <p:spPr>
          <a:xfrm>
            <a:off x="838200" y="1137468"/>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2200"/>
              </a:spcBef>
              <a:spcAft>
                <a:spcPts val="0"/>
              </a:spcAft>
              <a:buSzPts val="1800"/>
              <a:buChar char="•"/>
            </a:pPr>
            <a:r>
              <a:rPr lang="en-US" sz="1600" dirty="0"/>
              <a:t>Specific goals and outcomes expected.</a:t>
            </a:r>
          </a:p>
          <a:p>
            <a:pPr algn="l"/>
            <a:r>
              <a:rPr lang="en-US" sz="1600" b="1" i="0" dirty="0">
                <a:effectLst/>
                <a:latin typeface="Söhne"/>
              </a:rPr>
              <a:t>Goals:</a:t>
            </a:r>
            <a:endParaRPr lang="en-US" sz="1600" b="0" i="0" dirty="0">
              <a:effectLst/>
              <a:latin typeface="Söhne"/>
            </a:endParaRPr>
          </a:p>
          <a:p>
            <a:pPr algn="l">
              <a:buFont typeface="+mj-lt"/>
              <a:buAutoNum type="arabicPeriod"/>
            </a:pPr>
            <a:r>
              <a:rPr lang="en-US" sz="1600" b="1" i="0" dirty="0">
                <a:effectLst/>
                <a:latin typeface="Söhne"/>
              </a:rPr>
              <a:t>One-stop Platform for Travel Booking (Long-Term Objective):</a:t>
            </a:r>
            <a:r>
              <a:rPr lang="en-US" sz="1600" b="0" i="0" dirty="0">
                <a:effectLst/>
                <a:latin typeface="Söhne"/>
              </a:rPr>
              <a:t> Establish the website as a comprehensive, all-inclusive platform for travel planning and bookings, covering various services like flights, accommodations, tours, and transportation.</a:t>
            </a:r>
          </a:p>
          <a:p>
            <a:pPr algn="l">
              <a:buFont typeface="+mj-lt"/>
              <a:buAutoNum type="arabicPeriod"/>
            </a:pPr>
            <a:r>
              <a:rPr lang="en-US" sz="1600" b="1" i="0" dirty="0">
                <a:effectLst/>
                <a:latin typeface="Söhne"/>
              </a:rPr>
              <a:t>Responsive and Feature-rich Website:</a:t>
            </a:r>
            <a:r>
              <a:rPr lang="en-US" sz="1600" b="0" i="0" dirty="0">
                <a:effectLst/>
                <a:latin typeface="Söhne"/>
              </a:rPr>
              <a:t> Deliver a responsive and interactive website that provides users with a seamless experience across devices. Implement essential features and functionalities to streamline the booking process.</a:t>
            </a:r>
          </a:p>
          <a:p>
            <a:pPr algn="l"/>
            <a:r>
              <a:rPr lang="en-US" sz="1600" b="1" i="0" dirty="0">
                <a:effectLst/>
                <a:latin typeface="Söhne"/>
              </a:rPr>
              <a:t>Expected Outcomes:</a:t>
            </a:r>
            <a:endParaRPr lang="en-US" sz="1600" b="0" i="0" dirty="0">
              <a:effectLst/>
              <a:latin typeface="Söhne"/>
            </a:endParaRPr>
          </a:p>
          <a:p>
            <a:pPr algn="l">
              <a:buFont typeface="+mj-lt"/>
              <a:buAutoNum type="arabicPeriod"/>
            </a:pPr>
            <a:r>
              <a:rPr lang="en-US" sz="1600" b="1" i="0" dirty="0">
                <a:effectLst/>
                <a:latin typeface="Söhne"/>
              </a:rPr>
              <a:t>Comprehensive Booking Services:</a:t>
            </a:r>
            <a:r>
              <a:rPr lang="en-US" sz="1600" b="0" i="0" dirty="0">
                <a:effectLst/>
                <a:latin typeface="Söhne"/>
              </a:rPr>
              <a:t> Offer a broad spectrum of travel services on a unified platform, simplifying the planning and booking process for travelers, thereby increasing user satisfaction and retention.</a:t>
            </a:r>
          </a:p>
          <a:p>
            <a:pPr algn="l">
              <a:buFont typeface="+mj-lt"/>
              <a:buAutoNum type="arabicPeriod"/>
            </a:pPr>
            <a:r>
              <a:rPr lang="en-US" sz="1600" b="1" i="0" dirty="0">
                <a:effectLst/>
                <a:latin typeface="Söhne"/>
              </a:rPr>
              <a:t>Positive User Feedback and Engagement:</a:t>
            </a:r>
            <a:r>
              <a:rPr lang="en-US" sz="1600" b="0" i="0" dirty="0">
                <a:effectLst/>
                <a:latin typeface="Söhne"/>
              </a:rPr>
              <a:t> Elicit positive feedback from users regarding the website's usability, features, and overall experience. Foster user engagement by providing a platform that caters to their diverse travel needs.</a:t>
            </a:r>
          </a:p>
          <a:p>
            <a:pPr algn="l">
              <a:buFont typeface="+mj-lt"/>
              <a:buAutoNum type="arabicPeriod"/>
            </a:pPr>
            <a:r>
              <a:rPr lang="en-US" sz="1600" b="1" i="0" dirty="0">
                <a:effectLst/>
                <a:latin typeface="Söhne"/>
              </a:rPr>
              <a:t>Laying the Foundation for Future Expansion:</a:t>
            </a:r>
            <a:r>
              <a:rPr lang="en-US" sz="1600" b="0" i="0" dirty="0">
                <a:effectLst/>
                <a:latin typeface="Söhne"/>
              </a:rPr>
              <a:t> Establish a strong foundation using the MERN stack, enabling seamless integration of future updates, features, and expansions, ensuring the website's scalability and adaptability.</a:t>
            </a:r>
          </a:p>
          <a:p>
            <a:pPr algn="l">
              <a:buFont typeface="+mj-lt"/>
              <a:buAutoNum type="arabicPeriod"/>
            </a:pPr>
            <a:r>
              <a:rPr lang="en-US" sz="1600" b="1" i="0" dirty="0">
                <a:effectLst/>
                <a:latin typeface="Söhne"/>
              </a:rPr>
              <a:t>Demonstrate Business Value:</a:t>
            </a:r>
            <a:r>
              <a:rPr lang="en-US" sz="1600" b="0" i="0" dirty="0">
                <a:effectLst/>
                <a:latin typeface="Söhne"/>
              </a:rPr>
              <a:t> Showcase the website's capability to stakeholders, highlighting its impact on enhancing user experience, improving operational efficiency, and contributing to the company's growth and success in the travel industry.</a:t>
            </a:r>
          </a:p>
          <a:p>
            <a:pPr marL="457200" lvl="0" indent="-342900" algn="l" rtl="0">
              <a:lnSpc>
                <a:spcPct val="90000"/>
              </a:lnSpc>
              <a:spcBef>
                <a:spcPts val="2200"/>
              </a:spcBef>
              <a:spcAft>
                <a:spcPts val="0"/>
              </a:spcAft>
              <a:buSzPts val="1800"/>
              <a:buChar char="•"/>
            </a:pPr>
            <a:endParaRPr sz="1600" dirty="0"/>
          </a:p>
        </p:txBody>
      </p:sp>
      <p:sp>
        <p:nvSpPr>
          <p:cNvPr id="144" name="Google Shape;14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145" name="Google Shape;145;p1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46" name="Google Shape;146;p13"/>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Project Scope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body" idx="1"/>
          </p:nvPr>
        </p:nvSpPr>
        <p:spPr>
          <a:xfrm>
            <a:off x="838200" y="1118615"/>
            <a:ext cx="10515600" cy="4351200"/>
          </a:xfrm>
          <a:prstGeom prst="rect">
            <a:avLst/>
          </a:prstGeom>
          <a:noFill/>
          <a:ln>
            <a:noFill/>
          </a:ln>
        </p:spPr>
        <p:txBody>
          <a:bodyPr spcFirstLastPara="1" wrap="square" lIns="91425" tIns="45700" rIns="91425" bIns="45700" anchor="t" anchorCtr="0">
            <a:noAutofit/>
          </a:bodyPr>
          <a:lstStyle/>
          <a:p>
            <a:pPr>
              <a:spcBef>
                <a:spcPts val="2200"/>
              </a:spcBef>
            </a:pPr>
            <a:r>
              <a:rPr lang="en-US" dirty="0"/>
              <a:t>Member 1: </a:t>
            </a:r>
            <a:r>
              <a:rPr lang="en-US" sz="2800" dirty="0"/>
              <a:t>G Komal Suryanarayana (21BRS1280)</a:t>
            </a:r>
            <a:br>
              <a:rPr lang="en-US" sz="2800" dirty="0"/>
            </a:br>
            <a:r>
              <a:rPr lang="en-US" dirty="0"/>
              <a:t>Specific role and tasks performed: </a:t>
            </a:r>
            <a:r>
              <a:rPr lang="en-IN" b="1" dirty="0">
                <a:latin typeface="Söhne"/>
              </a:rPr>
              <a:t>Testing &amp; Deployment </a:t>
            </a:r>
            <a:br>
              <a:rPr lang="en-IN" b="1" dirty="0">
                <a:latin typeface="Söhne"/>
              </a:rPr>
            </a:br>
            <a:r>
              <a:rPr lang="en-US" dirty="0"/>
              <a:t>Member 2: </a:t>
            </a:r>
            <a:r>
              <a:rPr lang="en-US" sz="2800" dirty="0"/>
              <a:t>KS NAGAVISHNESH (21BRS1312)</a:t>
            </a:r>
          </a:p>
          <a:p>
            <a:pPr>
              <a:spcBef>
                <a:spcPts val="0"/>
              </a:spcBef>
            </a:pPr>
            <a:r>
              <a:rPr lang="en-US" dirty="0"/>
              <a:t>Specific role and tasks performed:</a:t>
            </a:r>
            <a:r>
              <a:rPr lang="en-IN" b="1" i="0" dirty="0">
                <a:effectLst/>
                <a:latin typeface="Söhne"/>
              </a:rPr>
              <a:t> Frontend Development</a:t>
            </a:r>
            <a:endParaRPr dirty="0"/>
          </a:p>
          <a:p>
            <a:pPr>
              <a:spcBef>
                <a:spcPts val="0"/>
              </a:spcBef>
            </a:pPr>
            <a:r>
              <a:rPr lang="en-US" dirty="0"/>
              <a:t>Member 3: </a:t>
            </a:r>
            <a:r>
              <a:rPr lang="en-US" sz="2800" dirty="0"/>
              <a:t>Manohar Reddy(21BRS1177) </a:t>
            </a:r>
            <a:br>
              <a:rPr lang="en-US" sz="2800" dirty="0"/>
            </a:br>
            <a:r>
              <a:rPr lang="en-US" dirty="0"/>
              <a:t>Specific role and tasks performed:</a:t>
            </a:r>
            <a:r>
              <a:rPr lang="en-IN" sz="2800" b="1" i="0" dirty="0">
                <a:effectLst/>
                <a:latin typeface="Söhne"/>
              </a:rPr>
              <a:t> User Authentication</a:t>
            </a:r>
            <a:endParaRPr dirty="0"/>
          </a:p>
          <a:p>
            <a:pPr>
              <a:spcBef>
                <a:spcPts val="0"/>
              </a:spcBef>
            </a:pPr>
            <a:r>
              <a:rPr lang="en-US" dirty="0"/>
              <a:t>Member 4:</a:t>
            </a:r>
            <a:r>
              <a:rPr lang="en-US" sz="2800" dirty="0"/>
              <a:t>K Siva Naga Raju(</a:t>
            </a:r>
            <a:r>
              <a:rPr lang="en-US" sz="1400" dirty="0"/>
              <a:t>​​</a:t>
            </a:r>
            <a:r>
              <a:rPr lang="en-US" sz="2800" dirty="0"/>
              <a:t>21BRS1389</a:t>
            </a:r>
            <a:r>
              <a:rPr lang="en-US" sz="2400" dirty="0"/>
              <a:t>)</a:t>
            </a:r>
            <a:endParaRPr lang="en-US" sz="2800" dirty="0"/>
          </a:p>
          <a:p>
            <a:pPr>
              <a:spcBef>
                <a:spcPts val="0"/>
              </a:spcBef>
            </a:pPr>
            <a:r>
              <a:rPr lang="en-US" dirty="0"/>
              <a:t> Specific role and tasks performed: </a:t>
            </a:r>
            <a:r>
              <a:rPr lang="en-IN" sz="2800" b="1" i="0" dirty="0">
                <a:effectLst/>
                <a:latin typeface="Söhne"/>
              </a:rPr>
              <a:t>Integrate APIs</a:t>
            </a:r>
            <a:endParaRPr lang="en-US" dirty="0"/>
          </a:p>
          <a:p>
            <a:pPr>
              <a:spcBef>
                <a:spcPts val="0"/>
              </a:spcBef>
            </a:pPr>
            <a:r>
              <a:rPr lang="en-US" dirty="0"/>
              <a:t>Member 5:</a:t>
            </a:r>
            <a:r>
              <a:rPr lang="en-US" sz="2800" dirty="0"/>
              <a:t>Kaushal Francis (21BPS1438​ )</a:t>
            </a:r>
          </a:p>
          <a:p>
            <a:pPr>
              <a:spcBef>
                <a:spcPts val="0"/>
              </a:spcBef>
            </a:pPr>
            <a:r>
              <a:rPr lang="en-US" dirty="0"/>
              <a:t>Specific role and tasks performed: </a:t>
            </a:r>
            <a:r>
              <a:rPr lang="en-IN" sz="2800" b="1" dirty="0">
                <a:latin typeface="Söhne"/>
              </a:rPr>
              <a:t>Backend development</a:t>
            </a:r>
            <a:endParaRPr lang="en-IN" dirty="0"/>
          </a:p>
          <a:p>
            <a:pPr>
              <a:spcBef>
                <a:spcPts val="0"/>
              </a:spcBef>
            </a:pPr>
            <a:endParaRPr lang="en-US" dirty="0"/>
          </a:p>
          <a:p>
            <a:pPr>
              <a:spcBef>
                <a:spcPts val="0"/>
              </a:spcBef>
            </a:pPr>
            <a:endParaRPr lang="en-US" dirty="0"/>
          </a:p>
          <a:p>
            <a:pPr marL="457200" lvl="0" indent="-342900" algn="l" rtl="0">
              <a:lnSpc>
                <a:spcPct val="90000"/>
              </a:lnSpc>
              <a:spcBef>
                <a:spcPts val="0"/>
              </a:spcBef>
              <a:spcAft>
                <a:spcPts val="0"/>
              </a:spcAft>
              <a:buSzPts val="1800"/>
              <a:buChar char="•"/>
            </a:pPr>
            <a:endParaRPr dirty="0"/>
          </a:p>
          <a:p>
            <a:pPr marL="114300" lvl="0" indent="0" algn="l" rtl="0">
              <a:lnSpc>
                <a:spcPct val="90000"/>
              </a:lnSpc>
              <a:spcBef>
                <a:spcPts val="0"/>
              </a:spcBef>
              <a:spcAft>
                <a:spcPts val="0"/>
              </a:spcAft>
              <a:buSzPts val="1800"/>
              <a:buNone/>
            </a:pPr>
            <a:endParaRPr dirty="0"/>
          </a:p>
        </p:txBody>
      </p:sp>
      <p:sp>
        <p:nvSpPr>
          <p:cNvPr id="153" name="Google Shape;153;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154" name="Google Shape;154;p14"/>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55" name="Google Shape;155;p14"/>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Individual Contributions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body" idx="1"/>
          </p:nvPr>
        </p:nvSpPr>
        <p:spPr>
          <a:xfrm>
            <a:off x="838200" y="892371"/>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2200"/>
              </a:spcBef>
              <a:spcAft>
                <a:spcPts val="0"/>
              </a:spcAft>
              <a:buSzPts val="1800"/>
              <a:buChar char="•"/>
            </a:pPr>
            <a:r>
              <a:rPr lang="en-US" dirty="0"/>
              <a:t>Features: Important MERN features utilized.</a:t>
            </a:r>
            <a:endParaRPr dirty="0"/>
          </a:p>
          <a:p>
            <a:pPr marL="0" lvl="0" indent="0" algn="l" rtl="0">
              <a:lnSpc>
                <a:spcPct val="90000"/>
              </a:lnSpc>
              <a:spcBef>
                <a:spcPts val="2200"/>
              </a:spcBef>
              <a:spcAft>
                <a:spcPts val="0"/>
              </a:spcAft>
              <a:buNone/>
            </a:pPr>
            <a:endParaRPr dirty="0"/>
          </a:p>
        </p:txBody>
      </p:sp>
      <p:sp>
        <p:nvSpPr>
          <p:cNvPr id="162" name="Google Shape;162;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163" name="Google Shape;163;p15"/>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64" name="Google Shape;164;p15"/>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Key Concepts</a:t>
            </a:r>
            <a:endParaRPr/>
          </a:p>
        </p:txBody>
      </p:sp>
      <p:pic>
        <p:nvPicPr>
          <p:cNvPr id="3" name="Picture 2">
            <a:extLst>
              <a:ext uri="{FF2B5EF4-FFF2-40B4-BE49-F238E27FC236}">
                <a16:creationId xmlns:a16="http://schemas.microsoft.com/office/drawing/2014/main" id="{E35488C9-C32C-E13F-A82F-F787FF5CD5B6}"/>
              </a:ext>
            </a:extLst>
          </p:cNvPr>
          <p:cNvPicPr>
            <a:picLocks noChangeAspect="1"/>
          </p:cNvPicPr>
          <p:nvPr/>
        </p:nvPicPr>
        <p:blipFill>
          <a:blip r:embed="rId3"/>
          <a:stretch>
            <a:fillRect/>
          </a:stretch>
        </p:blipFill>
        <p:spPr>
          <a:xfrm>
            <a:off x="1494148" y="1966869"/>
            <a:ext cx="9203703" cy="33530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6"/>
          <p:cNvSpPr txBox="1">
            <a:spLocks noGrp="1"/>
          </p:cNvSpPr>
          <p:nvPr>
            <p:ph type="body" idx="1"/>
          </p:nvPr>
        </p:nvSpPr>
        <p:spPr>
          <a:xfrm>
            <a:off x="291445" y="650084"/>
            <a:ext cx="10515600" cy="4351200"/>
          </a:xfrm>
          <a:prstGeom prst="rect">
            <a:avLst/>
          </a:prstGeom>
          <a:noFill/>
          <a:ln>
            <a:noFill/>
          </a:ln>
        </p:spPr>
        <p:txBody>
          <a:bodyPr spcFirstLastPara="1" wrap="square" lIns="91425" tIns="45700" rIns="91425" bIns="45700" anchor="t" anchorCtr="0">
            <a:noAutofit/>
          </a:bodyPr>
          <a:lstStyle/>
          <a:p>
            <a:pPr algn="l"/>
            <a:r>
              <a:rPr lang="en-US" sz="1800" b="1" i="0" dirty="0">
                <a:effectLst/>
                <a:latin typeface="Söhne"/>
              </a:rPr>
              <a:t>Challenge 1: Scalability and Performance</a:t>
            </a:r>
            <a:endParaRPr lang="en-US" sz="1800" b="0" i="0" dirty="0">
              <a:effectLst/>
              <a:latin typeface="Söhne"/>
            </a:endParaRPr>
          </a:p>
          <a:p>
            <a:pPr algn="l"/>
            <a:r>
              <a:rPr lang="en-US" sz="1800" b="1" i="0" dirty="0">
                <a:effectLst/>
                <a:latin typeface="Söhne"/>
              </a:rPr>
              <a:t>   Description:</a:t>
            </a:r>
            <a:r>
              <a:rPr lang="en-US" sz="1800" b="0" i="0" dirty="0">
                <a:effectLst/>
                <a:latin typeface="Söhne"/>
              </a:rPr>
              <a:t> </a:t>
            </a:r>
            <a:r>
              <a:rPr lang="en-US" sz="1600" b="0" i="0" dirty="0">
                <a:effectLst/>
                <a:latin typeface="Söhne"/>
              </a:rPr>
              <a:t>Managing increased traffic and data load as the user base grows, causing potential performance issues.</a:t>
            </a:r>
          </a:p>
          <a:p>
            <a:pPr algn="l"/>
            <a:r>
              <a:rPr lang="en-US" sz="1800" b="1" i="0" dirty="0">
                <a:effectLst/>
                <a:latin typeface="Söhne"/>
              </a:rPr>
              <a:t>  Resolution:</a:t>
            </a:r>
          </a:p>
          <a:p>
            <a:pPr algn="l">
              <a:buFont typeface="Arial" panose="020B0604020202020204" pitchFamily="34" charset="0"/>
              <a:buChar char="•"/>
            </a:pPr>
            <a:r>
              <a:rPr lang="en-US" sz="1600" b="1" i="0" dirty="0">
                <a:effectLst/>
                <a:latin typeface="Söhne"/>
              </a:rPr>
              <a:t>Load Balancing:</a:t>
            </a:r>
            <a:r>
              <a:rPr lang="en-US" sz="1600" b="0" i="0" dirty="0">
                <a:effectLst/>
                <a:latin typeface="Söhne"/>
              </a:rPr>
              <a:t> Distribute traffic across servers using tools like AWS Elastic Load Balancer.</a:t>
            </a:r>
          </a:p>
          <a:p>
            <a:pPr algn="l">
              <a:buFont typeface="Arial" panose="020B0604020202020204" pitchFamily="34" charset="0"/>
              <a:buChar char="•"/>
            </a:pPr>
            <a:r>
              <a:rPr lang="en-US" sz="1600" b="1" i="0" dirty="0">
                <a:effectLst/>
                <a:latin typeface="Söhne"/>
              </a:rPr>
              <a:t>Caching Strategies:</a:t>
            </a:r>
            <a:r>
              <a:rPr lang="en-US" sz="1600" b="0" i="0" dirty="0">
                <a:effectLst/>
                <a:latin typeface="Söhne"/>
              </a:rPr>
              <a:t> Implement Redis or Memcached to store frequently accessed data.</a:t>
            </a:r>
          </a:p>
          <a:p>
            <a:pPr algn="l">
              <a:buFont typeface="Arial" panose="020B0604020202020204" pitchFamily="34" charset="0"/>
              <a:buChar char="•"/>
            </a:pPr>
            <a:r>
              <a:rPr lang="en-US" sz="1600" b="1" i="0" dirty="0">
                <a:effectLst/>
                <a:latin typeface="Söhne"/>
              </a:rPr>
              <a:t>Database Optimization:</a:t>
            </a:r>
            <a:r>
              <a:rPr lang="en-US" sz="1600" b="0" i="0" dirty="0">
                <a:effectLst/>
                <a:latin typeface="Söhne"/>
              </a:rPr>
              <a:t> Optimize queries, use indexing, and consider sharding databases.</a:t>
            </a:r>
          </a:p>
          <a:p>
            <a:pPr algn="l">
              <a:buFont typeface="Arial" panose="020B0604020202020204" pitchFamily="34" charset="0"/>
              <a:buChar char="•"/>
            </a:pPr>
            <a:r>
              <a:rPr lang="en-US" sz="1600" b="1" i="0" dirty="0">
                <a:effectLst/>
                <a:latin typeface="Söhne"/>
              </a:rPr>
              <a:t>Horizontal Scaling:</a:t>
            </a:r>
            <a:r>
              <a:rPr lang="en-US" sz="1600" b="0" i="0" dirty="0">
                <a:effectLst/>
                <a:latin typeface="Söhne"/>
              </a:rPr>
              <a:t> Add server instances based on demand using cloud services.</a:t>
            </a:r>
          </a:p>
          <a:p>
            <a:pPr marL="114300" indent="0" algn="l">
              <a:buNone/>
            </a:pPr>
            <a:endParaRPr lang="en-US" sz="1600" b="0" i="0" dirty="0">
              <a:effectLst/>
              <a:latin typeface="Söhne"/>
            </a:endParaRPr>
          </a:p>
          <a:p>
            <a:pPr algn="l"/>
            <a:r>
              <a:rPr lang="en-US" sz="1600" b="1" i="0" dirty="0">
                <a:effectLst/>
                <a:latin typeface="Söhne"/>
              </a:rPr>
              <a:t>Challenge 2: Data Security and Privacy</a:t>
            </a:r>
            <a:endParaRPr lang="en-US" sz="1600" b="0" i="0" dirty="0">
              <a:effectLst/>
              <a:latin typeface="Söhne"/>
            </a:endParaRPr>
          </a:p>
          <a:p>
            <a:pPr algn="l"/>
            <a:r>
              <a:rPr lang="en-US" sz="1600" b="1" i="0" dirty="0">
                <a:effectLst/>
                <a:latin typeface="Söhne"/>
              </a:rPr>
              <a:t>      Description:</a:t>
            </a:r>
            <a:r>
              <a:rPr lang="en-US" sz="1600" b="0" i="0" dirty="0">
                <a:effectLst/>
                <a:latin typeface="Söhne"/>
              </a:rPr>
              <a:t> Protecting sensitive user data (e.g., payment details) against breaches or unauthorized access.</a:t>
            </a:r>
          </a:p>
          <a:p>
            <a:pPr algn="l"/>
            <a:r>
              <a:rPr lang="en-US" sz="1600" b="1" i="0" dirty="0">
                <a:effectLst/>
                <a:latin typeface="Söhne"/>
              </a:rPr>
              <a:t>       Resolution:</a:t>
            </a:r>
            <a:endParaRPr lang="en-US" sz="1600" b="0" i="0" dirty="0">
              <a:effectLst/>
              <a:latin typeface="Söhne"/>
            </a:endParaRPr>
          </a:p>
          <a:p>
            <a:pPr algn="l">
              <a:buFont typeface="Arial" panose="020B0604020202020204" pitchFamily="34" charset="0"/>
              <a:buChar char="•"/>
            </a:pPr>
            <a:r>
              <a:rPr lang="en-US" sz="1600" b="1" i="0" dirty="0">
                <a:effectLst/>
                <a:latin typeface="Söhne"/>
              </a:rPr>
              <a:t>       Encryption:</a:t>
            </a:r>
            <a:r>
              <a:rPr lang="en-US" sz="1600" b="0" i="0" dirty="0">
                <a:effectLst/>
                <a:latin typeface="Söhne"/>
              </a:rPr>
              <a:t> Encrypt data in transit and at rest using standard encryption methods.</a:t>
            </a:r>
          </a:p>
          <a:p>
            <a:pPr algn="l">
              <a:buFont typeface="Arial" panose="020B0604020202020204" pitchFamily="34" charset="0"/>
              <a:buChar char="•"/>
            </a:pPr>
            <a:r>
              <a:rPr lang="en-US" sz="1600" b="1" i="0" dirty="0">
                <a:effectLst/>
                <a:latin typeface="Söhne"/>
              </a:rPr>
              <a:t>       Authentication:</a:t>
            </a:r>
            <a:r>
              <a:rPr lang="en-US" sz="1600" b="0" i="0" dirty="0">
                <a:effectLst/>
                <a:latin typeface="Söhne"/>
              </a:rPr>
              <a:t> Employ JWT or OAuth for secure user authentication.</a:t>
            </a:r>
          </a:p>
          <a:p>
            <a:pPr algn="l">
              <a:buFont typeface="Arial" panose="020B0604020202020204" pitchFamily="34" charset="0"/>
              <a:buChar char="•"/>
            </a:pPr>
            <a:r>
              <a:rPr lang="en-US" sz="1600" b="1" i="0" dirty="0">
                <a:effectLst/>
                <a:latin typeface="Söhne"/>
              </a:rPr>
              <a:t>       Authorization:</a:t>
            </a:r>
            <a:r>
              <a:rPr lang="en-US" sz="1600" b="0" i="0" dirty="0">
                <a:effectLst/>
                <a:latin typeface="Söhne"/>
              </a:rPr>
              <a:t> Implement role-based access control (RBAC) to limit user access.</a:t>
            </a:r>
          </a:p>
          <a:p>
            <a:pPr algn="l">
              <a:buFont typeface="Arial" panose="020B0604020202020204" pitchFamily="34" charset="0"/>
              <a:buChar char="•"/>
            </a:pPr>
            <a:r>
              <a:rPr lang="en-US" sz="1600" b="1" i="0" dirty="0">
                <a:effectLst/>
                <a:latin typeface="Söhne"/>
              </a:rPr>
              <a:t>       Regular Audits:</a:t>
            </a:r>
            <a:r>
              <a:rPr lang="en-US" sz="1600" b="0" i="0" dirty="0">
                <a:effectLst/>
                <a:latin typeface="Söhne"/>
              </a:rPr>
              <a:t> Conduct security audits and penetration testing regularly.</a:t>
            </a:r>
          </a:p>
          <a:p>
            <a:pPr algn="l">
              <a:buFont typeface="Arial" panose="020B0604020202020204" pitchFamily="34" charset="0"/>
              <a:buChar char="•"/>
            </a:pPr>
            <a:r>
              <a:rPr lang="en-US" sz="1600" b="1" i="0" dirty="0">
                <a:effectLst/>
                <a:latin typeface="Söhne"/>
              </a:rPr>
              <a:t>       Compliance:</a:t>
            </a:r>
            <a:r>
              <a:rPr lang="en-US" sz="1600" b="0" i="0" dirty="0">
                <a:effectLst/>
                <a:latin typeface="Söhne"/>
              </a:rPr>
              <a:t> Adhere to industry standards (e.g., GDPR, PCI DSS) for data privacy and regulatory compliance.</a:t>
            </a:r>
          </a:p>
        </p:txBody>
      </p:sp>
      <p:sp>
        <p:nvSpPr>
          <p:cNvPr id="171" name="Google Shape;171;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172" name="Google Shape;172;p16"/>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73" name="Google Shape;173;p16"/>
          <p:cNvSpPr txBox="1">
            <a:spLocks noGrp="1"/>
          </p:cNvSpPr>
          <p:nvPr>
            <p:ph type="title"/>
          </p:nvPr>
        </p:nvSpPr>
        <p:spPr>
          <a:xfrm>
            <a:off x="184200" y="-17534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Challenges and Solutions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body" idx="1"/>
          </p:nvPr>
        </p:nvSpPr>
        <p:spPr>
          <a:xfrm>
            <a:off x="838200" y="999526"/>
            <a:ext cx="10515600" cy="4351200"/>
          </a:xfrm>
          <a:prstGeom prst="rect">
            <a:avLst/>
          </a:prstGeom>
          <a:noFill/>
          <a:ln>
            <a:noFill/>
          </a:ln>
        </p:spPr>
        <p:txBody>
          <a:bodyPr spcFirstLastPara="1" wrap="square" lIns="91425" tIns="45700" rIns="91425" bIns="45700" anchor="t" anchorCtr="0">
            <a:noAutofit/>
          </a:bodyPr>
          <a:lstStyle/>
          <a:p>
            <a:pPr algn="l"/>
            <a:r>
              <a:rPr lang="en-IN" sz="1600" b="1" i="0" dirty="0">
                <a:effectLst/>
                <a:latin typeface="Söhne"/>
              </a:rPr>
              <a:t>Technical Insights:</a:t>
            </a:r>
            <a:endParaRPr lang="en-IN" sz="1600" b="0" i="0" dirty="0">
              <a:effectLst/>
              <a:latin typeface="Söhne"/>
            </a:endParaRPr>
          </a:p>
          <a:p>
            <a:pPr algn="l">
              <a:buFont typeface="+mj-lt"/>
              <a:buAutoNum type="arabicPeriod"/>
            </a:pPr>
            <a:r>
              <a:rPr lang="en-IN" sz="1600" b="1" i="0" dirty="0">
                <a:effectLst/>
                <a:latin typeface="Söhne"/>
              </a:rPr>
              <a:t>MERN Stack Mastery:</a:t>
            </a:r>
            <a:r>
              <a:rPr lang="en-IN" sz="1600" b="0" i="0" dirty="0">
                <a:effectLst/>
                <a:latin typeface="Söhne"/>
              </a:rPr>
              <a:t> Proficiency in MongoDB, Express.js, React, and Node.js.</a:t>
            </a:r>
          </a:p>
          <a:p>
            <a:pPr algn="l">
              <a:buFont typeface="+mj-lt"/>
              <a:buAutoNum type="arabicPeriod"/>
            </a:pPr>
            <a:r>
              <a:rPr lang="en-IN" sz="1600" b="1" i="0" dirty="0">
                <a:effectLst/>
                <a:latin typeface="Söhne"/>
              </a:rPr>
              <a:t>Database Optimization:</a:t>
            </a:r>
            <a:r>
              <a:rPr lang="en-IN" sz="1600" b="0" i="0" dirty="0">
                <a:effectLst/>
                <a:latin typeface="Söhne"/>
              </a:rPr>
              <a:t> Effective schema design and query optimization in MongoDB.</a:t>
            </a:r>
          </a:p>
          <a:p>
            <a:pPr algn="l">
              <a:buFont typeface="+mj-lt"/>
              <a:buAutoNum type="arabicPeriod"/>
            </a:pPr>
            <a:r>
              <a:rPr lang="en-IN" sz="1600" b="1" i="0" dirty="0">
                <a:effectLst/>
                <a:latin typeface="Söhne"/>
              </a:rPr>
              <a:t>RESTful API Development:</a:t>
            </a:r>
            <a:r>
              <a:rPr lang="en-IN" sz="1600" b="0" i="0" dirty="0">
                <a:effectLst/>
                <a:latin typeface="Söhne"/>
              </a:rPr>
              <a:t> Seamless communication between front-end and back-end using Node.js and Express.js.</a:t>
            </a:r>
          </a:p>
          <a:p>
            <a:pPr algn="l">
              <a:buFont typeface="+mj-lt"/>
              <a:buAutoNum type="arabicPeriod"/>
            </a:pPr>
            <a:r>
              <a:rPr lang="en-IN" sz="1600" b="1" i="0" dirty="0">
                <a:effectLst/>
                <a:latin typeface="Söhne"/>
              </a:rPr>
              <a:t>Front-end Expertise:</a:t>
            </a:r>
            <a:r>
              <a:rPr lang="en-IN" sz="1600" b="0" i="0" dirty="0">
                <a:effectLst/>
                <a:latin typeface="Söhne"/>
              </a:rPr>
              <a:t> Building dynamic interfaces with React and efficient data management.</a:t>
            </a:r>
          </a:p>
          <a:p>
            <a:pPr algn="l">
              <a:buFont typeface="+mj-lt"/>
              <a:buAutoNum type="arabicPeriod"/>
            </a:pPr>
            <a:r>
              <a:rPr lang="en-IN" sz="1600" b="1" i="0" dirty="0">
                <a:effectLst/>
                <a:latin typeface="Söhne"/>
              </a:rPr>
              <a:t>Security Implementation:</a:t>
            </a:r>
            <a:r>
              <a:rPr lang="en-IN" sz="1600" b="0" i="0" dirty="0">
                <a:effectLst/>
                <a:latin typeface="Söhne"/>
              </a:rPr>
              <a:t> Secure authentication (JWT/OAuth) and data encryption for privacy.</a:t>
            </a:r>
          </a:p>
          <a:p>
            <a:pPr algn="l"/>
            <a:br>
              <a:rPr lang="en-IN" dirty="0"/>
            </a:br>
            <a:r>
              <a:rPr lang="en-US" sz="1800" b="1" i="0" dirty="0">
                <a:effectLst/>
                <a:latin typeface="Söhne"/>
              </a:rPr>
              <a:t>Process Insights:</a:t>
            </a:r>
            <a:endParaRPr lang="en-US" sz="1800" b="0" i="0" dirty="0">
              <a:effectLst/>
              <a:latin typeface="Söhne"/>
            </a:endParaRPr>
          </a:p>
          <a:p>
            <a:pPr algn="l">
              <a:buFont typeface="+mj-lt"/>
              <a:buAutoNum type="arabicPeriod"/>
            </a:pPr>
            <a:r>
              <a:rPr lang="en-US" sz="1800" b="1" i="0" dirty="0">
                <a:effectLst/>
                <a:latin typeface="Söhne"/>
              </a:rPr>
              <a:t>Effective Communication:</a:t>
            </a:r>
            <a:r>
              <a:rPr lang="en-US" sz="1800" b="0" i="0" dirty="0">
                <a:effectLst/>
                <a:latin typeface="Söhne"/>
              </a:rPr>
              <a:t> Clear and regular team communication for smoother workflow.</a:t>
            </a:r>
          </a:p>
          <a:p>
            <a:pPr algn="l">
              <a:buFont typeface="+mj-lt"/>
              <a:buAutoNum type="arabicPeriod"/>
            </a:pPr>
            <a:r>
              <a:rPr lang="en-US" sz="1800" b="1" i="0" dirty="0">
                <a:effectLst/>
                <a:latin typeface="Söhne"/>
              </a:rPr>
              <a:t>Agile Methodologies:</a:t>
            </a:r>
            <a:r>
              <a:rPr lang="en-US" sz="1800" b="0" i="0" dirty="0">
                <a:effectLst/>
                <a:latin typeface="Söhne"/>
              </a:rPr>
              <a:t> Improved adaptability and productivity during development.</a:t>
            </a:r>
          </a:p>
          <a:p>
            <a:pPr algn="l">
              <a:buFont typeface="+mj-lt"/>
              <a:buAutoNum type="arabicPeriod"/>
            </a:pPr>
            <a:r>
              <a:rPr lang="en-US" sz="1800" b="1" i="0" dirty="0">
                <a:effectLst/>
                <a:latin typeface="Söhne"/>
              </a:rPr>
              <a:t>Collaborative Problem-Solving:</a:t>
            </a:r>
            <a:r>
              <a:rPr lang="en-US" sz="1800" b="0" i="0" dirty="0">
                <a:effectLst/>
                <a:latin typeface="Söhne"/>
              </a:rPr>
              <a:t> Leveraging diverse skills for efficient issue resolution.</a:t>
            </a:r>
          </a:p>
          <a:p>
            <a:pPr algn="l">
              <a:buFont typeface="+mj-lt"/>
              <a:buAutoNum type="arabicPeriod"/>
            </a:pPr>
            <a:r>
              <a:rPr lang="en-US" sz="1800" b="1" i="0" dirty="0">
                <a:effectLst/>
                <a:latin typeface="Söhne"/>
              </a:rPr>
              <a:t>Task Management Tools:</a:t>
            </a:r>
            <a:r>
              <a:rPr lang="en-US" sz="1800" b="0" i="0" dirty="0">
                <a:effectLst/>
                <a:latin typeface="Söhne"/>
              </a:rPr>
              <a:t> Organized project tracking via Jira, Trello, etc.</a:t>
            </a:r>
          </a:p>
          <a:p>
            <a:pPr algn="l">
              <a:buFont typeface="+mj-lt"/>
              <a:buAutoNum type="arabicPeriod"/>
            </a:pPr>
            <a:r>
              <a:rPr lang="en-US" sz="1800" b="1" i="0" dirty="0">
                <a:effectLst/>
                <a:latin typeface="Söhne"/>
              </a:rPr>
              <a:t>Continuous Learning:</a:t>
            </a:r>
            <a:r>
              <a:rPr lang="en-US" sz="1800" b="0" i="0" dirty="0">
                <a:effectLst/>
                <a:latin typeface="Söhne"/>
              </a:rPr>
              <a:t> Cultivated a learning culture for skill growth and project success.</a:t>
            </a:r>
          </a:p>
          <a:p>
            <a:br>
              <a:rPr lang="en-US" dirty="0"/>
            </a:br>
            <a:endParaRPr lang="en-US" dirty="0"/>
          </a:p>
        </p:txBody>
      </p:sp>
      <p:sp>
        <p:nvSpPr>
          <p:cNvPr id="180" name="Google Shape;180;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181" name="Google Shape;181;p17"/>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2" name="Google Shape;182;p17"/>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Lessons Learned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body" idx="1"/>
          </p:nvPr>
        </p:nvSpPr>
        <p:spPr>
          <a:xfrm>
            <a:off x="838200" y="13860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spcBef>
                <a:spcPts val="2200"/>
              </a:spcBef>
              <a:spcAft>
                <a:spcPts val="0"/>
              </a:spcAft>
              <a:buSzPts val="1800"/>
              <a:buChar char="•"/>
            </a:pPr>
            <a:endParaRPr dirty="0"/>
          </a:p>
        </p:txBody>
      </p:sp>
      <p:sp>
        <p:nvSpPr>
          <p:cNvPr id="189" name="Google Shape;189;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Travel agency booking system</a:t>
            </a:r>
            <a:endParaRPr dirty="0"/>
          </a:p>
        </p:txBody>
      </p:sp>
      <p:sp>
        <p:nvSpPr>
          <p:cNvPr id="190" name="Google Shape;190;p18"/>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91" name="Google Shape;191;p18"/>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Screenshots</a:t>
            </a:r>
            <a:endParaRPr/>
          </a:p>
        </p:txBody>
      </p:sp>
      <p:pic>
        <p:nvPicPr>
          <p:cNvPr id="3" name="Picture 2">
            <a:extLst>
              <a:ext uri="{FF2B5EF4-FFF2-40B4-BE49-F238E27FC236}">
                <a16:creationId xmlns:a16="http://schemas.microsoft.com/office/drawing/2014/main" id="{D672D942-B6CD-4755-4E3E-C7CCD2312A78}"/>
              </a:ext>
            </a:extLst>
          </p:cNvPr>
          <p:cNvPicPr>
            <a:picLocks noChangeAspect="1"/>
          </p:cNvPicPr>
          <p:nvPr/>
        </p:nvPicPr>
        <p:blipFill>
          <a:blip r:embed="rId3"/>
          <a:stretch>
            <a:fillRect/>
          </a:stretch>
        </p:blipFill>
        <p:spPr>
          <a:xfrm>
            <a:off x="0" y="1120775"/>
            <a:ext cx="12192000" cy="6045200"/>
          </a:xfrm>
          <a:prstGeom prst="rect">
            <a:avLst/>
          </a:prstGeom>
        </p:spPr>
      </p:pic>
    </p:spTree>
  </p:cSld>
  <p:clrMapOvr>
    <a:masterClrMapping/>
  </p:clrMapOvr>
</p:sld>
</file>

<file path=ppt/theme/theme1.xml><?xml version="1.0" encoding="utf-8"?>
<a:theme xmlns:a="http://schemas.openxmlformats.org/drawingml/2006/main" name="PresentationGO">
  <a:themeElements>
    <a:clrScheme name="PGO - Blue Web">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1728</Words>
  <Application>Microsoft Office PowerPoint</Application>
  <PresentationFormat>Widescreen</PresentationFormat>
  <Paragraphs>191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Söhne</vt:lpstr>
      <vt:lpstr>PresentationGO</vt:lpstr>
      <vt:lpstr>Travel agency booking system</vt:lpstr>
      <vt:lpstr>Introduction</vt:lpstr>
      <vt:lpstr>Project Objectives</vt:lpstr>
      <vt:lpstr>Project Scope</vt:lpstr>
      <vt:lpstr>Individual Contributions</vt:lpstr>
      <vt:lpstr>Key Concepts</vt:lpstr>
      <vt:lpstr>Challenges and Solutions</vt:lpstr>
      <vt:lpstr>Lessons Learned</vt:lpstr>
      <vt:lpstr>Screenshots</vt:lpstr>
      <vt:lpstr>Screenshots</vt:lpstr>
      <vt:lpstr>Screenshots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agency booking system</dc:title>
  <dc:creator>komal .</dc:creator>
  <cp:lastModifiedBy>VISHNESH KASHI</cp:lastModifiedBy>
  <cp:revision>4</cp:revision>
  <dcterms:modified xsi:type="dcterms:W3CDTF">2023-11-23T06:18:26Z</dcterms:modified>
</cp:coreProperties>
</file>