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  <p:sldId id="265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5" r:id="rId20"/>
    <p:sldId id="277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15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1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5A6B9-5DB8-4B4C-B4A7-C98A95BB4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1308" y="2786766"/>
            <a:ext cx="7766936" cy="642234"/>
          </a:xfrm>
        </p:spPr>
        <p:txBody>
          <a:bodyPr/>
          <a:lstStyle/>
          <a:p>
            <a:pPr algn="ctr"/>
            <a:br>
              <a:rPr lang="en-IN" sz="4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4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800" dirty="0">
                <a:solidFill>
                  <a:srgbClr val="EE15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Credit EDA Assignment</a:t>
            </a:r>
            <a:endParaRPr lang="en-IN" sz="4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6ED3F1-3C46-422F-A661-33254DF567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1308" y="5419898"/>
            <a:ext cx="7766936" cy="642234"/>
          </a:xfrm>
        </p:spPr>
        <p:txBody>
          <a:bodyPr>
            <a:noAutofit/>
          </a:bodyPr>
          <a:lstStyle/>
          <a:p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BY,</a:t>
            </a:r>
          </a:p>
          <a:p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VISHNU KUMAR C</a:t>
            </a:r>
          </a:p>
        </p:txBody>
      </p:sp>
    </p:spTree>
    <p:extLst>
      <p:ext uri="{BB962C8B-B14F-4D97-AF65-F5344CB8AC3E}">
        <p14:creationId xmlns:p14="http://schemas.microsoft.com/office/powerpoint/2010/main" val="209841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D9D92-03F3-474A-8EDE-4A3002005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041" y="262376"/>
            <a:ext cx="7822231" cy="834904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</a:t>
            </a:r>
            <a:r>
              <a:rPr lang="en-IN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Name_Income_Type</a:t>
            </a:r>
            <a:endParaRPr lang="en-IN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730A7AF-D569-4732-9C22-D3B03854A2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6820" y="1180488"/>
            <a:ext cx="4910220" cy="274748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6E1DBA-7021-4C74-A1F1-727272744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6042" y="4011176"/>
            <a:ext cx="7822232" cy="2189328"/>
          </a:xfrm>
        </p:spPr>
        <p:txBody>
          <a:bodyPr>
            <a:norm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above bar graph we can conclude nearly more than 60% of the working applicants are unable to repay the loan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they falls under defaulter.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loss/profit for the bank from the people who are in maternity leave and unemployed as they have no records. </a:t>
            </a:r>
          </a:p>
        </p:txBody>
      </p:sp>
    </p:spTree>
    <p:extLst>
      <p:ext uri="{BB962C8B-B14F-4D97-AF65-F5344CB8AC3E}">
        <p14:creationId xmlns:p14="http://schemas.microsoft.com/office/powerpoint/2010/main" val="4031930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60B28-9442-4C15-8C3D-6E871462E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0982"/>
            <a:ext cx="6559817" cy="598644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</a:t>
            </a:r>
            <a:r>
              <a:rPr lang="en-IN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Name_Housing_Type</a:t>
            </a:r>
            <a:endParaRPr lang="en-IN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045CC72-FDC8-495A-8CDE-3DADD54D3A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5075" y="1365330"/>
            <a:ext cx="4513262" cy="251245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AA614E-014A-471D-8787-8BAD72451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4236441"/>
            <a:ext cx="7703268" cy="2122414"/>
          </a:xfrm>
        </p:spPr>
        <p:txBody>
          <a:bodyPr>
            <a:norm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above graph, we can observe that more than 80% applicants whose living status is House/Apartment are in majority for defaulter.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few applicants who lives in office apartment or Rented apartment are defaulters.</a:t>
            </a:r>
          </a:p>
        </p:txBody>
      </p:sp>
    </p:spTree>
    <p:extLst>
      <p:ext uri="{BB962C8B-B14F-4D97-AF65-F5344CB8AC3E}">
        <p14:creationId xmlns:p14="http://schemas.microsoft.com/office/powerpoint/2010/main" val="2666769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F48FD-0917-47F0-B5EF-3E3FE4B6F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07597"/>
            <a:ext cx="8596668" cy="573248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Considering 10 Continuous Variables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EB2906-E8DD-48B6-AA42-04314C93D8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7802" y="1082675"/>
            <a:ext cx="7716433" cy="5075238"/>
          </a:xfrm>
        </p:spPr>
      </p:pic>
    </p:spTree>
    <p:extLst>
      <p:ext uri="{BB962C8B-B14F-4D97-AF65-F5344CB8AC3E}">
        <p14:creationId xmlns:p14="http://schemas.microsoft.com/office/powerpoint/2010/main" val="229376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4444FA-04C2-4250-B533-D7BEB379D5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939566"/>
            <a:ext cx="8596312" cy="4546833"/>
          </a:xfrm>
        </p:spPr>
      </p:pic>
    </p:spTree>
    <p:extLst>
      <p:ext uri="{BB962C8B-B14F-4D97-AF65-F5344CB8AC3E}">
        <p14:creationId xmlns:p14="http://schemas.microsoft.com/office/powerpoint/2010/main" val="1190086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46BE4-7D7B-4F4B-82A7-EA75E7343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63397"/>
            <a:ext cx="8596668" cy="5277965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from above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distplots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0" indent="0">
              <a:buNone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People with lower total income are more likely to default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People who just got employed tends to take more loans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People who retired tends to take more loans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 number of applications are filed in 10 AM to 2 PM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People with age between 27yrs(10000-days) and 41(15000-days)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yrs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tend to take more loans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People whose id(s) got published between 4000 days and 5000 days ago tend to take more loans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nuclear family tends to take more loans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 less goods amount people take loans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ow amount annuity has high number of loans</a:t>
            </a:r>
          </a:p>
          <a:p>
            <a:pPr marL="0" indent="0">
              <a:buNone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441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03243-56AF-49CD-86AB-5662C8CB3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2873829"/>
            <a:ext cx="9274003" cy="914400"/>
          </a:xfrm>
        </p:spPr>
        <p:txBody>
          <a:bodyPr/>
          <a:lstStyle/>
          <a:p>
            <a:pPr algn="ctr"/>
            <a:r>
              <a:rPr lang="en-IN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 with heatmap for both Target 0 and 1</a:t>
            </a:r>
          </a:p>
        </p:txBody>
      </p:sp>
    </p:spTree>
    <p:extLst>
      <p:ext uri="{BB962C8B-B14F-4D97-AF65-F5344CB8AC3E}">
        <p14:creationId xmlns:p14="http://schemas.microsoft.com/office/powerpoint/2010/main" val="3141625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CF582BC-09D9-41A9-8065-9BEF147E7E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0925" y="569095"/>
            <a:ext cx="6668709" cy="537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240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75462-F2CB-4B56-B58A-631D10DDF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74766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213C8-5CA7-4ACC-BC24-C8F26A34A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0161"/>
            <a:ext cx="8596668" cy="476120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Credit amount is inversely proportional to the date of birth, which means Credit amount is higher for low age and vice-versa.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Credit amount is inversely proportional to the number of children client have, means Credit amount is higher for less children count client have and vice-versa.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Income amount is inversely proportional to the number of children client have, means more income for less children client have and vice-versa.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 children client have in densely populated area.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Credit amount is higher to densely populated area.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income is also higher in densely populated area.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112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32A3EBC5-17F0-4E6B-8260-0958762D759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333" y="724171"/>
            <a:ext cx="6466393" cy="521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4216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8C6BF-7476-4AE3-9213-7F13107F9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6141" y="3015827"/>
            <a:ext cx="7766936" cy="826346"/>
          </a:xfrm>
        </p:spPr>
        <p:txBody>
          <a:bodyPr/>
          <a:lstStyle/>
          <a:p>
            <a:pPr algn="ctr"/>
            <a:r>
              <a:rPr lang="en-IN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Bi-variate Categorical plots</a:t>
            </a:r>
          </a:p>
        </p:txBody>
      </p:sp>
    </p:spTree>
    <p:extLst>
      <p:ext uri="{BB962C8B-B14F-4D97-AF65-F5344CB8AC3E}">
        <p14:creationId xmlns:p14="http://schemas.microsoft.com/office/powerpoint/2010/main" val="870430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70CB4-41C2-4ADE-B5A6-1AED539AB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3143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074F2-F063-4C90-887E-649A72D60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1749"/>
            <a:ext cx="8596668" cy="456961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– </a:t>
            </a:r>
            <a:r>
              <a:rPr lang="en-I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Application_data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Categorical Univariate Analysis for Target_0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Categorical Univariate Analysis for Target_1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 with heatmap for both Target 0 and 1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Bi-variate Categorical plots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- </a:t>
            </a:r>
            <a:r>
              <a:rPr lang="en-I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Previous_application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Bi-variate Analysis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16718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D8DBC-9EF1-45F5-953F-C3A2BC56E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454" y="669168"/>
            <a:ext cx="4092288" cy="654536"/>
          </a:xfrm>
        </p:spPr>
        <p:txBody>
          <a:bodyPr>
            <a:noAutofit/>
          </a:bodyPr>
          <a:lstStyle/>
          <a:p>
            <a:r>
              <a:rPr lang="en-I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 vs </a:t>
            </a:r>
            <a:r>
              <a:rPr lang="en-IN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Name_Contract_Type</a:t>
            </a:r>
            <a:endParaRPr lang="en-IN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98C88ED-D91B-4581-9E57-F744235595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9622" y="1067161"/>
            <a:ext cx="4513262" cy="473986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7D45A2-002F-45E3-BBBA-A7BB46FDD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1566578"/>
            <a:ext cx="3854528" cy="4081544"/>
          </a:xfrm>
        </p:spPr>
        <p:txBody>
          <a:bodyPr>
            <a:norm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below bar plot shows that applicants who take cash loans are higher in both defaulter and non-defaulter.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Nearly, 25 lakhs applicants are applying for cash loans and also able to repay the loan amount.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Only, few are applying for revolving loans and also, those applicants are higher in non-defaulter bucket.</a:t>
            </a:r>
          </a:p>
        </p:txBody>
      </p:sp>
    </p:spTree>
    <p:extLst>
      <p:ext uri="{BB962C8B-B14F-4D97-AF65-F5344CB8AC3E}">
        <p14:creationId xmlns:p14="http://schemas.microsoft.com/office/powerpoint/2010/main" val="2074662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310CE-735F-48C6-B6E6-1E39CC2BD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87212"/>
            <a:ext cx="3854528" cy="536472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 vs </a:t>
            </a:r>
            <a:r>
              <a:rPr lang="en-IN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Code_Gender</a:t>
            </a:r>
            <a:endParaRPr lang="en-IN" sz="2400" dirty="0">
              <a:solidFill>
                <a:srgbClr val="00B050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9DE0E32-E9C1-42CF-9167-7607BB7987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5443" y="1063340"/>
            <a:ext cx="4247265" cy="473131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CBBF1F-578E-4F37-B7DB-56A4F0A5E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1541417"/>
            <a:ext cx="3854528" cy="3820101"/>
          </a:xfrm>
        </p:spPr>
        <p:txBody>
          <a:bodyPr>
            <a:normAutofit lnSpcReduction="10000"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 that can be clearly incurred from the plot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female applicants are more in number for applying loans than male.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female applicants who take loans are falls under non-defaulter.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only very few applicants are defaulters and there is no much difference in percentage between both male and female who are defaulter. (&lt;25k)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2330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AE0F8-D2B5-43EA-BDFA-233532230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213" y="730550"/>
            <a:ext cx="4155924" cy="445107"/>
          </a:xfrm>
        </p:spPr>
        <p:txBody>
          <a:bodyPr>
            <a:noAutofit/>
          </a:bodyPr>
          <a:lstStyle/>
          <a:p>
            <a:r>
              <a:rPr lang="en-I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 vs </a:t>
            </a:r>
            <a:r>
              <a:rPr lang="en-IN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Name_Type_Suite</a:t>
            </a:r>
            <a:endParaRPr lang="en-IN" sz="2400" dirty="0">
              <a:solidFill>
                <a:srgbClr val="00B050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E466698-7069-4A96-9F08-29CE3C23F7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9038" y="1491314"/>
            <a:ext cx="5854835" cy="4974964"/>
          </a:xfrm>
        </p:spPr>
      </p:pic>
    </p:spTree>
    <p:extLst>
      <p:ext uri="{BB962C8B-B14F-4D97-AF65-F5344CB8AC3E}">
        <p14:creationId xmlns:p14="http://schemas.microsoft.com/office/powerpoint/2010/main" val="16831596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34EFB-91F4-4C67-9E67-6F8FBD21F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385" y="766353"/>
            <a:ext cx="4292632" cy="365761"/>
          </a:xfrm>
        </p:spPr>
        <p:txBody>
          <a:bodyPr>
            <a:noAutofit/>
          </a:bodyPr>
          <a:lstStyle/>
          <a:p>
            <a:r>
              <a:rPr lang="en-I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 vs </a:t>
            </a:r>
            <a:r>
              <a:rPr lang="en-IN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Name_Income_Type</a:t>
            </a:r>
            <a:endParaRPr lang="en-IN" sz="2400" dirty="0">
              <a:solidFill>
                <a:srgbClr val="00B050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DA2DC5D-BFF9-4E3A-B3D2-9D35B6ECE8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4236" y="1624635"/>
            <a:ext cx="5433353" cy="4554097"/>
          </a:xfrm>
        </p:spPr>
      </p:pic>
    </p:spTree>
    <p:extLst>
      <p:ext uri="{BB962C8B-B14F-4D97-AF65-F5344CB8AC3E}">
        <p14:creationId xmlns:p14="http://schemas.microsoft.com/office/powerpoint/2010/main" val="40291247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49CAB-922B-4BDD-B7F2-02619EA31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188" y="426720"/>
            <a:ext cx="8472813" cy="461554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Bi-variate Continuous Plots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8B3FF74-C175-4B5E-B921-35B8707CD6D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747" y="955386"/>
            <a:ext cx="4823669" cy="5608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74650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C7EB6-A57A-4262-BCDC-7D3A7F52A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7977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Insights:</a:t>
            </a:r>
            <a:endParaRPr lang="en-IN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AB355-E329-4D7C-9CF1-BEB187BFE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5955"/>
            <a:ext cx="8596668" cy="4534779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few not default clients, time taken to publish id's are higher than default clients.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process start hours taken for default and not default cases are similar.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non default cases, people keep their phone numbers for greater time.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non default case AMT_GOODS PRICE contains more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outlers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than default case.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default case, most of the clients amount annuity tends to be greater than 25000(median value).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Whose credit amount is greater than 50000 tends to be less default than compared to default cases and vice versa.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people with higher no of employment days are less likely to default.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Majority of defaulting people are having less total income.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8806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76C74-8349-4AFC-9899-1F8FAA0B3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37666"/>
            <a:ext cx="8596668" cy="663820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- </a:t>
            </a:r>
            <a:r>
              <a:rPr lang="en-IN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Previous_application</a:t>
            </a:r>
            <a:r>
              <a:rPr lang="en-I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1DD555-3222-4670-959A-245351BFA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418" y="1001486"/>
            <a:ext cx="8754049" cy="5076896"/>
          </a:xfrm>
        </p:spPr>
        <p:txBody>
          <a:bodyPr/>
          <a:lstStyle/>
          <a:p>
            <a:pPr marL="0" indent="0" algn="just"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Now, we are going to see the insights of loan status of the applicants who applied loan previously using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previous_application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data.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Name_Contract_Status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the target variable for this data as we need to check the loan status – Approved/Cancelled/refused/unused and the reason for that. </a:t>
            </a:r>
          </a:p>
          <a:p>
            <a:pPr marL="0" indent="0" algn="just">
              <a:buNone/>
            </a:pP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the plot on the right hand side clearly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shows that,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- 60% of applications are approved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- 20% of the applications are cancelled/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refused.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- Only, few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less than 5% of the 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applications are unused .</a:t>
            </a:r>
          </a:p>
          <a:p>
            <a:pPr algn="just"/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AA12702-7E03-4BB9-A638-644670773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829" y="2310957"/>
            <a:ext cx="3543985" cy="342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11161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CFA17-4B6D-4B1B-AC20-E33E350EE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4816" y="2404534"/>
            <a:ext cx="7766936" cy="1646302"/>
          </a:xfrm>
        </p:spPr>
        <p:txBody>
          <a:bodyPr/>
          <a:lstStyle/>
          <a:p>
            <a:pPr algn="ctr"/>
            <a:r>
              <a:rPr lang="en-IN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Univariate</a:t>
            </a:r>
            <a:r>
              <a:rPr lang="en-IN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Analysis</a:t>
            </a:r>
          </a:p>
        </p:txBody>
      </p:sp>
    </p:spTree>
    <p:extLst>
      <p:ext uri="{BB962C8B-B14F-4D97-AF65-F5344CB8AC3E}">
        <p14:creationId xmlns:p14="http://schemas.microsoft.com/office/powerpoint/2010/main" val="18483254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983A2-93D5-4E3B-876D-C8E38D7B0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22217"/>
            <a:ext cx="8596668" cy="574766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Univariate Categorical Analysis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6484CFD-E367-4BE0-9F6C-68735550309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326" y="958578"/>
            <a:ext cx="5165634" cy="5582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64123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14569-1441-40D7-BE1B-E292995C1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12B9D-5AFF-4451-B31C-3AE2610CE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435062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Repeater has highest number of approved loans.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 NAME_YIELD_GROUP has highest approval.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 of AMT_CREDIT_BIN does not affect loan approvals.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Medium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AMT_INCOME_TOTAL_bin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approval is highest 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previous application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saturday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has the highest approval rate but in current application it is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tuesday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both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NAME_CONTRACT_TYPE_Previous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NAME_CONTRACT_TYPE_Current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unaccompanied has the highest number.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Previously bank was providing Cash, Revolving and Consumer loans.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Currently, bank is only giving two types of loans Cash and Revolving Loans.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consumer loans were highest previously but now it is Cash loans.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621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C4500-83A8-4187-B9EE-2149B2A3F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3143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A6A1DE-5F08-4D8C-BC66-A68BF401B582}"/>
              </a:ext>
            </a:extLst>
          </p:cNvPr>
          <p:cNvSpPr txBox="1"/>
          <p:nvPr/>
        </p:nvSpPr>
        <p:spPr>
          <a:xfrm>
            <a:off x="798022" y="1546166"/>
            <a:ext cx="85966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company receives a loan application, the company has to decide for loan approval based on the applicant’s profile. Two types of risks are associated with the bank’s decision: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 If the applicant is likely to repay the loan, then not approving the loan results in a loss of business to the company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2. If the applicant is not likely to repay the loan, i.e. he/she is likely to default, then approving the loan may lead to a financial loss for the company.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company wants to understand the driving factors behind loan default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variables which are strong indicator of default.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below case study has only the analysis part excluding the process of Data Cleaning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quality check and handling missing values)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6765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BE565-5B74-44C8-8D7A-0518B4E9F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35" y="248874"/>
            <a:ext cx="8596668" cy="548081"/>
          </a:xfrm>
        </p:spPr>
        <p:txBody>
          <a:bodyPr>
            <a:normAutofit/>
          </a:bodyPr>
          <a:lstStyle/>
          <a:p>
            <a:r>
              <a:rPr lang="en-IN" sz="28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Uivariate</a:t>
            </a:r>
            <a:r>
              <a:rPr lang="en-I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Numerical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F92473B-DFE3-4FA1-9B0E-12537B3337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9408" y="796955"/>
            <a:ext cx="5194033" cy="567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6181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B97D6-1049-4E79-8B69-CE3DFE592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93490"/>
            <a:ext cx="8596668" cy="439024"/>
          </a:xfrm>
        </p:spPr>
        <p:txBody>
          <a:bodyPr>
            <a:normAutofit fontScale="90000"/>
          </a:bodyPr>
          <a:lstStyle/>
          <a:p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94C16-A286-415E-97B1-83B97F09D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5462"/>
            <a:ext cx="8596668" cy="369115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As we can see from graphs,</a:t>
            </a:r>
          </a:p>
          <a:p>
            <a:r>
              <a:rPr lang="en-US" dirty="0"/>
              <a:t>High number of applications are filed in 9 AM to 2 PM for both Current and Previous data.</a:t>
            </a:r>
          </a:p>
          <a:p>
            <a:r>
              <a:rPr lang="en-US" dirty="0"/>
              <a:t>Nuclear family tends to take more loans.</a:t>
            </a:r>
          </a:p>
          <a:p>
            <a:r>
              <a:rPr lang="en-US" dirty="0"/>
              <a:t>Previously bank had high unused offers but currently,</a:t>
            </a:r>
          </a:p>
          <a:p>
            <a:pPr marL="0" indent="0">
              <a:buNone/>
            </a:pPr>
            <a:r>
              <a:rPr lang="en-US" dirty="0"/>
              <a:t>        - refused is high incase of AMT_GOODS_PRICE.</a:t>
            </a:r>
          </a:p>
          <a:p>
            <a:pPr marL="0" indent="0">
              <a:buNone/>
            </a:pPr>
            <a:r>
              <a:rPr lang="en-US" dirty="0"/>
              <a:t>  	 - cancelled/refused offers are similar for AMT_ANNUITY.</a:t>
            </a:r>
          </a:p>
          <a:p>
            <a:pPr marL="0" indent="0">
              <a:buNone/>
            </a:pPr>
            <a:r>
              <a:rPr lang="en-US" dirty="0"/>
              <a:t>	 - high number of refused offers for AMT_CREDIT.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88159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4EC40-4D35-4E0A-B455-57D973E74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3429000"/>
            <a:ext cx="7766936" cy="621836"/>
          </a:xfrm>
        </p:spPr>
        <p:txBody>
          <a:bodyPr/>
          <a:lstStyle/>
          <a:p>
            <a:pPr algn="ctr"/>
            <a:r>
              <a:rPr lang="en-IN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Bi-variate Analysis</a:t>
            </a:r>
          </a:p>
        </p:txBody>
      </p:sp>
    </p:spTree>
    <p:extLst>
      <p:ext uri="{BB962C8B-B14F-4D97-AF65-F5344CB8AC3E}">
        <p14:creationId xmlns:p14="http://schemas.microsoft.com/office/powerpoint/2010/main" val="3502492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228EC-440E-4503-869F-8B6A7366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90" y="328741"/>
            <a:ext cx="6168083" cy="621098"/>
          </a:xfrm>
        </p:spPr>
        <p:txBody>
          <a:bodyPr>
            <a:noAutofit/>
          </a:bodyPr>
          <a:lstStyle/>
          <a:p>
            <a:r>
              <a:rPr lang="en-IN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Name_Contract_Status</a:t>
            </a:r>
            <a:r>
              <a:rPr lang="en-I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Vs </a:t>
            </a:r>
            <a:r>
              <a:rPr lang="en-IN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Name_Income_type</a:t>
            </a:r>
            <a:endParaRPr lang="en-IN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84E565-F9BF-41DE-927E-B04F02B24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37392" y="1426441"/>
            <a:ext cx="3854528" cy="4546520"/>
          </a:xfrm>
        </p:spPr>
        <p:txBody>
          <a:bodyPr>
            <a:normAutofit lnSpcReduction="10000"/>
          </a:bodyPr>
          <a:lstStyle/>
          <a:p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the graph it is observed that the applicants whose income whose income type is working are higher in approved/cancelled/refused.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Among all, income type working applicants applications are highly approved (&gt;4L) as the comes under non-defaulter.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Followed by, applicants who are commercial associates applications are approved (nearly 2L)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- Lakhs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AC0044C5-470B-468A-8DFD-05415B08759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353" y="1325461"/>
            <a:ext cx="4042239" cy="4448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3342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C6528-EC61-4749-9AFD-733FF18D8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057" y="427839"/>
            <a:ext cx="6805646" cy="555178"/>
          </a:xfrm>
        </p:spPr>
        <p:txBody>
          <a:bodyPr>
            <a:noAutofit/>
          </a:bodyPr>
          <a:lstStyle/>
          <a:p>
            <a:r>
              <a:rPr lang="en-IN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Name_Contract_Status</a:t>
            </a:r>
            <a:r>
              <a:rPr lang="en-I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Vs </a:t>
            </a:r>
            <a:r>
              <a:rPr lang="en-IN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Name_Education_Type</a:t>
            </a:r>
            <a:endParaRPr lang="en-IN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E7D4C9-FC2B-4468-826A-229D55900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9947" y="1520661"/>
            <a:ext cx="3854528" cy="3816678"/>
          </a:xfrm>
        </p:spPr>
        <p:txBody>
          <a:bodyPr>
            <a:normAutofit/>
          </a:bodyPr>
          <a:lstStyle/>
          <a:p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of the applicants whose applications are approved has the education type as secondary/secondary special.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than 6L applicants who are secondary/secondary special qualified.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next highest applications whose education type is Higher education are approved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D45B150-A71D-46D8-97B2-C7C6D54D37F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570" y="1431386"/>
            <a:ext cx="3854528" cy="4242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49503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90D9A-0B43-427A-ADFB-951EBC935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783"/>
            <a:ext cx="6746924" cy="570452"/>
          </a:xfrm>
        </p:spPr>
        <p:txBody>
          <a:bodyPr>
            <a:normAutofit/>
          </a:bodyPr>
          <a:lstStyle/>
          <a:p>
            <a:r>
              <a:rPr lang="en-IN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Name_Contract_Status</a:t>
            </a:r>
            <a:r>
              <a:rPr lang="en-I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Vs </a:t>
            </a:r>
            <a:r>
              <a:rPr lang="en-IN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Name_Family_Status</a:t>
            </a:r>
            <a:endParaRPr lang="en-IN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EC6210-08EB-47E7-96FA-51C3D0E3D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2" y="1401274"/>
            <a:ext cx="4045669" cy="3908957"/>
          </a:xfrm>
        </p:spPr>
        <p:txBody>
          <a:bodyPr>
            <a:normAutofit/>
          </a:bodyPr>
          <a:lstStyle/>
          <a:p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of the applicants who applied for loan previously are also married.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than 80% of the married applicant’s applications are approved previously.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Previously, second highest applicants whose applications are approved are single/not married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Only, few of separated/widow type people are applying for loans.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390971ED-A0FA-433C-90D0-933C229A24F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016" y="1247443"/>
            <a:ext cx="3953706" cy="4363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42377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74DA9-8ABF-4D59-9090-E7D8E7840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08265"/>
            <a:ext cx="8596668" cy="489358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Bi-variate Continuous Plots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976A311C-B355-4E81-B7E4-1E6FC6E92CA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748" y="1043058"/>
            <a:ext cx="4941115" cy="5509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89534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BD54-75CC-40F8-B136-653574068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31303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95DB5-1130-423A-B22F-6FA8F8733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24793"/>
            <a:ext cx="8596668" cy="487400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AMT_CREDIT_Previous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has highest refused cases and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AMT_CREDIT_Current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similar for all 4 cases.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spent in unused offer is higher as compared to other categories so, bank should reduce time spent on unused offer.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Nuclear family(2-3 people in family) get highest approval.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Previously most of the applications were cancelled or refused.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 now Refused/Cancelled/Approved/Unused all four have similar situation for both AMT_GOODS_PRICE &amp; AMT_ANNUITY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3386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1E10F-C24B-4595-9DD9-582130BA8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43948"/>
            <a:ext cx="8596668" cy="553673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066D1-A506-41EA-B915-A227974EC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44853"/>
            <a:ext cx="8596668" cy="5062332"/>
          </a:xfrm>
        </p:spPr>
        <p:txBody>
          <a:bodyPr>
            <a:noAutofit/>
          </a:bodyPr>
          <a:lstStyle/>
          <a:p>
            <a:pPr algn="l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Target/focused variable for Application dataset - TARGET.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Target/focused variable for Previous dataset - NAME_CONTRACT_STATUS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 Major variables to consider for loan prediction: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Name_education_type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Amt_income_total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Days_birth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Amt_credit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Days_employed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Amt_annuity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Name_income_type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Code_gender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Name_housing_type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above mentioned variables are to be considered before approving application to minimize risk of loss.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098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71198-C659-42FB-8C51-C88A68158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298593"/>
            <a:ext cx="8596668" cy="615808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- </a:t>
            </a:r>
            <a:r>
              <a:rPr lang="en-IN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Application_data</a:t>
            </a: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ED19EC-3298-421A-A573-9D168792F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116960"/>
            <a:ext cx="8596668" cy="5072333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IN" dirty="0"/>
              <a:t>		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have given two different datasets (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application_data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previous_application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data. Firstly, let’s take and analyse the application data as it has the defaulter details.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Checking Imbalance percentage : 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As, it is must to check the data imbalance on a Target variable before proceeding with analysis. </a:t>
            </a:r>
          </a:p>
          <a:p>
            <a:pPr marL="0" indent="0" algn="just">
              <a:buNone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the above plot we can see that the data is imbalance as, Target value = 0 is higher (80+%) than Target value =1(&lt;20%). So, the data can be divide into two as Target_0 and Target_1 for better analysis.</a:t>
            </a:r>
          </a:p>
          <a:p>
            <a:pPr marL="0" indent="0" algn="just">
              <a:buNone/>
            </a:pP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9816ED-DD52-4C9E-A218-C8B73C24C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8841" y="2359786"/>
            <a:ext cx="3373653" cy="258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882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97EBB-0254-40E7-85C1-A783EA727B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3772" y="3110049"/>
            <a:ext cx="8786947" cy="637902"/>
          </a:xfrm>
        </p:spPr>
        <p:txBody>
          <a:bodyPr/>
          <a:lstStyle/>
          <a:p>
            <a:pPr algn="ctr"/>
            <a:r>
              <a:rPr lang="en-IN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Categorical Univariate Analysis for Target_0</a:t>
            </a:r>
          </a:p>
        </p:txBody>
      </p:sp>
    </p:spTree>
    <p:extLst>
      <p:ext uri="{BB962C8B-B14F-4D97-AF65-F5344CB8AC3E}">
        <p14:creationId xmlns:p14="http://schemas.microsoft.com/office/powerpoint/2010/main" val="56266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F7211-5246-4F9D-8351-A007152E0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14924"/>
            <a:ext cx="7038460" cy="765236"/>
          </a:xfrm>
        </p:spPr>
        <p:txBody>
          <a:bodyPr>
            <a:noAutofit/>
          </a:bodyPr>
          <a:lstStyle/>
          <a:p>
            <a:r>
              <a:rPr lang="en-I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 </a:t>
            </a:r>
            <a:r>
              <a:rPr lang="en-IN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Weekday_appr_process_star</a:t>
            </a:r>
            <a:endParaRPr lang="en-IN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FE8C8B9-D763-48CF-9807-0992272AB3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7037" y="2119511"/>
            <a:ext cx="4712551" cy="363565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C2E8B8-EDB8-4752-BC1D-961CCEF7B7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1685277"/>
            <a:ext cx="3854528" cy="4504129"/>
          </a:xfrm>
        </p:spPr>
        <p:txBody>
          <a:bodyPr>
            <a:norm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applications are processed in Tuesday.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As, we can see then the bank will be busy in Tuesdays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Next, Wednesday will be most of the applications are processed.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As, we all know weekends will be mostly holiday only less applications are processed in Saturday and Sunday.</a:t>
            </a:r>
          </a:p>
        </p:txBody>
      </p:sp>
    </p:spTree>
    <p:extLst>
      <p:ext uri="{BB962C8B-B14F-4D97-AF65-F5344CB8AC3E}">
        <p14:creationId xmlns:p14="http://schemas.microsoft.com/office/powerpoint/2010/main" val="2989247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1E2B1-FCB3-426E-B279-77CE41A39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633" y="539657"/>
            <a:ext cx="7089623" cy="818880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</a:t>
            </a:r>
            <a:r>
              <a:rPr lang="en-IN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Name_Education_Type</a:t>
            </a:r>
            <a:endParaRPr lang="en-IN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24E752F-CAEC-48E9-8BA8-A14AA6CDDE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0913" y="1758912"/>
            <a:ext cx="5003872" cy="340527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E67D11-38AB-4B33-87C7-365487E6D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1634" y="1942011"/>
            <a:ext cx="3854528" cy="4145280"/>
          </a:xfrm>
        </p:spPr>
        <p:txBody>
          <a:bodyPr>
            <a:norm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As, we can see from the graph that most of the applicants nearly 70% who has secondary/secondary special education type are falls under non-defaulter.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20-30% of the applicants of non-defaulters had done higher education.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very few/no records available for applicants with academic degree.</a:t>
            </a:r>
          </a:p>
        </p:txBody>
      </p:sp>
    </p:spTree>
    <p:extLst>
      <p:ext uri="{BB962C8B-B14F-4D97-AF65-F5344CB8AC3E}">
        <p14:creationId xmlns:p14="http://schemas.microsoft.com/office/powerpoint/2010/main" val="1460864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1BAA2-D0AB-488B-A70A-83D08A32F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44908"/>
            <a:ext cx="7230049" cy="678795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</a:t>
            </a:r>
            <a:r>
              <a:rPr lang="en-IN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Name_Family_Status</a:t>
            </a:r>
            <a:endParaRPr lang="en-IN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576C0B3-E19F-4C38-B91C-B4F9A44AAE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5084" y="1925494"/>
            <a:ext cx="4513262" cy="428759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E14681-4E7D-4D59-8226-E370EB42D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8294" y="2151017"/>
            <a:ext cx="3854528" cy="3210501"/>
          </a:xfrm>
        </p:spPr>
        <p:txBody>
          <a:bodyPr>
            <a:norm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incur from the bar plot that most of the married people are application for loan.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Also, more than 60% of them are able to repay the loan amount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they comes under non-defaulter.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few separated and widow people are applying for loan.</a:t>
            </a:r>
          </a:p>
        </p:txBody>
      </p:sp>
    </p:spTree>
    <p:extLst>
      <p:ext uri="{BB962C8B-B14F-4D97-AF65-F5344CB8AC3E}">
        <p14:creationId xmlns:p14="http://schemas.microsoft.com/office/powerpoint/2010/main" val="1405899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DF006-788F-4697-ABD1-37D45468B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0857" y="3028406"/>
            <a:ext cx="8847909" cy="801188"/>
          </a:xfrm>
        </p:spPr>
        <p:txBody>
          <a:bodyPr/>
          <a:lstStyle/>
          <a:p>
            <a:pPr algn="ctr"/>
            <a:r>
              <a:rPr lang="en-IN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Categorical Univariate Analysis for Target_1</a:t>
            </a:r>
          </a:p>
        </p:txBody>
      </p:sp>
    </p:spTree>
    <p:extLst>
      <p:ext uri="{BB962C8B-B14F-4D97-AF65-F5344CB8AC3E}">
        <p14:creationId xmlns:p14="http://schemas.microsoft.com/office/powerpoint/2010/main" val="30136631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499</TotalTime>
  <Words>1895</Words>
  <Application>Microsoft Office PowerPoint</Application>
  <PresentationFormat>Widescreen</PresentationFormat>
  <Paragraphs>176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Times New Roman</vt:lpstr>
      <vt:lpstr>Trebuchet MS</vt:lpstr>
      <vt:lpstr>Wingdings</vt:lpstr>
      <vt:lpstr>Wingdings 3</vt:lpstr>
      <vt:lpstr>Facet</vt:lpstr>
      <vt:lpstr>  Credit EDA Assignment</vt:lpstr>
      <vt:lpstr>Contents</vt:lpstr>
      <vt:lpstr>Problem Statement</vt:lpstr>
      <vt:lpstr>Analysis - Application_data</vt:lpstr>
      <vt:lpstr>Categorical Univariate Analysis for Target_0</vt:lpstr>
      <vt:lpstr>Distribution of  Weekday_appr_process_star</vt:lpstr>
      <vt:lpstr>Distribution of Name_Education_Type</vt:lpstr>
      <vt:lpstr>Distribution of Name_Family_Status</vt:lpstr>
      <vt:lpstr>Categorical Univariate Analysis for Target_1</vt:lpstr>
      <vt:lpstr>Distribution of Name_Income_Type</vt:lpstr>
      <vt:lpstr>Distribution of Name_Housing_Type</vt:lpstr>
      <vt:lpstr>Considering 10 Continuous Variables</vt:lpstr>
      <vt:lpstr>PowerPoint Presentation</vt:lpstr>
      <vt:lpstr>PowerPoint Presentation</vt:lpstr>
      <vt:lpstr>Correlation with heatmap for both Target 0 and 1</vt:lpstr>
      <vt:lpstr>PowerPoint Presentation</vt:lpstr>
      <vt:lpstr>Insights :</vt:lpstr>
      <vt:lpstr>PowerPoint Presentation</vt:lpstr>
      <vt:lpstr>Bi-variate Categorical plots</vt:lpstr>
      <vt:lpstr>Target vs Name_Contract_Type</vt:lpstr>
      <vt:lpstr>Target vs Code_Gender</vt:lpstr>
      <vt:lpstr>Target vs Name_Type_Suite</vt:lpstr>
      <vt:lpstr>Target vs Name_Income_Type</vt:lpstr>
      <vt:lpstr>Bi-variate Continuous Plots</vt:lpstr>
      <vt:lpstr>Insights:</vt:lpstr>
      <vt:lpstr>Analysis - Previous_application data</vt:lpstr>
      <vt:lpstr>Univariate Analysis</vt:lpstr>
      <vt:lpstr>Univariate Categorical Analysis</vt:lpstr>
      <vt:lpstr>Insights:</vt:lpstr>
      <vt:lpstr>Uivariate Numerical Analysis</vt:lpstr>
      <vt:lpstr>Insights:</vt:lpstr>
      <vt:lpstr>Bi-variate Analysis</vt:lpstr>
      <vt:lpstr>Name_Contract_Status Vs Name_Income_type</vt:lpstr>
      <vt:lpstr>Name_Contract_Status Vs Name_Education_Type</vt:lpstr>
      <vt:lpstr>Name_Contract_Status Vs Name_Family_Status</vt:lpstr>
      <vt:lpstr>Bi-variate Continuous Plots</vt:lpstr>
      <vt:lpstr>Insights: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DS_C38 NOV21 - Batch  Credit EDA Assignment</dc:title>
  <dc:creator>Vishnu kumar</dc:creator>
  <cp:lastModifiedBy>Vishnu07</cp:lastModifiedBy>
  <cp:revision>6</cp:revision>
  <dcterms:created xsi:type="dcterms:W3CDTF">2022-01-23T13:15:35Z</dcterms:created>
  <dcterms:modified xsi:type="dcterms:W3CDTF">2024-07-15T05:55:40Z</dcterms:modified>
</cp:coreProperties>
</file>