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48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00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7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2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41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31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33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6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3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7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1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6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1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0950EE-C155-4D79-B89D-56DBA0A3D34A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898B23-F10B-4A9B-AD41-16B30B5472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57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0728-2554-8653-B1BA-5841228F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pPr algn="ctr"/>
            <a:r>
              <a:rPr lang="en-IN" dirty="0"/>
              <a:t>Version control -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8845-B0BC-48AE-BED8-96FCB7C02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46" y="1264675"/>
            <a:ext cx="6240669" cy="955095"/>
          </a:xfrm>
        </p:spPr>
        <p:txBody>
          <a:bodyPr>
            <a:normAutofit/>
          </a:bodyPr>
          <a:lstStyle/>
          <a:p>
            <a:r>
              <a:rPr lang="en-IN" sz="3200" dirty="0"/>
              <a:t>  What is a version control system?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95C2A-6969-2F51-BE0A-D3CE2B4E6E4F}"/>
              </a:ext>
            </a:extLst>
          </p:cNvPr>
          <p:cNvSpPr txBox="1"/>
          <p:nvPr/>
        </p:nvSpPr>
        <p:spPr>
          <a:xfrm>
            <a:off x="330146" y="2450996"/>
            <a:ext cx="7787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Why we need it?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B2D0-4629-E6D3-C7A3-6B355C5A04A9}"/>
              </a:ext>
            </a:extLst>
          </p:cNvPr>
          <p:cNvSpPr txBox="1"/>
          <p:nvPr/>
        </p:nvSpPr>
        <p:spPr>
          <a:xfrm>
            <a:off x="377092" y="3429000"/>
            <a:ext cx="746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  Let’s understand what problem it solves.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64C40-FFF7-86E8-2476-98AD5A20375A}"/>
              </a:ext>
            </a:extLst>
          </p:cNvPr>
          <p:cNvSpPr txBox="1"/>
          <p:nvPr/>
        </p:nvSpPr>
        <p:spPr>
          <a:xfrm>
            <a:off x="377092" y="4496876"/>
            <a:ext cx="765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How version control solves problem</a:t>
            </a:r>
          </a:p>
        </p:txBody>
      </p:sp>
      <p:pic>
        <p:nvPicPr>
          <p:cNvPr id="1026" name="Picture 2" descr="Git - About Version Control">
            <a:extLst>
              <a:ext uri="{FF2B5EF4-FFF2-40B4-BE49-F238E27FC236}">
                <a16:creationId xmlns:a16="http://schemas.microsoft.com/office/drawing/2014/main" id="{3E2F0EAB-B4FC-3EDD-FFB9-5AEF8BE4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34" y="1073038"/>
            <a:ext cx="4590897" cy="549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1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2AB3-C011-AA50-2115-BAB1AAA8B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1448893"/>
            <a:ext cx="10869561" cy="3649133"/>
          </a:xfrm>
        </p:spPr>
        <p:txBody>
          <a:bodyPr>
            <a:normAutofit/>
          </a:bodyPr>
          <a:lstStyle/>
          <a:p>
            <a:r>
              <a:rPr lang="en-IN" sz="3200" dirty="0"/>
              <a:t>Git Diff Commands to understand the deference between files.</a:t>
            </a:r>
          </a:p>
          <a:p>
            <a:pPr marL="0" indent="0">
              <a:buNone/>
            </a:pPr>
            <a:endParaRPr lang="en-IN" sz="3200" dirty="0"/>
          </a:p>
          <a:p>
            <a:pPr lvl="1"/>
            <a:r>
              <a:rPr lang="en-IN" sz="2400" dirty="0"/>
              <a:t>git diff – compare changes of working directory with staging area</a:t>
            </a:r>
          </a:p>
          <a:p>
            <a:pPr lvl="1"/>
            <a:r>
              <a:rPr lang="en-IN" sz="2400" dirty="0"/>
              <a:t>git diff --staged – compare changes of staging area with local repository</a:t>
            </a:r>
          </a:p>
          <a:p>
            <a:pPr lvl="1"/>
            <a:r>
              <a:rPr lang="en-IN" sz="2400" dirty="0"/>
              <a:t>git diff HEAD – compare changes of working directory with local repository </a:t>
            </a:r>
          </a:p>
        </p:txBody>
      </p:sp>
    </p:spTree>
    <p:extLst>
      <p:ext uri="{BB962C8B-B14F-4D97-AF65-F5344CB8AC3E}">
        <p14:creationId xmlns:p14="http://schemas.microsoft.com/office/powerpoint/2010/main" val="55548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2870-2D14-E358-C36F-A6F6F12C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436" y="136286"/>
            <a:ext cx="1768577" cy="822359"/>
          </a:xfrm>
        </p:spPr>
        <p:txBody>
          <a:bodyPr/>
          <a:lstStyle/>
          <a:p>
            <a:pPr marL="0" indent="0">
              <a:buNone/>
            </a:pPr>
            <a:r>
              <a:rPr lang="en-IN" sz="3800" dirty="0"/>
              <a:t>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597D8-E5B9-F759-3118-22ACC6D64700}"/>
              </a:ext>
            </a:extLst>
          </p:cNvPr>
          <p:cNvSpPr txBox="1"/>
          <p:nvPr/>
        </p:nvSpPr>
        <p:spPr>
          <a:xfrm>
            <a:off x="1047135" y="1253613"/>
            <a:ext cx="102648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GitHub is a code hosting platform for version control and collaboration. It lets the people to work together on projects from anywhere.</a:t>
            </a:r>
            <a:endParaRPr lang="en-IN" sz="2200" dirty="0"/>
          </a:p>
        </p:txBody>
      </p:sp>
      <p:pic>
        <p:nvPicPr>
          <p:cNvPr id="1026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8EC99579-6E72-6448-56E9-8A651F32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23" y="2023054"/>
            <a:ext cx="4332953" cy="348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88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54AA-86B9-7E82-2112-9C3CCC091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116" y="143312"/>
            <a:ext cx="3311012" cy="778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Working with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9C90D-D23D-E092-8844-D17E7F09E6E5}"/>
              </a:ext>
            </a:extLst>
          </p:cNvPr>
          <p:cNvSpPr txBox="1"/>
          <p:nvPr/>
        </p:nvSpPr>
        <p:spPr>
          <a:xfrm>
            <a:off x="1607574" y="737737"/>
            <a:ext cx="9615949" cy="303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Creating a GitHub Account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Creating a Repository on GitHub – git </a:t>
            </a:r>
            <a:r>
              <a:rPr lang="en-IN" sz="2600" dirty="0" err="1"/>
              <a:t>init</a:t>
            </a:r>
            <a:r>
              <a:rPr lang="en-IN" sz="2600" dirty="0"/>
              <a:t> 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Cloning a Repository from GitHub – git clone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Push code on to remote repository GitHub – git add &amp; commit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Working with Repository – git status, log &amp; diff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1D734-4365-6D93-7273-65FADC7EB2AB}"/>
              </a:ext>
            </a:extLst>
          </p:cNvPr>
          <p:cNvSpPr txBox="1"/>
          <p:nvPr/>
        </p:nvSpPr>
        <p:spPr>
          <a:xfrm>
            <a:off x="1187243" y="3768823"/>
            <a:ext cx="532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Collaborating with Other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19A23-27E9-2E04-23A7-6823529F1035}"/>
              </a:ext>
            </a:extLst>
          </p:cNvPr>
          <p:cNvSpPr txBox="1"/>
          <p:nvPr/>
        </p:nvSpPr>
        <p:spPr>
          <a:xfrm>
            <a:off x="1607574" y="4246340"/>
            <a:ext cx="88195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Clone the Repository from another Developer 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Committing changes from different Developers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Git Clone vs Git Pull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/>
              <a:t>Push conflicts between Developers – git pull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26462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8F43-7F64-D2F6-95E0-CE9BCE2D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92" y="269021"/>
            <a:ext cx="4830096" cy="67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Secure Connecting with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F0BE2-1936-FB24-E740-531CBAC15BDF}"/>
              </a:ext>
            </a:extLst>
          </p:cNvPr>
          <p:cNvSpPr txBox="1"/>
          <p:nvPr/>
        </p:nvSpPr>
        <p:spPr>
          <a:xfrm>
            <a:off x="1342103" y="1371600"/>
            <a:ext cx="902601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Git Credentials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What is SSH Connection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Advantages of </a:t>
            </a:r>
            <a:r>
              <a:rPr lang="en-IN" sz="2400" dirty="0" err="1"/>
              <a:t>ssh</a:t>
            </a:r>
            <a:r>
              <a:rPr lang="en-IN" sz="2400" dirty="0"/>
              <a:t> Connection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Generating </a:t>
            </a:r>
            <a:r>
              <a:rPr lang="en-IN" sz="2400" dirty="0" err="1"/>
              <a:t>ssh</a:t>
            </a:r>
            <a:r>
              <a:rPr lang="en-IN" sz="2400" dirty="0"/>
              <a:t> keys on Linux and Windows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Establishing a secure connection from local system to GitHub using </a:t>
            </a:r>
            <a:r>
              <a:rPr lang="en-IN" sz="2400" dirty="0" err="1"/>
              <a:t>ssh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76BD2-8F0A-12D5-D059-314A238D320B}"/>
              </a:ext>
            </a:extLst>
          </p:cNvPr>
          <p:cNvSpPr txBox="1"/>
          <p:nvPr/>
        </p:nvSpPr>
        <p:spPr>
          <a:xfrm>
            <a:off x="929151" y="5206181"/>
            <a:ext cx="1013214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Mapping the local Repository to GitHub</a:t>
            </a:r>
          </a:p>
          <a:p>
            <a:endParaRPr lang="en-IN" sz="2400" dirty="0"/>
          </a:p>
          <a:p>
            <a:r>
              <a:rPr lang="en-IN" sz="2400" dirty="0"/>
              <a:t>Modifying .git 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17381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8009-CC61-FE16-B693-ADF4E053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606459"/>
            <a:ext cx="10131425" cy="5645081"/>
          </a:xfrm>
        </p:spPr>
        <p:txBody>
          <a:bodyPr/>
          <a:lstStyle/>
          <a:p>
            <a:r>
              <a:rPr lang="en-IN" sz="2000" dirty="0"/>
              <a:t>HEAD -&gt; </a:t>
            </a:r>
            <a:r>
              <a:rPr lang="en-US" sz="2000" dirty="0"/>
              <a:t>HEAD is the reference to the most recent commit in the current branch.</a:t>
            </a:r>
            <a:endParaRPr lang="en-IN" sz="2000" dirty="0"/>
          </a:p>
          <a:p>
            <a:r>
              <a:rPr lang="en-IN" sz="2000" dirty="0"/>
              <a:t>master -&gt; </a:t>
            </a:r>
            <a:r>
              <a:rPr lang="en-US" sz="2000" dirty="0"/>
              <a:t>Master is the name of a default branch in git terminology. Whenever a new repository is created in git, git gives the default name to a branch master or main.</a:t>
            </a:r>
          </a:p>
          <a:p>
            <a:r>
              <a:rPr lang="en-US" sz="2000" dirty="0"/>
              <a:t>origin -&gt; "origin" is a shorthand name for the remote repository that a project was originally cloned from. More precisely, it is used instead of that original repository's URL.</a:t>
            </a:r>
            <a:endParaRPr lang="en-IN" sz="2000" dirty="0"/>
          </a:p>
          <a:p>
            <a:r>
              <a:rPr lang="en-IN" sz="2000" dirty="0"/>
              <a:t> Git Diff command: </a:t>
            </a:r>
            <a:r>
              <a:rPr lang="en-US" sz="2000" dirty="0"/>
              <a:t>The git diff command helps you see, compare, and understand changes/commits in your project.</a:t>
            </a:r>
          </a:p>
          <a:p>
            <a:pPr lvl="1"/>
            <a:r>
              <a:rPr lang="en-US" sz="2000" dirty="0"/>
              <a:t>All the red color data means, it is changes from previous commit to current commit</a:t>
            </a:r>
          </a:p>
          <a:p>
            <a:pPr lvl="1"/>
            <a:r>
              <a:rPr lang="en-US" sz="2000" dirty="0"/>
              <a:t>All the green color date means, it is deleted from previous commit to present commit.</a:t>
            </a:r>
          </a:p>
          <a:p>
            <a:pPr lvl="1"/>
            <a:r>
              <a:rPr lang="en-US" sz="2000" dirty="0"/>
              <a:t>All the white color data means, it is not changed from previous commit to present commit.</a:t>
            </a:r>
          </a:p>
          <a:p>
            <a:pPr marL="0" lvl="1" indent="0">
              <a:buNone/>
            </a:pPr>
            <a:r>
              <a:rPr lang="en-US" sz="2000" dirty="0"/>
              <a:t>Comparing commit changes with HEAD</a:t>
            </a:r>
          </a:p>
          <a:p>
            <a:pPr marL="0" lvl="1" indent="0">
              <a:buNone/>
            </a:pPr>
            <a:r>
              <a:rPr lang="en-US" sz="2000" dirty="0"/>
              <a:t>	git diff HEAD HEAD~1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16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EEFC-EFB6-A344-6C95-BE5E29AD2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dirty="0"/>
              <a:t>Checking the changes done by a particular commit.</a:t>
            </a:r>
          </a:p>
          <a:p>
            <a:pPr marL="0" indent="0">
              <a:buNone/>
            </a:pPr>
            <a:r>
              <a:rPr lang="en-IN" sz="2200" dirty="0"/>
              <a:t>	git show &lt;commit id&gt; or HEAD</a:t>
            </a:r>
          </a:p>
          <a:p>
            <a:pPr marL="0" indent="0">
              <a:buNone/>
            </a:pPr>
            <a:r>
              <a:rPr lang="en-IN" sz="2200" dirty="0"/>
              <a:t>Checking a particular file for changes.</a:t>
            </a:r>
          </a:p>
          <a:p>
            <a:pPr marL="0" indent="0">
              <a:buNone/>
            </a:pPr>
            <a:r>
              <a:rPr lang="en-IN" sz="2200" dirty="0"/>
              <a:t>	git annotate &lt;filename&gt;</a:t>
            </a:r>
          </a:p>
          <a:p>
            <a:pPr marL="0" indent="0">
              <a:buNone/>
            </a:pPr>
            <a:r>
              <a:rPr lang="en-IN" sz="2200" dirty="0"/>
              <a:t>Pointing the previous version of Code</a:t>
            </a:r>
          </a:p>
          <a:p>
            <a:pPr marL="0" indent="0">
              <a:buNone/>
            </a:pPr>
            <a:r>
              <a:rPr lang="en-IN" sz="2200" dirty="0"/>
              <a:t>	git checkout &lt;commit id&gt;</a:t>
            </a:r>
          </a:p>
          <a:p>
            <a:pPr marL="0" indent="0">
              <a:buNone/>
            </a:pPr>
            <a:r>
              <a:rPr lang="en-IN" sz="2200" dirty="0"/>
              <a:t>	git switch – </a:t>
            </a:r>
          </a:p>
          <a:p>
            <a:pPr marL="0" indent="0">
              <a:buNone/>
            </a:pPr>
            <a:r>
              <a:rPr lang="en-IN" sz="2200" dirty="0"/>
              <a:t>Identifying the commit changes in GitHub – git log, show, annotate and checkout</a:t>
            </a:r>
          </a:p>
          <a:p>
            <a:pPr marL="0" indent="0">
              <a:buNone/>
            </a:pPr>
            <a:r>
              <a:rPr lang="en-IN" sz="2200" dirty="0"/>
              <a:t>Commit changes directly on GitHub – add file, edit file and upload a file.</a:t>
            </a:r>
          </a:p>
        </p:txBody>
      </p:sp>
    </p:spTree>
    <p:extLst>
      <p:ext uri="{BB962C8B-B14F-4D97-AF65-F5344CB8AC3E}">
        <p14:creationId xmlns:p14="http://schemas.microsoft.com/office/powerpoint/2010/main" val="202785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99D3-5EEA-2FB0-DF55-60B10073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604433"/>
            <a:ext cx="10131425" cy="3649133"/>
          </a:xfrm>
        </p:spPr>
        <p:txBody>
          <a:bodyPr/>
          <a:lstStyle/>
          <a:p>
            <a:r>
              <a:rPr lang="en-IN" sz="2600" dirty="0"/>
              <a:t>Git Branches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200" dirty="0"/>
              <a:t>What is Git Branches and why do we need it?</a:t>
            </a:r>
          </a:p>
          <a:p>
            <a:pPr marL="0" indent="0">
              <a:buNone/>
            </a:pPr>
            <a:r>
              <a:rPr lang="en-IN" sz="2200" dirty="0"/>
              <a:t>Branching Strategy</a:t>
            </a:r>
          </a:p>
          <a:p>
            <a:pPr marL="0" indent="0">
              <a:buNone/>
            </a:pPr>
            <a:r>
              <a:rPr lang="en-IN" sz="2200" dirty="0"/>
              <a:t>Working with Branches – Git ang GitHub</a:t>
            </a:r>
          </a:p>
          <a:p>
            <a:pPr marL="0" indent="0">
              <a:buNone/>
            </a:pPr>
            <a:r>
              <a:rPr lang="en-IN" sz="2200" dirty="0"/>
              <a:t>Committing and Merging Changes in Branches</a:t>
            </a:r>
          </a:p>
          <a:p>
            <a:pPr marL="0" indent="0">
              <a:buNone/>
            </a:pPr>
            <a:r>
              <a:rPr lang="en-IN" sz="2200" dirty="0"/>
              <a:t>Resolving Merge Conflicts in Branches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28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CAE4-3AA8-C71F-5A42-0934D2BA5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37" y="269021"/>
            <a:ext cx="3458496" cy="807611"/>
          </a:xfrm>
        </p:spPr>
        <p:txBody>
          <a:bodyPr/>
          <a:lstStyle/>
          <a:p>
            <a:r>
              <a:rPr lang="en-IN" dirty="0"/>
              <a:t>Git Branches – what problem it solves?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155B2-DE1D-1F65-F77F-3053D5D3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130" y="118951"/>
            <a:ext cx="6172514" cy="34649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9B1EC-B650-6EA8-AA19-710A2177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64" y="3429000"/>
            <a:ext cx="6043984" cy="3310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504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97E7-0DE2-7124-259B-459F34BF3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8" y="534494"/>
            <a:ext cx="4653114" cy="1884242"/>
          </a:xfrm>
        </p:spPr>
        <p:txBody>
          <a:bodyPr/>
          <a:lstStyle/>
          <a:p>
            <a:r>
              <a:rPr lang="en-IN" dirty="0"/>
              <a:t>Branching Strategies – Dev, Stg and Prod</a:t>
            </a:r>
          </a:p>
          <a:p>
            <a:r>
              <a:rPr lang="en-IN" dirty="0"/>
              <a:t>Creating a Branch in GitHub</a:t>
            </a:r>
          </a:p>
          <a:p>
            <a:r>
              <a:rPr lang="en-IN" dirty="0"/>
              <a:t>Working with Branches in Git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C9DB7-30C5-55F0-C1B7-0BEB9C7AF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13" y="2063652"/>
            <a:ext cx="8471687" cy="4794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749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EAD pointing to a branch">
            <a:extLst>
              <a:ext uri="{FF2B5EF4-FFF2-40B4-BE49-F238E27FC236}">
                <a16:creationId xmlns:a16="http://schemas.microsoft.com/office/drawing/2014/main" id="{9FB2556D-984B-379B-00BB-17B5CABF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7" y="322087"/>
            <a:ext cx="4755894" cy="277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AD points to the current branch">
            <a:extLst>
              <a:ext uri="{FF2B5EF4-FFF2-40B4-BE49-F238E27FC236}">
                <a16:creationId xmlns:a16="http://schemas.microsoft.com/office/drawing/2014/main" id="{60C9C1CC-30E3-5C7D-81B9-F5137973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7" y="3905876"/>
            <a:ext cx="4755894" cy="2734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HEAD branch moves forward when a commit is made">
            <a:extLst>
              <a:ext uri="{FF2B5EF4-FFF2-40B4-BE49-F238E27FC236}">
                <a16:creationId xmlns:a16="http://schemas.microsoft.com/office/drawing/2014/main" id="{CD19D5BE-A3A9-9443-6F91-880329930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3" y="412433"/>
            <a:ext cx="6216916" cy="25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EAD moves when you checkout">
            <a:extLst>
              <a:ext uri="{FF2B5EF4-FFF2-40B4-BE49-F238E27FC236}">
                <a16:creationId xmlns:a16="http://schemas.microsoft.com/office/drawing/2014/main" id="{0D22A2BD-99A6-1726-6B06-184F7D967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55" y="3929222"/>
            <a:ext cx="6027174" cy="251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708DB9-AFF6-502F-DAC3-4396544A5508}"/>
              </a:ext>
            </a:extLst>
          </p:cNvPr>
          <p:cNvSpPr txBox="1"/>
          <p:nvPr/>
        </p:nvSpPr>
        <p:spPr>
          <a:xfrm>
            <a:off x="840658" y="516194"/>
            <a:ext cx="27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 pointing to master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F4DC3-8F32-BC69-EDA0-21285AAC34B1}"/>
              </a:ext>
            </a:extLst>
          </p:cNvPr>
          <p:cNvSpPr txBox="1"/>
          <p:nvPr/>
        </p:nvSpPr>
        <p:spPr>
          <a:xfrm>
            <a:off x="693174" y="3746090"/>
            <a:ext cx="26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 pointing to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9DE24-604A-C132-C3AF-97457645B531}"/>
              </a:ext>
            </a:extLst>
          </p:cNvPr>
          <p:cNvSpPr txBox="1"/>
          <p:nvPr/>
        </p:nvSpPr>
        <p:spPr>
          <a:xfrm>
            <a:off x="7462684" y="1887794"/>
            <a:ext cx="27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commit on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DCC77C-922C-3725-40EA-43A539A87284}"/>
              </a:ext>
            </a:extLst>
          </p:cNvPr>
          <p:cNvSpPr txBox="1"/>
          <p:nvPr/>
        </p:nvSpPr>
        <p:spPr>
          <a:xfrm>
            <a:off x="6445044" y="4321277"/>
            <a:ext cx="25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New commit on master</a:t>
            </a:r>
          </a:p>
        </p:txBody>
      </p:sp>
    </p:spTree>
    <p:extLst>
      <p:ext uri="{BB962C8B-B14F-4D97-AF65-F5344CB8AC3E}">
        <p14:creationId xmlns:p14="http://schemas.microsoft.com/office/powerpoint/2010/main" val="6673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D055-E14F-D419-DAE0-EF2ABF2A6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168674"/>
            <a:ext cx="10131425" cy="3649133"/>
          </a:xfrm>
        </p:spPr>
        <p:txBody>
          <a:bodyPr/>
          <a:lstStyle/>
          <a:p>
            <a:r>
              <a:rPr lang="en-IN" sz="3200" b="1" dirty="0"/>
              <a:t>Version Control…..</a:t>
            </a:r>
            <a:br>
              <a:rPr lang="en-IN" sz="3200" b="1" dirty="0"/>
            </a:br>
            <a:endParaRPr lang="en-IN" sz="3200" b="1" dirty="0"/>
          </a:p>
          <a:p>
            <a:pPr lvl="2"/>
            <a:r>
              <a:rPr lang="en-IN" sz="3200" dirty="0"/>
              <a:t>Keeps record of the code changes</a:t>
            </a:r>
          </a:p>
          <a:p>
            <a:pPr lvl="2"/>
            <a:r>
              <a:rPr lang="en-IN" sz="3200" dirty="0"/>
              <a:t>Allows collaborative development</a:t>
            </a:r>
          </a:p>
          <a:p>
            <a:pPr lvl="2"/>
            <a:r>
              <a:rPr lang="en-IN" sz="3200" dirty="0"/>
              <a:t>Records who made what changes and when</a:t>
            </a:r>
          </a:p>
          <a:p>
            <a:pPr lvl="2"/>
            <a:r>
              <a:rPr lang="en-IN" sz="3200" dirty="0"/>
              <a:t>Allows to revert any changes</a:t>
            </a:r>
          </a:p>
        </p:txBody>
      </p:sp>
    </p:spTree>
    <p:extLst>
      <p:ext uri="{BB962C8B-B14F-4D97-AF65-F5344CB8AC3E}">
        <p14:creationId xmlns:p14="http://schemas.microsoft.com/office/powerpoint/2010/main" val="1307961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it - Branches in a Nutshell">
            <a:extLst>
              <a:ext uri="{FF2B5EF4-FFF2-40B4-BE49-F238E27FC236}">
                <a16:creationId xmlns:a16="http://schemas.microsoft.com/office/drawing/2014/main" id="{C77ADB31-1229-AAE0-08A1-759EAEF62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0" y="-132735"/>
            <a:ext cx="11528170" cy="73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7CE57-C3E8-F3BF-3AC3-BABD6D8C0A36}"/>
              </a:ext>
            </a:extLst>
          </p:cNvPr>
          <p:cNvSpPr txBox="1"/>
          <p:nvPr/>
        </p:nvSpPr>
        <p:spPr>
          <a:xfrm>
            <a:off x="1268360" y="929148"/>
            <a:ext cx="563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Both master and testing have two deferent commits.</a:t>
            </a:r>
          </a:p>
        </p:txBody>
      </p:sp>
    </p:spTree>
    <p:extLst>
      <p:ext uri="{BB962C8B-B14F-4D97-AF65-F5344CB8AC3E}">
        <p14:creationId xmlns:p14="http://schemas.microsoft.com/office/powerpoint/2010/main" val="1227479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4DCB-E1AE-C91C-C759-0F00F5645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Working with Merge Conflict between Branches</a:t>
            </a:r>
          </a:p>
          <a:p>
            <a:r>
              <a:rPr lang="en-IN" dirty="0"/>
              <a:t>Forking a Repository</a:t>
            </a:r>
          </a:p>
          <a:p>
            <a:r>
              <a:rPr lang="en-IN" dirty="0"/>
              <a:t>Updating files in directories and subdirectories and check with git log</a:t>
            </a:r>
          </a:p>
          <a:p>
            <a:r>
              <a:rPr lang="en-IN" dirty="0"/>
              <a:t>Creating Pull Request</a:t>
            </a:r>
          </a:p>
          <a:p>
            <a:r>
              <a:rPr lang="en-IN" dirty="0"/>
              <a:t>Deference between Clone, Merge and Pull</a:t>
            </a:r>
          </a:p>
          <a:p>
            <a:r>
              <a:rPr lang="en-IN" dirty="0"/>
              <a:t>Working with Private Repositories.</a:t>
            </a:r>
          </a:p>
          <a:p>
            <a:r>
              <a:rPr lang="en-IN" dirty="0"/>
              <a:t>Adding Collaborator to a GitHub Repository</a:t>
            </a:r>
          </a:p>
          <a:p>
            <a:r>
              <a:rPr lang="en-IN" dirty="0"/>
              <a:t>Working with Protected Branches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90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95F-680E-7965-29BB-6ADEBFB0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3428999" cy="1412294"/>
          </a:xfrm>
        </p:spPr>
        <p:txBody>
          <a:bodyPr/>
          <a:lstStyle/>
          <a:p>
            <a:r>
              <a:rPr lang="en-IN" sz="2400" dirty="0"/>
              <a:t>Pull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47F9D-FB05-FF77-7410-472972F9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642" y="923049"/>
            <a:ext cx="7056557" cy="5011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784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780D-1C71-B37F-A202-7BF1CBBB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5" y="416505"/>
            <a:ext cx="8413954" cy="3649133"/>
          </a:xfrm>
        </p:spPr>
        <p:txBody>
          <a:bodyPr/>
          <a:lstStyle/>
          <a:p>
            <a:r>
              <a:rPr lang="en-IN" dirty="0"/>
              <a:t>Advanced Concepts</a:t>
            </a:r>
          </a:p>
          <a:p>
            <a:pPr marL="0" indent="0">
              <a:buNone/>
            </a:pPr>
            <a:r>
              <a:rPr lang="en-IN" dirty="0"/>
              <a:t>	- Reversing changes from Working Directory -&gt; git restore (or) git checkout --</a:t>
            </a:r>
          </a:p>
          <a:p>
            <a:pPr marL="0" indent="0">
              <a:buNone/>
            </a:pPr>
            <a:r>
              <a:rPr lang="en-IN" dirty="0"/>
              <a:t>	- Reversing changes from Staging area to </a:t>
            </a:r>
            <a:r>
              <a:rPr lang="en-IN"/>
              <a:t>Working Directory-&gt; </a:t>
            </a:r>
            <a:r>
              <a:rPr lang="en-IN" dirty="0"/>
              <a:t>git restore – staged</a:t>
            </a:r>
          </a:p>
          <a:p>
            <a:pPr marL="0" indent="0">
              <a:buNone/>
            </a:pPr>
            <a:r>
              <a:rPr lang="en-IN" dirty="0"/>
              <a:t>	- Reverting changed from Local repo to working directory -&gt; git reset HEAD~</a:t>
            </a:r>
          </a:p>
          <a:p>
            <a:pPr marL="0" indent="0">
              <a:buNone/>
            </a:pPr>
            <a:r>
              <a:rPr lang="en-IN" dirty="0"/>
              <a:t>	- Using .</a:t>
            </a:r>
            <a:r>
              <a:rPr lang="en-IN" dirty="0" err="1"/>
              <a:t>gitignore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- Git rebase  -&gt; git rebase -</a:t>
            </a:r>
            <a:r>
              <a:rPr lang="en-IN" dirty="0" err="1"/>
              <a:t>i</a:t>
            </a:r>
            <a:r>
              <a:rPr lang="en-IN" dirty="0"/>
              <a:t> HEAD~&lt;number&gt;</a:t>
            </a:r>
          </a:p>
          <a:p>
            <a:pPr marL="0" indent="0">
              <a:buNone/>
            </a:pPr>
            <a:r>
              <a:rPr lang="en-IN" dirty="0"/>
              <a:t>	- Git fetch vs Git 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FD1FF-4AE3-164D-15CD-98463AAE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991" y="2733734"/>
            <a:ext cx="3886742" cy="35437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68DCE-B604-3EDC-CA1C-AF572498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58" y="3669278"/>
            <a:ext cx="4421987" cy="2772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664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298E-CC27-6551-ADD6-1527241B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4" y="519744"/>
            <a:ext cx="11157154" cy="6043288"/>
          </a:xfrm>
        </p:spPr>
        <p:txBody>
          <a:bodyPr>
            <a:normAutofit/>
          </a:bodyPr>
          <a:lstStyle/>
          <a:p>
            <a:r>
              <a:rPr lang="en-IN" sz="3200" dirty="0"/>
              <a:t>Types of Version control Systems Available</a:t>
            </a:r>
          </a:p>
          <a:p>
            <a:pPr lvl="2"/>
            <a:r>
              <a:rPr lang="en-IN" sz="2400" dirty="0"/>
              <a:t>Local Version Control System</a:t>
            </a:r>
            <a:br>
              <a:rPr lang="en-IN" sz="2400" dirty="0"/>
            </a:br>
            <a:r>
              <a:rPr lang="en-US" sz="2400" dirty="0"/>
              <a:t>A local version control system is a local database located on your local computer, in which every file change is stored as a patch.</a:t>
            </a:r>
            <a:endParaRPr lang="en-IN" sz="2400" dirty="0"/>
          </a:p>
          <a:p>
            <a:pPr lvl="2"/>
            <a:r>
              <a:rPr lang="en-IN" sz="2400" dirty="0"/>
              <a:t>Centralized Version Control System</a:t>
            </a:r>
            <a:br>
              <a:rPr lang="en-IN" sz="2400" dirty="0"/>
            </a:br>
            <a:r>
              <a:rPr lang="en-US" sz="2400" dirty="0"/>
              <a:t>A centralized version control system has a single server that contains all the file versions. Multiple clients to simultaneously access files on the server.</a:t>
            </a:r>
            <a:endParaRPr lang="en-IN" sz="2400" dirty="0"/>
          </a:p>
          <a:p>
            <a:pPr lvl="2"/>
            <a:r>
              <a:rPr lang="en-IN" sz="2400" dirty="0"/>
              <a:t>Distributed Version Control System</a:t>
            </a:r>
            <a:br>
              <a:rPr lang="en-IN" sz="2400" dirty="0"/>
            </a:br>
            <a:r>
              <a:rPr lang="en-IN" sz="2400" dirty="0"/>
              <a:t>Clients can </a:t>
            </a:r>
            <a:r>
              <a:rPr lang="en-US" sz="2400" dirty="0"/>
              <a:t>fully mirror the repository, including its full history. Thus, everyone collaborating on a project owns a local copy of the whole project.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331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sion Control System | W3Docs Git Online Tutorial">
            <a:extLst>
              <a:ext uri="{FF2B5EF4-FFF2-40B4-BE49-F238E27FC236}">
                <a16:creationId xmlns:a16="http://schemas.microsoft.com/office/drawing/2014/main" id="{6D27A585-8B1B-1AB2-F8D1-D57586862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03" y="1106292"/>
            <a:ext cx="4009103" cy="400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ntralized vs Distributed Version Control Systems">
            <a:extLst>
              <a:ext uri="{FF2B5EF4-FFF2-40B4-BE49-F238E27FC236}">
                <a16:creationId xmlns:a16="http://schemas.microsoft.com/office/drawing/2014/main" id="{43DAE6FD-B897-1FFE-A706-92B2BC13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14" y="-44246"/>
            <a:ext cx="6344922" cy="28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Git | Explore A Distributed Version Control Tool | Edureka">
            <a:extLst>
              <a:ext uri="{FF2B5EF4-FFF2-40B4-BE49-F238E27FC236}">
                <a16:creationId xmlns:a16="http://schemas.microsoft.com/office/drawing/2014/main" id="{A86CCB81-A4D2-57DF-2FD3-097FC32D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36" y="3155090"/>
            <a:ext cx="5665838" cy="37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27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E311-15F4-A4F5-87A9-9C8EA429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815" y="431254"/>
            <a:ext cx="6216444" cy="1043585"/>
          </a:xfrm>
        </p:spPr>
        <p:txBody>
          <a:bodyPr>
            <a:normAutofit/>
          </a:bodyPr>
          <a:lstStyle/>
          <a:p>
            <a:r>
              <a:rPr lang="en-IN" sz="3200" dirty="0"/>
              <a:t>Version Control System </a:t>
            </a:r>
            <a:r>
              <a:rPr lang="en-IN" sz="3200" dirty="0" err="1"/>
              <a:t>Softwares</a:t>
            </a:r>
            <a:endParaRPr lang="en-IN" sz="3200" dirty="0"/>
          </a:p>
        </p:txBody>
      </p:sp>
      <p:pic>
        <p:nvPicPr>
          <p:cNvPr id="4098" name="Picture 2" descr="Version Control/Git - Wikiversity">
            <a:extLst>
              <a:ext uri="{FF2B5EF4-FFF2-40B4-BE49-F238E27FC236}">
                <a16:creationId xmlns:a16="http://schemas.microsoft.com/office/drawing/2014/main" id="{9150D2BB-635C-8902-1AA0-7704B0AB0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59" y="1610881"/>
            <a:ext cx="3645310" cy="152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tlassian Bitbucket Git Code Management Tool for Teams">
            <a:extLst>
              <a:ext uri="{FF2B5EF4-FFF2-40B4-BE49-F238E27FC236}">
                <a16:creationId xmlns:a16="http://schemas.microsoft.com/office/drawing/2014/main" id="{7165B3E5-7873-AE6F-FBA0-527A491A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4" y="1974918"/>
            <a:ext cx="5507294" cy="7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se Cases of Apache Subversion 2023">
            <a:extLst>
              <a:ext uri="{FF2B5EF4-FFF2-40B4-BE49-F238E27FC236}">
                <a16:creationId xmlns:a16="http://schemas.microsoft.com/office/drawing/2014/main" id="{21604841-CCF2-D4E0-E870-A7487074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6" y="4053017"/>
            <a:ext cx="3091014" cy="184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ercurial - Wikipedia">
            <a:extLst>
              <a:ext uri="{FF2B5EF4-FFF2-40B4-BE49-F238E27FC236}">
                <a16:creationId xmlns:a16="http://schemas.microsoft.com/office/drawing/2014/main" id="{9DEB97DB-915B-CC41-41A7-8C79B9BC4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457" y="4192421"/>
            <a:ext cx="1852510" cy="23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WS Marketplace: Perforce">
            <a:extLst>
              <a:ext uri="{FF2B5EF4-FFF2-40B4-BE49-F238E27FC236}">
                <a16:creationId xmlns:a16="http://schemas.microsoft.com/office/drawing/2014/main" id="{8B5AD7BF-3AD5-AE09-8259-CAF97DC91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03" y="4028998"/>
            <a:ext cx="4645742" cy="53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37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B1382-8334-22DF-8330-0AF67009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48" y="504996"/>
            <a:ext cx="4382371" cy="58220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600" dirty="0"/>
              <a:t>Working with Git</a:t>
            </a:r>
          </a:p>
          <a:p>
            <a:pPr marL="0" indent="0">
              <a:buNone/>
            </a:pPr>
            <a:endParaRPr lang="en-IN" sz="2600" dirty="0"/>
          </a:p>
          <a:p>
            <a:r>
              <a:rPr lang="en-IN" sz="2600" dirty="0"/>
              <a:t>Git works with Repositories.</a:t>
            </a:r>
          </a:p>
          <a:p>
            <a:r>
              <a:rPr lang="en-IN" sz="2600" dirty="0"/>
              <a:t>Repository</a:t>
            </a:r>
          </a:p>
          <a:p>
            <a:pPr marL="0" indent="0">
              <a:buNone/>
            </a:pPr>
            <a:r>
              <a:rPr lang="en-IN" sz="2600" dirty="0"/>
              <a:t>		</a:t>
            </a:r>
            <a:r>
              <a:rPr lang="en-US" sz="2600" dirty="0"/>
              <a:t>A repository contains all of your project's files and each file's revision history. All the project work runs with in the Repo.</a:t>
            </a:r>
          </a:p>
          <a:p>
            <a:r>
              <a:rPr lang="en-US" sz="2600" dirty="0"/>
              <a:t>All commands start with git</a:t>
            </a:r>
          </a:p>
          <a:p>
            <a:r>
              <a:rPr lang="en-US" sz="2600" dirty="0"/>
              <a:t>Most of the commands should run inside Git Repos.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Eclipse + Git - what does &quot;staged&quot; mean? - Stack Overflow">
            <a:extLst>
              <a:ext uri="{FF2B5EF4-FFF2-40B4-BE49-F238E27FC236}">
                <a16:creationId xmlns:a16="http://schemas.microsoft.com/office/drawing/2014/main" id="{8258C32A-AB0E-C98F-B342-2C233F490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83" y="1709737"/>
            <a:ext cx="5955383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1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E209-6F25-EB9C-13B3-E6A1DCB6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75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IN" sz="3200" dirty="0"/>
              <a:t>Install Git on Windows</a:t>
            </a:r>
          </a:p>
          <a:p>
            <a:r>
              <a:rPr lang="en-IN" sz="3200" dirty="0"/>
              <a:t>Install Git on Linux</a:t>
            </a:r>
          </a:p>
          <a:p>
            <a:r>
              <a:rPr lang="en-IN" sz="3200" dirty="0"/>
              <a:t>Starting to use Git Bash</a:t>
            </a:r>
          </a:p>
          <a:p>
            <a:r>
              <a:rPr lang="en-IN" sz="3200" dirty="0"/>
              <a:t>Register User with Git system - git config commands</a:t>
            </a:r>
          </a:p>
        </p:txBody>
      </p:sp>
    </p:spTree>
    <p:extLst>
      <p:ext uri="{BB962C8B-B14F-4D97-AF65-F5344CB8AC3E}">
        <p14:creationId xmlns:p14="http://schemas.microsoft.com/office/powerpoint/2010/main" val="38593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E8CA-BCC0-3FBE-72D8-3E90418B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78" y="1080183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Git </a:t>
            </a:r>
            <a:r>
              <a:rPr lang="en-IN" dirty="0" err="1"/>
              <a:t>WorkFlow</a:t>
            </a:r>
            <a:r>
              <a:rPr lang="en-IN" dirty="0"/>
              <a:t> - </a:t>
            </a:r>
            <a:r>
              <a:rPr lang="en-IN" dirty="0" err="1"/>
              <a:t>LabDemo</a:t>
            </a:r>
            <a:endParaRPr lang="en-IN" dirty="0"/>
          </a:p>
          <a:p>
            <a:endParaRPr lang="en-IN" dirty="0"/>
          </a:p>
          <a:p>
            <a:r>
              <a:rPr lang="en-IN" dirty="0"/>
              <a:t>Create a Repository in Git – git </a:t>
            </a:r>
            <a:r>
              <a:rPr lang="en-IN" dirty="0" err="1"/>
              <a:t>init</a:t>
            </a:r>
            <a:r>
              <a:rPr lang="en-IN" dirty="0"/>
              <a:t> .</a:t>
            </a:r>
          </a:p>
          <a:p>
            <a:r>
              <a:rPr lang="en-IN" dirty="0"/>
              <a:t>Find the status of the git repo – git status</a:t>
            </a:r>
          </a:p>
          <a:p>
            <a:r>
              <a:rPr lang="en-IN" dirty="0"/>
              <a:t>Adding files to git repository working directory – Create files from Windows and from Git bash.</a:t>
            </a:r>
          </a:p>
          <a:p>
            <a:r>
              <a:rPr lang="en-IN" dirty="0"/>
              <a:t>Adding files to Staging area – git add file1 file2 (or) git add . (or) git add --all</a:t>
            </a:r>
          </a:p>
          <a:p>
            <a:r>
              <a:rPr lang="en-IN" dirty="0"/>
              <a:t>Commit staged files to local VCS – git commit  -m “comment” </a:t>
            </a:r>
          </a:p>
          <a:p>
            <a:r>
              <a:rPr lang="en-IN" dirty="0"/>
              <a:t>Git commit logs done by a user – git log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5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D2FF-220D-DC03-1DE3-4E971A9C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912" y="0"/>
            <a:ext cx="4417141" cy="1073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Understanding Git Staging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277A8-39C1-5933-E274-7D3972A6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834"/>
            <a:ext cx="12191999" cy="58491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47201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2306</TotalTime>
  <Words>965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Celestial</vt:lpstr>
      <vt:lpstr>Version control -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- git</dc:title>
  <dc:creator>Suneel Kumar Behara</dc:creator>
  <cp:lastModifiedBy>Suneel Kumar Behara</cp:lastModifiedBy>
  <cp:revision>21</cp:revision>
  <dcterms:created xsi:type="dcterms:W3CDTF">2023-09-18T17:45:52Z</dcterms:created>
  <dcterms:modified xsi:type="dcterms:W3CDTF">2024-03-19T00:46:42Z</dcterms:modified>
</cp:coreProperties>
</file>