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60" r:id="rId3"/>
    <p:sldId id="261" r:id="rId4"/>
    <p:sldId id="257" r:id="rId5"/>
    <p:sldId id="256" r:id="rId6"/>
    <p:sldId id="258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67" r:id="rId15"/>
    <p:sldId id="270" r:id="rId16"/>
    <p:sldId id="271" r:id="rId17"/>
    <p:sldId id="272" r:id="rId18"/>
    <p:sldId id="273" r:id="rId19"/>
    <p:sldId id="275" r:id="rId20"/>
    <p:sldId id="277" r:id="rId21"/>
    <p:sldId id="276" r:id="rId22"/>
    <p:sldId id="278" r:id="rId23"/>
    <p:sldId id="279" r:id="rId24"/>
    <p:sldId id="280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41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2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4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542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84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045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89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36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3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55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76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11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35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9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3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2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C7E407-4A12-4151-A77E-875406C3C82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C65E29A-ECC2-462B-AD3A-A91E52883B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922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93A4A1A-05A3-F0AB-B9E8-DCA749C662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530" y="526303"/>
            <a:ext cx="5029200" cy="119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BFEE8584-18D2-96CD-E508-8946FE588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344263-9855-59C1-9CB0-2DF0D6093EB6}"/>
              </a:ext>
            </a:extLst>
          </p:cNvPr>
          <p:cNvSpPr txBox="1"/>
          <p:nvPr/>
        </p:nvSpPr>
        <p:spPr>
          <a:xfrm>
            <a:off x="700550" y="1819252"/>
            <a:ext cx="7337322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/>
              <a:t>What is Docker?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Why we need it and what problem it solves?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Features</a:t>
            </a:r>
          </a:p>
          <a:p>
            <a:pPr>
              <a:lnSpc>
                <a:spcPct val="150000"/>
              </a:lnSpc>
            </a:pPr>
            <a:r>
              <a:rPr lang="en-IN" sz="2800" b="1" dirty="0"/>
              <a:t>Advantages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11936-6486-0AC5-264B-4D2E5D626B98}"/>
              </a:ext>
            </a:extLst>
          </p:cNvPr>
          <p:cNvSpPr txBox="1">
            <a:spLocks/>
          </p:cNvSpPr>
          <p:nvPr/>
        </p:nvSpPr>
        <p:spPr>
          <a:xfrm>
            <a:off x="1702321" y="320396"/>
            <a:ext cx="2840182" cy="17192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200" dirty="0">
                <a:solidFill>
                  <a:srgbClr val="FFFFFF"/>
                </a:solidFill>
                <a:cs typeface="+mj-cs"/>
              </a:rPr>
              <a:t>Docker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0B12A5-DB2D-9DD8-1168-C24C1445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836" y="3659132"/>
            <a:ext cx="5707066" cy="29490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714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DCF0-5128-7F37-B731-133CAFE80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49428"/>
            <a:ext cx="10392894" cy="5961088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IN" sz="2200" b="1" dirty="0"/>
              <a:t>Docker advanced commands</a:t>
            </a:r>
          </a:p>
          <a:p>
            <a:pPr marL="36900" indent="0">
              <a:buNone/>
            </a:pPr>
            <a:r>
              <a:rPr lang="en-IN" dirty="0"/>
              <a:t>$docker run &lt;image&gt;:tag [Pull the image with tag]</a:t>
            </a:r>
          </a:p>
          <a:p>
            <a:pPr marL="36900" indent="0">
              <a:buNone/>
            </a:pPr>
            <a:r>
              <a:rPr lang="en-IN" dirty="0"/>
              <a:t>$docker run -it &lt;image&gt; [Run interactive terminal mode][</a:t>
            </a:r>
            <a:r>
              <a:rPr lang="en-IN" dirty="0" err="1"/>
              <a:t>kodekloud</a:t>
            </a:r>
            <a:r>
              <a:rPr lang="en-IN" dirty="0"/>
              <a:t>/simple-prompt-docker]</a:t>
            </a:r>
          </a:p>
          <a:p>
            <a:pPr marL="36900" indent="0">
              <a:buNone/>
            </a:pPr>
            <a:r>
              <a:rPr lang="en-IN" dirty="0"/>
              <a:t>$docker run –it </a:t>
            </a:r>
            <a:r>
              <a:rPr lang="en-IN"/>
              <a:t>ubuntu bash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$docker run –p 8081:8080 [ Port mapping]</a:t>
            </a:r>
          </a:p>
          <a:p>
            <a:pPr marL="36900" indent="0">
              <a:buNone/>
            </a:pPr>
            <a:r>
              <a:rPr lang="en-IN" dirty="0"/>
              <a:t>$docker run -v /opt/</a:t>
            </a:r>
            <a:r>
              <a:rPr lang="en-IN" dirty="0" err="1"/>
              <a:t>datadir</a:t>
            </a:r>
            <a:r>
              <a:rPr lang="en-IN" dirty="0"/>
              <a:t>:/var/lib/</a:t>
            </a:r>
            <a:r>
              <a:rPr lang="en-IN" dirty="0" err="1"/>
              <a:t>mysql</a:t>
            </a:r>
            <a:r>
              <a:rPr lang="en-IN" dirty="0"/>
              <a:t> </a:t>
            </a:r>
            <a:r>
              <a:rPr lang="en-IN" dirty="0" err="1"/>
              <a:t>mysql</a:t>
            </a:r>
            <a:r>
              <a:rPr lang="en-IN" dirty="0"/>
              <a:t> [Mapping the data directory in the container to the host machine directory]</a:t>
            </a:r>
          </a:p>
          <a:p>
            <a:pPr marL="36900" indent="0">
              <a:buNone/>
            </a:pPr>
            <a:r>
              <a:rPr lang="en-IN" dirty="0"/>
              <a:t>$docker inspect &lt;</a:t>
            </a:r>
            <a:r>
              <a:rPr lang="en-IN" dirty="0" err="1"/>
              <a:t>containername</a:t>
            </a:r>
            <a:r>
              <a:rPr lang="en-IN" dirty="0"/>
              <a:t>/id&gt; [ Complete details about the container]</a:t>
            </a:r>
          </a:p>
          <a:p>
            <a:pPr marL="36900" indent="0">
              <a:buNone/>
            </a:pPr>
            <a:r>
              <a:rPr lang="en-IN" dirty="0"/>
              <a:t>$docker logs &lt;</a:t>
            </a:r>
            <a:r>
              <a:rPr lang="en-IN" dirty="0" err="1"/>
              <a:t>containername</a:t>
            </a:r>
            <a:r>
              <a:rPr lang="en-IN" dirty="0"/>
              <a:t>/id&gt; [ will provide the logs when running in detached mode]</a:t>
            </a:r>
          </a:p>
          <a:p>
            <a:pPr marL="36900" indent="0">
              <a:buNone/>
            </a:pPr>
            <a:r>
              <a:rPr lang="en-IN" dirty="0"/>
              <a:t>$docker run </a:t>
            </a:r>
            <a:r>
              <a:rPr lang="en-IN" dirty="0" err="1"/>
              <a:t>mintlinux</a:t>
            </a:r>
            <a:r>
              <a:rPr lang="en-IN" dirty="0"/>
              <a:t> cat /etc/*release*</a:t>
            </a:r>
          </a:p>
          <a:p>
            <a:pPr marL="36900" indent="0">
              <a:buNone/>
            </a:pPr>
            <a:r>
              <a:rPr lang="en-IN" dirty="0"/>
              <a:t>Ex: $socker run ubuntu sleep 1500 [You can not come out. You need to stop the container from another console]</a:t>
            </a:r>
          </a:p>
          <a:p>
            <a:pPr marL="36900" indent="0">
              <a:buNone/>
            </a:pPr>
            <a:r>
              <a:rPr lang="en-IN" dirty="0"/>
              <a:t>$docker run -p 8081:8080 -v /root/webapps:/</a:t>
            </a:r>
            <a:r>
              <a:rPr lang="en-IN" dirty="0" err="1"/>
              <a:t>usr</a:t>
            </a:r>
            <a:r>
              <a:rPr lang="en-IN" dirty="0"/>
              <a:t>/local/tomcat/webapps</a:t>
            </a:r>
          </a:p>
          <a:p>
            <a:pPr marL="36900" indent="0">
              <a:buNone/>
            </a:pPr>
            <a:r>
              <a:rPr lang="en-IN" dirty="0"/>
              <a:t>Ex: Run </a:t>
            </a:r>
            <a:r>
              <a:rPr lang="en-IN" dirty="0" err="1"/>
              <a:t>jenkins</a:t>
            </a:r>
            <a:r>
              <a:rPr lang="en-IN" dirty="0"/>
              <a:t> container and map data directory and delete </a:t>
            </a:r>
            <a:r>
              <a:rPr lang="en-IN" dirty="0" err="1"/>
              <a:t>jenkins</a:t>
            </a:r>
            <a:r>
              <a:rPr lang="en-IN" dirty="0"/>
              <a:t> and rebuild.</a:t>
            </a:r>
          </a:p>
          <a:p>
            <a:pPr marL="36900" indent="0">
              <a:buNone/>
            </a:pPr>
            <a:r>
              <a:rPr lang="en-IN" dirty="0"/>
              <a:t>$docker run –p 8080:8080 -v /root/</a:t>
            </a:r>
            <a:r>
              <a:rPr lang="en-IN" dirty="0" err="1"/>
              <a:t>jenkins</a:t>
            </a:r>
            <a:r>
              <a:rPr lang="en-IN" dirty="0"/>
              <a:t>:/var/</a:t>
            </a:r>
            <a:r>
              <a:rPr lang="en-IN" dirty="0" err="1"/>
              <a:t>jenkins_home</a:t>
            </a:r>
            <a:r>
              <a:rPr lang="en-IN" dirty="0"/>
              <a:t> -u root </a:t>
            </a:r>
            <a:r>
              <a:rPr lang="en-IN" dirty="0" err="1"/>
              <a:t>jenkins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$docker history &lt;</a:t>
            </a:r>
            <a:r>
              <a:rPr lang="en-IN" dirty="0" err="1"/>
              <a:t>imagename</a:t>
            </a:r>
            <a:r>
              <a:rPr lang="en-IN" dirty="0"/>
              <a:t>&gt;</a:t>
            </a:r>
          </a:p>
          <a:p>
            <a:pPr marL="36900" indent="0">
              <a:buNone/>
            </a:pPr>
            <a:r>
              <a:rPr lang="sv-SE" dirty="0"/>
              <a:t>$docker rm $(docker ps -aq) [Removes all the docker images]</a:t>
            </a:r>
            <a:endParaRPr lang="en-IN" dirty="0"/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E327C3E6-B9A9-06B9-758B-16C05705B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1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51F2-B64C-366D-72F6-5B17A3BB1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238" y="749428"/>
            <a:ext cx="10353762" cy="590209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b="1" dirty="0"/>
              <a:t>Docker Images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We can create our own docker images, if no compatible image is found on Docker Hub.</a:t>
            </a:r>
          </a:p>
          <a:p>
            <a:pPr marL="36900" indent="0">
              <a:buNone/>
            </a:pPr>
            <a:r>
              <a:rPr lang="en-IN" dirty="0"/>
              <a:t>To create a docker image, we need to write a </a:t>
            </a:r>
            <a:r>
              <a:rPr lang="en-IN" dirty="0" err="1"/>
              <a:t>Dockerfile</a:t>
            </a:r>
            <a:r>
              <a:rPr lang="en-IN" dirty="0"/>
              <a:t>. From </a:t>
            </a:r>
            <a:r>
              <a:rPr lang="en-IN" dirty="0" err="1"/>
              <a:t>Dockerfile</a:t>
            </a:r>
            <a:r>
              <a:rPr lang="en-IN" dirty="0"/>
              <a:t> we can build Docker Image.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Steps involved in creating a </a:t>
            </a:r>
            <a:r>
              <a:rPr lang="en-IN" dirty="0" err="1"/>
              <a:t>Dockerfile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	Choosing a base image</a:t>
            </a:r>
          </a:p>
          <a:p>
            <a:pPr marL="36900" indent="0">
              <a:buNone/>
            </a:pPr>
            <a:r>
              <a:rPr lang="en-IN" dirty="0"/>
              <a:t>	Setting environment variables</a:t>
            </a:r>
          </a:p>
          <a:p>
            <a:pPr marL="36900" indent="0">
              <a:buNone/>
            </a:pPr>
            <a:r>
              <a:rPr lang="en-IN" dirty="0"/>
              <a:t>	Copying files</a:t>
            </a:r>
          </a:p>
          <a:p>
            <a:pPr marL="36900" indent="0">
              <a:buNone/>
            </a:pPr>
            <a:r>
              <a:rPr lang="en-IN" dirty="0"/>
              <a:t>	Running commands</a:t>
            </a:r>
          </a:p>
          <a:p>
            <a:pPr marL="36900" indent="0">
              <a:buNone/>
            </a:pPr>
            <a:r>
              <a:rPr lang="en-IN" dirty="0"/>
              <a:t>	Exposing ports</a:t>
            </a:r>
          </a:p>
          <a:p>
            <a:pPr marL="36900" indent="0">
              <a:buNone/>
            </a:pPr>
            <a:r>
              <a:rPr lang="en-IN" dirty="0"/>
              <a:t>	Defining entry points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538280DD-F498-20A9-078D-6BBE876FE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008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0708D856-1752-8D34-FDC8-FFFB4F295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62A99-109A-BFB5-3754-544112FD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47" y="889600"/>
            <a:ext cx="8335538" cy="53442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C30DD-3AF4-1E4A-D5F5-7192C0C72B4A}"/>
              </a:ext>
            </a:extLst>
          </p:cNvPr>
          <p:cNvSpPr txBox="1"/>
          <p:nvPr/>
        </p:nvSpPr>
        <p:spPr>
          <a:xfrm>
            <a:off x="1141096" y="1314966"/>
            <a:ext cx="106188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FFC000"/>
                </a:solidFill>
              </a:rPr>
              <a:t>D</a:t>
            </a:r>
          </a:p>
          <a:p>
            <a:r>
              <a:rPr lang="en-IN" sz="2600" b="1" dirty="0">
                <a:solidFill>
                  <a:srgbClr val="FFC000"/>
                </a:solidFill>
              </a:rPr>
              <a:t>O</a:t>
            </a:r>
          </a:p>
          <a:p>
            <a:r>
              <a:rPr lang="en-IN" sz="2600" b="1" dirty="0">
                <a:solidFill>
                  <a:srgbClr val="FFC000"/>
                </a:solidFill>
              </a:rPr>
              <a:t>C</a:t>
            </a:r>
          </a:p>
          <a:p>
            <a:r>
              <a:rPr lang="en-IN" sz="2600" b="1" dirty="0">
                <a:solidFill>
                  <a:srgbClr val="FFC000"/>
                </a:solidFill>
              </a:rPr>
              <a:t>K</a:t>
            </a:r>
          </a:p>
          <a:p>
            <a:r>
              <a:rPr lang="en-IN" sz="2600" b="1" dirty="0">
                <a:solidFill>
                  <a:srgbClr val="FFC000"/>
                </a:solidFill>
              </a:rPr>
              <a:t>E</a:t>
            </a:r>
          </a:p>
          <a:p>
            <a:r>
              <a:rPr lang="en-IN" sz="2600" b="1" dirty="0">
                <a:solidFill>
                  <a:srgbClr val="FFC000"/>
                </a:solidFill>
              </a:rPr>
              <a:t>R</a:t>
            </a:r>
          </a:p>
          <a:p>
            <a:endParaRPr lang="en-IN" sz="2600" b="1" dirty="0">
              <a:solidFill>
                <a:srgbClr val="FFC000"/>
              </a:solidFill>
            </a:endParaRPr>
          </a:p>
          <a:p>
            <a:r>
              <a:rPr lang="en-IN" sz="2600" b="1" dirty="0">
                <a:solidFill>
                  <a:srgbClr val="FFC000"/>
                </a:solidFill>
              </a:rPr>
              <a:t>F</a:t>
            </a:r>
          </a:p>
          <a:p>
            <a:r>
              <a:rPr lang="en-IN" sz="2600" b="1" dirty="0">
                <a:solidFill>
                  <a:srgbClr val="FFC000"/>
                </a:solidFill>
              </a:rPr>
              <a:t>I</a:t>
            </a:r>
          </a:p>
          <a:p>
            <a:r>
              <a:rPr lang="en-IN" sz="2600" b="1" dirty="0">
                <a:solidFill>
                  <a:srgbClr val="FFC000"/>
                </a:solidFill>
              </a:rPr>
              <a:t>L</a:t>
            </a:r>
          </a:p>
          <a:p>
            <a:r>
              <a:rPr lang="en-IN" sz="2600" b="1" dirty="0">
                <a:solidFill>
                  <a:srgbClr val="FFC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46313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9EE5-E26B-3F04-A0B9-15FD36993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370" y="781666"/>
            <a:ext cx="11956630" cy="582069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350" dirty="0"/>
              <a:t>	FROM ubuntu			</a:t>
            </a:r>
            <a:r>
              <a:rPr lang="en-IN" sz="2350" dirty="0">
                <a:solidFill>
                  <a:srgbClr val="FFC000"/>
                </a:solidFill>
              </a:rPr>
              <a:t>Layer1: Pull and runs Ubuntu</a:t>
            </a:r>
          </a:p>
          <a:p>
            <a:pPr marL="36900" indent="0">
              <a:buNone/>
            </a:pPr>
            <a:r>
              <a:rPr lang="en-IN" sz="2350" dirty="0"/>
              <a:t>	RUN apt-get install default-</a:t>
            </a:r>
            <a:r>
              <a:rPr lang="en-IN" sz="2350" dirty="0" err="1"/>
              <a:t>jdk</a:t>
            </a:r>
            <a:r>
              <a:rPr lang="en-IN" sz="2350" dirty="0"/>
              <a:t>		</a:t>
            </a:r>
            <a:r>
              <a:rPr lang="en-IN" sz="2350" dirty="0">
                <a:solidFill>
                  <a:srgbClr val="FFC000"/>
                </a:solidFill>
              </a:rPr>
              <a:t>Layer2: Install the Packages</a:t>
            </a:r>
          </a:p>
          <a:p>
            <a:pPr marL="36900" indent="0">
              <a:buNone/>
            </a:pPr>
            <a:r>
              <a:rPr lang="en-IN" sz="2350" dirty="0"/>
              <a:t>	RUN </a:t>
            </a:r>
            <a:r>
              <a:rPr lang="en-IN" sz="2350" dirty="0" err="1"/>
              <a:t>mkdir</a:t>
            </a:r>
            <a:r>
              <a:rPr lang="en-IN" sz="2350" dirty="0"/>
              <a:t> /opt/tomcat/</a:t>
            </a:r>
          </a:p>
          <a:p>
            <a:pPr marL="36900" indent="0">
              <a:buNone/>
            </a:pPr>
            <a:r>
              <a:rPr lang="en-IN" sz="2350" dirty="0"/>
              <a:t>	WORKDIR /opt/tomcat</a:t>
            </a:r>
          </a:p>
          <a:p>
            <a:pPr marL="36900" indent="0">
              <a:buNone/>
            </a:pPr>
            <a:r>
              <a:rPr lang="en-IN" sz="2350" dirty="0"/>
              <a:t>	ADD https://dlcdn.apache.org/tomcat/		</a:t>
            </a:r>
            <a:r>
              <a:rPr lang="en-IN" sz="2350" dirty="0">
                <a:solidFill>
                  <a:srgbClr val="FFC000"/>
                </a:solidFill>
              </a:rPr>
              <a:t>Layer3: Download the tomcat Package</a:t>
            </a:r>
          </a:p>
          <a:p>
            <a:pPr marL="36900" indent="0">
              <a:buNone/>
            </a:pPr>
            <a:r>
              <a:rPr lang="en-IN" sz="2350" dirty="0"/>
              <a:t>	tomcat-9/v9.0.54/bin/apache-tomcat-9.0.54.tar.gz /opt/tomcat</a:t>
            </a:r>
          </a:p>
          <a:p>
            <a:pPr marL="36900" indent="0">
              <a:buNone/>
            </a:pPr>
            <a:r>
              <a:rPr lang="en-IN" sz="2350" dirty="0"/>
              <a:t>	RUN tar </a:t>
            </a:r>
            <a:r>
              <a:rPr lang="en-IN" sz="2350" dirty="0" err="1"/>
              <a:t>xvfz</a:t>
            </a:r>
            <a:r>
              <a:rPr lang="en-IN" sz="2350" dirty="0"/>
              <a:t> apache*.tar.gz</a:t>
            </a:r>
          </a:p>
          <a:p>
            <a:pPr marL="36900" indent="0">
              <a:buNone/>
            </a:pPr>
            <a:r>
              <a:rPr lang="en-IN" sz="2350" dirty="0"/>
              <a:t>	RUN mv apache-tomcat-9.0.54/* /opt/tomcat 	</a:t>
            </a:r>
            <a:r>
              <a:rPr lang="en-IN" sz="2350" dirty="0">
                <a:solidFill>
                  <a:srgbClr val="FFC000"/>
                </a:solidFill>
              </a:rPr>
              <a:t>Layer4: Copying required files</a:t>
            </a:r>
          </a:p>
          <a:p>
            <a:pPr marL="36900" indent="0">
              <a:buNone/>
            </a:pPr>
            <a:r>
              <a:rPr lang="en-IN" sz="2350" dirty="0"/>
              <a:t>	EXPOSE 8080</a:t>
            </a:r>
          </a:p>
          <a:p>
            <a:pPr marL="36900" indent="0">
              <a:buNone/>
            </a:pPr>
            <a:r>
              <a:rPr lang="en-IN" sz="2350" dirty="0"/>
              <a:t>	CMD ["/opt/tomcat/bin/catalina.sh", "run"]		</a:t>
            </a:r>
            <a:r>
              <a:rPr lang="en-IN" sz="2350" dirty="0">
                <a:solidFill>
                  <a:srgbClr val="FFC000"/>
                </a:solidFill>
              </a:rPr>
              <a:t>Layer5: Exposing the required services</a:t>
            </a:r>
            <a:endParaRPr lang="en-IN" sz="2350" dirty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IN" dirty="0">
                <a:solidFill>
                  <a:schemeClr val="tx1"/>
                </a:solidFill>
              </a:rPr>
              <a:t>We can check the layer information from docker history command. If docker run fails at a particular step and we run it again, it starts from the failed step.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154549EC-CF95-14DC-A444-8A85AD5B6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52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0129-7B42-ABFD-AE3F-C9301624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238" y="1275249"/>
            <a:ext cx="10353762" cy="5302532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sz="2600" b="1" dirty="0"/>
              <a:t>Command Summery</a:t>
            </a:r>
          </a:p>
          <a:p>
            <a:pPr marL="36900" indent="0">
              <a:buNone/>
            </a:pPr>
            <a:endParaRPr lang="en-IN" sz="2400" b="1" dirty="0"/>
          </a:p>
          <a:p>
            <a:pPr marL="36900" indent="0">
              <a:buNone/>
            </a:pPr>
            <a:r>
              <a:rPr lang="en-US" dirty="0"/>
              <a:t>	</a:t>
            </a:r>
            <a:r>
              <a:rPr lang="en-US" sz="2400" dirty="0"/>
              <a:t>FROM: To pull the Docker Image</a:t>
            </a:r>
          </a:p>
          <a:p>
            <a:pPr marL="36900" indent="0">
              <a:buNone/>
            </a:pPr>
            <a:r>
              <a:rPr lang="en-US" sz="2400" dirty="0"/>
              <a:t>	RUN: To execute Commands</a:t>
            </a:r>
          </a:p>
          <a:p>
            <a:pPr marL="36900" indent="0">
              <a:buNone/>
            </a:pPr>
            <a:r>
              <a:rPr lang="en-US" sz="2400" dirty="0"/>
              <a:t>	CMD: To provide defaults for an executing containers</a:t>
            </a:r>
          </a:p>
          <a:p>
            <a:pPr marL="36900" indent="0">
              <a:buNone/>
            </a:pPr>
            <a:r>
              <a:rPr lang="en-US" sz="2400" dirty="0"/>
              <a:t>	ENTRYPOINT: To configure a container that will run as an executable</a:t>
            </a:r>
          </a:p>
          <a:p>
            <a:pPr marL="36900" indent="0">
              <a:buNone/>
            </a:pPr>
            <a:r>
              <a:rPr lang="en-US" sz="2400" dirty="0"/>
              <a:t>	WORKDIR: TO sets the working directory</a:t>
            </a:r>
          </a:p>
          <a:p>
            <a:pPr marL="36900" indent="0">
              <a:buNone/>
            </a:pPr>
            <a:r>
              <a:rPr lang="en-US" sz="2400" dirty="0"/>
              <a:t>	COPY: To copy a directory from your local machine to the docker container</a:t>
            </a:r>
          </a:p>
          <a:p>
            <a:pPr marL="36900" indent="0">
              <a:buNone/>
            </a:pPr>
            <a:r>
              <a:rPr lang="en-US" sz="2400" dirty="0"/>
              <a:t>	ADD: To Copy files and folders from your local machine to docker container</a:t>
            </a:r>
          </a:p>
          <a:p>
            <a:pPr marL="36900" indent="0">
              <a:buNone/>
            </a:pPr>
            <a:r>
              <a:rPr lang="en-US" sz="2400" dirty="0"/>
              <a:t>	EXPOSE: Informs Docker that the container listens on the specified port</a:t>
            </a:r>
          </a:p>
          <a:p>
            <a:pPr marL="36900" indent="0">
              <a:buNone/>
            </a:pPr>
            <a:r>
              <a:rPr lang="en-US" sz="2400" dirty="0"/>
              <a:t>	ENV: To set environment variables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6FDB25E8-ADDF-D17F-69FB-B07F89619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73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6045-E1DA-5260-DF59-4B9982977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599211" cy="3812945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Docker Compose</a:t>
            </a:r>
          </a:p>
          <a:p>
            <a:pPr marL="36900" indent="0">
              <a:buNone/>
            </a:pPr>
            <a:r>
              <a:rPr lang="en-IN" dirty="0"/>
              <a:t>	</a:t>
            </a:r>
            <a:r>
              <a:rPr lang="en-US" dirty="0"/>
              <a:t>Docker Compose is a tool for defining and running multi-container Docker applications.</a:t>
            </a:r>
            <a:r>
              <a:rPr lang="en-IN" dirty="0"/>
              <a:t> </a:t>
            </a:r>
            <a:r>
              <a:rPr lang="en-US" dirty="0"/>
              <a:t>With Docker Compose, you can define and manage complex applications that consist of multiple interconnected containers.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30F90999-6B10-28AC-E51A-88306B32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1CC175-BEA3-2F93-1F09-1CBCBC30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901" y="1864783"/>
            <a:ext cx="5237443" cy="286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63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D3E4C-120E-90F6-5A0C-EDF26A08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4" y="203960"/>
            <a:ext cx="5172797" cy="30579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176E6-31CB-9165-F022-42ECB89FC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48"/>
          <a:stretch/>
        </p:blipFill>
        <p:spPr>
          <a:xfrm>
            <a:off x="4834797" y="3261912"/>
            <a:ext cx="7077499" cy="3245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901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7130F-164B-2AE0-91AC-C0187F6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50" y="801008"/>
            <a:ext cx="4804911" cy="5255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6E2E9E-1C09-5CF5-571B-BE42A406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41" y="535537"/>
            <a:ext cx="5581660" cy="2637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02AC0B-3584-328D-0379-5DC6D9C46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449" y="3729051"/>
            <a:ext cx="5987852" cy="2418738"/>
          </a:xfrm>
          <a:prstGeom prst="rect">
            <a:avLst/>
          </a:prstGeom>
        </p:spPr>
      </p:pic>
      <p:pic>
        <p:nvPicPr>
          <p:cNvPr id="2" name="Picture 4" descr="Certificate Border PNGs for Free Download">
            <a:extLst>
              <a:ext uri="{FF2B5EF4-FFF2-40B4-BE49-F238E27FC236}">
                <a16:creationId xmlns:a16="http://schemas.microsoft.com/office/drawing/2014/main" id="{801949B9-DEF2-249B-00E1-48D3F38DF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4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B50773-A479-7436-3842-A54E9239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5" y="0"/>
            <a:ext cx="10810568" cy="65575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AD5BF8-4131-9380-7123-F8284001A01A}"/>
              </a:ext>
            </a:extLst>
          </p:cNvPr>
          <p:cNvSpPr txBox="1"/>
          <p:nvPr/>
        </p:nvSpPr>
        <p:spPr>
          <a:xfrm>
            <a:off x="1769807" y="4474287"/>
            <a:ext cx="6105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Compose</a:t>
            </a:r>
          </a:p>
          <a:p>
            <a:r>
              <a:rPr lang="en-IN" dirty="0"/>
              <a:t>	Install Docker Compose</a:t>
            </a:r>
          </a:p>
          <a:p>
            <a:r>
              <a:rPr lang="en-IN" dirty="0"/>
              <a:t>	Create Compose File using </a:t>
            </a:r>
            <a:r>
              <a:rPr lang="en-IN" dirty="0" err="1"/>
              <a:t>Yaml</a:t>
            </a:r>
            <a:endParaRPr lang="en-IN" dirty="0"/>
          </a:p>
          <a:p>
            <a:r>
              <a:rPr lang="en-IN" dirty="0"/>
              <a:t>	Run Docker compose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32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FA894-7AC1-24EE-FB59-A3FC6FD36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906539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Docker Registry</a:t>
            </a:r>
          </a:p>
          <a:p>
            <a:pPr marL="36900" indent="0">
              <a:buNone/>
            </a:pPr>
            <a:r>
              <a:rPr lang="en-IN" dirty="0"/>
              <a:t>	</a:t>
            </a:r>
            <a:r>
              <a:rPr lang="en-US" dirty="0"/>
              <a:t>A Docker registry is a storage and distribution system for named Docker images. The same image might have multiple different versions, identified by their tags. A Docker registry is organized into Docker repositories , where a repository holds all the versions of a specific image.</a:t>
            </a:r>
          </a:p>
          <a:p>
            <a:pPr marL="36900" indent="0">
              <a:buNone/>
            </a:pPr>
            <a:r>
              <a:rPr lang="en-IN" dirty="0"/>
              <a:t>Exercise: Try to push the docker image to docker hub. With out user account tag it will not push image.</a:t>
            </a:r>
          </a:p>
          <a:p>
            <a:pPr marL="36900" indent="0">
              <a:buNone/>
            </a:pPr>
            <a:r>
              <a:rPr lang="en-IN" dirty="0"/>
              <a:t>Docker Naming Convention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326F6444-4A4B-18A6-46DB-9540D23FC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10625F-DE05-32C4-ECF8-00B86329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93" y="3986733"/>
            <a:ext cx="5768062" cy="219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3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8941EBF6-B21A-8BC9-8E22-D5AC7077E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F6081D-22CC-8790-40E8-DD256458CB60}"/>
              </a:ext>
            </a:extLst>
          </p:cNvPr>
          <p:cNvSpPr txBox="1"/>
          <p:nvPr/>
        </p:nvSpPr>
        <p:spPr>
          <a:xfrm>
            <a:off x="1840075" y="1314190"/>
            <a:ext cx="237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Out Docker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C8F20B-C583-6434-4E6F-D6AE3A884DA5}"/>
              </a:ext>
            </a:extLst>
          </p:cNvPr>
          <p:cNvSpPr txBox="1"/>
          <p:nvPr/>
        </p:nvSpPr>
        <p:spPr>
          <a:xfrm>
            <a:off x="8450826" y="1314190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Docker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BE4E8E-92E7-F83E-094D-63E8D080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2" y="2350129"/>
            <a:ext cx="5914377" cy="378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8C4F8DB-BC0A-AC71-68D6-72CC077C7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360" y="2350129"/>
            <a:ext cx="5984508" cy="378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789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219BC-7EBD-48F2-03E9-5040F14BB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11887200" cy="68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52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E80F-668F-7CFF-1597-F0090639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867573" cy="4058751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Docker Engine, Storage and Networking</a:t>
            </a:r>
          </a:p>
          <a:p>
            <a:pPr marL="36900" indent="0">
              <a:buNone/>
            </a:pPr>
            <a:r>
              <a:rPr lang="en-IN" dirty="0"/>
              <a:t>	Namespaces are used to isolate the process ids in host with container.</a:t>
            </a:r>
          </a:p>
          <a:p>
            <a:pPr marL="36900" indent="0">
              <a:buNone/>
            </a:pPr>
            <a:r>
              <a:rPr lang="en-IN" dirty="0"/>
              <a:t>Docker Storage and File System</a:t>
            </a:r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21768183-836E-DA6A-72B4-4AB46E9D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7B8162-571E-7898-E6B0-B200C9D7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704" y="0"/>
            <a:ext cx="4686954" cy="4239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5A70A4-4B24-778F-8E1D-B3D71829AF76}"/>
              </a:ext>
            </a:extLst>
          </p:cNvPr>
          <p:cNvSpPr txBox="1"/>
          <p:nvPr/>
        </p:nvSpPr>
        <p:spPr>
          <a:xfrm>
            <a:off x="7434704" y="4365523"/>
            <a:ext cx="4686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Docker CLI can be run from another host.</a:t>
            </a:r>
          </a:p>
          <a:p>
            <a:r>
              <a:rPr lang="en-IN" dirty="0"/>
              <a:t>Docker -H=10.123.115.11:2375 run nginx</a:t>
            </a:r>
          </a:p>
          <a:p>
            <a:endParaRPr lang="en-IN" dirty="0"/>
          </a:p>
          <a:p>
            <a:r>
              <a:rPr lang="en-IN" dirty="0" err="1"/>
              <a:t>cgroups</a:t>
            </a:r>
            <a:r>
              <a:rPr lang="en-IN" dirty="0"/>
              <a:t> can be used to manage docker host resources</a:t>
            </a:r>
          </a:p>
          <a:p>
            <a:r>
              <a:rPr lang="en-IN" dirty="0"/>
              <a:t>$docker run --</a:t>
            </a:r>
            <a:r>
              <a:rPr lang="en-IN" dirty="0" err="1"/>
              <a:t>cpus</a:t>
            </a:r>
            <a:r>
              <a:rPr lang="en-IN" dirty="0"/>
              <a:t>=.5 ubuntu</a:t>
            </a:r>
          </a:p>
          <a:p>
            <a:r>
              <a:rPr lang="en-IN" dirty="0"/>
              <a:t>$docker run --memory=100m ubuntu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1CE58-56D0-ED34-4996-33979C5D9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238" y="3460521"/>
            <a:ext cx="2410878" cy="29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4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EF67-D46B-C266-5BB7-9A80089FA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358" y="770360"/>
            <a:ext cx="10353762" cy="6087640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IN" sz="2200" b="1" dirty="0"/>
              <a:t>Image Layer vs Container Layer</a:t>
            </a:r>
          </a:p>
          <a:p>
            <a:pPr marL="36900" indent="0">
              <a:buNone/>
            </a:pPr>
            <a:r>
              <a:rPr lang="en-IN" dirty="0"/>
              <a:t>	Image layer is read-only</a:t>
            </a:r>
          </a:p>
          <a:p>
            <a:pPr marL="36900" indent="0">
              <a:buNone/>
            </a:pPr>
            <a:r>
              <a:rPr lang="en-IN" dirty="0"/>
              <a:t>	Container Layer on read-write</a:t>
            </a:r>
          </a:p>
          <a:p>
            <a:pPr marL="36900" indent="0">
              <a:buNone/>
            </a:pPr>
            <a:r>
              <a:rPr lang="en-IN" dirty="0"/>
              <a:t>Volumes</a:t>
            </a:r>
          </a:p>
          <a:p>
            <a:pPr marL="36900" indent="0">
              <a:buNone/>
            </a:pPr>
            <a:r>
              <a:rPr lang="en-IN" dirty="0"/>
              <a:t>	</a:t>
            </a:r>
            <a:r>
              <a:rPr lang="en-US" dirty="0"/>
              <a:t>In Docker, a "volume" is a mechanism to share and persist data between containers and the host system.</a:t>
            </a:r>
          </a:p>
          <a:p>
            <a:pPr marL="36900" indent="0">
              <a:buNone/>
            </a:pPr>
            <a:r>
              <a:rPr lang="en-US" dirty="0"/>
              <a:t>	Example of using a named volume in a Docker run command:</a:t>
            </a:r>
          </a:p>
          <a:p>
            <a:pPr marL="36900" indent="0">
              <a:buNone/>
            </a:pPr>
            <a:r>
              <a:rPr lang="en-US" dirty="0"/>
              <a:t>		$docker run -v </a:t>
            </a:r>
            <a:r>
              <a:rPr lang="en-US" dirty="0" err="1"/>
              <a:t>my_volume</a:t>
            </a:r>
            <a:r>
              <a:rPr lang="en-US" dirty="0"/>
              <a:t>:/path/in/container </a:t>
            </a:r>
            <a:r>
              <a:rPr lang="en-US" dirty="0" err="1"/>
              <a:t>my_image</a:t>
            </a:r>
            <a:endParaRPr lang="en-US" dirty="0"/>
          </a:p>
          <a:p>
            <a:pPr marL="36900" indent="0">
              <a:buNone/>
            </a:pPr>
            <a:r>
              <a:rPr lang="en-IN" dirty="0"/>
              <a:t>	</a:t>
            </a:r>
            <a:r>
              <a:rPr lang="en-US" dirty="0"/>
              <a:t>In this example, a named volume called "</a:t>
            </a:r>
            <a:r>
              <a:rPr lang="en-US" dirty="0" err="1"/>
              <a:t>my_volume</a:t>
            </a:r>
            <a:r>
              <a:rPr lang="en-US" dirty="0"/>
              <a:t>" is created, and the container at "/path/in/container" has access to this volume.</a:t>
            </a:r>
          </a:p>
          <a:p>
            <a:pPr marL="36900" indent="0">
              <a:buNone/>
            </a:pPr>
            <a:r>
              <a:rPr lang="en-US" dirty="0"/>
              <a:t>		$docker run -v </a:t>
            </a:r>
            <a:r>
              <a:rPr lang="en-US" dirty="0" err="1"/>
              <a:t>data_volume:var</a:t>
            </a:r>
            <a:r>
              <a:rPr lang="en-US" dirty="0"/>
              <a:t>/lib/mysql </a:t>
            </a:r>
            <a:r>
              <a:rPr lang="en-US" dirty="0" err="1"/>
              <a:t>mysql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	Example of using a bind mount:</a:t>
            </a:r>
          </a:p>
          <a:p>
            <a:pPr marL="36900" indent="0">
              <a:buNone/>
            </a:pPr>
            <a:r>
              <a:rPr lang="en-US" dirty="0"/>
              <a:t>		$docker run -v /host/path:/path/in/container </a:t>
            </a:r>
            <a:r>
              <a:rPr lang="en-US" dirty="0" err="1"/>
              <a:t>my_image</a:t>
            </a:r>
            <a:endParaRPr lang="en-US" dirty="0"/>
          </a:p>
          <a:p>
            <a:pPr marL="36900" indent="0">
              <a:buNone/>
            </a:pPr>
            <a:r>
              <a:rPr lang="en-IN" dirty="0"/>
              <a:t>	</a:t>
            </a:r>
            <a:r>
              <a:rPr lang="en-US" dirty="0"/>
              <a:t>In this case, the "/host/path" directory on the host machine is mounted to "/path/in/container" in the container.</a:t>
            </a:r>
          </a:p>
          <a:p>
            <a:pPr marL="36900" indent="0">
              <a:buNone/>
            </a:pPr>
            <a:r>
              <a:rPr lang="en-IN" dirty="0"/>
              <a:t>		$docker run -v /data/</a:t>
            </a:r>
            <a:r>
              <a:rPr lang="en-IN" dirty="0" err="1"/>
              <a:t>mysql</a:t>
            </a:r>
            <a:r>
              <a:rPr lang="en-IN" dirty="0"/>
              <a:t>:/var/lib/</a:t>
            </a:r>
            <a:r>
              <a:rPr lang="en-IN" dirty="0" err="1"/>
              <a:t>mysql</a:t>
            </a: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1948920B-D543-1595-18F9-6D0576EB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34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DEA8D-CF5C-79A8-9E3D-50292BCD0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83" y="1399624"/>
            <a:ext cx="8038476" cy="5148660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dirty="0"/>
              <a:t>Docker Networking</a:t>
            </a:r>
          </a:p>
          <a:p>
            <a:pPr marL="36900" indent="0">
              <a:buNone/>
            </a:pPr>
            <a:r>
              <a:rPr lang="en-IN" dirty="0"/>
              <a:t>	When docker is installed, it will create 3 networks automatically.</a:t>
            </a:r>
          </a:p>
          <a:p>
            <a:pPr marL="36900" indent="0">
              <a:buNone/>
            </a:pPr>
            <a:r>
              <a:rPr lang="en-IN" dirty="0"/>
              <a:t>		Bridge – Private internal network created by Docker and it is the default</a:t>
            </a:r>
          </a:p>
          <a:p>
            <a:pPr marL="36900" indent="0">
              <a:buNone/>
            </a:pPr>
            <a:r>
              <a:rPr lang="en-IN" dirty="0"/>
              <a:t>		None – Is an isolated network that do not attached to anything</a:t>
            </a:r>
          </a:p>
          <a:p>
            <a:pPr marL="36900" indent="0">
              <a:buNone/>
            </a:pPr>
            <a:r>
              <a:rPr lang="en-IN" dirty="0"/>
              <a:t>		Host – It is the Host network.</a:t>
            </a:r>
          </a:p>
          <a:p>
            <a:pPr marL="36900" indent="0">
              <a:buNone/>
            </a:pPr>
            <a:r>
              <a:rPr lang="en-IN" dirty="0"/>
              <a:t>To access the containers in Bridge Network, map </a:t>
            </a:r>
            <a:r>
              <a:rPr lang="en-IN"/>
              <a:t>the ports </a:t>
            </a:r>
            <a:r>
              <a:rPr lang="en-IN" dirty="0"/>
              <a:t>on container to Host network</a:t>
            </a:r>
          </a:p>
          <a:p>
            <a:pPr marL="36900" indent="0">
              <a:buNone/>
            </a:pPr>
            <a:r>
              <a:rPr lang="en-IN" dirty="0"/>
              <a:t>None cannot be connected to Outside world</a:t>
            </a:r>
          </a:p>
          <a:p>
            <a:pPr marL="36900" indent="0">
              <a:buNone/>
            </a:pPr>
            <a:r>
              <a:rPr lang="en-IN" dirty="0"/>
              <a:t>In Host network, we can associate the docker container directly to the Host network. But we cannot create the same multiple containers because the port is already bound to container.</a:t>
            </a:r>
          </a:p>
          <a:p>
            <a:pPr marL="36900" indent="0">
              <a:buNone/>
            </a:pPr>
            <a:r>
              <a:rPr lang="en-IN" dirty="0"/>
              <a:t>Containers communicate using their names using internal DNS.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BA44E-58C2-38DE-5E83-A0AA81B9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962" y="3429000"/>
            <a:ext cx="3837038" cy="3337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B81D28-5641-B135-EC51-0A9D5D9A4869}"/>
              </a:ext>
            </a:extLst>
          </p:cNvPr>
          <p:cNvSpPr txBox="1"/>
          <p:nvPr/>
        </p:nvSpPr>
        <p:spPr>
          <a:xfrm>
            <a:off x="8354962" y="398206"/>
            <a:ext cx="34879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$docker network ls</a:t>
            </a:r>
          </a:p>
          <a:p>
            <a:endParaRPr lang="en-IN" dirty="0"/>
          </a:p>
          <a:p>
            <a:r>
              <a:rPr lang="en-IN" dirty="0"/>
              <a:t>$docker network create \</a:t>
            </a:r>
          </a:p>
          <a:p>
            <a:r>
              <a:rPr lang="en-IN" dirty="0"/>
              <a:t>--driver-bridge \</a:t>
            </a:r>
          </a:p>
          <a:p>
            <a:r>
              <a:rPr lang="en-IN" dirty="0"/>
              <a:t>--subnet 192.168.1.1 \</a:t>
            </a:r>
          </a:p>
          <a:p>
            <a:r>
              <a:rPr lang="en-IN" dirty="0"/>
              <a:t>Custom-isolated-network</a:t>
            </a:r>
          </a:p>
          <a:p>
            <a:endParaRPr lang="en-IN" dirty="0"/>
          </a:p>
          <a:p>
            <a:r>
              <a:rPr lang="en-IN" dirty="0"/>
              <a:t>$docker inspect &lt;container name&gt; to find the docker network</a:t>
            </a:r>
          </a:p>
        </p:txBody>
      </p:sp>
      <p:pic>
        <p:nvPicPr>
          <p:cNvPr id="7" name="Picture 4" descr="Certificate Border PNGs for Free Download">
            <a:extLst>
              <a:ext uri="{FF2B5EF4-FFF2-40B4-BE49-F238E27FC236}">
                <a16:creationId xmlns:a16="http://schemas.microsoft.com/office/drawing/2014/main" id="{0B42E69A-CB53-C91B-F875-F2207EC9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51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AF9D06-6CC3-1A81-92D4-B7E02E5FC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32" y="0"/>
            <a:ext cx="10760936" cy="639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423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8BF10-EEB3-2A51-9377-5B126F25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032387"/>
            <a:ext cx="10353762" cy="554539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dirty="0"/>
              <a:t>Why Orchestration?</a:t>
            </a:r>
          </a:p>
          <a:p>
            <a:pPr marL="36900" indent="0">
              <a:buNone/>
            </a:pPr>
            <a:r>
              <a:rPr lang="en-IN" dirty="0"/>
              <a:t>	Orchestration allows us to manage and maintain multiple containers. Having deferent configurations and environments become easier with Orchestration.</a:t>
            </a:r>
          </a:p>
          <a:p>
            <a:pPr marL="36900" indent="0">
              <a:buNone/>
            </a:pPr>
            <a:r>
              <a:rPr lang="en-IN" dirty="0"/>
              <a:t>Benefits of Orchestration</a:t>
            </a:r>
          </a:p>
          <a:p>
            <a:pPr marL="36900" indent="0">
              <a:buNone/>
            </a:pPr>
            <a:r>
              <a:rPr lang="en-IN" dirty="0"/>
              <a:t>	Easy Management and Deployment</a:t>
            </a:r>
          </a:p>
          <a:p>
            <a:pPr marL="36900" indent="0">
              <a:buNone/>
            </a:pPr>
            <a:r>
              <a:rPr lang="en-IN" dirty="0"/>
              <a:t>	Health Monitoring</a:t>
            </a:r>
          </a:p>
          <a:p>
            <a:pPr marL="36900" indent="0">
              <a:buNone/>
            </a:pPr>
            <a:r>
              <a:rPr lang="en-IN" dirty="0"/>
              <a:t>	Load Balancing</a:t>
            </a:r>
          </a:p>
          <a:p>
            <a:pPr marL="36900" indent="0">
              <a:buNone/>
            </a:pPr>
            <a:r>
              <a:rPr lang="en-IN" dirty="0"/>
              <a:t>	Scaling and Roll Back</a:t>
            </a:r>
          </a:p>
          <a:p>
            <a:pPr marL="36900" indent="0">
              <a:buNone/>
            </a:pPr>
            <a:r>
              <a:rPr lang="en-IN" dirty="0"/>
              <a:t>	Security</a:t>
            </a:r>
          </a:p>
          <a:p>
            <a:pPr marL="36900" indent="0">
              <a:buNone/>
            </a:pPr>
            <a:r>
              <a:rPr lang="en-IN" dirty="0"/>
              <a:t>Docker Swarm</a:t>
            </a:r>
          </a:p>
          <a:p>
            <a:pPr marL="36900" indent="0">
              <a:buNone/>
            </a:pPr>
            <a:r>
              <a:rPr lang="en-IN" dirty="0"/>
              <a:t>	Docker Swarm is an orchestration service within Docker that allows us to manage and handle multiple containers at the same time. It is also a cluster of containers.</a:t>
            </a:r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97FFA5E2-AF80-5B28-1F2A-D3506AB8A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76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09CA-5324-B466-F567-A8C4367A3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434591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			</a:t>
            </a:r>
            <a:r>
              <a:rPr lang="en-IN" sz="2200" b="1" dirty="0"/>
              <a:t>Docker Swarm Architecture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10603-2443-B363-728D-558E33CED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21" y="1206241"/>
            <a:ext cx="9381898" cy="5002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4" descr="Certificate Border PNGs for Free Download">
            <a:extLst>
              <a:ext uri="{FF2B5EF4-FFF2-40B4-BE49-F238E27FC236}">
                <a16:creationId xmlns:a16="http://schemas.microsoft.com/office/drawing/2014/main" id="{A367C4C5-BB5F-D9A8-0CC5-279E8A93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958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6D24A-71D8-E507-674F-04CDBCE0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2" y="228113"/>
            <a:ext cx="10879591" cy="646765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200" b="1" dirty="0"/>
              <a:t>							Docker Swarm Components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r>
              <a:rPr lang="en-IN" dirty="0"/>
              <a:t>	Swarm Manager: </a:t>
            </a:r>
            <a:r>
              <a:rPr lang="en-US" dirty="0"/>
              <a:t>The Swarm Manager is responsible for controlling the entire Swarm and orchestrating the deployment of services.</a:t>
            </a:r>
          </a:p>
          <a:p>
            <a:pPr marL="36900" indent="0">
              <a:buNone/>
            </a:pPr>
            <a:r>
              <a:rPr lang="en-US" dirty="0"/>
              <a:t>There can be multiple managers in a Swarm for high availability and fault tolerance.</a:t>
            </a:r>
          </a:p>
          <a:p>
            <a:pPr marL="36900" indent="0">
              <a:buNone/>
            </a:pPr>
            <a:r>
              <a:rPr lang="en-US" dirty="0"/>
              <a:t>Managers maintain the cluster state, schedule services, and orchestrate node updates.</a:t>
            </a:r>
          </a:p>
          <a:p>
            <a:pPr marL="36900" indent="0">
              <a:buNone/>
            </a:pPr>
            <a:r>
              <a:rPr lang="en-IN" dirty="0"/>
              <a:t>	Worker Nodes: </a:t>
            </a:r>
            <a:r>
              <a:rPr lang="en-US" dirty="0"/>
              <a:t>A worker node is a node that runs the application in a cluster and reports to a control plane. The main responsibilities of a worker node is to process data stored in the cluster and handle networking to ensure traffic between the application across the cluster and outside of the cluster</a:t>
            </a:r>
          </a:p>
          <a:p>
            <a:pPr marL="36900" indent="0">
              <a:buNone/>
            </a:pPr>
            <a:r>
              <a:rPr lang="en-US" dirty="0"/>
              <a:t>	Services: A service defines the tasks to be executed on the worker nodes and the configuration for each task, such as the number of replicas.</a:t>
            </a:r>
          </a:p>
          <a:p>
            <a:pPr marL="36900" indent="0">
              <a:buNone/>
            </a:pPr>
            <a:r>
              <a:rPr lang="en-US" dirty="0"/>
              <a:t>Services enable you to scale applications horizontally by deploying multiple replicas across the Swarm.</a:t>
            </a:r>
          </a:p>
          <a:p>
            <a:pPr marL="36900" indent="0">
              <a:buNone/>
            </a:pPr>
            <a:r>
              <a:rPr lang="en-US" dirty="0"/>
              <a:t>	Tasks: A task represents the basic unit of work in a Swarm, typically corresponding to a running container. Tasks are scheduled by the Swarm Manager based on the desired state of the service.</a:t>
            </a:r>
            <a:endParaRPr lang="en-IN" dirty="0"/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FF44EFAA-E5DB-DAF9-3E55-01B818C8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637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94D0-DAAC-836F-DC57-B39EFFE08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100" y="950784"/>
            <a:ext cx="10353762" cy="5568003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IN" dirty="0"/>
              <a:t>Docker Swarm in Action</a:t>
            </a:r>
          </a:p>
          <a:p>
            <a:pPr marL="36900" indent="0">
              <a:buNone/>
            </a:pPr>
            <a:r>
              <a:rPr lang="en-IN" dirty="0"/>
              <a:t>	Initializing and configuring Swarm</a:t>
            </a:r>
          </a:p>
          <a:p>
            <a:pPr marL="36900" indent="0">
              <a:buNone/>
            </a:pPr>
            <a:r>
              <a:rPr lang="en-IN" dirty="0"/>
              <a:t>		$docker swarm </a:t>
            </a:r>
            <a:r>
              <a:rPr lang="en-IN" dirty="0" err="1"/>
              <a:t>init</a:t>
            </a:r>
            <a:endParaRPr lang="en-IN" dirty="0"/>
          </a:p>
          <a:p>
            <a:pPr marL="36900" indent="0">
              <a:buNone/>
            </a:pPr>
            <a:r>
              <a:rPr lang="en-IN" dirty="0"/>
              <a:t>		$docker info</a:t>
            </a:r>
          </a:p>
          <a:p>
            <a:pPr marL="36900" indent="0">
              <a:buNone/>
            </a:pPr>
            <a:r>
              <a:rPr lang="en-IN" dirty="0"/>
              <a:t>	Docker Swarm Service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US" dirty="0"/>
              <a:t>In Swarm, containers are launched using services. A service is a group of containers of the same image that enables the scaling of applications.</a:t>
            </a:r>
          </a:p>
          <a:p>
            <a:pPr marL="36900" indent="0">
              <a:buNone/>
            </a:pPr>
            <a:r>
              <a:rPr lang="en-US" dirty="0"/>
              <a:t>	Docker Swarm Stack</a:t>
            </a:r>
          </a:p>
          <a:p>
            <a:pPr marL="36900" indent="0">
              <a:buNone/>
            </a:pPr>
            <a:r>
              <a:rPr lang="en-US" dirty="0"/>
              <a:t>		Docker Stack sits at a higher level than Docker containers and helps to manage the orchestration of multiple containers across several machines.</a:t>
            </a:r>
          </a:p>
          <a:p>
            <a:pPr marL="36900" indent="0">
              <a:buNone/>
            </a:pPr>
            <a:r>
              <a:rPr lang="en-US" dirty="0"/>
              <a:t>	Service vs Stack</a:t>
            </a:r>
          </a:p>
          <a:p>
            <a:pPr marL="36900" indent="0">
              <a:buNone/>
            </a:pPr>
            <a:r>
              <a:rPr lang="en-IN" dirty="0"/>
              <a:t>		</a:t>
            </a:r>
            <a:r>
              <a:rPr lang="en-US" dirty="0"/>
              <a:t>Service is the Swarm equivalent of a container. It represents one single container, running on one or more machines. Stack is the Swarm equivalent of Docker Compose. It represents several services, linked up to each other and deployed using a single configuration</a:t>
            </a:r>
            <a:endParaRPr lang="en-IN" dirty="0"/>
          </a:p>
        </p:txBody>
      </p:sp>
      <p:pic>
        <p:nvPicPr>
          <p:cNvPr id="2" name="Picture 4" descr="Certificate Border PNGs for Free Download">
            <a:extLst>
              <a:ext uri="{FF2B5EF4-FFF2-40B4-BE49-F238E27FC236}">
                <a16:creationId xmlns:a16="http://schemas.microsoft.com/office/drawing/2014/main" id="{E5A91BE7-CF48-2100-D182-2BED2210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2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 containers vs VMs. What is the difference?">
            <a:extLst>
              <a:ext uri="{FF2B5EF4-FFF2-40B4-BE49-F238E27FC236}">
                <a16:creationId xmlns:a16="http://schemas.microsoft.com/office/drawing/2014/main" id="{59E2E7E1-C6F2-F499-4D76-5228A6EE9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20" y="2458065"/>
            <a:ext cx="11791559" cy="2674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DD34A-D14A-87F8-7D15-4DA92B76C12D}"/>
              </a:ext>
            </a:extLst>
          </p:cNvPr>
          <p:cNvSpPr txBox="1"/>
          <p:nvPr/>
        </p:nvSpPr>
        <p:spPr>
          <a:xfrm>
            <a:off x="4026310" y="977859"/>
            <a:ext cx="6592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Docker vs Virtual Machines</a:t>
            </a:r>
          </a:p>
        </p:txBody>
      </p:sp>
      <p:pic>
        <p:nvPicPr>
          <p:cNvPr id="8" name="Picture 4" descr="Certificate Border PNGs for Free Download">
            <a:extLst>
              <a:ext uri="{FF2B5EF4-FFF2-40B4-BE49-F238E27FC236}">
                <a16:creationId xmlns:a16="http://schemas.microsoft.com/office/drawing/2014/main" id="{AEB7613A-7B24-5A79-4E42-E04777A4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9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tainer Service Hosting Model / U-M Information and Technology Services">
            <a:extLst>
              <a:ext uri="{FF2B5EF4-FFF2-40B4-BE49-F238E27FC236}">
                <a16:creationId xmlns:a16="http://schemas.microsoft.com/office/drawing/2014/main" id="{1A4F3251-8968-5061-3DA2-3E4484DC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30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4" descr="Certificate Border PNGs for Free Download">
            <a:extLst>
              <a:ext uri="{FF2B5EF4-FFF2-40B4-BE49-F238E27FC236}">
                <a16:creationId xmlns:a16="http://schemas.microsoft.com/office/drawing/2014/main" id="{3E4B4C5F-F24B-E89A-CDF2-44B8D4633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93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ertificate Border PNGs for Free Download">
            <a:extLst>
              <a:ext uri="{FF2B5EF4-FFF2-40B4-BE49-F238E27FC236}">
                <a16:creationId xmlns:a16="http://schemas.microsoft.com/office/drawing/2014/main" id="{A1659CE1-28CC-6472-EE26-65A26DDF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1C1DA-1735-6664-A427-F7F0A03A4D68}"/>
              </a:ext>
            </a:extLst>
          </p:cNvPr>
          <p:cNvSpPr txBox="1"/>
          <p:nvPr/>
        </p:nvSpPr>
        <p:spPr>
          <a:xfrm>
            <a:off x="1932038" y="1498856"/>
            <a:ext cx="8436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Features and Advantages of Docker</a:t>
            </a:r>
          </a:p>
          <a:p>
            <a:endParaRPr lang="en-IN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	Containerization</a:t>
            </a:r>
          </a:p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	Portability</a:t>
            </a:r>
          </a:p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	Isolation</a:t>
            </a:r>
          </a:p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	Efficiency</a:t>
            </a:r>
          </a:p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	Version Control</a:t>
            </a:r>
          </a:p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	Scalability and Security</a:t>
            </a:r>
          </a:p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	Docker Hub and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720231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ertificate Border PNGs for Free Download">
            <a:extLst>
              <a:ext uri="{FF2B5EF4-FFF2-40B4-BE49-F238E27FC236}">
                <a16:creationId xmlns:a16="http://schemas.microsoft.com/office/drawing/2014/main" id="{18F375D4-5D8F-BBAB-ED4C-96656DAD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68C4017-1017-6704-0931-551BE419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4203"/>
            <a:ext cx="10353762" cy="970450"/>
          </a:xfrm>
        </p:spPr>
        <p:txBody>
          <a:bodyPr/>
          <a:lstStyle/>
          <a:p>
            <a:r>
              <a:rPr lang="en-IN" dirty="0"/>
              <a:t>Typical Docker Workflow</a:t>
            </a:r>
          </a:p>
        </p:txBody>
      </p:sp>
      <p:pic>
        <p:nvPicPr>
          <p:cNvPr id="3074" name="Picture 2" descr="What is Docker architecture? – Sysdig">
            <a:extLst>
              <a:ext uri="{FF2B5EF4-FFF2-40B4-BE49-F238E27FC236}">
                <a16:creationId xmlns:a16="http://schemas.microsoft.com/office/drawing/2014/main" id="{112F9FB1-FA19-032B-0B42-95310017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312" y="1498856"/>
            <a:ext cx="9610725" cy="501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DA6DA5-9186-6FCB-B416-F46991EB7EAF}"/>
              </a:ext>
            </a:extLst>
          </p:cNvPr>
          <p:cNvSpPr txBox="1"/>
          <p:nvPr/>
        </p:nvSpPr>
        <p:spPr>
          <a:xfrm>
            <a:off x="162232" y="4158815"/>
            <a:ext cx="266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Applications are Containerised are readily available on Public Repository, </a:t>
            </a:r>
            <a:r>
              <a:rPr lang="en-IN" dirty="0" err="1"/>
              <a:t>DockerHub</a:t>
            </a:r>
            <a:r>
              <a:rPr lang="en-IN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A6FEF-3659-0B99-52EF-468918DE67B8}"/>
              </a:ext>
            </a:extLst>
          </p:cNvPr>
          <p:cNvSpPr txBox="1"/>
          <p:nvPr/>
        </p:nvSpPr>
        <p:spPr>
          <a:xfrm>
            <a:off x="1432796" y="5489703"/>
            <a:ext cx="2595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just need to find the right OS, Tools and Application container images.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64268-CB3E-1859-6248-2F10FA6F2E54}"/>
              </a:ext>
            </a:extLst>
          </p:cNvPr>
          <p:cNvSpPr txBox="1"/>
          <p:nvPr/>
        </p:nvSpPr>
        <p:spPr>
          <a:xfrm>
            <a:off x="8790039" y="4650539"/>
            <a:ext cx="30381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Once we have right image, we can pull and run the image as a container to run the application. We can run as many applications as we want with deferent versions.</a:t>
            </a:r>
          </a:p>
        </p:txBody>
      </p:sp>
    </p:spTree>
    <p:extLst>
      <p:ext uri="{BB962C8B-B14F-4D97-AF65-F5344CB8AC3E}">
        <p14:creationId xmlns:p14="http://schemas.microsoft.com/office/powerpoint/2010/main" val="426561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3E21-2A64-4382-F636-6B5A54C3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832" y="1019047"/>
            <a:ext cx="2891289" cy="47980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sz="2400" b="1" dirty="0"/>
              <a:t>Installing Docker</a:t>
            </a:r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5FD8AE43-A01C-193C-D2A7-CA4936344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ocker Editions - Simplified Learning">
            <a:extLst>
              <a:ext uri="{FF2B5EF4-FFF2-40B4-BE49-F238E27FC236}">
                <a16:creationId xmlns:a16="http://schemas.microsoft.com/office/drawing/2014/main" id="{B4770402-288E-0369-749E-582168FD3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8"/>
          <a:stretch/>
        </p:blipFill>
        <p:spPr bwMode="auto">
          <a:xfrm>
            <a:off x="1046832" y="1873749"/>
            <a:ext cx="10169652" cy="34061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659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F9A2-D5C1-4FEF-7A92-A6793E48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38" y="174240"/>
            <a:ext cx="10353762" cy="668376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IN" sz="2200" b="1" dirty="0"/>
              <a:t>Basic Docker Commands</a:t>
            </a:r>
          </a:p>
          <a:p>
            <a:pPr marL="36900" indent="0">
              <a:buNone/>
            </a:pPr>
            <a:r>
              <a:rPr lang="en-IN" sz="2200" b="1" dirty="0"/>
              <a:t>	$docker pull  - pulls the image from </a:t>
            </a:r>
            <a:r>
              <a:rPr lang="en-IN" sz="2200" b="1" dirty="0" err="1"/>
              <a:t>dockerhub</a:t>
            </a:r>
            <a:endParaRPr lang="en-IN" sz="2200" b="1" dirty="0"/>
          </a:p>
          <a:p>
            <a:pPr marL="36900" indent="0">
              <a:buNone/>
            </a:pPr>
            <a:r>
              <a:rPr lang="en-IN" sz="2200" b="1" dirty="0"/>
              <a:t>	$docker run – pull the image and run a container</a:t>
            </a:r>
          </a:p>
          <a:p>
            <a:pPr marL="36900" indent="0">
              <a:buNone/>
            </a:pPr>
            <a:r>
              <a:rPr lang="en-IN" sz="2200" b="1" dirty="0"/>
              <a:t>	$docker </a:t>
            </a:r>
            <a:r>
              <a:rPr lang="en-IN" sz="2200" b="1" dirty="0" err="1"/>
              <a:t>ps</a:t>
            </a:r>
            <a:r>
              <a:rPr lang="en-IN" sz="2200" b="1" dirty="0"/>
              <a:t> – lists the running containers</a:t>
            </a:r>
          </a:p>
          <a:p>
            <a:pPr marL="36900" indent="0">
              <a:buNone/>
            </a:pPr>
            <a:r>
              <a:rPr lang="en-IN" sz="2200" b="1" dirty="0"/>
              <a:t>	$docker </a:t>
            </a:r>
            <a:r>
              <a:rPr lang="en-IN" sz="2200" b="1" dirty="0" err="1"/>
              <a:t>ps</a:t>
            </a:r>
            <a:r>
              <a:rPr lang="en-IN" sz="2200" b="1" dirty="0"/>
              <a:t> -a – lists all the containers</a:t>
            </a:r>
          </a:p>
          <a:p>
            <a:pPr marL="36900" indent="0">
              <a:buNone/>
            </a:pPr>
            <a:r>
              <a:rPr lang="en-IN" sz="2200" b="1" dirty="0"/>
              <a:t>	$docker stop – stops the container</a:t>
            </a:r>
          </a:p>
          <a:p>
            <a:pPr marL="36900" indent="0">
              <a:buNone/>
            </a:pPr>
            <a:r>
              <a:rPr lang="en-IN" sz="2200" b="1" dirty="0"/>
              <a:t>	$docker rm – remove the container</a:t>
            </a:r>
          </a:p>
          <a:p>
            <a:pPr marL="36900" indent="0">
              <a:buNone/>
            </a:pPr>
            <a:r>
              <a:rPr lang="en-IN" sz="2200" b="1" dirty="0"/>
              <a:t>	$docker images – lists the docker images</a:t>
            </a:r>
          </a:p>
          <a:p>
            <a:pPr marL="36900" indent="0">
              <a:buNone/>
            </a:pPr>
            <a:r>
              <a:rPr lang="en-IN" sz="2200" b="1" dirty="0"/>
              <a:t>	$docker </a:t>
            </a:r>
            <a:r>
              <a:rPr lang="en-IN" sz="2200" b="1" dirty="0" err="1"/>
              <a:t>rmi</a:t>
            </a:r>
            <a:r>
              <a:rPr lang="en-IN" sz="2200" b="1" dirty="0"/>
              <a:t> – to remove the image</a:t>
            </a:r>
          </a:p>
          <a:p>
            <a:pPr marL="36900" indent="0">
              <a:buNone/>
            </a:pPr>
            <a:r>
              <a:rPr lang="en-IN" sz="2200" b="1" dirty="0"/>
              <a:t>	$docker exec – execute a command on docker</a:t>
            </a:r>
          </a:p>
          <a:p>
            <a:pPr marL="36900" indent="0">
              <a:buNone/>
            </a:pPr>
            <a:r>
              <a:rPr lang="en-IN" sz="2200" b="1" dirty="0"/>
              <a:t>	$docker run -d  - docker detach mode</a:t>
            </a:r>
          </a:p>
          <a:p>
            <a:pPr marL="36900" indent="0">
              <a:buNone/>
            </a:pPr>
            <a:r>
              <a:rPr lang="en-IN" sz="2200" b="1" dirty="0"/>
              <a:t>	$docker attach &lt;id&gt; - Attach to a running docker</a:t>
            </a:r>
          </a:p>
          <a:p>
            <a:pPr marL="36900" indent="0">
              <a:buNone/>
            </a:pPr>
            <a:r>
              <a:rPr lang="en-IN" sz="2200" b="1" dirty="0"/>
              <a:t>	$</a:t>
            </a:r>
            <a:r>
              <a:rPr lang="en-US" sz="2200" b="1" dirty="0"/>
              <a:t>docker cp &lt;</a:t>
            </a:r>
            <a:r>
              <a:rPr lang="en-US" sz="2200" b="1" dirty="0" err="1"/>
              <a:t>local_file_path</a:t>
            </a:r>
            <a:r>
              <a:rPr lang="en-US" sz="2200" b="1" dirty="0"/>
              <a:t>&gt; &lt;</a:t>
            </a:r>
            <a:r>
              <a:rPr lang="en-US" sz="2200" b="1" dirty="0" err="1"/>
              <a:t>container_id_or_name</a:t>
            </a:r>
            <a:r>
              <a:rPr lang="en-US" sz="2200" b="1" dirty="0"/>
              <a:t>&gt;:&lt;</a:t>
            </a:r>
            <a:r>
              <a:rPr lang="en-US" sz="2200" b="1" dirty="0" err="1"/>
              <a:t>container_path</a:t>
            </a:r>
            <a:r>
              <a:rPr lang="en-US" sz="2200" b="1" dirty="0"/>
              <a:t>&gt;</a:t>
            </a:r>
            <a:endParaRPr lang="en-IN" sz="2200" b="1" dirty="0"/>
          </a:p>
          <a:p>
            <a:pPr marL="36900" indent="0">
              <a:buNone/>
            </a:pPr>
            <a:r>
              <a:rPr lang="en-IN" sz="2200" b="1" dirty="0"/>
              <a:t>Docker </a:t>
            </a:r>
            <a:r>
              <a:rPr lang="en-IN" sz="2200" b="1"/>
              <a:t>Life Span</a:t>
            </a:r>
            <a:endParaRPr lang="en-IN" sz="2200" b="1" dirty="0"/>
          </a:p>
          <a:p>
            <a:pPr marL="36900" indent="0">
              <a:buNone/>
            </a:pPr>
            <a:endParaRPr lang="en-IN" sz="2200" dirty="0"/>
          </a:p>
        </p:txBody>
      </p:sp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519FD42E-EF56-9E06-93C8-F1E5A771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58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ertificate Border PNGs for Free Download">
            <a:extLst>
              <a:ext uri="{FF2B5EF4-FFF2-40B4-BE49-F238E27FC236}">
                <a16:creationId xmlns:a16="http://schemas.microsoft.com/office/drawing/2014/main" id="{B9F2DA15-0B8E-F6C2-0EF7-071444A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0" y="0"/>
            <a:ext cx="2492477" cy="149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70F894-0095-18D1-2C86-C43A0F572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212" y="749428"/>
            <a:ext cx="4986498" cy="521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39A069-B598-BDBD-1956-FC953A5991A2}"/>
              </a:ext>
            </a:extLst>
          </p:cNvPr>
          <p:cNvSpPr txBox="1"/>
          <p:nvPr/>
        </p:nvSpPr>
        <p:spPr>
          <a:xfrm>
            <a:off x="958645" y="749428"/>
            <a:ext cx="566338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You can use the -p or --publish option with docker run to map a port. For example, if you have a web application running on port 80 inside a container and you want to expose it on port 8080 on your host machine, you can do it like this:</a:t>
            </a:r>
          </a:p>
          <a:p>
            <a:endParaRPr lang="en-US" sz="2300" dirty="0"/>
          </a:p>
          <a:p>
            <a:r>
              <a:rPr lang="en-US" sz="2300" dirty="0"/>
              <a:t>$docker run -p 8080:80 my-container</a:t>
            </a:r>
          </a:p>
          <a:p>
            <a:endParaRPr lang="en-IN" sz="2300" dirty="0"/>
          </a:p>
          <a:p>
            <a:r>
              <a:rPr lang="en-IN" sz="2300" dirty="0"/>
              <a:t>We can deploy multiple container of the same image and assign to deferent ports on the Docker host.</a:t>
            </a:r>
          </a:p>
          <a:p>
            <a:endParaRPr lang="en-IN" sz="2300" dirty="0"/>
          </a:p>
          <a:p>
            <a:r>
              <a:rPr lang="en-IN" sz="2300" dirty="0"/>
              <a:t>We can not map multiple container ports to single port on the Host machine.</a:t>
            </a:r>
          </a:p>
        </p:txBody>
      </p:sp>
    </p:spTree>
    <p:extLst>
      <p:ext uri="{BB962C8B-B14F-4D97-AF65-F5344CB8AC3E}">
        <p14:creationId xmlns:p14="http://schemas.microsoft.com/office/powerpoint/2010/main" val="3453698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4990</TotalTime>
  <Words>1874</Words>
  <Application>Microsoft Office PowerPoint</Application>
  <PresentationFormat>Widescreen</PresentationFormat>
  <Paragraphs>184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Aharoni</vt:lpstr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Typical Docker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Overview</dc:title>
  <dc:creator>Suneel Kumar Behara</dc:creator>
  <cp:lastModifiedBy>Suneel Kumar Behara</cp:lastModifiedBy>
  <cp:revision>42</cp:revision>
  <dcterms:created xsi:type="dcterms:W3CDTF">2023-08-27T15:38:34Z</dcterms:created>
  <dcterms:modified xsi:type="dcterms:W3CDTF">2024-04-06T18:38:37Z</dcterms:modified>
</cp:coreProperties>
</file>