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59" r:id="rId7"/>
    <p:sldId id="266" r:id="rId8"/>
    <p:sldId id="260" r:id="rId9"/>
    <p:sldId id="267" r:id="rId10"/>
    <p:sldId id="261" r:id="rId11"/>
    <p:sldId id="268" r:id="rId12"/>
    <p:sldId id="269" r:id="rId13"/>
    <p:sldId id="271" r:id="rId14"/>
    <p:sldId id="270" r:id="rId15"/>
    <p:sldId id="262" r:id="rId16"/>
    <p:sldId id="273" r:id="rId17"/>
    <p:sldId id="263" r:id="rId18"/>
    <p:sldId id="280" r:id="rId19"/>
    <p:sldId id="276" r:id="rId20"/>
    <p:sldId id="275" r:id="rId21"/>
    <p:sldId id="277" r:id="rId22"/>
    <p:sldId id="279" r:id="rId23"/>
    <p:sldId id="28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339CD-6750-4609-D824-3AB0F1EE18BF}" v="19" dt="2022-10-27T20:22:56.975"/>
    <p1510:client id="{55D952E2-73E3-E697-F211-01F74669D379}" v="122" dt="2022-10-27T20:41:36.872"/>
    <p1510:client id="{989ED698-1C9E-C8AA-C1EB-8E6976B36974}" v="1954" dt="2022-10-27T19:58:31.262"/>
    <p1510:client id="{A5082F2B-E738-9523-6E28-BFC3AF8BEFF9}" v="402" dt="2022-10-27T09:20:30.010"/>
    <p1510:client id="{AE620521-1D82-5C60-B146-98F644E50950}" v="8" dt="2022-10-27T21:33:15.844"/>
    <p1510:client id="{BC210A23-E081-2785-C2F1-CA6F9673D1F5}" v="418" dt="2022-10-28T00:01:43.280"/>
    <p1510:client id="{D077E767-961D-EEEA-6B8B-A398EFD2E713}" v="540" dt="2022-10-27T21:30:11.375"/>
    <p1510:client id="{DC3E093B-9B46-39E3-CD34-92A724B8ED83}" v="1" dt="2022-10-28T08:53:50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DC905-7C9C-4D9B-BB45-41B3C23434F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F5084E-FBF2-41F6-A48B-EE39B01BF9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Deliverables</a:t>
          </a:r>
        </a:p>
      </dgm:t>
    </dgm:pt>
    <dgm:pt modelId="{279F64A9-C6CC-4855-A172-36E12AB0F92F}" type="parTrans" cxnId="{CF2A2FA1-FE49-48BB-9828-1A98C918902F}">
      <dgm:prSet/>
      <dgm:spPr/>
      <dgm:t>
        <a:bodyPr/>
        <a:lstStyle/>
        <a:p>
          <a:endParaRPr lang="en-US"/>
        </a:p>
      </dgm:t>
    </dgm:pt>
    <dgm:pt modelId="{1076DFB7-7135-4967-B590-B2F849AEF59E}" type="sibTrans" cxnId="{CF2A2FA1-FE49-48BB-9828-1A98C918902F}">
      <dgm:prSet/>
      <dgm:spPr/>
      <dgm:t>
        <a:bodyPr/>
        <a:lstStyle/>
        <a:p>
          <a:endParaRPr lang="en-US"/>
        </a:p>
      </dgm:t>
    </dgm:pt>
    <dgm:pt modelId="{41343C97-01B7-49B6-921B-BC2D4649C9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Problem Overview – Expected from this report</a:t>
          </a:r>
        </a:p>
      </dgm:t>
    </dgm:pt>
    <dgm:pt modelId="{08004C36-82A5-4B3C-A32A-79CB981939BB}" type="parTrans" cxnId="{C25594A8-6584-411E-95C0-301106B37D2F}">
      <dgm:prSet/>
      <dgm:spPr/>
      <dgm:t>
        <a:bodyPr/>
        <a:lstStyle/>
        <a:p>
          <a:endParaRPr lang="en-US"/>
        </a:p>
      </dgm:t>
    </dgm:pt>
    <dgm:pt modelId="{D174E778-4803-4C71-9BB1-EADAD2D97A09}" type="sibTrans" cxnId="{C25594A8-6584-411E-95C0-301106B37D2F}">
      <dgm:prSet/>
      <dgm:spPr/>
      <dgm:t>
        <a:bodyPr/>
        <a:lstStyle/>
        <a:p>
          <a:endParaRPr lang="en-US"/>
        </a:p>
      </dgm:t>
    </dgm:pt>
    <dgm:pt modelId="{20A6825E-C7FB-4AF9-966C-FFCAC80F4D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Features and Philosophy</a:t>
          </a:r>
        </a:p>
      </dgm:t>
    </dgm:pt>
    <dgm:pt modelId="{A4F3656F-FB55-42F6-BA47-0D2681CB2A8A}" type="parTrans" cxnId="{DD7B85E4-D6F7-42B0-9169-EF5F8B03B9F3}">
      <dgm:prSet/>
      <dgm:spPr/>
      <dgm:t>
        <a:bodyPr/>
        <a:lstStyle/>
        <a:p>
          <a:endParaRPr lang="en-US"/>
        </a:p>
      </dgm:t>
    </dgm:pt>
    <dgm:pt modelId="{AEC0FEB5-26E9-4CC8-A421-93741BB4448C}" type="sibTrans" cxnId="{DD7B85E4-D6F7-42B0-9169-EF5F8B03B9F3}">
      <dgm:prSet/>
      <dgm:spPr/>
      <dgm:t>
        <a:bodyPr/>
        <a:lstStyle/>
        <a:p>
          <a:endParaRPr lang="en-US"/>
        </a:p>
      </dgm:t>
    </dgm:pt>
    <dgm:pt modelId="{FCE53B38-E5C5-4483-9097-6E5A4168BA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Calibri Light" panose="020F0302020204030204"/>
            </a:rPr>
            <a:t>Implementing</a:t>
          </a:r>
          <a:r>
            <a:rPr lang="en-US" dirty="0">
              <a:solidFill>
                <a:schemeClr val="bg1"/>
              </a:solidFill>
            </a:rPr>
            <a:t> and Testing</a:t>
          </a:r>
        </a:p>
      </dgm:t>
    </dgm:pt>
    <dgm:pt modelId="{F4D7B73E-4BCB-47EC-97F3-011A329048CA}" type="parTrans" cxnId="{B9AADAEB-9A85-4CC4-A577-21F6173B99C0}">
      <dgm:prSet/>
      <dgm:spPr/>
      <dgm:t>
        <a:bodyPr/>
        <a:lstStyle/>
        <a:p>
          <a:endParaRPr lang="en-US"/>
        </a:p>
      </dgm:t>
    </dgm:pt>
    <dgm:pt modelId="{307503B9-F3A0-4267-9D89-0CA53D182C2F}" type="sibTrans" cxnId="{B9AADAEB-9A85-4CC4-A577-21F6173B99C0}">
      <dgm:prSet/>
      <dgm:spPr/>
      <dgm:t>
        <a:bodyPr/>
        <a:lstStyle/>
        <a:p>
          <a:endParaRPr lang="en-US"/>
        </a:p>
      </dgm:t>
    </dgm:pt>
    <dgm:pt modelId="{1E0BFEA6-6DAD-46A6-98AE-951618E209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Live Demo</a:t>
          </a:r>
        </a:p>
      </dgm:t>
    </dgm:pt>
    <dgm:pt modelId="{8D70010F-B613-4690-AC44-4A0BB789CAE5}" type="parTrans" cxnId="{3EB77073-65E8-43BC-8DBA-51B3AACB1311}">
      <dgm:prSet/>
      <dgm:spPr/>
      <dgm:t>
        <a:bodyPr/>
        <a:lstStyle/>
        <a:p>
          <a:endParaRPr lang="en-US"/>
        </a:p>
      </dgm:t>
    </dgm:pt>
    <dgm:pt modelId="{B5F5A3EB-B46A-4788-AA19-D9B48D498ACD}" type="sibTrans" cxnId="{3EB77073-65E8-43BC-8DBA-51B3AACB1311}">
      <dgm:prSet/>
      <dgm:spPr/>
      <dgm:t>
        <a:bodyPr/>
        <a:lstStyle/>
        <a:p>
          <a:endParaRPr lang="en-US"/>
        </a:p>
      </dgm:t>
    </dgm:pt>
    <dgm:pt modelId="{1A79F83F-0CDC-4F56-9FA4-A050178732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Future Work</a:t>
          </a:r>
        </a:p>
      </dgm:t>
    </dgm:pt>
    <dgm:pt modelId="{EAB41B11-D7D8-4E64-BE09-D18B5577A86B}" type="parTrans" cxnId="{C4F61E5F-CB65-4C1D-992F-CC0F2BE18E4B}">
      <dgm:prSet/>
      <dgm:spPr/>
      <dgm:t>
        <a:bodyPr/>
        <a:lstStyle/>
        <a:p>
          <a:endParaRPr lang="en-US"/>
        </a:p>
      </dgm:t>
    </dgm:pt>
    <dgm:pt modelId="{31D8D868-477E-4383-B08A-DF4A092EBAA2}" type="sibTrans" cxnId="{C4F61E5F-CB65-4C1D-992F-CC0F2BE18E4B}">
      <dgm:prSet/>
      <dgm:spPr/>
      <dgm:t>
        <a:bodyPr/>
        <a:lstStyle/>
        <a:p>
          <a:endParaRPr lang="en-US"/>
        </a:p>
      </dgm:t>
    </dgm:pt>
    <dgm:pt modelId="{73B8198C-2F4E-455B-BC9D-9A02A9903825}" type="pres">
      <dgm:prSet presAssocID="{FA8DC905-7C9C-4D9B-BB45-41B3C23434F2}" presName="root" presStyleCnt="0">
        <dgm:presLayoutVars>
          <dgm:dir/>
          <dgm:resizeHandles val="exact"/>
        </dgm:presLayoutVars>
      </dgm:prSet>
      <dgm:spPr/>
    </dgm:pt>
    <dgm:pt modelId="{1C467302-2353-4294-9EFE-6554296BEF97}" type="pres">
      <dgm:prSet presAssocID="{47F5084E-FBF2-41F6-A48B-EE39B01BF9FC}" presName="compNode" presStyleCnt="0"/>
      <dgm:spPr/>
    </dgm:pt>
    <dgm:pt modelId="{1984F007-B1F7-411A-8B09-5D868A306462}" type="pres">
      <dgm:prSet presAssocID="{47F5084E-FBF2-41F6-A48B-EE39B01BF9FC}" presName="bgRect" presStyleLbl="bgShp" presStyleIdx="0" presStyleCnt="6"/>
      <dgm:spPr/>
    </dgm:pt>
    <dgm:pt modelId="{F06ECAF6-B61C-495E-8B13-E6726E303124}" type="pres">
      <dgm:prSet presAssocID="{47F5084E-FBF2-41F6-A48B-EE39B01BF9F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5C7691-3DDD-4EBC-B19A-D379111A5DAD}" type="pres">
      <dgm:prSet presAssocID="{47F5084E-FBF2-41F6-A48B-EE39B01BF9FC}" presName="spaceRect" presStyleCnt="0"/>
      <dgm:spPr/>
    </dgm:pt>
    <dgm:pt modelId="{54DF139F-E052-4F63-A569-557E18AD8034}" type="pres">
      <dgm:prSet presAssocID="{47F5084E-FBF2-41F6-A48B-EE39B01BF9FC}" presName="parTx" presStyleLbl="revTx" presStyleIdx="0" presStyleCnt="6">
        <dgm:presLayoutVars>
          <dgm:chMax val="0"/>
          <dgm:chPref val="0"/>
        </dgm:presLayoutVars>
      </dgm:prSet>
      <dgm:spPr/>
    </dgm:pt>
    <dgm:pt modelId="{BD4E0FEB-0999-4125-983C-108D3B25EC3F}" type="pres">
      <dgm:prSet presAssocID="{1076DFB7-7135-4967-B590-B2F849AEF59E}" presName="sibTrans" presStyleCnt="0"/>
      <dgm:spPr/>
    </dgm:pt>
    <dgm:pt modelId="{23399991-69AF-4770-9621-E58AC225419A}" type="pres">
      <dgm:prSet presAssocID="{41343C97-01B7-49B6-921B-BC2D4649C91B}" presName="compNode" presStyleCnt="0"/>
      <dgm:spPr/>
    </dgm:pt>
    <dgm:pt modelId="{CBEB6CCD-3A64-4C6B-AAAE-9588248C912B}" type="pres">
      <dgm:prSet presAssocID="{41343C97-01B7-49B6-921B-BC2D4649C91B}" presName="bgRect" presStyleLbl="bgShp" presStyleIdx="1" presStyleCnt="6"/>
      <dgm:spPr/>
    </dgm:pt>
    <dgm:pt modelId="{81D8E006-B182-4A79-98C8-92687DCDC289}" type="pres">
      <dgm:prSet presAssocID="{41343C97-01B7-49B6-921B-BC2D4649C91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7B50BDA-E39D-402E-A631-F7D4BFB91BA9}" type="pres">
      <dgm:prSet presAssocID="{41343C97-01B7-49B6-921B-BC2D4649C91B}" presName="spaceRect" presStyleCnt="0"/>
      <dgm:spPr/>
    </dgm:pt>
    <dgm:pt modelId="{DEAC8421-6365-4C31-A516-C9C2367586DF}" type="pres">
      <dgm:prSet presAssocID="{41343C97-01B7-49B6-921B-BC2D4649C91B}" presName="parTx" presStyleLbl="revTx" presStyleIdx="1" presStyleCnt="6">
        <dgm:presLayoutVars>
          <dgm:chMax val="0"/>
          <dgm:chPref val="0"/>
        </dgm:presLayoutVars>
      </dgm:prSet>
      <dgm:spPr/>
    </dgm:pt>
    <dgm:pt modelId="{EDC4BCDC-608F-46AC-8551-A033A5B0934B}" type="pres">
      <dgm:prSet presAssocID="{D174E778-4803-4C71-9BB1-EADAD2D97A09}" presName="sibTrans" presStyleCnt="0"/>
      <dgm:spPr/>
    </dgm:pt>
    <dgm:pt modelId="{A1F7EFBF-A8EF-43EF-8691-F722B5F0F965}" type="pres">
      <dgm:prSet presAssocID="{20A6825E-C7FB-4AF9-966C-FFCAC80F4D4A}" presName="compNode" presStyleCnt="0"/>
      <dgm:spPr/>
    </dgm:pt>
    <dgm:pt modelId="{1149EBA3-2FEF-42C5-B59E-E1A43DEEBC4C}" type="pres">
      <dgm:prSet presAssocID="{20A6825E-C7FB-4AF9-966C-FFCAC80F4D4A}" presName="bgRect" presStyleLbl="bgShp" presStyleIdx="2" presStyleCnt="6"/>
      <dgm:spPr/>
    </dgm:pt>
    <dgm:pt modelId="{E89BF25C-4DEA-45A2-8048-734EBFDA2C59}" type="pres">
      <dgm:prSet presAssocID="{20A6825E-C7FB-4AF9-966C-FFCAC80F4D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CCD3977-7F30-4A2F-980E-4BA9E8380EE5}" type="pres">
      <dgm:prSet presAssocID="{20A6825E-C7FB-4AF9-966C-FFCAC80F4D4A}" presName="spaceRect" presStyleCnt="0"/>
      <dgm:spPr/>
    </dgm:pt>
    <dgm:pt modelId="{3AA6D541-5F53-4D22-80C9-5F7E3676975E}" type="pres">
      <dgm:prSet presAssocID="{20A6825E-C7FB-4AF9-966C-FFCAC80F4D4A}" presName="parTx" presStyleLbl="revTx" presStyleIdx="2" presStyleCnt="6">
        <dgm:presLayoutVars>
          <dgm:chMax val="0"/>
          <dgm:chPref val="0"/>
        </dgm:presLayoutVars>
      </dgm:prSet>
      <dgm:spPr/>
    </dgm:pt>
    <dgm:pt modelId="{66207BB2-6033-43C9-A96F-35301AF3D9CA}" type="pres">
      <dgm:prSet presAssocID="{AEC0FEB5-26E9-4CC8-A421-93741BB4448C}" presName="sibTrans" presStyleCnt="0"/>
      <dgm:spPr/>
    </dgm:pt>
    <dgm:pt modelId="{141E6BDA-2986-4C04-A89B-D68483F8F129}" type="pres">
      <dgm:prSet presAssocID="{FCE53B38-E5C5-4483-9097-6E5A4168BADC}" presName="compNode" presStyleCnt="0"/>
      <dgm:spPr/>
    </dgm:pt>
    <dgm:pt modelId="{356E5F2D-7A94-4203-AAEA-C2634289C4E9}" type="pres">
      <dgm:prSet presAssocID="{FCE53B38-E5C5-4483-9097-6E5A4168BADC}" presName="bgRect" presStyleLbl="bgShp" presStyleIdx="3" presStyleCnt="6"/>
      <dgm:spPr/>
    </dgm:pt>
    <dgm:pt modelId="{B426B301-B480-4B4C-9565-2C49E00BC85D}" type="pres">
      <dgm:prSet presAssocID="{FCE53B38-E5C5-4483-9097-6E5A4168BAD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3C8669D-1D89-463C-BF91-2C77F527593D}" type="pres">
      <dgm:prSet presAssocID="{FCE53B38-E5C5-4483-9097-6E5A4168BADC}" presName="spaceRect" presStyleCnt="0"/>
      <dgm:spPr/>
    </dgm:pt>
    <dgm:pt modelId="{E514F85D-7811-4B94-937D-B6D7D2C9B517}" type="pres">
      <dgm:prSet presAssocID="{FCE53B38-E5C5-4483-9097-6E5A4168BADC}" presName="parTx" presStyleLbl="revTx" presStyleIdx="3" presStyleCnt="6">
        <dgm:presLayoutVars>
          <dgm:chMax val="0"/>
          <dgm:chPref val="0"/>
        </dgm:presLayoutVars>
      </dgm:prSet>
      <dgm:spPr/>
    </dgm:pt>
    <dgm:pt modelId="{4BF440A6-F965-467E-98E2-C9C85CEF9203}" type="pres">
      <dgm:prSet presAssocID="{307503B9-F3A0-4267-9D89-0CA53D182C2F}" presName="sibTrans" presStyleCnt="0"/>
      <dgm:spPr/>
    </dgm:pt>
    <dgm:pt modelId="{BF242410-11D5-4E02-BB77-BB751F172FF4}" type="pres">
      <dgm:prSet presAssocID="{1E0BFEA6-6DAD-46A6-98AE-951618E20942}" presName="compNode" presStyleCnt="0"/>
      <dgm:spPr/>
    </dgm:pt>
    <dgm:pt modelId="{6EA78481-5A2C-406A-9E51-1D2F9ACE30D4}" type="pres">
      <dgm:prSet presAssocID="{1E0BFEA6-6DAD-46A6-98AE-951618E20942}" presName="bgRect" presStyleLbl="bgShp" presStyleIdx="4" presStyleCnt="6"/>
      <dgm:spPr/>
    </dgm:pt>
    <dgm:pt modelId="{0EBC3CD9-78D2-4DDF-AEDC-B73633DE5343}" type="pres">
      <dgm:prSet presAssocID="{1E0BFEA6-6DAD-46A6-98AE-951618E2094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F6799F31-E3F9-4DF4-B3EF-ECD5079C326D}" type="pres">
      <dgm:prSet presAssocID="{1E0BFEA6-6DAD-46A6-98AE-951618E20942}" presName="spaceRect" presStyleCnt="0"/>
      <dgm:spPr/>
    </dgm:pt>
    <dgm:pt modelId="{21CEE4D5-B3F5-45D0-B261-8E974F587E76}" type="pres">
      <dgm:prSet presAssocID="{1E0BFEA6-6DAD-46A6-98AE-951618E20942}" presName="parTx" presStyleLbl="revTx" presStyleIdx="4" presStyleCnt="6">
        <dgm:presLayoutVars>
          <dgm:chMax val="0"/>
          <dgm:chPref val="0"/>
        </dgm:presLayoutVars>
      </dgm:prSet>
      <dgm:spPr/>
    </dgm:pt>
    <dgm:pt modelId="{E4D9BFAC-4704-4863-A9D8-21661BE651BF}" type="pres">
      <dgm:prSet presAssocID="{B5F5A3EB-B46A-4788-AA19-D9B48D498ACD}" presName="sibTrans" presStyleCnt="0"/>
      <dgm:spPr/>
    </dgm:pt>
    <dgm:pt modelId="{F6247FAB-E0BB-430B-9B91-7CF83D1B128E}" type="pres">
      <dgm:prSet presAssocID="{1A79F83F-0CDC-4F56-9FA4-A0501787325F}" presName="compNode" presStyleCnt="0"/>
      <dgm:spPr/>
    </dgm:pt>
    <dgm:pt modelId="{022C4179-4436-45E2-9C2C-E6B5C2136844}" type="pres">
      <dgm:prSet presAssocID="{1A79F83F-0CDC-4F56-9FA4-A0501787325F}" presName="bgRect" presStyleLbl="bgShp" presStyleIdx="5" presStyleCnt="6"/>
      <dgm:spPr/>
    </dgm:pt>
    <dgm:pt modelId="{843A4A32-EEA3-40B6-9B83-8D0C34CDDCF8}" type="pres">
      <dgm:prSet presAssocID="{1A79F83F-0CDC-4F56-9FA4-A0501787325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AB61671-6C70-4EC2-8146-6FE6F1DF59B6}" type="pres">
      <dgm:prSet presAssocID="{1A79F83F-0CDC-4F56-9FA4-A0501787325F}" presName="spaceRect" presStyleCnt="0"/>
      <dgm:spPr/>
    </dgm:pt>
    <dgm:pt modelId="{C4FEAFBC-2878-42E1-8655-BE6E09CA2CC9}" type="pres">
      <dgm:prSet presAssocID="{1A79F83F-0CDC-4F56-9FA4-A0501787325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397800D-3B8E-4C52-A2C2-275CD90A070C}" type="presOf" srcId="{1A79F83F-0CDC-4F56-9FA4-A0501787325F}" destId="{C4FEAFBC-2878-42E1-8655-BE6E09CA2CC9}" srcOrd="0" destOrd="0" presId="urn:microsoft.com/office/officeart/2018/2/layout/IconVerticalSolidList"/>
    <dgm:cxn modelId="{C4F61E5F-CB65-4C1D-992F-CC0F2BE18E4B}" srcId="{FA8DC905-7C9C-4D9B-BB45-41B3C23434F2}" destId="{1A79F83F-0CDC-4F56-9FA4-A0501787325F}" srcOrd="5" destOrd="0" parTransId="{EAB41B11-D7D8-4E64-BE09-D18B5577A86B}" sibTransId="{31D8D868-477E-4383-B08A-DF4A092EBAA2}"/>
    <dgm:cxn modelId="{2B4AF941-7119-40B5-B359-8051DD3B10C2}" type="presOf" srcId="{20A6825E-C7FB-4AF9-966C-FFCAC80F4D4A}" destId="{3AA6D541-5F53-4D22-80C9-5F7E3676975E}" srcOrd="0" destOrd="0" presId="urn:microsoft.com/office/officeart/2018/2/layout/IconVerticalSolidList"/>
    <dgm:cxn modelId="{3EB77073-65E8-43BC-8DBA-51B3AACB1311}" srcId="{FA8DC905-7C9C-4D9B-BB45-41B3C23434F2}" destId="{1E0BFEA6-6DAD-46A6-98AE-951618E20942}" srcOrd="4" destOrd="0" parTransId="{8D70010F-B613-4690-AC44-4A0BB789CAE5}" sibTransId="{B5F5A3EB-B46A-4788-AA19-D9B48D498ACD}"/>
    <dgm:cxn modelId="{9EF5598B-4EB5-4B45-B580-D37A80FEF261}" type="presOf" srcId="{FA8DC905-7C9C-4D9B-BB45-41B3C23434F2}" destId="{73B8198C-2F4E-455B-BC9D-9A02A9903825}" srcOrd="0" destOrd="0" presId="urn:microsoft.com/office/officeart/2018/2/layout/IconVerticalSolidList"/>
    <dgm:cxn modelId="{CF2A2FA1-FE49-48BB-9828-1A98C918902F}" srcId="{FA8DC905-7C9C-4D9B-BB45-41B3C23434F2}" destId="{47F5084E-FBF2-41F6-A48B-EE39B01BF9FC}" srcOrd="0" destOrd="0" parTransId="{279F64A9-C6CC-4855-A172-36E12AB0F92F}" sibTransId="{1076DFB7-7135-4967-B590-B2F849AEF59E}"/>
    <dgm:cxn modelId="{C25594A8-6584-411E-95C0-301106B37D2F}" srcId="{FA8DC905-7C9C-4D9B-BB45-41B3C23434F2}" destId="{41343C97-01B7-49B6-921B-BC2D4649C91B}" srcOrd="1" destOrd="0" parTransId="{08004C36-82A5-4B3C-A32A-79CB981939BB}" sibTransId="{D174E778-4803-4C71-9BB1-EADAD2D97A09}"/>
    <dgm:cxn modelId="{BAA88EBD-A260-4651-B15B-7B6C86FBACDE}" type="presOf" srcId="{FCE53B38-E5C5-4483-9097-6E5A4168BADC}" destId="{E514F85D-7811-4B94-937D-B6D7D2C9B517}" srcOrd="0" destOrd="0" presId="urn:microsoft.com/office/officeart/2018/2/layout/IconVerticalSolidList"/>
    <dgm:cxn modelId="{9F6DDED1-7E09-4D61-8E15-207F4F521203}" type="presOf" srcId="{41343C97-01B7-49B6-921B-BC2D4649C91B}" destId="{DEAC8421-6365-4C31-A516-C9C2367586DF}" srcOrd="0" destOrd="0" presId="urn:microsoft.com/office/officeart/2018/2/layout/IconVerticalSolidList"/>
    <dgm:cxn modelId="{12721AD4-8818-41CA-B49C-E97411CA2027}" type="presOf" srcId="{47F5084E-FBF2-41F6-A48B-EE39B01BF9FC}" destId="{54DF139F-E052-4F63-A569-557E18AD8034}" srcOrd="0" destOrd="0" presId="urn:microsoft.com/office/officeart/2018/2/layout/IconVerticalSolidList"/>
    <dgm:cxn modelId="{396B14D7-1BD7-474B-9385-6C3257A36F4E}" type="presOf" srcId="{1E0BFEA6-6DAD-46A6-98AE-951618E20942}" destId="{21CEE4D5-B3F5-45D0-B261-8E974F587E76}" srcOrd="0" destOrd="0" presId="urn:microsoft.com/office/officeart/2018/2/layout/IconVerticalSolidList"/>
    <dgm:cxn modelId="{DD7B85E4-D6F7-42B0-9169-EF5F8B03B9F3}" srcId="{FA8DC905-7C9C-4D9B-BB45-41B3C23434F2}" destId="{20A6825E-C7FB-4AF9-966C-FFCAC80F4D4A}" srcOrd="2" destOrd="0" parTransId="{A4F3656F-FB55-42F6-BA47-0D2681CB2A8A}" sibTransId="{AEC0FEB5-26E9-4CC8-A421-93741BB4448C}"/>
    <dgm:cxn modelId="{B9AADAEB-9A85-4CC4-A577-21F6173B99C0}" srcId="{FA8DC905-7C9C-4D9B-BB45-41B3C23434F2}" destId="{FCE53B38-E5C5-4483-9097-6E5A4168BADC}" srcOrd="3" destOrd="0" parTransId="{F4D7B73E-4BCB-47EC-97F3-011A329048CA}" sibTransId="{307503B9-F3A0-4267-9D89-0CA53D182C2F}"/>
    <dgm:cxn modelId="{7846A18F-34E8-45A5-9F50-668B7C124BDE}" type="presParOf" srcId="{73B8198C-2F4E-455B-BC9D-9A02A9903825}" destId="{1C467302-2353-4294-9EFE-6554296BEF97}" srcOrd="0" destOrd="0" presId="urn:microsoft.com/office/officeart/2018/2/layout/IconVerticalSolidList"/>
    <dgm:cxn modelId="{FF577BD2-C6BF-4951-A1B3-2DD8A8B51BE4}" type="presParOf" srcId="{1C467302-2353-4294-9EFE-6554296BEF97}" destId="{1984F007-B1F7-411A-8B09-5D868A306462}" srcOrd="0" destOrd="0" presId="urn:microsoft.com/office/officeart/2018/2/layout/IconVerticalSolidList"/>
    <dgm:cxn modelId="{732DE091-23FF-4690-939D-463D49209B43}" type="presParOf" srcId="{1C467302-2353-4294-9EFE-6554296BEF97}" destId="{F06ECAF6-B61C-495E-8B13-E6726E303124}" srcOrd="1" destOrd="0" presId="urn:microsoft.com/office/officeart/2018/2/layout/IconVerticalSolidList"/>
    <dgm:cxn modelId="{19B6248E-C07A-459A-A79F-82CFBE36B702}" type="presParOf" srcId="{1C467302-2353-4294-9EFE-6554296BEF97}" destId="{C85C7691-3DDD-4EBC-B19A-D379111A5DAD}" srcOrd="2" destOrd="0" presId="urn:microsoft.com/office/officeart/2018/2/layout/IconVerticalSolidList"/>
    <dgm:cxn modelId="{0EE6AA85-A361-4017-A272-5EA2D4716F68}" type="presParOf" srcId="{1C467302-2353-4294-9EFE-6554296BEF97}" destId="{54DF139F-E052-4F63-A569-557E18AD8034}" srcOrd="3" destOrd="0" presId="urn:microsoft.com/office/officeart/2018/2/layout/IconVerticalSolidList"/>
    <dgm:cxn modelId="{6E981B10-18B9-4E5B-A69F-CE235B08FE78}" type="presParOf" srcId="{73B8198C-2F4E-455B-BC9D-9A02A9903825}" destId="{BD4E0FEB-0999-4125-983C-108D3B25EC3F}" srcOrd="1" destOrd="0" presId="urn:microsoft.com/office/officeart/2018/2/layout/IconVerticalSolidList"/>
    <dgm:cxn modelId="{0E0508FA-ECF9-4C8B-AAD4-E48C7D7AFEFE}" type="presParOf" srcId="{73B8198C-2F4E-455B-BC9D-9A02A9903825}" destId="{23399991-69AF-4770-9621-E58AC225419A}" srcOrd="2" destOrd="0" presId="urn:microsoft.com/office/officeart/2018/2/layout/IconVerticalSolidList"/>
    <dgm:cxn modelId="{B1EC9E9A-C0FA-4A66-9146-105DA220AFBA}" type="presParOf" srcId="{23399991-69AF-4770-9621-E58AC225419A}" destId="{CBEB6CCD-3A64-4C6B-AAAE-9588248C912B}" srcOrd="0" destOrd="0" presId="urn:microsoft.com/office/officeart/2018/2/layout/IconVerticalSolidList"/>
    <dgm:cxn modelId="{B81E0962-8812-4D0F-A4DD-AB3DA0833FD9}" type="presParOf" srcId="{23399991-69AF-4770-9621-E58AC225419A}" destId="{81D8E006-B182-4A79-98C8-92687DCDC289}" srcOrd="1" destOrd="0" presId="urn:microsoft.com/office/officeart/2018/2/layout/IconVerticalSolidList"/>
    <dgm:cxn modelId="{C65510A8-5B39-4426-BD51-18B42E6A6829}" type="presParOf" srcId="{23399991-69AF-4770-9621-E58AC225419A}" destId="{F7B50BDA-E39D-402E-A631-F7D4BFB91BA9}" srcOrd="2" destOrd="0" presId="urn:microsoft.com/office/officeart/2018/2/layout/IconVerticalSolidList"/>
    <dgm:cxn modelId="{CF6EF444-8124-4681-8247-9BC43CB7F79B}" type="presParOf" srcId="{23399991-69AF-4770-9621-E58AC225419A}" destId="{DEAC8421-6365-4C31-A516-C9C2367586DF}" srcOrd="3" destOrd="0" presId="urn:microsoft.com/office/officeart/2018/2/layout/IconVerticalSolidList"/>
    <dgm:cxn modelId="{1485C0D4-3D4C-467D-A4B8-2D83BA89496A}" type="presParOf" srcId="{73B8198C-2F4E-455B-BC9D-9A02A9903825}" destId="{EDC4BCDC-608F-46AC-8551-A033A5B0934B}" srcOrd="3" destOrd="0" presId="urn:microsoft.com/office/officeart/2018/2/layout/IconVerticalSolidList"/>
    <dgm:cxn modelId="{95CA6D94-5CFA-4EAE-8C5C-7AB36701B420}" type="presParOf" srcId="{73B8198C-2F4E-455B-BC9D-9A02A9903825}" destId="{A1F7EFBF-A8EF-43EF-8691-F722B5F0F965}" srcOrd="4" destOrd="0" presId="urn:microsoft.com/office/officeart/2018/2/layout/IconVerticalSolidList"/>
    <dgm:cxn modelId="{C8D3F858-688E-44CF-B315-F0F0CBDCB6A7}" type="presParOf" srcId="{A1F7EFBF-A8EF-43EF-8691-F722B5F0F965}" destId="{1149EBA3-2FEF-42C5-B59E-E1A43DEEBC4C}" srcOrd="0" destOrd="0" presId="urn:microsoft.com/office/officeart/2018/2/layout/IconVerticalSolidList"/>
    <dgm:cxn modelId="{62805881-D923-4DBA-94B1-08693D57E22A}" type="presParOf" srcId="{A1F7EFBF-A8EF-43EF-8691-F722B5F0F965}" destId="{E89BF25C-4DEA-45A2-8048-734EBFDA2C59}" srcOrd="1" destOrd="0" presId="urn:microsoft.com/office/officeart/2018/2/layout/IconVerticalSolidList"/>
    <dgm:cxn modelId="{B7DA9A89-2C5F-4059-ACB3-B0D54FB8E266}" type="presParOf" srcId="{A1F7EFBF-A8EF-43EF-8691-F722B5F0F965}" destId="{DCCD3977-7F30-4A2F-980E-4BA9E8380EE5}" srcOrd="2" destOrd="0" presId="urn:microsoft.com/office/officeart/2018/2/layout/IconVerticalSolidList"/>
    <dgm:cxn modelId="{E57BCCE4-D6E7-4653-8501-339527417C16}" type="presParOf" srcId="{A1F7EFBF-A8EF-43EF-8691-F722B5F0F965}" destId="{3AA6D541-5F53-4D22-80C9-5F7E3676975E}" srcOrd="3" destOrd="0" presId="urn:microsoft.com/office/officeart/2018/2/layout/IconVerticalSolidList"/>
    <dgm:cxn modelId="{80914116-DD8D-44F6-AD22-DAB704F23353}" type="presParOf" srcId="{73B8198C-2F4E-455B-BC9D-9A02A9903825}" destId="{66207BB2-6033-43C9-A96F-35301AF3D9CA}" srcOrd="5" destOrd="0" presId="urn:microsoft.com/office/officeart/2018/2/layout/IconVerticalSolidList"/>
    <dgm:cxn modelId="{B014982F-8F57-44CA-A22F-85D8000B8BD0}" type="presParOf" srcId="{73B8198C-2F4E-455B-BC9D-9A02A9903825}" destId="{141E6BDA-2986-4C04-A89B-D68483F8F129}" srcOrd="6" destOrd="0" presId="urn:microsoft.com/office/officeart/2018/2/layout/IconVerticalSolidList"/>
    <dgm:cxn modelId="{D08D41A6-F153-41EB-B03E-E8BFDACF82C7}" type="presParOf" srcId="{141E6BDA-2986-4C04-A89B-D68483F8F129}" destId="{356E5F2D-7A94-4203-AAEA-C2634289C4E9}" srcOrd="0" destOrd="0" presId="urn:microsoft.com/office/officeart/2018/2/layout/IconVerticalSolidList"/>
    <dgm:cxn modelId="{8FD6EC56-2AF8-441B-BD9F-4AB51AD36578}" type="presParOf" srcId="{141E6BDA-2986-4C04-A89B-D68483F8F129}" destId="{B426B301-B480-4B4C-9565-2C49E00BC85D}" srcOrd="1" destOrd="0" presId="urn:microsoft.com/office/officeart/2018/2/layout/IconVerticalSolidList"/>
    <dgm:cxn modelId="{20998A6C-1A8E-467B-B4BC-9F60B08BAC92}" type="presParOf" srcId="{141E6BDA-2986-4C04-A89B-D68483F8F129}" destId="{43C8669D-1D89-463C-BF91-2C77F527593D}" srcOrd="2" destOrd="0" presId="urn:microsoft.com/office/officeart/2018/2/layout/IconVerticalSolidList"/>
    <dgm:cxn modelId="{8748C69D-CBCD-4C35-9A80-BC8D9DA20BB5}" type="presParOf" srcId="{141E6BDA-2986-4C04-A89B-D68483F8F129}" destId="{E514F85D-7811-4B94-937D-B6D7D2C9B517}" srcOrd="3" destOrd="0" presId="urn:microsoft.com/office/officeart/2018/2/layout/IconVerticalSolidList"/>
    <dgm:cxn modelId="{3A75FF74-DA09-4CF5-ACB1-3C5069FCAE29}" type="presParOf" srcId="{73B8198C-2F4E-455B-BC9D-9A02A9903825}" destId="{4BF440A6-F965-467E-98E2-C9C85CEF9203}" srcOrd="7" destOrd="0" presId="urn:microsoft.com/office/officeart/2018/2/layout/IconVerticalSolidList"/>
    <dgm:cxn modelId="{118D3B8D-2B61-41B9-BCC9-80F5D23031AD}" type="presParOf" srcId="{73B8198C-2F4E-455B-BC9D-9A02A9903825}" destId="{BF242410-11D5-4E02-BB77-BB751F172FF4}" srcOrd="8" destOrd="0" presId="urn:microsoft.com/office/officeart/2018/2/layout/IconVerticalSolidList"/>
    <dgm:cxn modelId="{25502A9D-D44F-4B89-B5AD-AACCC41D955F}" type="presParOf" srcId="{BF242410-11D5-4E02-BB77-BB751F172FF4}" destId="{6EA78481-5A2C-406A-9E51-1D2F9ACE30D4}" srcOrd="0" destOrd="0" presId="urn:microsoft.com/office/officeart/2018/2/layout/IconVerticalSolidList"/>
    <dgm:cxn modelId="{41A97558-90CA-4C5A-96BA-1406C9BD6C3B}" type="presParOf" srcId="{BF242410-11D5-4E02-BB77-BB751F172FF4}" destId="{0EBC3CD9-78D2-4DDF-AEDC-B73633DE5343}" srcOrd="1" destOrd="0" presId="urn:microsoft.com/office/officeart/2018/2/layout/IconVerticalSolidList"/>
    <dgm:cxn modelId="{4808A572-86F6-42F9-8E01-122446C18E5B}" type="presParOf" srcId="{BF242410-11D5-4E02-BB77-BB751F172FF4}" destId="{F6799F31-E3F9-4DF4-B3EF-ECD5079C326D}" srcOrd="2" destOrd="0" presId="urn:microsoft.com/office/officeart/2018/2/layout/IconVerticalSolidList"/>
    <dgm:cxn modelId="{C61C18BE-FB92-4E2E-B2C6-48249E86DCB5}" type="presParOf" srcId="{BF242410-11D5-4E02-BB77-BB751F172FF4}" destId="{21CEE4D5-B3F5-45D0-B261-8E974F587E76}" srcOrd="3" destOrd="0" presId="urn:microsoft.com/office/officeart/2018/2/layout/IconVerticalSolidList"/>
    <dgm:cxn modelId="{B54F90B5-2E4D-4A8F-9C42-8D374825A654}" type="presParOf" srcId="{73B8198C-2F4E-455B-BC9D-9A02A9903825}" destId="{E4D9BFAC-4704-4863-A9D8-21661BE651BF}" srcOrd="9" destOrd="0" presId="urn:microsoft.com/office/officeart/2018/2/layout/IconVerticalSolidList"/>
    <dgm:cxn modelId="{B606AB10-C6D1-4F4C-A61A-47FFD21E4C0C}" type="presParOf" srcId="{73B8198C-2F4E-455B-BC9D-9A02A9903825}" destId="{F6247FAB-E0BB-430B-9B91-7CF83D1B128E}" srcOrd="10" destOrd="0" presId="urn:microsoft.com/office/officeart/2018/2/layout/IconVerticalSolidList"/>
    <dgm:cxn modelId="{3C1ACD43-CACB-410D-8252-9516B8DE3532}" type="presParOf" srcId="{F6247FAB-E0BB-430B-9B91-7CF83D1B128E}" destId="{022C4179-4436-45E2-9C2C-E6B5C2136844}" srcOrd="0" destOrd="0" presId="urn:microsoft.com/office/officeart/2018/2/layout/IconVerticalSolidList"/>
    <dgm:cxn modelId="{F8E02972-9878-47B3-B1FB-2212AF67667C}" type="presParOf" srcId="{F6247FAB-E0BB-430B-9B91-7CF83D1B128E}" destId="{843A4A32-EEA3-40B6-9B83-8D0C34CDDCF8}" srcOrd="1" destOrd="0" presId="urn:microsoft.com/office/officeart/2018/2/layout/IconVerticalSolidList"/>
    <dgm:cxn modelId="{68F9232E-F574-45F0-B09C-49C7D7F48370}" type="presParOf" srcId="{F6247FAB-E0BB-430B-9B91-7CF83D1B128E}" destId="{AAB61671-6C70-4EC2-8146-6FE6F1DF59B6}" srcOrd="2" destOrd="0" presId="urn:microsoft.com/office/officeart/2018/2/layout/IconVerticalSolidList"/>
    <dgm:cxn modelId="{1EA4BD48-7990-45E1-ACDD-AC6A19A5B185}" type="presParOf" srcId="{F6247FAB-E0BB-430B-9B91-7CF83D1B128E}" destId="{C4FEAFBC-2878-42E1-8655-BE6E09CA2C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4F007-B1F7-411A-8B09-5D868A306462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ECAF6-B61C-495E-8B13-E6726E303124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F139F-E052-4F63-A569-557E18AD8034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Deliverables</a:t>
          </a:r>
        </a:p>
      </dsp:txBody>
      <dsp:txXfrm>
        <a:off x="692764" y="1407"/>
        <a:ext cx="9822835" cy="599796"/>
      </dsp:txXfrm>
    </dsp:sp>
    <dsp:sp modelId="{CBEB6CCD-3A64-4C6B-AAAE-9588248C912B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8E006-B182-4A79-98C8-92687DCDC289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C8421-6365-4C31-A516-C9C2367586DF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Problem Overview – Expected from this report</a:t>
          </a:r>
        </a:p>
      </dsp:txBody>
      <dsp:txXfrm>
        <a:off x="692764" y="751152"/>
        <a:ext cx="9822835" cy="599796"/>
      </dsp:txXfrm>
    </dsp:sp>
    <dsp:sp modelId="{1149EBA3-2FEF-42C5-B59E-E1A43DEEBC4C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BF25C-4DEA-45A2-8048-734EBFDA2C59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6D541-5F53-4D22-80C9-5F7E3676975E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Features and Philosophy</a:t>
          </a:r>
        </a:p>
      </dsp:txBody>
      <dsp:txXfrm>
        <a:off x="692764" y="1500898"/>
        <a:ext cx="9822835" cy="599796"/>
      </dsp:txXfrm>
    </dsp:sp>
    <dsp:sp modelId="{356E5F2D-7A94-4203-AAEA-C2634289C4E9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6B301-B480-4B4C-9565-2C49E00BC85D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4F85D-7811-4B94-937D-B6D7D2C9B517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Calibri Light" panose="020F0302020204030204"/>
            </a:rPr>
            <a:t>Implementing</a:t>
          </a:r>
          <a:r>
            <a:rPr lang="en-US" sz="1900" kern="1200" dirty="0">
              <a:solidFill>
                <a:schemeClr val="bg1"/>
              </a:solidFill>
            </a:rPr>
            <a:t> and Testing</a:t>
          </a:r>
        </a:p>
      </dsp:txBody>
      <dsp:txXfrm>
        <a:off x="692764" y="2250643"/>
        <a:ext cx="9822835" cy="599796"/>
      </dsp:txXfrm>
    </dsp:sp>
    <dsp:sp modelId="{6EA78481-5A2C-406A-9E51-1D2F9ACE30D4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C3CD9-78D2-4DDF-AEDC-B73633DE5343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EE4D5-B3F5-45D0-B261-8E974F587E76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Live Demo</a:t>
          </a:r>
        </a:p>
      </dsp:txBody>
      <dsp:txXfrm>
        <a:off x="692764" y="3000388"/>
        <a:ext cx="9822835" cy="599796"/>
      </dsp:txXfrm>
    </dsp:sp>
    <dsp:sp modelId="{022C4179-4436-45E2-9C2C-E6B5C2136844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A4A32-EEA3-40B6-9B83-8D0C34CDDCF8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EAFBC-2878-42E1-8655-BE6E09CA2CC9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Future Work</a:t>
          </a: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8D390-3ADA-40F6-98DB-C196E86F8FA6}" type="datetimeFigureOut"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A1EEF-EDE5-4FB4-AFD9-4DE824BCA5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2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dirty="0"/>
              <a:t>Deliverables</a:t>
            </a:r>
            <a:endParaRPr lang="en-US" dirty="0"/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A robust framework that's versatile to integrate any number of disciplines</a:t>
            </a:r>
            <a:endParaRPr lang="en-US" dirty="0"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Communicate seamlessly with different analysis tools</a:t>
            </a:r>
            <a:endParaRPr lang="en-US" dirty="0"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Predicts an optima or a set of optima which are better than baseline design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dirty="0"/>
              <a:t>Problem Definition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Theoretical structure for the seamless interfacing of different solvers/analysis tools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Test it by actual implementation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A1EEF-EDE5-4FB4-AFD9-4DE824BCA537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dirty="0"/>
              <a:t>Solver Agnostic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Simple plug and run capability for any analysis tools with very minimal changes to the framework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Treats analysis tools as a black box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dirty="0"/>
              <a:t>Modularity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Integrate additional disciplines without modifying other discipline structure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Building on top of each other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dirty="0"/>
              <a:t>Simplicity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User need not work with more than at most 2 files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dirty="0"/>
              <a:t>Scalability &amp; Flexibility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Scaling to thousands of design variables should be feasible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dirty="0"/>
              <a:t>Efficient Gradient Evaluation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Offer different methods to compute gradients efficiently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A1EEF-EDE5-4FB4-AFD9-4DE824BCA53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7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#01 Number of Unknowns is Unknown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Dimension of the problem – design variables, objective functions, constraint equations, number of disciplines involved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Key decision: Disciplines need to be pre-built as modules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Drawback: Adding new disciplines needs some work, but the code structure remains similar across disciplines. So adding a new discipline is not doing all the work from ground 0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#02 Solver Interface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Framework works independent of the solver used – </a:t>
            </a:r>
            <a:r>
              <a:rPr lang="en-US" b="1" dirty="0"/>
              <a:t>Solver Agnostic</a:t>
            </a:r>
            <a:r>
              <a:rPr lang="en-US" dirty="0"/>
              <a:t>: Plug and Run feature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b="1" dirty="0"/>
              <a:t>Modularity!</a:t>
            </a:r>
            <a:endParaRPr lang="en-US" dirty="0"/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Any independent task with a specific goal is treated as a module</a:t>
            </a:r>
            <a:endParaRPr lang="en-US" dirty="0">
              <a:cs typeface="Calibri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Changing one module does not affect the other </a:t>
            </a:r>
            <a:endParaRPr lang="en-US" dirty="0">
              <a:cs typeface="Calibri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Easy debugging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A1EEF-EDE5-4FB4-AFD9-4DE824BCA53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5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four key tasks are identified</a:t>
            </a:r>
          </a:p>
          <a:p>
            <a:r>
              <a:rPr lang="en-US" dirty="0">
                <a:cs typeface="Calibri"/>
              </a:rPr>
              <a:t>1. Optimization</a:t>
            </a:r>
          </a:p>
          <a:p>
            <a:r>
              <a:rPr lang="en-US" dirty="0">
                <a:cs typeface="Calibri"/>
              </a:rPr>
              <a:t>2. User interface</a:t>
            </a:r>
          </a:p>
          <a:p>
            <a:r>
              <a:rPr lang="en-US" dirty="0">
                <a:cs typeface="Calibri"/>
              </a:rPr>
              <a:t>3. Outflow Processor – Responsible for processing and managing all the analysis</a:t>
            </a:r>
          </a:p>
          <a:p>
            <a:r>
              <a:rPr lang="en-US" dirty="0">
                <a:cs typeface="Calibri"/>
              </a:rPr>
              <a:t>4. Inflow Processor – Responsible for evaluating and fetching all the design variables, obj functions,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A1EEF-EDE5-4FB4-AFD9-4DE824BCA53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Manager: Receives the input as vectors, the design variables are classified on the</a:t>
            </a:r>
            <a:br>
              <a:rPr lang="en-US" dirty="0">
                <a:cs typeface="+mn-lt"/>
              </a:rPr>
            </a:br>
            <a:r>
              <a:rPr lang="en-US" dirty="0"/>
              <a:t>basis of their disciplines and sent to the discipline module. Module manager is the primary</a:t>
            </a:r>
            <a:br>
              <a:rPr lang="en-US" dirty="0">
                <a:cs typeface="+mn-lt"/>
              </a:rPr>
            </a:br>
            <a:r>
              <a:rPr lang="en-US" dirty="0"/>
              <a:t>tool that inputs as well as outputs the necessary information from </a:t>
            </a:r>
            <a:r>
              <a:rPr lang="en-US" dirty="0" err="1"/>
              <a:t>OpenMDAO</a:t>
            </a:r>
            <a:r>
              <a:rPr lang="en-US" dirty="0"/>
              <a:t> to the discipline</a:t>
            </a:r>
            <a:br>
              <a:rPr lang="en-US" dirty="0">
                <a:cs typeface="+mn-lt"/>
              </a:rPr>
            </a:br>
            <a:r>
              <a:rPr lang="en-US" dirty="0"/>
              <a:t>manager.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A1EEF-EDE5-4FB4-AFD9-4DE824BCA53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cs typeface="Calibri Light"/>
              </a:rPr>
              <a:t>Framework for Multidisciplinary Optimization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cs typeface="Calibri"/>
              </a:rPr>
              <a:t>M Vishnu Sankar (18B030013)</a:t>
            </a:r>
          </a:p>
          <a:p>
            <a:pPr algn="l"/>
            <a:r>
              <a:rPr lang="en-US" dirty="0">
                <a:solidFill>
                  <a:srgbClr val="FFFFFF"/>
                </a:solidFill>
                <a:cs typeface="Calibri"/>
              </a:rPr>
              <a:t>Prof. Abhijit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Gogulapati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76093-5C56-C6BA-99A9-80867B59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Outflow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40FA-89EA-5FAC-35A5-A4C93E4A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10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69CC94-6746-6843-C00A-4DCDAC0E36A6}"/>
              </a:ext>
            </a:extLst>
          </p:cNvPr>
          <p:cNvGrpSpPr/>
          <p:nvPr/>
        </p:nvGrpSpPr>
        <p:grpSpPr>
          <a:xfrm>
            <a:off x="154442" y="2233378"/>
            <a:ext cx="11569843" cy="2845856"/>
            <a:chOff x="385763" y="1172021"/>
            <a:chExt cx="11569843" cy="2845856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D9CE6B8F-21EF-1307-43CB-661E1B6015FF}"/>
                </a:ext>
              </a:extLst>
            </p:cNvPr>
            <p:cNvSpPr/>
            <p:nvPr/>
          </p:nvSpPr>
          <p:spPr>
            <a:xfrm>
              <a:off x="2466661" y="1832103"/>
              <a:ext cx="1513143" cy="1796956"/>
            </a:xfrm>
            <a:prstGeom prst="snip2DiagRect">
              <a:avLst/>
            </a:prstGeom>
            <a:solidFill>
              <a:srgbClr val="33F7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cs typeface="Calibri"/>
                </a:rPr>
                <a:t>OUT FLOW MANAGER</a:t>
              </a:r>
              <a:endParaRPr lang="en-US" b="1">
                <a:ea typeface="Calibri"/>
                <a:cs typeface="Calibri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F0C3DF-BAAD-6769-C71C-2F9AF6C6F6A1}"/>
                </a:ext>
              </a:extLst>
            </p:cNvPr>
            <p:cNvSpPr/>
            <p:nvPr/>
          </p:nvSpPr>
          <p:spPr>
            <a:xfrm>
              <a:off x="4958982" y="2335326"/>
              <a:ext cx="838768" cy="9098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cs typeface="Calibri"/>
                </a:rPr>
                <a:t>D</a:t>
              </a:r>
              <a:r>
                <a:rPr lang="en-US" sz="1200" b="1" dirty="0">
                  <a:cs typeface="Calibri"/>
                </a:rPr>
                <a:t>i</a:t>
              </a:r>
            </a:p>
            <a:p>
              <a:pPr algn="ctr"/>
              <a:r>
                <a:rPr lang="en-US" b="1" dirty="0">
                  <a:cs typeface="Calibri"/>
                </a:rPr>
                <a:t>IP/OP</a:t>
              </a:r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5BDCC6E4-FA8A-D1C6-7D1B-5F83CC726B2D}"/>
                </a:ext>
              </a:extLst>
            </p:cNvPr>
            <p:cNvSpPr/>
            <p:nvPr/>
          </p:nvSpPr>
          <p:spPr>
            <a:xfrm>
              <a:off x="6784038" y="2338374"/>
              <a:ext cx="909850" cy="90985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cs typeface="Calibri"/>
                </a:rPr>
                <a:t>D</a:t>
              </a:r>
              <a:r>
                <a:rPr lang="en-US" sz="1200" b="1" dirty="0">
                  <a:cs typeface="Calibri"/>
                </a:rPr>
                <a:t>i</a:t>
              </a:r>
            </a:p>
            <a:p>
              <a:pPr algn="ctr"/>
              <a:r>
                <a:rPr lang="en-US" b="1" dirty="0">
                  <a:cs typeface="Calibri"/>
                </a:rPr>
                <a:t>API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8603429-EA02-150C-AF18-14AA5AE32725}"/>
                </a:ext>
              </a:extLst>
            </p:cNvPr>
            <p:cNvSpPr/>
            <p:nvPr/>
          </p:nvSpPr>
          <p:spPr>
            <a:xfrm>
              <a:off x="8671837" y="2304018"/>
              <a:ext cx="1296536" cy="90985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cs typeface="Calibri"/>
                </a:rPr>
                <a:t>D</a:t>
              </a:r>
              <a:r>
                <a:rPr lang="en-US" sz="1200" b="1" dirty="0">
                  <a:cs typeface="Calibri"/>
                </a:rPr>
                <a:t>i</a:t>
              </a:r>
            </a:p>
            <a:p>
              <a:pPr algn="ctr"/>
              <a:r>
                <a:rPr lang="en-US" b="1" dirty="0">
                  <a:cs typeface="Calibri"/>
                </a:rPr>
                <a:t>SOLVER</a:t>
              </a:r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2C2A06B2-34F4-A488-68DA-A003C720A38F}"/>
                </a:ext>
              </a:extLst>
            </p:cNvPr>
            <p:cNvSpPr txBox="1"/>
            <p:nvPr/>
          </p:nvSpPr>
          <p:spPr>
            <a:xfrm>
              <a:off x="5065045" y="1172021"/>
              <a:ext cx="2448117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ea typeface="Calibri"/>
                  <a:cs typeface="Calibri"/>
                </a:rPr>
                <a:t>OUT FLOW PROCESSOR</a:t>
              </a:r>
              <a:endParaRPr lang="en-US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6DE575-65EB-C301-E062-397035A17F8F}"/>
                </a:ext>
              </a:extLst>
            </p:cNvPr>
            <p:cNvSpPr/>
            <p:nvPr/>
          </p:nvSpPr>
          <p:spPr>
            <a:xfrm>
              <a:off x="10746833" y="2348762"/>
              <a:ext cx="1208773" cy="93126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cs typeface="Calibri"/>
                </a:rPr>
                <a:t>OUTPUT FILES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596294-22F3-BABA-EE8F-BAC2B0782A63}"/>
                </a:ext>
              </a:extLst>
            </p:cNvPr>
            <p:cNvSpPr/>
            <p:nvPr/>
          </p:nvSpPr>
          <p:spPr>
            <a:xfrm>
              <a:off x="2153652" y="1588837"/>
              <a:ext cx="8197514" cy="242904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7" name="Picture 16" descr="Diagram, schematic&#10;&#10;Description automatically generated">
              <a:extLst>
                <a:ext uri="{FF2B5EF4-FFF2-40B4-BE49-F238E27FC236}">
                  <a16:creationId xmlns:a16="http://schemas.microsoft.com/office/drawing/2014/main" id="{14E83DE0-8DD6-637E-CF29-FDC191317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3" y="2417763"/>
              <a:ext cx="1031875" cy="676275"/>
            </a:xfrm>
            <a:prstGeom prst="rect">
              <a:avLst/>
            </a:prstGeom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F0CF0ADC-0F5B-1929-8FF9-E40515FD16EF}"/>
                </a:ext>
              </a:extLst>
            </p:cNvPr>
            <p:cNvSpPr/>
            <p:nvPr/>
          </p:nvSpPr>
          <p:spPr>
            <a:xfrm>
              <a:off x="1426318" y="2354348"/>
              <a:ext cx="1042736" cy="70652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a typeface="Calibri"/>
                  <a:cs typeface="Calibri"/>
                </a:rPr>
                <a:t>INPUT</a:t>
              </a:r>
              <a:endParaRPr lang="en-US" b="1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DEE710E-870C-11E3-8086-472B79C29C48}"/>
                </a:ext>
              </a:extLst>
            </p:cNvPr>
            <p:cNvSpPr/>
            <p:nvPr/>
          </p:nvSpPr>
          <p:spPr>
            <a:xfrm>
              <a:off x="3979017" y="2494047"/>
              <a:ext cx="979236" cy="68112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4EBDD96-5084-DEF0-46C4-368C2377879C}"/>
                </a:ext>
              </a:extLst>
            </p:cNvPr>
            <p:cNvSpPr/>
            <p:nvPr/>
          </p:nvSpPr>
          <p:spPr>
            <a:xfrm>
              <a:off x="5807817" y="2494046"/>
              <a:ext cx="979236" cy="68112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11B9B75-2526-440C-A266-611D9A209B4C}"/>
                </a:ext>
              </a:extLst>
            </p:cNvPr>
            <p:cNvSpPr/>
            <p:nvPr/>
          </p:nvSpPr>
          <p:spPr>
            <a:xfrm>
              <a:off x="7700117" y="2506745"/>
              <a:ext cx="979236" cy="68112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A183BE33-5990-4978-BF89-163230D4EC61}"/>
                </a:ext>
              </a:extLst>
            </p:cNvPr>
            <p:cNvSpPr/>
            <p:nvPr/>
          </p:nvSpPr>
          <p:spPr>
            <a:xfrm>
              <a:off x="9996508" y="2494045"/>
              <a:ext cx="776036" cy="68112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F9931C-A650-3F02-CAA9-A7496095FBF8}"/>
              </a:ext>
            </a:extLst>
          </p:cNvPr>
          <p:cNvGrpSpPr/>
          <p:nvPr/>
        </p:nvGrpSpPr>
        <p:grpSpPr>
          <a:xfrm>
            <a:off x="9903874" y="58060"/>
            <a:ext cx="2132531" cy="1516143"/>
            <a:chOff x="8407089" y="1908631"/>
            <a:chExt cx="7519467" cy="54343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6F46DD-C78F-0C12-7ECB-93084C0241C2}"/>
                </a:ext>
              </a:extLst>
            </p:cNvPr>
            <p:cNvSpPr/>
            <p:nvPr/>
          </p:nvSpPr>
          <p:spPr>
            <a:xfrm>
              <a:off x="8407089" y="4078590"/>
              <a:ext cx="1373463" cy="12170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ea typeface="Calibri"/>
                <a:cs typeface="Calibri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5721E45-7ABD-4C59-EB6E-7068DCCD4C3E}"/>
                </a:ext>
              </a:extLst>
            </p:cNvPr>
            <p:cNvSpPr/>
            <p:nvPr/>
          </p:nvSpPr>
          <p:spPr>
            <a:xfrm>
              <a:off x="14458227" y="6217055"/>
              <a:ext cx="1468329" cy="11259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ea typeface="Calibri"/>
                <a:cs typeface="Calibri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CEDFDE-E58B-FCC4-2C27-803E800BE7E6}"/>
                </a:ext>
              </a:extLst>
            </p:cNvPr>
            <p:cNvSpPr/>
            <p:nvPr/>
          </p:nvSpPr>
          <p:spPr>
            <a:xfrm>
              <a:off x="14367241" y="1908631"/>
              <a:ext cx="1468329" cy="1112571"/>
            </a:xfrm>
            <a:prstGeom prst="rect">
              <a:avLst/>
            </a:prstGeom>
            <a:solidFill>
              <a:srgbClr val="33F72D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>
                <a:ea typeface="Calibri"/>
                <a:cs typeface="Calibri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699742-CFC4-4D1F-8B7A-E8A9A687BBBC}"/>
                </a:ext>
              </a:extLst>
            </p:cNvPr>
            <p:cNvSpPr/>
            <p:nvPr/>
          </p:nvSpPr>
          <p:spPr>
            <a:xfrm>
              <a:off x="11504386" y="3767661"/>
              <a:ext cx="1786689" cy="17739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>
                <a:ea typeface="Calibri"/>
                <a:cs typeface="Calibri"/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D038C9E0-40EB-C112-208B-D6DCD273B9A8}"/>
                </a:ext>
              </a:extLst>
            </p:cNvPr>
            <p:cNvSpPr/>
            <p:nvPr/>
          </p:nvSpPr>
          <p:spPr>
            <a:xfrm>
              <a:off x="9822947" y="4225550"/>
              <a:ext cx="1683222" cy="4662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2BBDE627-D3ED-AE9B-FA65-6AA4BA4809E0}"/>
                </a:ext>
              </a:extLst>
            </p:cNvPr>
            <p:cNvSpPr/>
            <p:nvPr/>
          </p:nvSpPr>
          <p:spPr>
            <a:xfrm rot="18900000">
              <a:off x="12856730" y="3236087"/>
              <a:ext cx="1683222" cy="4662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F93B3A3-EF30-ECDF-8F69-AEC9125E723F}"/>
                </a:ext>
              </a:extLst>
            </p:cNvPr>
            <p:cNvSpPr/>
            <p:nvPr/>
          </p:nvSpPr>
          <p:spPr>
            <a:xfrm rot="13200000">
              <a:off x="12856729" y="5681311"/>
              <a:ext cx="1683222" cy="4662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0EE3C60C-074B-BEF8-7B23-D979265BEC3D}"/>
                </a:ext>
              </a:extLst>
            </p:cNvPr>
            <p:cNvSpPr/>
            <p:nvPr/>
          </p:nvSpPr>
          <p:spPr>
            <a:xfrm rot="5400000">
              <a:off x="13499312" y="4379086"/>
              <a:ext cx="3173102" cy="443552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D4E892A6-4EF4-4AB2-F408-889D5B70E877}"/>
                </a:ext>
              </a:extLst>
            </p:cNvPr>
            <p:cNvSpPr/>
            <p:nvPr/>
          </p:nvSpPr>
          <p:spPr>
            <a:xfrm rot="10800000">
              <a:off x="9777453" y="4691850"/>
              <a:ext cx="1694595" cy="477671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058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76093-5C56-C6BA-99A9-80867B59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Inflow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40FA-89EA-5FAC-35A5-A4C93E4A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11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335DD4-00E3-74A7-4A5D-22A5498BEFC2}"/>
              </a:ext>
            </a:extLst>
          </p:cNvPr>
          <p:cNvGrpSpPr/>
          <p:nvPr/>
        </p:nvGrpSpPr>
        <p:grpSpPr>
          <a:xfrm>
            <a:off x="3371370" y="1618755"/>
            <a:ext cx="6666660" cy="2487640"/>
            <a:chOff x="1564507" y="1854200"/>
            <a:chExt cx="9408293" cy="305006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933D7425-F345-CEB1-AC72-663788CE350E}"/>
                </a:ext>
              </a:extLst>
            </p:cNvPr>
            <p:cNvSpPr/>
            <p:nvPr/>
          </p:nvSpPr>
          <p:spPr>
            <a:xfrm>
              <a:off x="3039218" y="3090948"/>
              <a:ext cx="2325436" cy="66842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i="1" dirty="0">
                  <a:ea typeface="+mn-lt"/>
                  <a:cs typeface="+mn-lt"/>
                </a:rPr>
                <a:t>Execution command</a:t>
              </a:r>
              <a:endParaRPr lang="en-US" sz="1100" b="1">
                <a:ea typeface="+mn-lt"/>
                <a:cs typeface="+mn-lt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4E394A2-F760-72C1-9420-526B2452C972}"/>
                </a:ext>
              </a:extLst>
            </p:cNvPr>
            <p:cNvSpPr/>
            <p:nvPr/>
          </p:nvSpPr>
          <p:spPr>
            <a:xfrm>
              <a:off x="6845940" y="3090947"/>
              <a:ext cx="1296736" cy="66842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ea typeface="Calibri"/>
                  <a:cs typeface="Calibri"/>
                </a:rPr>
                <a:t>OUTPUT</a:t>
              </a:r>
              <a:endParaRPr lang="en-US" sz="1200" b="1">
                <a:ea typeface="Calibri"/>
                <a:cs typeface="Calibri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13E68-9398-35EA-81EA-918AAF695D1E}"/>
                </a:ext>
              </a:extLst>
            </p:cNvPr>
            <p:cNvSpPr/>
            <p:nvPr/>
          </p:nvSpPr>
          <p:spPr>
            <a:xfrm>
              <a:off x="5363759" y="2860154"/>
              <a:ext cx="1468329" cy="1125939"/>
            </a:xfrm>
            <a:prstGeom prst="rect">
              <a:avLst/>
            </a:prstGeom>
            <a:solidFill>
              <a:srgbClr val="00B0F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ea typeface="Calibri"/>
                  <a:cs typeface="Calibri"/>
                </a:rPr>
                <a:t>IN FLOW PROCESSOR</a:t>
              </a:r>
            </a:p>
          </p:txBody>
        </p:sp>
        <p:pic>
          <p:nvPicPr>
            <p:cNvPr id="11" name="Picture 10" descr="Text, letter&#10;&#10;Description automatically generated">
              <a:extLst>
                <a:ext uri="{FF2B5EF4-FFF2-40B4-BE49-F238E27FC236}">
                  <a16:creationId xmlns:a16="http://schemas.microsoft.com/office/drawing/2014/main" id="{CCCF84C3-4632-EECE-2064-BC2BC4653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9600" y="1953733"/>
              <a:ext cx="2743200" cy="2950535"/>
            </a:xfrm>
            <a:prstGeom prst="rect">
              <a:avLst/>
            </a:prstGeom>
          </p:spPr>
        </p:pic>
        <p:sp>
          <p:nvSpPr>
            <p:cNvPr id="13" name="Callout: Down Arrow 12">
              <a:extLst>
                <a:ext uri="{FF2B5EF4-FFF2-40B4-BE49-F238E27FC236}">
                  <a16:creationId xmlns:a16="http://schemas.microsoft.com/office/drawing/2014/main" id="{F036E159-5296-ED1E-5047-40DABF6B5091}"/>
                </a:ext>
              </a:extLst>
            </p:cNvPr>
            <p:cNvSpPr/>
            <p:nvPr/>
          </p:nvSpPr>
          <p:spPr>
            <a:xfrm>
              <a:off x="5499100" y="1854200"/>
              <a:ext cx="1206500" cy="1003300"/>
            </a:xfrm>
            <a:prstGeom prst="downArrowCallou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cs typeface="Calibri"/>
                </a:rPr>
                <a:t>OUTPUT FILES</a:t>
              </a:r>
              <a:endParaRPr lang="en-US" sz="1200" b="1" dirty="0">
                <a:ea typeface="Calibri"/>
                <a:cs typeface="Calibri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5C2372-B99D-E5AE-1D4A-2C53EC084129}"/>
                </a:ext>
              </a:extLst>
            </p:cNvPr>
            <p:cNvSpPr/>
            <p:nvPr/>
          </p:nvSpPr>
          <p:spPr>
            <a:xfrm>
              <a:off x="1564507" y="2869417"/>
              <a:ext cx="1468329" cy="1112571"/>
            </a:xfrm>
            <a:prstGeom prst="rect">
              <a:avLst/>
            </a:prstGeom>
            <a:solidFill>
              <a:srgbClr val="33F7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ea typeface="Calibri"/>
                  <a:cs typeface="Calibri"/>
                </a:rPr>
                <a:t>OUT FLOW PROCESSOR</a:t>
              </a:r>
            </a:p>
          </p:txBody>
        </p:sp>
      </p:grpSp>
      <p:sp>
        <p:nvSpPr>
          <p:cNvPr id="17" name="Arrow: Left 16">
            <a:extLst>
              <a:ext uri="{FF2B5EF4-FFF2-40B4-BE49-F238E27FC236}">
                <a16:creationId xmlns:a16="http://schemas.microsoft.com/office/drawing/2014/main" id="{88CDD03C-5C61-49AC-1765-57A17AC9B616}"/>
              </a:ext>
            </a:extLst>
          </p:cNvPr>
          <p:cNvSpPr/>
          <p:nvPr/>
        </p:nvSpPr>
        <p:spPr>
          <a:xfrm>
            <a:off x="5078960" y="6108362"/>
            <a:ext cx="1956178" cy="4890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cs typeface="Calibri"/>
              </a:rPr>
              <a:t>FLOW OF DATA</a:t>
            </a:r>
            <a:endParaRPr lang="en-US" b="1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89C680-2B76-4A8C-2CAA-6DE37B709A50}"/>
              </a:ext>
            </a:extLst>
          </p:cNvPr>
          <p:cNvSpPr/>
          <p:nvPr/>
        </p:nvSpPr>
        <p:spPr>
          <a:xfrm>
            <a:off x="215549" y="3982475"/>
            <a:ext cx="11677693" cy="27247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EEB6C6F-A9FC-4A6D-CA7B-2A05D27E8F01}"/>
              </a:ext>
            </a:extLst>
          </p:cNvPr>
          <p:cNvSpPr txBox="1"/>
          <p:nvPr/>
        </p:nvSpPr>
        <p:spPr>
          <a:xfrm>
            <a:off x="4912524" y="4093902"/>
            <a:ext cx="244811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a typeface="Calibri"/>
                <a:cs typeface="Calibri"/>
              </a:rPr>
              <a:t>IN FLOW PROCESSOR</a:t>
            </a:r>
            <a:endParaRPr lang="en-US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FB22F16-B40F-3221-2B99-0F4C8841B8F7}"/>
              </a:ext>
            </a:extLst>
          </p:cNvPr>
          <p:cNvSpPr/>
          <p:nvPr/>
        </p:nvSpPr>
        <p:spPr>
          <a:xfrm>
            <a:off x="8521087" y="4905162"/>
            <a:ext cx="1579213" cy="9098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cs typeface="Calibri"/>
              </a:rPr>
              <a:t>D</a:t>
            </a:r>
            <a:r>
              <a:rPr lang="en-US" sz="1200" b="1" dirty="0">
                <a:cs typeface="Calibri"/>
              </a:rPr>
              <a:t>i</a:t>
            </a:r>
            <a:endParaRPr lang="en-US" b="1" dirty="0">
              <a:ea typeface="Calibri"/>
              <a:cs typeface="Calibri"/>
            </a:endParaRPr>
          </a:p>
          <a:p>
            <a:pPr algn="ctr"/>
            <a:r>
              <a:rPr lang="en-US" b="1" dirty="0">
                <a:cs typeface="Calibri"/>
              </a:rPr>
              <a:t>PROCESSOR</a:t>
            </a:r>
            <a:endParaRPr lang="en-US" b="1" dirty="0">
              <a:ea typeface="Calibri"/>
              <a:cs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BA3208-777B-D7BB-1AA1-B7D8D0F25DFF}"/>
              </a:ext>
            </a:extLst>
          </p:cNvPr>
          <p:cNvSpPr/>
          <p:nvPr/>
        </p:nvSpPr>
        <p:spPr>
          <a:xfrm>
            <a:off x="3063214" y="4309282"/>
            <a:ext cx="1887939" cy="19106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ea typeface="Calibri"/>
                <a:cs typeface="Calibri"/>
              </a:rPr>
              <a:t>COLLECTOR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B6F369A3-9C49-1509-B906-277AD85B52A2}"/>
              </a:ext>
            </a:extLst>
          </p:cNvPr>
          <p:cNvSpPr/>
          <p:nvPr/>
        </p:nvSpPr>
        <p:spPr>
          <a:xfrm>
            <a:off x="5919160" y="4700742"/>
            <a:ext cx="1804385" cy="1292064"/>
          </a:xfrm>
          <a:prstGeom prst="snip1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cs typeface="Calibri"/>
              </a:rPr>
              <a:t>D</a:t>
            </a:r>
            <a:r>
              <a:rPr lang="en-US" sz="1200" b="1" dirty="0">
                <a:cs typeface="Calibri"/>
              </a:rPr>
              <a:t>i</a:t>
            </a:r>
          </a:p>
          <a:p>
            <a:pPr algn="ctr"/>
            <a:r>
              <a:rPr lang="en-US" b="1" dirty="0">
                <a:ea typeface="Calibri"/>
                <a:cs typeface="Calibri"/>
              </a:rPr>
              <a:t>CALCULATOR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BAC0CB36-6ADE-9859-D6C8-20C64F90590D}"/>
              </a:ext>
            </a:extLst>
          </p:cNvPr>
          <p:cNvSpPr/>
          <p:nvPr/>
        </p:nvSpPr>
        <p:spPr>
          <a:xfrm>
            <a:off x="351660" y="4378337"/>
            <a:ext cx="1513143" cy="1796956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cs typeface="Calibri"/>
              </a:rPr>
              <a:t>IN FLOW MANAGER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24" name="Callout: Left Arrow 23">
            <a:extLst>
              <a:ext uri="{FF2B5EF4-FFF2-40B4-BE49-F238E27FC236}">
                <a16:creationId xmlns:a16="http://schemas.microsoft.com/office/drawing/2014/main" id="{DD9F2EA2-8A81-3407-512C-53621EF43549}"/>
              </a:ext>
            </a:extLst>
          </p:cNvPr>
          <p:cNvSpPr/>
          <p:nvPr/>
        </p:nvSpPr>
        <p:spPr>
          <a:xfrm>
            <a:off x="10108442" y="4813233"/>
            <a:ext cx="1523999" cy="932596"/>
          </a:xfrm>
          <a:prstGeom prst="leftArrowCallou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a typeface="+mn-lt"/>
                <a:cs typeface="+mn-lt"/>
              </a:rPr>
              <a:t>OUTPUT FILES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B9F5C67-6D97-902A-80E3-93C2EFDEF688}"/>
              </a:ext>
            </a:extLst>
          </p:cNvPr>
          <p:cNvSpPr/>
          <p:nvPr/>
        </p:nvSpPr>
        <p:spPr>
          <a:xfrm>
            <a:off x="1864507" y="4943753"/>
            <a:ext cx="1194378" cy="66842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891FD9C-C5F7-FEF8-38AE-D2D12F1CB067}"/>
              </a:ext>
            </a:extLst>
          </p:cNvPr>
          <p:cNvSpPr/>
          <p:nvPr/>
        </p:nvSpPr>
        <p:spPr>
          <a:xfrm>
            <a:off x="4946626" y="4943752"/>
            <a:ext cx="966916" cy="66842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ECDC5F9-2763-FB25-C0A4-C61F304B2793}"/>
              </a:ext>
            </a:extLst>
          </p:cNvPr>
          <p:cNvSpPr/>
          <p:nvPr/>
        </p:nvSpPr>
        <p:spPr>
          <a:xfrm>
            <a:off x="7733043" y="4943751"/>
            <a:ext cx="784946" cy="66842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6CF193-E69F-68C0-5B82-E1D689F7C615}"/>
              </a:ext>
            </a:extLst>
          </p:cNvPr>
          <p:cNvGrpSpPr/>
          <p:nvPr/>
        </p:nvGrpSpPr>
        <p:grpSpPr>
          <a:xfrm>
            <a:off x="9869238" y="23424"/>
            <a:ext cx="2132531" cy="1516143"/>
            <a:chOff x="6775056" y="4318333"/>
            <a:chExt cx="7519467" cy="54343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3FD3430-E3CE-62F1-33C8-529AE1E36325}"/>
                </a:ext>
              </a:extLst>
            </p:cNvPr>
            <p:cNvSpPr/>
            <p:nvPr/>
          </p:nvSpPr>
          <p:spPr>
            <a:xfrm>
              <a:off x="6775056" y="6488292"/>
              <a:ext cx="1373463" cy="12170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ea typeface="Calibri"/>
                <a:cs typeface="Calibri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CFD69A-CC07-7CD0-3EDE-9B0FE5EEC7EE}"/>
                </a:ext>
              </a:extLst>
            </p:cNvPr>
            <p:cNvSpPr/>
            <p:nvPr/>
          </p:nvSpPr>
          <p:spPr>
            <a:xfrm>
              <a:off x="12826194" y="8626757"/>
              <a:ext cx="1468329" cy="1125939"/>
            </a:xfrm>
            <a:prstGeom prst="rect">
              <a:avLst/>
            </a:prstGeom>
            <a:solidFill>
              <a:srgbClr val="00B0F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ea typeface="Calibri"/>
                <a:cs typeface="Calibri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4A38EE-13FE-5B0E-DDB8-87C76700FF6F}"/>
                </a:ext>
              </a:extLst>
            </p:cNvPr>
            <p:cNvSpPr/>
            <p:nvPr/>
          </p:nvSpPr>
          <p:spPr>
            <a:xfrm>
              <a:off x="12735208" y="4318333"/>
              <a:ext cx="1468329" cy="11125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>
                <a:ea typeface="Calibri"/>
                <a:cs typeface="Calibri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52EA6A-49EF-DE73-0022-AE76C451F6FF}"/>
                </a:ext>
              </a:extLst>
            </p:cNvPr>
            <p:cNvSpPr/>
            <p:nvPr/>
          </p:nvSpPr>
          <p:spPr>
            <a:xfrm>
              <a:off x="9872353" y="6177363"/>
              <a:ext cx="1786689" cy="17739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>
                <a:ea typeface="Calibri"/>
                <a:cs typeface="Calibri"/>
              </a:endParaRP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35FFCFF9-A3DC-F9F4-643F-532896EB3A2F}"/>
                </a:ext>
              </a:extLst>
            </p:cNvPr>
            <p:cNvSpPr/>
            <p:nvPr/>
          </p:nvSpPr>
          <p:spPr>
            <a:xfrm>
              <a:off x="8190914" y="6635252"/>
              <a:ext cx="1683222" cy="4662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65D4BA07-7671-8220-247E-4849E2E0A7EB}"/>
                </a:ext>
              </a:extLst>
            </p:cNvPr>
            <p:cNvSpPr/>
            <p:nvPr/>
          </p:nvSpPr>
          <p:spPr>
            <a:xfrm rot="18900000">
              <a:off x="11224697" y="5645789"/>
              <a:ext cx="1683222" cy="4662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A1B2109D-EE79-D719-6E59-8CE494988408}"/>
                </a:ext>
              </a:extLst>
            </p:cNvPr>
            <p:cNvSpPr/>
            <p:nvPr/>
          </p:nvSpPr>
          <p:spPr>
            <a:xfrm rot="13200000">
              <a:off x="11224696" y="8091013"/>
              <a:ext cx="1683222" cy="4662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E06AA1BA-EF06-B0B9-D52D-24526393028C}"/>
                </a:ext>
              </a:extLst>
            </p:cNvPr>
            <p:cNvSpPr/>
            <p:nvPr/>
          </p:nvSpPr>
          <p:spPr>
            <a:xfrm rot="5400000">
              <a:off x="11867279" y="6788788"/>
              <a:ext cx="3173102" cy="443552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28282CD-C616-F6C0-B45B-85901A79DA3B}"/>
                </a:ext>
              </a:extLst>
            </p:cNvPr>
            <p:cNvSpPr/>
            <p:nvPr/>
          </p:nvSpPr>
          <p:spPr>
            <a:xfrm rot="10800000">
              <a:off x="8145420" y="7101552"/>
              <a:ext cx="1694595" cy="477671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9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76093-5C56-C6BA-99A9-80867B59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Implementing the Framework: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Xfoil</a:t>
            </a:r>
            <a:endParaRPr lang="en-US" sz="4000" dirty="0" err="1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40FA-89EA-5FAC-35A5-A4C93E4A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12</a:t>
            </a:fld>
            <a:endParaRPr lang="en-US" dirty="0"/>
          </a:p>
        </p:txBody>
      </p:sp>
      <p:pic>
        <p:nvPicPr>
          <p:cNvPr id="13" name="Picture 14" descr="Diagram&#10;&#10;Description automatically generated">
            <a:extLst>
              <a:ext uri="{FF2B5EF4-FFF2-40B4-BE49-F238E27FC236}">
                <a16:creationId xmlns:a16="http://schemas.microsoft.com/office/drawing/2014/main" id="{5A78C041-FE90-5394-60C3-2AFFC41B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8" y="1714465"/>
            <a:ext cx="9745878" cy="495126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6A7B6-FA1E-69D0-585E-FDF4818F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0145" y="6356350"/>
            <a:ext cx="4565073" cy="376670"/>
          </a:xfrm>
        </p:spPr>
        <p:txBody>
          <a:bodyPr/>
          <a:lstStyle/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Generated using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PyXDSM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https://github.com/mdolab/pyXDSM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71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76093-5C56-C6BA-99A9-80867B59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Implementing the Framework: Surrogate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40FA-89EA-5FAC-35A5-A4C93E4A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13</a:t>
            </a:fld>
            <a:endParaRPr lang="en-US" dirty="0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6B493CB3-C45C-82BC-2068-4662CB93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97" y="1716408"/>
            <a:ext cx="9667586" cy="4731625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A9920AB-98BE-71C2-61C2-10F2F96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0145" y="6356350"/>
            <a:ext cx="4565073" cy="376670"/>
          </a:xfrm>
        </p:spPr>
        <p:txBody>
          <a:bodyPr/>
          <a:lstStyle/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Generated using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PyXDSM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https://github.com/mdolab/pyXDSM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387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42A8B-E6C5-3ECE-8F7E-44D68C60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Testing and 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4B9D-01C9-5DDF-8093-B86D6225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14</a:t>
            </a:fld>
            <a:endParaRPr lang="en-US" dirty="0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62AF3345-6519-30AF-FB3A-602CA0C9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310" y="2272146"/>
            <a:ext cx="6218381" cy="4126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BF667-53DF-8A97-B9C6-A70C88B1CCF0}"/>
              </a:ext>
            </a:extLst>
          </p:cNvPr>
          <p:cNvSpPr txBox="1"/>
          <p:nvPr/>
        </p:nvSpPr>
        <p:spPr>
          <a:xfrm>
            <a:off x="554181" y="1904999"/>
            <a:ext cx="49356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Unconstrained Problem</a:t>
            </a:r>
          </a:p>
        </p:txBody>
      </p:sp>
      <p:pic>
        <p:nvPicPr>
          <p:cNvPr id="7" name="Picture 8" descr="Text, letter&#10;&#10;Description automatically generated">
            <a:extLst>
              <a:ext uri="{FF2B5EF4-FFF2-40B4-BE49-F238E27FC236}">
                <a16:creationId xmlns:a16="http://schemas.microsoft.com/office/drawing/2014/main" id="{06711721-5690-FB56-6C6A-992DF506B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37" y="2463770"/>
            <a:ext cx="4648199" cy="9606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CE319631-1728-38BC-D35F-C50851024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1" y="3628759"/>
            <a:ext cx="6160654" cy="17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7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42A8B-E6C5-3ECE-8F7E-44D68C60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Testing and Results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4B9D-01C9-5DDF-8093-B86D6225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BF667-53DF-8A97-B9C6-A70C88B1CCF0}"/>
              </a:ext>
            </a:extLst>
          </p:cNvPr>
          <p:cNvSpPr txBox="1"/>
          <p:nvPr/>
        </p:nvSpPr>
        <p:spPr>
          <a:xfrm>
            <a:off x="554181" y="1904999"/>
            <a:ext cx="49356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Constrained Problem</a:t>
            </a:r>
          </a:p>
        </p:txBody>
      </p:sp>
      <p:pic>
        <p:nvPicPr>
          <p:cNvPr id="11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405A73F-52BE-64AF-00CF-B76B367DD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" t="4438" r="6509" b="2071"/>
          <a:stretch/>
        </p:blipFill>
        <p:spPr>
          <a:xfrm>
            <a:off x="5763975" y="2086337"/>
            <a:ext cx="6045953" cy="4102958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5BE6489-8A9C-1FE3-39A4-41DA1BBF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81" y="4313045"/>
            <a:ext cx="3851564" cy="1326091"/>
          </a:xfrm>
          <a:prstGeom prst="rect">
            <a:avLst/>
          </a:prstGeom>
        </p:spPr>
      </p:pic>
      <p:pic>
        <p:nvPicPr>
          <p:cNvPr id="9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0274C081-FCC3-9615-AA71-C84928EDA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16" y="2555528"/>
            <a:ext cx="4174836" cy="1373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746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42A8B-E6C5-3ECE-8F7E-44D68C60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Future 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4B9D-01C9-5DDF-8093-B86D6225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825C9-1286-0D8A-8137-F3DA180560D1}"/>
              </a:ext>
            </a:extLst>
          </p:cNvPr>
          <p:cNvSpPr txBox="1"/>
          <p:nvPr/>
        </p:nvSpPr>
        <p:spPr>
          <a:xfrm>
            <a:off x="571500" y="2511136"/>
            <a:ext cx="110490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Framework has been developed and tested for a 2D aerodynamics problem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Goals:</a:t>
            </a:r>
          </a:p>
          <a:p>
            <a:r>
              <a:rPr lang="en-US" sz="2000" dirty="0">
                <a:ea typeface="+mn-lt"/>
                <a:cs typeface="+mn-lt"/>
              </a:rPr>
              <a:t>1. Develop the framework to integrate another discipline, RCS module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2. Optimize &amp; Validate the 2D airfoil with RCS module</a:t>
            </a:r>
          </a:p>
          <a:p>
            <a:r>
              <a:rPr lang="en-US" sz="2000" dirty="0">
                <a:ea typeface="+mn-lt"/>
                <a:cs typeface="+mn-lt"/>
              </a:rPr>
              <a:t>3. Optimize &amp; validate a 3D wing with only aerodynamics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4. Optimize &amp; Validate a 3D wing with aerodynamics and RCS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5. Optimize a 3D wing with </a:t>
            </a:r>
            <a:r>
              <a:rPr lang="en-US" sz="2000" dirty="0" err="1">
                <a:ea typeface="+mn-lt"/>
                <a:cs typeface="+mn-lt"/>
              </a:rPr>
              <a:t>atleast</a:t>
            </a:r>
            <a:r>
              <a:rPr lang="en-US" sz="2000" dirty="0">
                <a:ea typeface="+mn-lt"/>
                <a:cs typeface="+mn-lt"/>
              </a:rPr>
              <a:t> two disciplines coupled with each other</a:t>
            </a:r>
          </a:p>
          <a:p>
            <a:r>
              <a:rPr lang="en-US" sz="2000" dirty="0">
                <a:ea typeface="+mn-lt"/>
                <a:cs typeface="+mn-lt"/>
              </a:rPr>
              <a:t>6. Add other disciplines one by one on top of the existing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126217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42A8B-E6C5-3ECE-8F7E-44D68C60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pic>
        <p:nvPicPr>
          <p:cNvPr id="20" name="Graphic 19" descr="Monitor">
            <a:extLst>
              <a:ext uri="{FF2B5EF4-FFF2-40B4-BE49-F238E27FC236}">
                <a16:creationId xmlns:a16="http://schemas.microsoft.com/office/drawing/2014/main" id="{10BE5779-99A5-5BC4-87EE-4D0D48A63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4B9D-01C9-5DDF-8093-B86D6225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dirty="0" smtClean="0"/>
              <a:pPr>
                <a:spcAft>
                  <a:spcPts val="600"/>
                </a:spcAft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50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42A8B-E6C5-3ECE-8F7E-44D68C60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4B9D-01C9-5DDF-8093-B86D6225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350AB-821B-692F-1932-512700512D67}"/>
              </a:ext>
            </a:extLst>
          </p:cNvPr>
          <p:cNvSpPr txBox="1"/>
          <p:nvPr/>
        </p:nvSpPr>
        <p:spPr>
          <a:xfrm>
            <a:off x="640772" y="1939636"/>
            <a:ext cx="112914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[</a:t>
            </a:r>
            <a:r>
              <a:rPr lang="en-US" dirty="0">
                <a:ea typeface="+mn-lt"/>
                <a:cs typeface="+mn-lt"/>
              </a:rPr>
              <a:t>1] Justin S Gray, John T Hwang, Joaquim RRA Martins, Kenneth T Moore, and Bret A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Naylor. </a:t>
            </a:r>
            <a:r>
              <a:rPr lang="en-US" dirty="0" err="1">
                <a:ea typeface="+mn-lt"/>
                <a:cs typeface="+mn-lt"/>
              </a:rPr>
              <a:t>Openmdao</a:t>
            </a:r>
            <a:r>
              <a:rPr lang="en-US" dirty="0">
                <a:ea typeface="+mn-lt"/>
                <a:cs typeface="+mn-lt"/>
              </a:rPr>
              <a:t>: An open-source framework for multidisciplinary design, analysis,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and optimization. Structural and Multidisciplinary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1824291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42A8B-E6C5-3ECE-8F7E-44D68C60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934" y="3113285"/>
            <a:ext cx="4805996" cy="63902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pic>
        <p:nvPicPr>
          <p:cNvPr id="20" name="Graphic 19" descr="Paperclip">
            <a:extLst>
              <a:ext uri="{FF2B5EF4-FFF2-40B4-BE49-F238E27FC236}">
                <a16:creationId xmlns:a16="http://schemas.microsoft.com/office/drawing/2014/main" id="{86971EF3-D021-7A52-1CFE-587773F9F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4B9D-01C9-5DDF-8093-B86D6225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dirty="0" smtClean="0"/>
              <a:pPr>
                <a:spcAft>
                  <a:spcPts val="600"/>
                </a:spcAft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1BA5C8-30D5-27B0-7E54-91A8B715A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947E69-F704-9B3C-2D3A-20BB6547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2BBFF3-0529-C1A5-CC71-A6EF323E4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6302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0" name="Slide Number Placeholder 119">
            <a:extLst>
              <a:ext uri="{FF2B5EF4-FFF2-40B4-BE49-F238E27FC236}">
                <a16:creationId xmlns:a16="http://schemas.microsoft.com/office/drawing/2014/main" id="{68BC2244-D58A-F0FB-0006-AE290BAE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66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42A8B-E6C5-3ECE-8F7E-44D68C60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Training Surrogate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4B9D-01C9-5DDF-8093-B86D6225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5F7E2-B6E6-E8CB-81D7-7AC036E77F05}"/>
              </a:ext>
            </a:extLst>
          </p:cNvPr>
          <p:cNvSpPr txBox="1"/>
          <p:nvPr/>
        </p:nvSpPr>
        <p:spPr>
          <a:xfrm>
            <a:off x="554182" y="2026227"/>
            <a:ext cx="11274136" cy="655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Take N airfoils, keep increasing N until error convergence is achieved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Then fix N, change training data set % until error convergence is achieved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459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76093-5C56-C6BA-99A9-80867B59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Parameterization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6012-7A6E-804D-61FA-4436CBA97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2133469"/>
            <a:ext cx="6606759" cy="2401813"/>
          </a:xfrm>
        </p:spPr>
        <p:txBody>
          <a:bodyPr anchor="ctr">
            <a:normAutofit/>
          </a:bodyPr>
          <a:lstStyle/>
          <a:p>
            <a:r>
              <a:rPr lang="en-US" sz="2000" dirty="0">
                <a:cs typeface="Calibri"/>
              </a:rPr>
              <a:t>Hicks-Henne Bump Function</a:t>
            </a:r>
            <a:endParaRPr lang="en-US" dirty="0"/>
          </a:p>
          <a:p>
            <a:pPr lvl="1"/>
            <a:endParaRPr lang="en-US" sz="16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40FA-89EA-5FAC-35A5-A4C93E4A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21</a:t>
            </a:fld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7E75A0B-234A-5ABA-DFF3-D9C8766F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765" y="1821873"/>
            <a:ext cx="5329381" cy="353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05CFF-5FCA-9873-78B3-09028FA2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Deliverables and Problem Definition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F713-3566-C665-89E4-7E657E03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10015"/>
            <a:ext cx="9724031" cy="45377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Deliverables</a:t>
            </a:r>
            <a:endParaRPr lang="en-US" dirty="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US" sz="2000" dirty="0">
                <a:cs typeface="Calibri"/>
              </a:rPr>
              <a:t>A framework to integrate any number of disciplines</a:t>
            </a:r>
            <a:endParaRPr lang="en-US" sz="2000" dirty="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US" sz="2000" dirty="0">
                <a:cs typeface="Calibri"/>
              </a:rPr>
              <a:t>Communicate seamlessly with different analysis tools</a:t>
            </a:r>
            <a:endParaRPr lang="en-US" sz="2000" dirty="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US" sz="2000" dirty="0">
                <a:cs typeface="Calibri"/>
              </a:rPr>
              <a:t>Predicts an optima or a set of optima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Problem Definition – Stage 01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Theoretical structure for the seamless interfacing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Test it by actual implementation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C854D-5137-D83D-2BD5-975E01EF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8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05CFF-5FCA-9873-78B3-09028FA2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Key Features and Philosophy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F713-3566-C665-89E4-7E657E03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320" y="2007605"/>
            <a:ext cx="9686556" cy="42704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cs typeface="Calibri"/>
              </a:rPr>
              <a:t>Solver Agnostic</a:t>
            </a:r>
            <a:endParaRPr lang="en-US" sz="2400" b="1">
              <a:solidFill>
                <a:srgbClr val="0070C0"/>
              </a:solidFill>
              <a:cs typeface="Calibri"/>
            </a:endParaRPr>
          </a:p>
          <a:p>
            <a:pPr lvl="1"/>
            <a:r>
              <a:rPr lang="en-US" sz="1800" dirty="0">
                <a:cs typeface="Calibri"/>
              </a:rPr>
              <a:t>Simple plug and run with any solver</a:t>
            </a:r>
          </a:p>
          <a:p>
            <a:pPr lvl="1"/>
            <a:r>
              <a:rPr lang="en-US" sz="1800" dirty="0">
                <a:cs typeface="Calibri"/>
              </a:rPr>
              <a:t>Treat analysis tools as black boxes</a:t>
            </a:r>
          </a:p>
          <a:p>
            <a:r>
              <a:rPr lang="en-US" sz="2400" b="1" dirty="0">
                <a:solidFill>
                  <a:srgbClr val="0070C0"/>
                </a:solidFill>
                <a:cs typeface="Calibri"/>
              </a:rPr>
              <a:t>Modularity</a:t>
            </a:r>
          </a:p>
          <a:p>
            <a:pPr lvl="1"/>
            <a:r>
              <a:rPr lang="en-US" sz="1800" dirty="0">
                <a:cs typeface="Calibri"/>
              </a:rPr>
              <a:t>Integrate additional disciplines without modification</a:t>
            </a:r>
          </a:p>
          <a:p>
            <a:pPr lvl="1"/>
            <a:r>
              <a:rPr lang="en-US" sz="1800" dirty="0">
                <a:cs typeface="Calibri"/>
              </a:rPr>
              <a:t>Building on top of each other</a:t>
            </a:r>
            <a:endParaRPr lang="en-US" dirty="0"/>
          </a:p>
          <a:p>
            <a:r>
              <a:rPr lang="en-US" sz="2400" b="1" dirty="0">
                <a:solidFill>
                  <a:srgbClr val="0070C0"/>
                </a:solidFill>
                <a:cs typeface="Calibri"/>
              </a:rPr>
              <a:t>Simplicity</a:t>
            </a:r>
          </a:p>
          <a:p>
            <a:pPr lvl="1"/>
            <a:r>
              <a:rPr lang="en-US" sz="1800" dirty="0">
                <a:cs typeface="Calibri"/>
              </a:rPr>
              <a:t>User need not work with more than 2 files </a:t>
            </a:r>
            <a:r>
              <a:rPr lang="en-US" sz="1800" dirty="0">
                <a:ea typeface="+mn-lt"/>
                <a:cs typeface="+mn-lt"/>
              </a:rPr>
              <a:t>at most</a:t>
            </a:r>
          </a:p>
          <a:p>
            <a:r>
              <a:rPr lang="en-US" sz="2400" b="1" dirty="0">
                <a:solidFill>
                  <a:srgbClr val="00B050"/>
                </a:solidFill>
                <a:cs typeface="Calibri"/>
              </a:rPr>
              <a:t>Scalability &amp; Flexibility</a:t>
            </a:r>
          </a:p>
          <a:p>
            <a:pPr lvl="1"/>
            <a:r>
              <a:rPr lang="en-US" sz="1800" dirty="0">
                <a:cs typeface="Calibri"/>
              </a:rPr>
              <a:t>Scaling to thousands of design variables should be feasible</a:t>
            </a:r>
          </a:p>
          <a:p>
            <a:r>
              <a:rPr lang="en-US" sz="2400" b="1" dirty="0">
                <a:solidFill>
                  <a:srgbClr val="00B050"/>
                </a:solidFill>
                <a:cs typeface="Calibri"/>
              </a:rPr>
              <a:t>Efficient Gradient Evaluation</a:t>
            </a:r>
          </a:p>
          <a:p>
            <a:pPr lvl="1"/>
            <a:r>
              <a:rPr lang="en-US" sz="1800" dirty="0">
                <a:cs typeface="Calibri"/>
              </a:rPr>
              <a:t>Offer different methods to compute gradients efficiently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649B46-71BD-7861-49F1-12E91B56402E}"/>
              </a:ext>
            </a:extLst>
          </p:cNvPr>
          <p:cNvGrpSpPr/>
          <p:nvPr/>
        </p:nvGrpSpPr>
        <p:grpSpPr>
          <a:xfrm>
            <a:off x="8825295" y="3907123"/>
            <a:ext cx="3562977" cy="799475"/>
            <a:chOff x="8410416" y="5680959"/>
            <a:chExt cx="3562977" cy="7994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5E28C7-C9DE-7173-CCC4-D0A83AC1EDF8}"/>
                </a:ext>
              </a:extLst>
            </p:cNvPr>
            <p:cNvSpPr txBox="1"/>
            <p:nvPr/>
          </p:nvSpPr>
          <p:spPr>
            <a:xfrm>
              <a:off x="9125262" y="5702508"/>
              <a:ext cx="284813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cs typeface="Calibri"/>
                </a:rPr>
                <a:t>Goals of this Project</a:t>
              </a:r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3A059620-1493-C3FF-4AA1-2191C9901549}"/>
                </a:ext>
              </a:extLst>
            </p:cNvPr>
            <p:cNvSpPr/>
            <p:nvPr/>
          </p:nvSpPr>
          <p:spPr>
            <a:xfrm>
              <a:off x="8410417" y="5680959"/>
              <a:ext cx="811967" cy="449705"/>
            </a:xfrm>
            <a:prstGeom prst="mathMinu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D6915A49-2C12-F4BD-68F1-76D73CB34CA3}"/>
                </a:ext>
              </a:extLst>
            </p:cNvPr>
            <p:cNvSpPr/>
            <p:nvPr/>
          </p:nvSpPr>
          <p:spPr>
            <a:xfrm>
              <a:off x="8410416" y="6030729"/>
              <a:ext cx="811967" cy="449705"/>
            </a:xfrm>
            <a:prstGeom prst="mathMinu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51F007-1D04-8876-F59F-EEEDA45635A5}"/>
                </a:ext>
              </a:extLst>
            </p:cNvPr>
            <p:cNvSpPr txBox="1"/>
            <p:nvPr/>
          </p:nvSpPr>
          <p:spPr>
            <a:xfrm>
              <a:off x="9125262" y="6083508"/>
              <a:ext cx="284813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ea typeface="+mn-lt"/>
                  <a:cs typeface="+mn-lt"/>
                </a:rPr>
                <a:t>Leverage </a:t>
              </a:r>
              <a:r>
                <a:rPr lang="en-US" b="1" dirty="0" err="1">
                  <a:solidFill>
                    <a:srgbClr val="00B050"/>
                  </a:solidFill>
                  <a:ea typeface="+mn-lt"/>
                  <a:cs typeface="+mn-lt"/>
                </a:rPr>
                <a:t>OpenMDAO</a:t>
              </a:r>
              <a:r>
                <a:rPr lang="en-US" b="1" dirty="0">
                  <a:solidFill>
                    <a:srgbClr val="00B050"/>
                  </a:solidFill>
                  <a:ea typeface="+mn-lt"/>
                  <a:cs typeface="+mn-lt"/>
                </a:rPr>
                <a:t>*</a:t>
              </a:r>
              <a:r>
                <a:rPr lang="en-US" b="1" i="1" dirty="0">
                  <a:solidFill>
                    <a:srgbClr val="00B050"/>
                  </a:solidFill>
                  <a:ea typeface="+mn-lt"/>
                  <a:cs typeface="+mn-lt"/>
                </a:rPr>
                <a:t> [1]</a:t>
              </a:r>
              <a:endParaRPr lang="en-US" i="1">
                <a:ea typeface="+mn-lt"/>
                <a:cs typeface="+mn-lt"/>
              </a:endParaRPr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56AA304-1BB2-AA7C-12BC-630C4FCE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1CAEC-D4E7-09BC-AD12-31D56D15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9532"/>
            <a:ext cx="4114800" cy="365125"/>
          </a:xfrm>
        </p:spPr>
        <p:txBody>
          <a:bodyPr/>
          <a:lstStyle/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https://github.com/OpenMDAO/OpenMDAO</a:t>
            </a:r>
            <a:endParaRPr lang="en-US" i="1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54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83A5D-7F91-15F8-AD55-F4D040DD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Key Challenges 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FB3CB-5EC2-F334-CF7F-2D9B35F0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326" y="2225833"/>
            <a:ext cx="10047304" cy="40412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#01 Number of Unknowns is Unknown</a:t>
            </a:r>
            <a:endParaRPr lang="en-US" sz="3600">
              <a:ea typeface="Calibri" panose="020F0502020204030204"/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Dimension of the problem</a:t>
            </a:r>
            <a:endParaRPr lang="en-US" sz="3200" dirty="0">
              <a:cs typeface="Calibri"/>
            </a:endParaRPr>
          </a:p>
          <a:p>
            <a:pPr lvl="1"/>
            <a:r>
              <a:rPr lang="en-US" sz="2000" b="1" dirty="0">
                <a:cs typeface="Calibri"/>
              </a:rPr>
              <a:t>Key decision</a:t>
            </a:r>
            <a:r>
              <a:rPr lang="en-US" sz="2000" dirty="0">
                <a:cs typeface="Calibri"/>
              </a:rPr>
              <a:t>: Disciplines need to be pre-embedded as modules</a:t>
            </a:r>
            <a:endParaRPr lang="en-US" sz="32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Drawback: Adding new disciplines needs some work</a:t>
            </a:r>
            <a:endParaRPr lang="en-US" sz="32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Advantage: Code structure remains similar across disciplines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#02 Solver Interface</a:t>
            </a:r>
            <a:endParaRPr lang="en-US" sz="3600" b="1">
              <a:solidFill>
                <a:srgbClr val="FF0000"/>
              </a:solidFill>
              <a:ea typeface="Calibri"/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Framework works independent of the solver used – </a:t>
            </a:r>
            <a:r>
              <a:rPr lang="en-US" sz="2000" b="1" dirty="0">
                <a:solidFill>
                  <a:srgbClr val="0070C0"/>
                </a:solidFill>
                <a:cs typeface="Calibri"/>
              </a:rPr>
              <a:t>Solver Agnostic</a:t>
            </a:r>
            <a:r>
              <a:rPr lang="en-US" sz="2000" dirty="0">
                <a:cs typeface="Calibri"/>
              </a:rPr>
              <a:t>: Plug and Run feature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cs typeface="Calibri"/>
              </a:rPr>
              <a:t>Modularity!</a:t>
            </a:r>
            <a:endParaRPr lang="en-US" sz="3200">
              <a:cs typeface="Calibri"/>
            </a:endParaRPr>
          </a:p>
          <a:p>
            <a:pPr lvl="2"/>
            <a:r>
              <a:rPr lang="en-US" dirty="0">
                <a:cs typeface="Calibri"/>
              </a:rPr>
              <a:t>Any independent task with a specific goal is treated as a module</a:t>
            </a:r>
            <a:endParaRPr lang="en-US">
              <a:ea typeface="Calibri"/>
              <a:cs typeface="Calibri"/>
            </a:endParaRPr>
          </a:p>
          <a:p>
            <a:pPr lvl="2"/>
            <a:r>
              <a:rPr lang="en-US" dirty="0">
                <a:cs typeface="Calibri"/>
              </a:rPr>
              <a:t>Changing one module does not affect the other </a:t>
            </a:r>
            <a:endParaRPr lang="en-US">
              <a:ea typeface="Calibri"/>
              <a:cs typeface="Calibri"/>
            </a:endParaRPr>
          </a:p>
          <a:p>
            <a:pPr lvl="2"/>
            <a:r>
              <a:rPr lang="en-US" dirty="0">
                <a:cs typeface="Calibri"/>
              </a:rPr>
              <a:t>Easy debugging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4C6B1-96B7-1A68-7008-5D998264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6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4EEF2-DB10-1B51-10BA-F1E89B1A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125" y="2920878"/>
            <a:ext cx="5853227" cy="29925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Architecture of the Framework</a:t>
            </a:r>
          </a:p>
        </p:txBody>
      </p:sp>
      <p:pic>
        <p:nvPicPr>
          <p:cNvPr id="6" name="Picture 5" descr="Spiral and curve design of a roof">
            <a:extLst>
              <a:ext uri="{FF2B5EF4-FFF2-40B4-BE49-F238E27FC236}">
                <a16:creationId xmlns:a16="http://schemas.microsoft.com/office/drawing/2014/main" id="{EF2CA3F1-1F72-D56F-A7A8-E5BC758F9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4" r="41831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B3ADE-DE6B-E20C-7360-2BF3242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 sz="1100" dirty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10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43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8D313-D6B0-6448-D259-DC3B9597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Architecture of the Framework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06DF6-2D94-0985-4045-93D0A778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7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B8260D-DD97-13F2-1BDC-59DB8C4CB991}"/>
              </a:ext>
            </a:extLst>
          </p:cNvPr>
          <p:cNvGrpSpPr/>
          <p:nvPr/>
        </p:nvGrpSpPr>
        <p:grpSpPr>
          <a:xfrm>
            <a:off x="2392949" y="1700175"/>
            <a:ext cx="7196195" cy="5076454"/>
            <a:chOff x="938221" y="926630"/>
            <a:chExt cx="7519467" cy="54343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818652-58E9-FC80-1FCA-781FBDC3DBA4}"/>
                </a:ext>
              </a:extLst>
            </p:cNvPr>
            <p:cNvSpPr/>
            <p:nvPr/>
          </p:nvSpPr>
          <p:spPr>
            <a:xfrm>
              <a:off x="938221" y="3096589"/>
              <a:ext cx="1373463" cy="12170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cs typeface="Calibri"/>
                </a:rPr>
                <a:t>OPENMDAO</a:t>
              </a:r>
              <a:endParaRPr lang="en-US" sz="1600" b="1">
                <a:ea typeface="Calibri"/>
                <a:cs typeface="Calibri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A1284D-459A-9797-7574-C0942EE10481}"/>
                </a:ext>
              </a:extLst>
            </p:cNvPr>
            <p:cNvSpPr/>
            <p:nvPr/>
          </p:nvSpPr>
          <p:spPr>
            <a:xfrm>
              <a:off x="6989359" y="5235054"/>
              <a:ext cx="1468329" cy="112593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ea typeface="Calibri"/>
                  <a:cs typeface="Calibri"/>
                </a:rPr>
                <a:t>IN FLOW PROCESSOR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74F82F-11DE-BC8C-1CAD-3FC080DC1BC9}"/>
                </a:ext>
              </a:extLst>
            </p:cNvPr>
            <p:cNvSpPr/>
            <p:nvPr/>
          </p:nvSpPr>
          <p:spPr>
            <a:xfrm>
              <a:off x="6898373" y="926630"/>
              <a:ext cx="1468329" cy="1112571"/>
            </a:xfrm>
            <a:prstGeom prst="rect">
              <a:avLst/>
            </a:prstGeom>
            <a:solidFill>
              <a:srgbClr val="33F7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ea typeface="Calibri"/>
                  <a:cs typeface="Calibri"/>
                </a:rPr>
                <a:t>OUT FLOW PROCESSOR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9C328C-430F-FBF8-AB30-3212EA2F72F4}"/>
                </a:ext>
              </a:extLst>
            </p:cNvPr>
            <p:cNvSpPr/>
            <p:nvPr/>
          </p:nvSpPr>
          <p:spPr>
            <a:xfrm>
              <a:off x="4035518" y="2785660"/>
              <a:ext cx="1786689" cy="177398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ea typeface="Calibri"/>
                  <a:cs typeface="Calibri"/>
                </a:rPr>
                <a:t>DISCIPLINE MANAGER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52E1BA2-81D1-AD90-25D9-D74798186279}"/>
                </a:ext>
              </a:extLst>
            </p:cNvPr>
            <p:cNvSpPr/>
            <p:nvPr/>
          </p:nvSpPr>
          <p:spPr>
            <a:xfrm>
              <a:off x="2354079" y="3243549"/>
              <a:ext cx="1683222" cy="4662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A56A4D4-41A2-3840-5D37-7E3121FACB2A}"/>
                </a:ext>
              </a:extLst>
            </p:cNvPr>
            <p:cNvSpPr/>
            <p:nvPr/>
          </p:nvSpPr>
          <p:spPr>
            <a:xfrm rot="18900000">
              <a:off x="5387862" y="2254086"/>
              <a:ext cx="1683222" cy="4662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0127E766-632E-63AE-1D7B-2575D7AE5F55}"/>
                </a:ext>
              </a:extLst>
            </p:cNvPr>
            <p:cNvSpPr/>
            <p:nvPr/>
          </p:nvSpPr>
          <p:spPr>
            <a:xfrm rot="13200000">
              <a:off x="5387861" y="4699310"/>
              <a:ext cx="1683222" cy="4662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B5203CA-9D43-33AE-E9E2-C4E8B4F5BB54}"/>
                </a:ext>
              </a:extLst>
            </p:cNvPr>
            <p:cNvSpPr/>
            <p:nvPr/>
          </p:nvSpPr>
          <p:spPr>
            <a:xfrm rot="5400000">
              <a:off x="6030444" y="3397085"/>
              <a:ext cx="3173102" cy="443552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9756D69-4026-CD27-6047-7142A35BD0E1}"/>
                </a:ext>
              </a:extLst>
            </p:cNvPr>
            <p:cNvSpPr/>
            <p:nvPr/>
          </p:nvSpPr>
          <p:spPr>
            <a:xfrm rot="10800000">
              <a:off x="2308585" y="3709849"/>
              <a:ext cx="1694595" cy="477671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8842C7-4A72-A18C-A0BA-843B91D749FC}"/>
              </a:ext>
            </a:extLst>
          </p:cNvPr>
          <p:cNvSpPr txBox="1"/>
          <p:nvPr/>
        </p:nvSpPr>
        <p:spPr>
          <a:xfrm>
            <a:off x="51954" y="5755410"/>
            <a:ext cx="81164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dirty="0">
                <a:ea typeface="Calibri"/>
                <a:cs typeface="Calibri"/>
              </a:rPr>
              <a:t>Note: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ea typeface="Calibri"/>
                <a:cs typeface="Calibri"/>
              </a:rPr>
              <a:t>Arrow heads indicate direction of process</a:t>
            </a:r>
            <a:endParaRPr lang="en-US" dirty="0"/>
          </a:p>
          <a:p>
            <a:r>
              <a:rPr lang="en-US" sz="1600" dirty="0">
                <a:ea typeface="Calibri"/>
                <a:cs typeface="Calibri"/>
              </a:rPr>
              <a:t>Flow of data is assumed to be along the arrow heads direction unless stated otherwise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0341D-2F10-3FF8-7069-B9567CCD4EDB}"/>
              </a:ext>
            </a:extLst>
          </p:cNvPr>
          <p:cNvSpPr/>
          <p:nvPr/>
        </p:nvSpPr>
        <p:spPr>
          <a:xfrm>
            <a:off x="8241469" y="3765389"/>
            <a:ext cx="1069073" cy="9439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a typeface="Calibri"/>
                <a:cs typeface="Calibri"/>
              </a:rPr>
              <a:t>OUTPUT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8D313-D6B0-6448-D259-DC3B9597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cs typeface="Calibri Light"/>
              </a:rPr>
              <a:t>OpenMDAO</a:t>
            </a:r>
            <a:endParaRPr lang="en-US" sz="4000" dirty="0" err="1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06DF6-2D94-0985-4045-93D0A778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E2F0B1-8CDC-1612-2165-77DDA9E67018}"/>
              </a:ext>
            </a:extLst>
          </p:cNvPr>
          <p:cNvGrpSpPr/>
          <p:nvPr/>
        </p:nvGrpSpPr>
        <p:grpSpPr>
          <a:xfrm>
            <a:off x="9815633" y="38268"/>
            <a:ext cx="2132530" cy="1516143"/>
            <a:chOff x="938221" y="926630"/>
            <a:chExt cx="7519467" cy="5434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E12E4E-6D8E-D049-F299-452ED15C921A}"/>
                </a:ext>
              </a:extLst>
            </p:cNvPr>
            <p:cNvSpPr/>
            <p:nvPr/>
          </p:nvSpPr>
          <p:spPr>
            <a:xfrm>
              <a:off x="938221" y="3096589"/>
              <a:ext cx="1373463" cy="1217082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ea typeface="Calibri"/>
                <a:cs typeface="Calibr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43D0E7-2C3D-B09D-549A-7DF3B42E2946}"/>
                </a:ext>
              </a:extLst>
            </p:cNvPr>
            <p:cNvSpPr/>
            <p:nvPr/>
          </p:nvSpPr>
          <p:spPr>
            <a:xfrm>
              <a:off x="6989359" y="5235054"/>
              <a:ext cx="1468329" cy="11259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ea typeface="Calibri"/>
                <a:cs typeface="Calibri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8FA0FD-7C86-8DF3-D97C-D811002ACADD}"/>
                </a:ext>
              </a:extLst>
            </p:cNvPr>
            <p:cNvSpPr/>
            <p:nvPr/>
          </p:nvSpPr>
          <p:spPr>
            <a:xfrm>
              <a:off x="6898373" y="926630"/>
              <a:ext cx="1468329" cy="1112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>
                <a:ea typeface="Calibri"/>
                <a:cs typeface="Calibri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FEB854-155D-8F77-1A0A-41F4D6D80643}"/>
                </a:ext>
              </a:extLst>
            </p:cNvPr>
            <p:cNvSpPr/>
            <p:nvPr/>
          </p:nvSpPr>
          <p:spPr>
            <a:xfrm>
              <a:off x="4035518" y="2785660"/>
              <a:ext cx="1786689" cy="17739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>
                <a:ea typeface="Calibri"/>
                <a:cs typeface="Calibri"/>
              </a:endParaRP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4F667BD-C08A-AA0A-78CC-2DA02DF73B8C}"/>
                </a:ext>
              </a:extLst>
            </p:cNvPr>
            <p:cNvSpPr/>
            <p:nvPr/>
          </p:nvSpPr>
          <p:spPr>
            <a:xfrm>
              <a:off x="2354079" y="3243549"/>
              <a:ext cx="1683222" cy="4662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17A1BE7-494E-D4E9-965C-75929C64C076}"/>
                </a:ext>
              </a:extLst>
            </p:cNvPr>
            <p:cNvSpPr/>
            <p:nvPr/>
          </p:nvSpPr>
          <p:spPr>
            <a:xfrm rot="18900000">
              <a:off x="5387862" y="2254086"/>
              <a:ext cx="1683222" cy="4662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E66E91E-F377-A67D-64F1-BECB3E674170}"/>
                </a:ext>
              </a:extLst>
            </p:cNvPr>
            <p:cNvSpPr/>
            <p:nvPr/>
          </p:nvSpPr>
          <p:spPr>
            <a:xfrm rot="13200000">
              <a:off x="5387861" y="4699310"/>
              <a:ext cx="1683222" cy="4662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A7DE2CD7-2B2E-F185-3CFC-75E39033D324}"/>
                </a:ext>
              </a:extLst>
            </p:cNvPr>
            <p:cNvSpPr/>
            <p:nvPr/>
          </p:nvSpPr>
          <p:spPr>
            <a:xfrm rot="5400000">
              <a:off x="6030444" y="3397085"/>
              <a:ext cx="3173102" cy="443552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64B5383-082C-AE70-1ADE-E85C774050C7}"/>
                </a:ext>
              </a:extLst>
            </p:cNvPr>
            <p:cNvSpPr/>
            <p:nvPr/>
          </p:nvSpPr>
          <p:spPr>
            <a:xfrm rot="10800000">
              <a:off x="2308585" y="3709849"/>
              <a:ext cx="1694595" cy="477671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7C001B-BFBB-518B-FB03-BA19B5F1C297}"/>
              </a:ext>
            </a:extLst>
          </p:cNvPr>
          <p:cNvGrpSpPr/>
          <p:nvPr/>
        </p:nvGrpSpPr>
        <p:grpSpPr>
          <a:xfrm>
            <a:off x="2182916" y="1682935"/>
            <a:ext cx="8268711" cy="5088096"/>
            <a:chOff x="1524000" y="228701"/>
            <a:chExt cx="9469438" cy="63234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0A0B77-257D-2623-3A73-5E24B7898C88}"/>
                </a:ext>
              </a:extLst>
            </p:cNvPr>
            <p:cNvSpPr/>
            <p:nvPr/>
          </p:nvSpPr>
          <p:spPr>
            <a:xfrm>
              <a:off x="4432690" y="228701"/>
              <a:ext cx="4161538" cy="63234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499211612">
                    <a:custGeom>
                      <a:avLst/>
                      <a:gdLst>
                        <a:gd name="connsiteX0" fmla="*/ 0 w 3633854"/>
                        <a:gd name="connsiteY0" fmla="*/ 0 h 5088096"/>
                        <a:gd name="connsiteX1" fmla="*/ 3633854 w 3633854"/>
                        <a:gd name="connsiteY1" fmla="*/ 0 h 5088096"/>
                        <a:gd name="connsiteX2" fmla="*/ 3633854 w 3633854"/>
                        <a:gd name="connsiteY2" fmla="*/ 5088096 h 5088096"/>
                        <a:gd name="connsiteX3" fmla="*/ 0 w 3633854"/>
                        <a:gd name="connsiteY3" fmla="*/ 5088096 h 5088096"/>
                        <a:gd name="connsiteX4" fmla="*/ 0 w 3633854"/>
                        <a:gd name="connsiteY4" fmla="*/ 0 h 50880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33854" h="5088096" extrusionOk="0">
                          <a:moveTo>
                            <a:pt x="0" y="0"/>
                          </a:moveTo>
                          <a:cubicBezTo>
                            <a:pt x="1432744" y="-113254"/>
                            <a:pt x="2045198" y="102601"/>
                            <a:pt x="3633854" y="0"/>
                          </a:cubicBezTo>
                          <a:cubicBezTo>
                            <a:pt x="3581029" y="2399230"/>
                            <a:pt x="3757028" y="3161464"/>
                            <a:pt x="3633854" y="5088096"/>
                          </a:cubicBezTo>
                          <a:cubicBezTo>
                            <a:pt x="2088865" y="5143906"/>
                            <a:pt x="1719590" y="5257054"/>
                            <a:pt x="0" y="5088096"/>
                          </a:cubicBezTo>
                          <a:cubicBezTo>
                            <a:pt x="-144930" y="2945292"/>
                            <a:pt x="-18259" y="2485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27EF7329-7823-3A6C-8D38-71A6C4746835}"/>
                </a:ext>
              </a:extLst>
            </p:cNvPr>
            <p:cNvSpPr/>
            <p:nvPr/>
          </p:nvSpPr>
          <p:spPr>
            <a:xfrm>
              <a:off x="8610012" y="3002867"/>
              <a:ext cx="1296736" cy="66842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a typeface="Calibri"/>
                  <a:cs typeface="Calibri"/>
                </a:rPr>
                <a:t>OUTPUT</a:t>
              </a:r>
              <a:endParaRPr lang="en-US" b="1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A360703-EB0C-DA18-312F-2A6E2C606ECE}"/>
                </a:ext>
              </a:extLst>
            </p:cNvPr>
            <p:cNvSpPr/>
            <p:nvPr/>
          </p:nvSpPr>
          <p:spPr>
            <a:xfrm>
              <a:off x="3110912" y="3002867"/>
              <a:ext cx="1296736" cy="66842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cs typeface="Calibri"/>
                </a:rPr>
                <a:t>INPUT</a:t>
              </a:r>
              <a:endParaRPr lang="en-US" b="1" dirty="0"/>
            </a:p>
          </p:txBody>
        </p:sp>
        <p:pic>
          <p:nvPicPr>
            <p:cNvPr id="23" name="Picture 22" descr="Text, letter&#10;&#10;Description automatically generated">
              <a:extLst>
                <a:ext uri="{FF2B5EF4-FFF2-40B4-BE49-F238E27FC236}">
                  <a16:creationId xmlns:a16="http://schemas.microsoft.com/office/drawing/2014/main" id="{1061EEF1-91C9-5404-8A65-68D84A0E5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2277356"/>
              <a:ext cx="1435100" cy="2112787"/>
            </a:xfrm>
            <a:prstGeom prst="rect">
              <a:avLst/>
            </a:prstGeom>
          </p:spPr>
        </p:pic>
        <p:pic>
          <p:nvPicPr>
            <p:cNvPr id="24" name="Picture 23" descr="Diagram, schematic&#10;&#10;Description automatically generated">
              <a:extLst>
                <a:ext uri="{FF2B5EF4-FFF2-40B4-BE49-F238E27FC236}">
                  <a16:creationId xmlns:a16="http://schemas.microsoft.com/office/drawing/2014/main" id="{00DF88AB-7735-F1D4-CE89-461083D60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1563" y="3001963"/>
              <a:ext cx="1031875" cy="676275"/>
            </a:xfrm>
            <a:prstGeom prst="rect">
              <a:avLst/>
            </a:prstGeom>
          </p:spPr>
        </p:pic>
        <p:sp>
          <p:nvSpPr>
            <p:cNvPr id="25" name="Rectangle: Single Corner Snipped 24">
              <a:extLst>
                <a:ext uri="{FF2B5EF4-FFF2-40B4-BE49-F238E27FC236}">
                  <a16:creationId xmlns:a16="http://schemas.microsoft.com/office/drawing/2014/main" id="{8FAD4747-FB3C-F46F-339F-5FAC2E000971}"/>
                </a:ext>
              </a:extLst>
            </p:cNvPr>
            <p:cNvSpPr/>
            <p:nvPr/>
          </p:nvSpPr>
          <p:spPr>
            <a:xfrm>
              <a:off x="4837195" y="4088919"/>
              <a:ext cx="1300484" cy="1402678"/>
            </a:xfrm>
            <a:prstGeom prst="snip1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cs typeface="Calibri"/>
                </a:rPr>
                <a:t>MODULE MANAGER</a:t>
              </a:r>
              <a:endParaRPr lang="en-US" sz="1400">
                <a:cs typeface="Calibri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E61FE3-B090-1DCB-8EE6-195851B5A826}"/>
                </a:ext>
              </a:extLst>
            </p:cNvPr>
            <p:cNvSpPr/>
            <p:nvPr/>
          </p:nvSpPr>
          <p:spPr>
            <a:xfrm>
              <a:off x="4630279" y="1513343"/>
              <a:ext cx="1722700" cy="181465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cs typeface="Calibri"/>
                </a:rPr>
                <a:t>OPTIMIZER</a:t>
              </a:r>
            </a:p>
          </p:txBody>
        </p:sp>
        <p:sp>
          <p:nvSpPr>
            <p:cNvPr id="27" name="TextBox 3">
              <a:extLst>
                <a:ext uri="{FF2B5EF4-FFF2-40B4-BE49-F238E27FC236}">
                  <a16:creationId xmlns:a16="http://schemas.microsoft.com/office/drawing/2014/main" id="{881F97BE-BE72-AA89-277A-3BE44CDEEDEA}"/>
                </a:ext>
              </a:extLst>
            </p:cNvPr>
            <p:cNvSpPr txBox="1"/>
            <p:nvPr/>
          </p:nvSpPr>
          <p:spPr>
            <a:xfrm>
              <a:off x="5487136" y="245767"/>
              <a:ext cx="2098343" cy="57375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b="1" dirty="0">
                  <a:cs typeface="Calibri"/>
                </a:rPr>
                <a:t>OPENMDAO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AB4F57-39D2-BEA0-2346-B53AD56FA82A}"/>
                </a:ext>
              </a:extLst>
            </p:cNvPr>
            <p:cNvGrpSpPr/>
            <p:nvPr/>
          </p:nvGrpSpPr>
          <p:grpSpPr>
            <a:xfrm>
              <a:off x="7472670" y="1107367"/>
              <a:ext cx="820692" cy="4783957"/>
              <a:chOff x="7472670" y="1107367"/>
              <a:chExt cx="820692" cy="478395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84302A-C19F-E585-E24E-2A98AF88F3D4}"/>
                  </a:ext>
                </a:extLst>
              </p:cNvPr>
              <p:cNvSpPr/>
              <p:nvPr/>
            </p:nvSpPr>
            <p:spPr>
              <a:xfrm>
                <a:off x="7485371" y="1107367"/>
                <a:ext cx="807991" cy="10736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cs typeface="Calibri"/>
                  </a:rPr>
                  <a:t>D</a:t>
                </a:r>
                <a:r>
                  <a:rPr lang="en-US" sz="1200" dirty="0">
                    <a:cs typeface="Calibri"/>
                  </a:rPr>
                  <a:t>1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A78F949-9A86-20B3-1112-9D1060480C37}"/>
                  </a:ext>
                </a:extLst>
              </p:cNvPr>
              <p:cNvSpPr/>
              <p:nvPr/>
            </p:nvSpPr>
            <p:spPr>
              <a:xfrm>
                <a:off x="7485371" y="2181013"/>
                <a:ext cx="807991" cy="10736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ea typeface="+mn-lt"/>
                    <a:cs typeface="+mn-lt"/>
                  </a:rPr>
                  <a:t>D</a:t>
                </a:r>
                <a:r>
                  <a:rPr lang="en-US" sz="1200" dirty="0">
                    <a:ea typeface="+mn-lt"/>
                    <a:cs typeface="+mn-lt"/>
                  </a:rPr>
                  <a:t>2</a:t>
                </a:r>
                <a:endParaRPr lang="en-US" sz="1200">
                  <a:cs typeface="Calibri" panose="020F0502020204030204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838D4C9-F047-8B50-9031-591985586CE4}"/>
                  </a:ext>
                </a:extLst>
              </p:cNvPr>
              <p:cNvSpPr/>
              <p:nvPr/>
            </p:nvSpPr>
            <p:spPr>
              <a:xfrm>
                <a:off x="7485370" y="4652578"/>
                <a:ext cx="807991" cy="12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>
                    <a:cs typeface="Calibri"/>
                  </a:rPr>
                  <a:t>D</a:t>
                </a:r>
                <a:r>
                  <a:rPr lang="en-US" sz="1200" dirty="0" err="1">
                    <a:cs typeface="Calibri"/>
                  </a:rPr>
                  <a:t>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426D3D6-2C3F-BD42-D868-B69431E41B47}"/>
                  </a:ext>
                </a:extLst>
              </p:cNvPr>
              <p:cNvSpPr/>
              <p:nvPr/>
            </p:nvSpPr>
            <p:spPr>
              <a:xfrm>
                <a:off x="7472670" y="3242878"/>
                <a:ext cx="807991" cy="14038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cs typeface="Calibri"/>
                  </a:rPr>
                  <a:t>.</a:t>
                </a:r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cs typeface="Calibri"/>
                  </a:rPr>
                  <a:t>.</a:t>
                </a:r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cs typeface="Calibri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135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76093-5C56-C6BA-99A9-80867B59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Discipline 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40FA-89EA-5FAC-35A5-A4C93E4A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E637E6-0FAF-547B-025B-B077077FFF71}"/>
              </a:ext>
            </a:extLst>
          </p:cNvPr>
          <p:cNvGrpSpPr/>
          <p:nvPr/>
        </p:nvGrpSpPr>
        <p:grpSpPr>
          <a:xfrm>
            <a:off x="9827592" y="31670"/>
            <a:ext cx="2132531" cy="1516143"/>
            <a:chOff x="5024271" y="1827813"/>
            <a:chExt cx="7519467" cy="54343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18C725-0371-D598-1FE5-6E284EB91F44}"/>
                </a:ext>
              </a:extLst>
            </p:cNvPr>
            <p:cNvSpPr/>
            <p:nvPr/>
          </p:nvSpPr>
          <p:spPr>
            <a:xfrm>
              <a:off x="5024271" y="3997772"/>
              <a:ext cx="1373463" cy="12170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ea typeface="Calibri"/>
                <a:cs typeface="Calibri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ED22BB-8A6B-9213-0161-BE66C4DB40C4}"/>
                </a:ext>
              </a:extLst>
            </p:cNvPr>
            <p:cNvSpPr/>
            <p:nvPr/>
          </p:nvSpPr>
          <p:spPr>
            <a:xfrm>
              <a:off x="11075409" y="6136237"/>
              <a:ext cx="1468329" cy="11259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ea typeface="Calibri"/>
                <a:cs typeface="Calibri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981FFD-D25B-88BB-59D5-948C04CE358A}"/>
                </a:ext>
              </a:extLst>
            </p:cNvPr>
            <p:cNvSpPr/>
            <p:nvPr/>
          </p:nvSpPr>
          <p:spPr>
            <a:xfrm>
              <a:off x="10984423" y="1827813"/>
              <a:ext cx="1468329" cy="1112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>
                <a:ea typeface="Calibri"/>
                <a:cs typeface="Calibri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A5BF3E-24D5-4EAF-B16A-101AB0B232FC}"/>
                </a:ext>
              </a:extLst>
            </p:cNvPr>
            <p:cNvSpPr/>
            <p:nvPr/>
          </p:nvSpPr>
          <p:spPr>
            <a:xfrm>
              <a:off x="8121568" y="3686843"/>
              <a:ext cx="1786689" cy="1773988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>
                <a:ea typeface="Calibri"/>
                <a:cs typeface="Calibri"/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5429FFC0-C4AC-C1BA-C9D8-9E9D7C934D28}"/>
                </a:ext>
              </a:extLst>
            </p:cNvPr>
            <p:cNvSpPr/>
            <p:nvPr/>
          </p:nvSpPr>
          <p:spPr>
            <a:xfrm>
              <a:off x="6440129" y="4144732"/>
              <a:ext cx="1683222" cy="4662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579A189-CBAC-0C9A-EE3B-8E4488AF76BA}"/>
                </a:ext>
              </a:extLst>
            </p:cNvPr>
            <p:cNvSpPr/>
            <p:nvPr/>
          </p:nvSpPr>
          <p:spPr>
            <a:xfrm rot="18900000">
              <a:off x="9473912" y="3155269"/>
              <a:ext cx="1683222" cy="4662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EB3778-2FD4-E305-2AD7-2A0E01D781BC}"/>
                </a:ext>
              </a:extLst>
            </p:cNvPr>
            <p:cNvSpPr/>
            <p:nvPr/>
          </p:nvSpPr>
          <p:spPr>
            <a:xfrm rot="13200000">
              <a:off x="9473911" y="5600493"/>
              <a:ext cx="1683222" cy="4662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13773021-29E3-6C0C-AC3E-76EAEA1D4510}"/>
                </a:ext>
              </a:extLst>
            </p:cNvPr>
            <p:cNvSpPr/>
            <p:nvPr/>
          </p:nvSpPr>
          <p:spPr>
            <a:xfrm rot="5400000">
              <a:off x="10116494" y="4298268"/>
              <a:ext cx="3173102" cy="443552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03B128A-37D5-27A8-6C93-153190CD9210}"/>
                </a:ext>
              </a:extLst>
            </p:cNvPr>
            <p:cNvSpPr/>
            <p:nvPr/>
          </p:nvSpPr>
          <p:spPr>
            <a:xfrm rot="10800000">
              <a:off x="6394635" y="4611032"/>
              <a:ext cx="1694595" cy="477671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20" name="Picture 20" descr="Diagram&#10;&#10;Description automatically generated">
            <a:extLst>
              <a:ext uri="{FF2B5EF4-FFF2-40B4-BE49-F238E27FC236}">
                <a16:creationId xmlns:a16="http://schemas.microsoft.com/office/drawing/2014/main" id="{64E448CB-9358-C383-1D82-A6920E9B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93" y="2059406"/>
            <a:ext cx="9356271" cy="41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9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24FFCB24BE84191D0C5A99D25AAC4" ma:contentTypeVersion="2" ma:contentTypeDescription="Create a new document." ma:contentTypeScope="" ma:versionID="abe77021231d1568baa6fce5b7812faa">
  <xsd:schema xmlns:xsd="http://www.w3.org/2001/XMLSchema" xmlns:xs="http://www.w3.org/2001/XMLSchema" xmlns:p="http://schemas.microsoft.com/office/2006/metadata/properties" xmlns:ns2="3c01f92a-8a7b-4967-a41d-5f4c0b9b494b" targetNamespace="http://schemas.microsoft.com/office/2006/metadata/properties" ma:root="true" ma:fieldsID="0330abed750b111e7bb7dc632b28d478" ns2:_="">
    <xsd:import namespace="3c01f92a-8a7b-4967-a41d-5f4c0b9b49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1f92a-8a7b-4967-a41d-5f4c0b9b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59AE4-459F-45C3-8297-4BA5316D90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07BF8D-5C45-40AF-BB8B-0054B4840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01f92a-8a7b-4967-a41d-5f4c0b9b49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26FFB5-080A-46E5-921A-8B6D529E867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Framework for Multidisciplinary Optimization</vt:lpstr>
      <vt:lpstr>Contents</vt:lpstr>
      <vt:lpstr>Deliverables and Problem Definition</vt:lpstr>
      <vt:lpstr>Key Features and Philosophy</vt:lpstr>
      <vt:lpstr>Key Challenges </vt:lpstr>
      <vt:lpstr>Architecture of the Framework</vt:lpstr>
      <vt:lpstr>Architecture of the Framework</vt:lpstr>
      <vt:lpstr>OpenMDAO</vt:lpstr>
      <vt:lpstr>Discipline Manager</vt:lpstr>
      <vt:lpstr>Outflow Processor</vt:lpstr>
      <vt:lpstr>Inflow Processor</vt:lpstr>
      <vt:lpstr>Implementing the Framework: Xfoil</vt:lpstr>
      <vt:lpstr>Implementing the Framework: Surrogate</vt:lpstr>
      <vt:lpstr>Testing and Results</vt:lpstr>
      <vt:lpstr>Testing and Results</vt:lpstr>
      <vt:lpstr>Future Work</vt:lpstr>
      <vt:lpstr>Live Demo</vt:lpstr>
      <vt:lpstr>References</vt:lpstr>
      <vt:lpstr>Appendix</vt:lpstr>
      <vt:lpstr>Training Surrogate Model</vt:lpstr>
      <vt:lpstr>Parameterization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702</cp:revision>
  <dcterms:created xsi:type="dcterms:W3CDTF">2022-10-27T08:39:23Z</dcterms:created>
  <dcterms:modified xsi:type="dcterms:W3CDTF">2022-11-10T09:10:25Z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0x010100AF824FFCB24BE84191D0C5A99D25AAC4</vt:lpwstr>
  </property>
</Properties>
</file>